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media/image15.gif" ContentType="image/gif"/>
  <Override PartName="/ppt/media/image16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slide" Target="slides/slide23.xml"/><Relationship Id="rId49" Type="http://schemas.openxmlformats.org/officeDocument/2006/relationships/slide" Target="slides/slide24.xml"/><Relationship Id="rId50" Type="http://schemas.openxmlformats.org/officeDocument/2006/relationships/slide" Target="slides/slide25.xml"/><Relationship Id="rId51" Type="http://schemas.openxmlformats.org/officeDocument/2006/relationships/slide" Target="slides/slide26.xml"/><Relationship Id="rId52" Type="http://schemas.openxmlformats.org/officeDocument/2006/relationships/slide" Target="slides/slide27.xml"/><Relationship Id="rId53" Type="http://schemas.openxmlformats.org/officeDocument/2006/relationships/slide" Target="slides/slide28.xml"/><Relationship Id="rId54" Type="http://schemas.openxmlformats.org/officeDocument/2006/relationships/slide" Target="slides/slide29.xml"/><Relationship Id="rId55" Type="http://schemas.openxmlformats.org/officeDocument/2006/relationships/slide" Target="slides/slide30.xml"/><Relationship Id="rId56" Type="http://schemas.openxmlformats.org/officeDocument/2006/relationships/slide" Target="slides/slide31.xml"/><Relationship Id="rId57" Type="http://schemas.openxmlformats.org/officeDocument/2006/relationships/slide" Target="slides/slide32.xml"/><Relationship Id="rId5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gantt9b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0" y="540360"/>
            <a:ext cx="9142920" cy="2664360"/>
          </a:xfrm>
          <a:prstGeom prst="rect">
            <a:avLst/>
          </a:prstGeom>
          <a:ln w="0">
            <a:noFill/>
          </a:ln>
        </p:spPr>
      </p:pic>
      <p:sp>
        <p:nvSpPr>
          <p:cNvPr id="127" name="Text Box 4"/>
          <p:cNvSpPr/>
          <p:nvPr/>
        </p:nvSpPr>
        <p:spPr>
          <a:xfrm>
            <a:off x="5832720" y="5040000"/>
            <a:ext cx="3310560" cy="18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spcBef>
                <a:spcPts val="901"/>
              </a:spcBef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Computing Slideshows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01"/>
              </a:spcBef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Mark Kelly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01"/>
              </a:spcBef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vcedata.com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01"/>
              </a:spcBef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mark@vcedata.com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Box 5"/>
          <p:cNvSpPr/>
          <p:nvPr/>
        </p:nvSpPr>
        <p:spPr>
          <a:xfrm>
            <a:off x="539640" y="4063680"/>
            <a:ext cx="5399640" cy="2055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449"/>
              </a:spcBef>
            </a:pPr>
            <a:r>
              <a:rPr b="0" lang="en-AU" sz="12900" spc="-1" strike="noStrike">
                <a:solidFill>
                  <a:srgbClr val="ff0000"/>
                </a:solidFill>
                <a:latin typeface="Curlz MT"/>
                <a:ea typeface="DejaVu Sans"/>
              </a:rPr>
              <a:t>Gantt</a:t>
            </a:r>
            <a:endParaRPr b="0" lang="en-AU" sz="1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" y="3462480"/>
            <a:ext cx="5218920" cy="103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c9211e"/>
                </a:solidFill>
                <a:latin typeface="Gigi"/>
              </a:rPr>
              <a:t>Having Fun with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9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CEAE9A2-3810-4DB6-8C2F-908B7FFAE7D3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Gantt Basics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Basically, a timeline with tasks that can be connected to each other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Picture 8" descr="Snap004"/>
          <p:cNvPicPr/>
          <p:nvPr/>
        </p:nvPicPr>
        <p:blipFill>
          <a:blip r:embed="rId1"/>
          <a:stretch/>
        </p:blipFill>
        <p:spPr>
          <a:xfrm>
            <a:off x="992160" y="3213000"/>
            <a:ext cx="7158600" cy="21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Num" idx="10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9A1491-D065-4BAB-A5C8-94A54AB93EB1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Making a Gantt chart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8520" cy="60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Step 1 – list all of the tasks in the project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Picture 4" descr="Snap000"/>
          <p:cNvPicPr/>
          <p:nvPr/>
        </p:nvPicPr>
        <p:blipFill>
          <a:blip r:embed="rId1"/>
          <a:stretch/>
        </p:blipFill>
        <p:spPr>
          <a:xfrm>
            <a:off x="899640" y="2493000"/>
            <a:ext cx="6856920" cy="358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Num" idx="11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4A46AD-1276-4A34-AB18-7AF765D34025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Making a Gantt chart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8520" cy="60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Step 2 – add task durations.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Picture 5" descr="Snap001"/>
          <p:cNvPicPr/>
          <p:nvPr/>
        </p:nvPicPr>
        <p:blipFill>
          <a:blip r:embed="rId1"/>
          <a:stretch/>
        </p:blipFill>
        <p:spPr>
          <a:xfrm>
            <a:off x="1908000" y="2489040"/>
            <a:ext cx="5028120" cy="237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Num" idx="12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893CEE-FF53-4AA8-8EA5-548FB23B4D10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62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Making a Gantt chart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tangle 3"/>
          <p:cNvSpPr/>
          <p:nvPr/>
        </p:nvSpPr>
        <p:spPr>
          <a:xfrm>
            <a:off x="457200" y="1196640"/>
            <a:ext cx="8228520" cy="22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Skill and industry-experience guide the choice of task durations.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But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real-world events usually mess with predicted durations…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Picture 4" descr=""/>
          <p:cNvPicPr/>
          <p:nvPr/>
        </p:nvPicPr>
        <p:blipFill>
          <a:blip r:embed="rId1"/>
          <a:stretch/>
        </p:blipFill>
        <p:spPr>
          <a:xfrm>
            <a:off x="2555640" y="3429000"/>
            <a:ext cx="3128040" cy="309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Num" idx="13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A890F0C-8796-4A29-BCEC-C618BF0196FB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62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Making a Gantt chart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 3"/>
          <p:cNvSpPr/>
          <p:nvPr/>
        </p:nvSpPr>
        <p:spPr>
          <a:xfrm>
            <a:off x="457200" y="1196640"/>
            <a:ext cx="8228520" cy="47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Charts must be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adjusted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to reflect real-world progress.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Your SAC must contain evidence of such adjustments.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Picture 2" descr="Image result for adjustment"/>
          <p:cNvPicPr/>
          <p:nvPr/>
        </p:nvPicPr>
        <p:blipFill>
          <a:blip r:embed="rId1"/>
          <a:stretch/>
        </p:blipFill>
        <p:spPr>
          <a:xfrm>
            <a:off x="2988000" y="3357000"/>
            <a:ext cx="2856600" cy="28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Num" idx="14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A8893E-4B3B-41B9-A0E3-152F4B33191A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62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Making a Gantt chart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3"/>
          <p:cNvSpPr/>
          <p:nvPr/>
        </p:nvSpPr>
        <p:spPr>
          <a:xfrm>
            <a:off x="457200" y="1196640"/>
            <a:ext cx="8228520" cy="47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</a:t>
            </a:r>
            <a:r>
              <a:rPr b="0" i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right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software makes chart adjustments easy.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More on software choices later…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Num" idx="15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4D8540-6E0B-48D7-BC1F-18F2B52554C5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Making a Gantt chart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1341360"/>
            <a:ext cx="8228520" cy="100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Step 3 – add </a:t>
            </a:r>
            <a:r>
              <a:rPr b="0" i="1" lang="en-AU" sz="3200" spc="-1" strike="noStrike">
                <a:solidFill>
                  <a:srgbClr val="000000"/>
                </a:solidFill>
                <a:latin typeface="Arial"/>
              </a:rPr>
              <a:t>dependencies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(the tasks that cannot start before another task finishes)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Picture 8" descr="Snap004"/>
          <p:cNvPicPr/>
          <p:nvPr/>
        </p:nvPicPr>
        <p:blipFill>
          <a:blip r:embed="rId1"/>
          <a:stretch/>
        </p:blipFill>
        <p:spPr>
          <a:xfrm>
            <a:off x="992160" y="2614680"/>
            <a:ext cx="7158600" cy="21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Num" idx="16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E16960-6288-4B0F-BCBD-E0514A0935F3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Dependencies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 Box 4"/>
          <p:cNvSpPr/>
          <p:nvPr/>
        </p:nvSpPr>
        <p:spPr>
          <a:xfrm>
            <a:off x="539640" y="3624120"/>
            <a:ext cx="8279280" cy="32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arrows indicate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dependencies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 1 is a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predecessor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of task 2 – i.e. task 2 cannot start before task 1 ends.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 3 is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dependent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task 2.  Task 7 is dependent on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other tasks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Electrics, plumbing and landscaping are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tasks and can happen at the same time, so they overlap on the chart.  All 3 can start after task 4 ends.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Painting must wait for both electrics and plumbing to be finished.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 9 has zero duration, and is a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milestone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Picture 5" descr="Snap004"/>
          <p:cNvPicPr/>
          <p:nvPr/>
        </p:nvPicPr>
        <p:blipFill>
          <a:blip r:embed="rId1"/>
          <a:stretch/>
        </p:blipFill>
        <p:spPr>
          <a:xfrm>
            <a:off x="899640" y="1124640"/>
            <a:ext cx="7158600" cy="21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Num" idx="17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64248B-6DAD-41D0-876E-3DC0DEAF358F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84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Scope in 2016-2019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 Box 4"/>
          <p:cNvSpPr/>
          <p:nvPr/>
        </p:nvSpPr>
        <p:spPr>
          <a:xfrm>
            <a:off x="611640" y="1196640"/>
            <a:ext cx="8279280" cy="30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You need to know the terms </a:t>
            </a: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dependency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milestone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term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predecessor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 handy to know, but probably won’t appear on the exam.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Know the terms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critical path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slack time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just in case.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Num" idx="18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F6E89A-80D9-49FB-A7B8-921699CE1757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95280" y="2781360"/>
            <a:ext cx="8228520" cy="3310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Slack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 is the amount of time a task can run overtime before it affects other tasks.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Task 6 can take an extra day and a half before it affects the project’s end date, so each has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1.5 day’s slack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If a task runs overtime and it has no slack, the start dates of following tasks will be affected.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Picture 3" descr="Snap005"/>
          <p:cNvPicPr/>
          <p:nvPr/>
        </p:nvPicPr>
        <p:blipFill>
          <a:blip r:embed="rId1"/>
          <a:stretch/>
        </p:blipFill>
        <p:spPr>
          <a:xfrm>
            <a:off x="1042920" y="393840"/>
            <a:ext cx="6660000" cy="209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Num" idx="1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515682-B8EF-4EA8-BC7D-3E05130627B7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Well, “fun” might be optimistic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57200" y="1484280"/>
            <a:ext cx="8228520" cy="60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At least they’re more fun than </a:t>
            </a:r>
            <a:r>
              <a:rPr b="0" i="1" lang="en-AU" sz="3200" spc="-1" strike="noStrike">
                <a:solidFill>
                  <a:srgbClr val="000000"/>
                </a:solidFill>
                <a:latin typeface="Arial"/>
              </a:rPr>
              <a:t>this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Picture 4" descr="freak"/>
          <p:cNvPicPr/>
          <p:nvPr/>
        </p:nvPicPr>
        <p:blipFill>
          <a:blip r:embed="rId1"/>
          <a:stretch/>
        </p:blipFill>
        <p:spPr>
          <a:xfrm>
            <a:off x="2843280" y="2203560"/>
            <a:ext cx="319608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Num" idx="19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8268CD-1C08-480E-B7D3-C3D9BBC2656B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95280" y="2781360"/>
            <a:ext cx="8228520" cy="3310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The diamond shape indicates a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</a:rPr>
              <a:t>milestone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Used to monitor whether a project is on schedule or not. E.g. “The enter project must be finished by 9 September.”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A milestone is an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</a:rPr>
              <a:t>event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, not a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</a:rPr>
              <a:t>task 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– a point of major progress in the project. It has ZERO duration.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i.e. nothing must be done to achieve it – it just HAPPENS because of previous stuff happening.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Picture 3" descr="Snap005"/>
          <p:cNvPicPr/>
          <p:nvPr/>
        </p:nvPicPr>
        <p:blipFill>
          <a:blip r:embed="rId1"/>
          <a:stretch/>
        </p:blipFill>
        <p:spPr>
          <a:xfrm>
            <a:off x="1042920" y="393840"/>
            <a:ext cx="6660000" cy="209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Num" idx="20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F50FA3-1F16-46F6-98AC-9433C14FD16F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95280" y="1340640"/>
            <a:ext cx="8352000" cy="475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Milestones are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events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, not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tasks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– they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</a:rPr>
              <a:t>happen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, but no time or work is required to accomplish them.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They are points of major progress in the project.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They usually refer to the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start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end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 of major tasks or groups of tasks.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end-date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 is the major milestone of any project.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Milestones are created as tasks with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zero duration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no resources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(e.g. staffing).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76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Milestones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21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6B2395-1C7D-430A-B4D0-10A78C1596A4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Jokerman"/>
              </a:rPr>
              <a:t>Real Exam Questions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2195640" y="1917000"/>
            <a:ext cx="4019040" cy="2532960"/>
          </a:xfrm>
          <a:prstGeom prst="rect">
            <a:avLst/>
          </a:prstGeom>
          <a:ln w="0">
            <a:noFill/>
          </a:ln>
        </p:spPr>
      </p:pic>
      <p:sp>
        <p:nvSpPr>
          <p:cNvPr id="218" name="TextBox 3"/>
          <p:cNvSpPr/>
          <p:nvPr/>
        </p:nvSpPr>
        <p:spPr>
          <a:xfrm>
            <a:off x="323640" y="1417680"/>
            <a:ext cx="719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Informatics 2016 – A11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tangle 4"/>
          <p:cNvSpPr/>
          <p:nvPr/>
        </p:nvSpPr>
        <p:spPr>
          <a:xfrm>
            <a:off x="2016360" y="4679280"/>
            <a:ext cx="4570920" cy="17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the Gantt chart shown above, a delay in the completion of Task D by one day will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a. have no effect on Task E.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b. delay only Task E by one day.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c. delay only Task F by one day.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d. delay both tasks E and F by one day. 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Num" idx="22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F96E800-8F26-4CFB-81A6-7636E0B1B262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Jokerman"/>
              </a:rPr>
              <a:t>Real Exam Questions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2195640" y="1917000"/>
            <a:ext cx="4019040" cy="2532960"/>
          </a:xfrm>
          <a:prstGeom prst="rect">
            <a:avLst/>
          </a:prstGeom>
          <a:ln w="0">
            <a:noFill/>
          </a:ln>
        </p:spPr>
      </p:pic>
      <p:sp>
        <p:nvSpPr>
          <p:cNvPr id="223" name="TextBox 3"/>
          <p:cNvSpPr/>
          <p:nvPr/>
        </p:nvSpPr>
        <p:spPr>
          <a:xfrm>
            <a:off x="323640" y="1417680"/>
            <a:ext cx="719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Informatics 2016 – A11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tangle 4"/>
          <p:cNvSpPr/>
          <p:nvPr/>
        </p:nvSpPr>
        <p:spPr>
          <a:xfrm>
            <a:off x="2016360" y="4679280"/>
            <a:ext cx="457092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the Gantt chart shown above, a delay in the completion of Task D by one day will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a. have no effect on Task E.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b. delay only Task E by one day.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c. delay only Task F by one day.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d. delay both tasks E and F by one day. 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600" spc="-1" strike="noStrike">
                <a:solidFill>
                  <a:srgbClr val="ff0000"/>
                </a:solidFill>
                <a:latin typeface="Arial"/>
                <a:ea typeface="DejaVu Sans"/>
              </a:rPr>
              <a:t>Answer is A. Why?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Num" idx="23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9CB6C15-7E35-4999-8E52-2EC548F85740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2003 Exam  Multichoice Q16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1527120" y="3755880"/>
            <a:ext cx="6212520" cy="284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Is Task D is a predecessor for 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(A) Tasks E &amp; F?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(B) Tasks B &amp; C?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(C) Tasks C &amp; F?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(D) Tasks B &amp; E?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4" descr="q16"/>
          <p:cNvPicPr/>
          <p:nvPr/>
        </p:nvPicPr>
        <p:blipFill>
          <a:blip r:embed="rId1"/>
          <a:stretch/>
        </p:blipFill>
        <p:spPr>
          <a:xfrm>
            <a:off x="1641600" y="1413000"/>
            <a:ext cx="5809320" cy="198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24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DAB0F0-EE45-4BA7-8486-60F3C4323345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2003 Exam Multichoice Q16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Rectangle 4"/>
          <p:cNvSpPr/>
          <p:nvPr/>
        </p:nvSpPr>
        <p:spPr>
          <a:xfrm>
            <a:off x="684360" y="3645000"/>
            <a:ext cx="7992000" cy="26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No dependency arrows – be prepared for this in exam questions. 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Assume that any task that does not start on day 1 </a:t>
            </a: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must</a:t>
            </a: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 be dependent on some other task.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Which tasks are dependent on task D? 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Find the tasks that start as soon as task D has finished… E and F. So the answer is [A].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Picture 5" descr="q16"/>
          <p:cNvPicPr/>
          <p:nvPr/>
        </p:nvPicPr>
        <p:blipFill>
          <a:blip r:embed="rId1"/>
          <a:stretch/>
        </p:blipFill>
        <p:spPr>
          <a:xfrm>
            <a:off x="1641600" y="1293840"/>
            <a:ext cx="5809320" cy="198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Gantt tools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Study design says that Gantt charts (‘project plans’)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</a:rPr>
              <a:t>must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 be created with software. Not hand-drawn!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25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B66BA8E-F764-4A28-B238-7246FF25820F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36" name="Picture 2" descr="Gantt Chart"/>
          <p:cNvPicPr/>
          <p:nvPr/>
        </p:nvPicPr>
        <p:blipFill>
          <a:blip r:embed="rId1"/>
          <a:stretch/>
        </p:blipFill>
        <p:spPr>
          <a:xfrm>
            <a:off x="1403640" y="3359520"/>
            <a:ext cx="6442560" cy="29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Gantt tools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</a:rPr>
              <a:t>Excel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 is possible but NOT recommended.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Dependency arrows are nearly impossible.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Updating charts is a major pain because tasks are not logically connected. Changing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</a:rPr>
              <a:t>one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 task means manually adjusting several others.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26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08233E-95AF-4839-952B-FEC7D8077AD3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0" name="Picture 4" descr="q16"/>
          <p:cNvPicPr/>
          <p:nvPr/>
        </p:nvPicPr>
        <p:blipFill>
          <a:blip r:embed="rId1"/>
          <a:stretch/>
        </p:blipFill>
        <p:spPr>
          <a:xfrm>
            <a:off x="1691640" y="4754520"/>
            <a:ext cx="4535280" cy="1553400"/>
          </a:xfrm>
          <a:prstGeom prst="rect">
            <a:avLst/>
          </a:prstGeom>
          <a:ln w="0">
            <a:noFill/>
          </a:ln>
        </p:spPr>
      </p:pic>
      <p:sp>
        <p:nvSpPr>
          <p:cNvPr id="241" name="TextBox 5"/>
          <p:cNvSpPr/>
          <p:nvPr/>
        </p:nvSpPr>
        <p:spPr>
          <a:xfrm>
            <a:off x="6444360" y="5404680"/>
            <a:ext cx="1438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Yuk!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457200" y="33264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</a:rPr>
              <a:t>GanttProject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 (free)  at ganttproject.biz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1300" spc="-1" strike="noStrike">
                <a:solidFill>
                  <a:srgbClr val="000000"/>
                </a:solidFill>
                <a:latin typeface="Arial"/>
              </a:rPr>
              <a:t>(still working in 2024)</a:t>
            </a:r>
            <a:endParaRPr b="0" lang="en-AU" sz="13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A nice, simple tool. Lacks a few fancy features (e.g. allowing different working hours for different tasks) but will suit all VCE needs.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27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5C57D1-02B6-4CCB-BCE2-4DEB2D4709CF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4" name="Picture 2" descr="Image result for ganttproject"/>
          <p:cNvPicPr/>
          <p:nvPr/>
        </p:nvPicPr>
        <p:blipFill>
          <a:blip r:embed="rId1"/>
          <a:stretch/>
        </p:blipFill>
        <p:spPr>
          <a:xfrm>
            <a:off x="1620000" y="2566440"/>
            <a:ext cx="5866920" cy="355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/>
          </p:nvPr>
        </p:nvSpPr>
        <p:spPr>
          <a:xfrm>
            <a:off x="484200" y="47664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Microsoft Project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Big, fully-featured, $$$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Num" idx="28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4346188-FFB5-4DD2-860B-6843D8C1876C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7" name="Picture 2" descr="Image result for microsoft project gantt"/>
          <p:cNvPicPr/>
          <p:nvPr/>
        </p:nvPicPr>
        <p:blipFill>
          <a:blip r:embed="rId1"/>
          <a:stretch/>
        </p:blipFill>
        <p:spPr>
          <a:xfrm>
            <a:off x="827640" y="1845000"/>
            <a:ext cx="7107840" cy="423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2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8EDEE7-9BB8-40A6-8597-F1793146CD54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315000" y="194400"/>
            <a:ext cx="8228520" cy="96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5400" spc="-1" strike="noStrike">
                <a:solidFill>
                  <a:srgbClr val="000000"/>
                </a:solidFill>
                <a:latin typeface="Arial"/>
              </a:rPr>
              <a:t>What is Gantt</a:t>
            </a:r>
            <a:r>
              <a:rPr b="0" lang="en-AU" sz="48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tangle 5"/>
          <p:cNvSpPr/>
          <p:nvPr/>
        </p:nvSpPr>
        <p:spPr>
          <a:xfrm>
            <a:off x="374760" y="1268280"/>
            <a:ext cx="8228520" cy="49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Gantt charts 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are timelines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manage the tasks involved in big and complex projects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let project managers organise time, people, equipment and money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ensure the right people and equipment are in the right place and the right time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angle 8"/>
          <p:cNvSpPr/>
          <p:nvPr/>
        </p:nvSpPr>
        <p:spPr>
          <a:xfrm>
            <a:off x="324000" y="3429000"/>
            <a:ext cx="8228520" cy="10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ctangle 9"/>
          <p:cNvSpPr/>
          <p:nvPr/>
        </p:nvSpPr>
        <p:spPr>
          <a:xfrm>
            <a:off x="324000" y="4521240"/>
            <a:ext cx="8228520" cy="10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10"/>
          <p:cNvSpPr/>
          <p:nvPr/>
        </p:nvSpPr>
        <p:spPr>
          <a:xfrm>
            <a:off x="446040" y="5589720"/>
            <a:ext cx="8228520" cy="10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7"/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3"/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478440" y="5004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</a:rPr>
              <a:t>Online Gantt creators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Dozens of sites exist, e.g.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</a:rPr>
              <a:t>Ganttpro.com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</a:rPr>
              <a:t>smartsheet.com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Many are free.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Problem: charts are not portable, and must be saved and edited on the site.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Need internet access.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Num" idx="29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25A022-52E5-469F-A5ED-2D03147B3D22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0" name="Picture 2" descr="Image result for microsoft project gantt"/>
          <p:cNvPicPr/>
          <p:nvPr/>
        </p:nvPicPr>
        <p:blipFill>
          <a:blip r:embed="rId1"/>
          <a:stretch/>
        </p:blipFill>
        <p:spPr>
          <a:xfrm>
            <a:off x="899640" y="4572000"/>
            <a:ext cx="5713920" cy="1313280"/>
          </a:xfrm>
          <a:prstGeom prst="rect">
            <a:avLst/>
          </a:prstGeom>
          <a:ln w="0">
            <a:noFill/>
          </a:ln>
        </p:spPr>
      </p:pic>
      <p:sp>
        <p:nvSpPr>
          <p:cNvPr id="251" name="TextBox 4"/>
          <p:cNvSpPr/>
          <p:nvPr/>
        </p:nvSpPr>
        <p:spPr>
          <a:xfrm>
            <a:off x="6725160" y="5179320"/>
            <a:ext cx="18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smartsheet.com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Because you’ve been good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Picture 4" descr=""/>
          <p:cNvPicPr/>
          <p:nvPr/>
        </p:nvPicPr>
        <p:blipFill>
          <a:blip r:embed="rId1"/>
          <a:stretch/>
        </p:blipFill>
        <p:spPr>
          <a:xfrm>
            <a:off x="1439640" y="1628640"/>
            <a:ext cx="6263640" cy="47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Num" idx="30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6BE86C-F2AF-44CB-860E-3C73DB3CE2F9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4400" spc="-1" strike="noStrike">
                <a:solidFill>
                  <a:srgbClr val="000000"/>
                </a:solidFill>
                <a:latin typeface="Arial"/>
              </a:rPr>
              <a:t>Thanks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57200" y="17118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Applied Computing Slideshows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by Mark Kelly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mark@vcedata.com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3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C16F42-3AA7-4A7F-881C-E0AE4C988F9F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323640" y="194400"/>
            <a:ext cx="8228520" cy="96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5400" spc="-1" strike="noStrike">
                <a:solidFill>
                  <a:srgbClr val="000000"/>
                </a:solidFill>
                <a:latin typeface="Arial"/>
              </a:rPr>
              <a:t>What is Gantt</a:t>
            </a:r>
            <a:r>
              <a:rPr b="0" lang="en-AU" sz="48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ctangle 5"/>
          <p:cNvSpPr/>
          <p:nvPr/>
        </p:nvSpPr>
        <p:spPr>
          <a:xfrm>
            <a:off x="374760" y="1268280"/>
            <a:ext cx="8228520" cy="49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Gantt charts 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allow managers to monitor the progress of a project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are adjusted to reflect actual project progress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324000" y="3429000"/>
            <a:ext cx="8228520" cy="10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ctangle 9"/>
          <p:cNvSpPr/>
          <p:nvPr/>
        </p:nvSpPr>
        <p:spPr>
          <a:xfrm>
            <a:off x="324000" y="4521240"/>
            <a:ext cx="8228520" cy="10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 10"/>
          <p:cNvSpPr/>
          <p:nvPr/>
        </p:nvSpPr>
        <p:spPr>
          <a:xfrm>
            <a:off x="446040" y="5589720"/>
            <a:ext cx="8228520" cy="10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37"/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43"/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4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9AE179-E596-4B32-909F-FC243981BA4E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601560" y="-100080"/>
            <a:ext cx="8217360" cy="300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9600" spc="-1" strike="noStrike">
                <a:solidFill>
                  <a:srgbClr val="808080"/>
                </a:solidFill>
                <a:latin typeface="Arial"/>
              </a:rPr>
              <a:t>Gantt </a:t>
            </a:r>
            <a:br>
              <a:rPr sz="4400"/>
            </a:br>
            <a:r>
              <a:rPr b="0" lang="en-AU" sz="9600" spc="-1" strike="noStrike">
                <a:solidFill>
                  <a:srgbClr val="808080"/>
                </a:solidFill>
                <a:latin typeface="Arial"/>
              </a:rPr>
              <a:t>Charts</a:t>
            </a:r>
            <a:endParaRPr b="0" lang="en-AU" sz="9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 Box 4"/>
          <p:cNvSpPr/>
          <p:nvPr/>
        </p:nvSpPr>
        <p:spPr>
          <a:xfrm>
            <a:off x="2627280" y="2708280"/>
            <a:ext cx="403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1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Henry Laurence Gantt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(1861-1919)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554040" y="-141120"/>
            <a:ext cx="8217360" cy="30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9600" spc="-1" strike="noStrike">
                <a:solidFill>
                  <a:srgbClr val="ffffff"/>
                </a:solidFill>
                <a:latin typeface="Arial"/>
                <a:ea typeface="DejaVu Sans"/>
              </a:rPr>
              <a:t>Gantt </a:t>
            </a:r>
            <a:br>
              <a:rPr sz="1800"/>
            </a:br>
            <a:r>
              <a:rPr b="0" lang="en-AU" sz="9600" spc="-1" strike="noStrike">
                <a:solidFill>
                  <a:srgbClr val="ffffff"/>
                </a:solidFill>
                <a:latin typeface="Arial"/>
                <a:ea typeface="DejaVu Sans"/>
              </a:rPr>
              <a:t>Charts</a:t>
            </a:r>
            <a:endParaRPr b="0" lang="en-AU" sz="9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0" name="Picture 6" descr="gantt"/>
          <p:cNvPicPr/>
          <p:nvPr/>
        </p:nvPicPr>
        <p:blipFill>
          <a:blip r:embed="rId1"/>
          <a:stretch/>
        </p:blipFill>
        <p:spPr>
          <a:xfrm>
            <a:off x="3286080" y="3357720"/>
            <a:ext cx="294048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Num" idx="5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290282-9B6B-4354-B230-957106AE1645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601560" y="-100080"/>
            <a:ext cx="8217360" cy="300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9600" spc="-1" strike="noStrike">
                <a:solidFill>
                  <a:srgbClr val="808080"/>
                </a:solidFill>
                <a:latin typeface="Arial"/>
              </a:rPr>
              <a:t>Gantt </a:t>
            </a:r>
            <a:br>
              <a:rPr sz="4400"/>
            </a:br>
            <a:r>
              <a:rPr b="0" lang="en-AU" sz="9600" spc="-1" strike="noStrike">
                <a:solidFill>
                  <a:srgbClr val="808080"/>
                </a:solidFill>
                <a:latin typeface="Arial"/>
              </a:rPr>
              <a:t>Charts</a:t>
            </a:r>
            <a:endParaRPr b="0" lang="en-AU" sz="9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Text Box 4"/>
          <p:cNvSpPr/>
          <p:nvPr/>
        </p:nvSpPr>
        <p:spPr>
          <a:xfrm>
            <a:off x="2627280" y="2708280"/>
            <a:ext cx="403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1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Henry Laurence Gantt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(1861-1919)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Rectangle 5"/>
          <p:cNvSpPr/>
          <p:nvPr/>
        </p:nvSpPr>
        <p:spPr>
          <a:xfrm>
            <a:off x="554040" y="-141120"/>
            <a:ext cx="8217360" cy="30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9600" spc="-1" strike="noStrike">
                <a:solidFill>
                  <a:srgbClr val="ffffff"/>
                </a:solidFill>
                <a:latin typeface="Arial"/>
                <a:ea typeface="DejaVu Sans"/>
              </a:rPr>
              <a:t>Gantt </a:t>
            </a:r>
            <a:br>
              <a:rPr sz="1800"/>
            </a:br>
            <a:r>
              <a:rPr b="0" lang="en-AU" sz="9600" spc="-1" strike="noStrike">
                <a:solidFill>
                  <a:srgbClr val="ffffff"/>
                </a:solidFill>
                <a:latin typeface="Arial"/>
                <a:ea typeface="DejaVu Sans"/>
              </a:rPr>
              <a:t>Charts</a:t>
            </a:r>
            <a:endParaRPr b="0" lang="en-AU" sz="9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" name="Picture 6" descr="gantt"/>
          <p:cNvPicPr/>
          <p:nvPr/>
        </p:nvPicPr>
        <p:blipFill>
          <a:blip r:embed="rId1"/>
          <a:stretch/>
        </p:blipFill>
        <p:spPr>
          <a:xfrm>
            <a:off x="3286080" y="3357720"/>
            <a:ext cx="2940480" cy="3445560"/>
          </a:xfrm>
          <a:prstGeom prst="rect">
            <a:avLst/>
          </a:prstGeom>
          <a:ln w="0">
            <a:noFill/>
          </a:ln>
        </p:spPr>
      </p:pic>
      <p:sp>
        <p:nvSpPr>
          <p:cNvPr id="156" name="Speech Bubble: Oval 1"/>
          <p:cNvSpPr/>
          <p:nvPr/>
        </p:nvSpPr>
        <p:spPr>
          <a:xfrm>
            <a:off x="5652000" y="3141000"/>
            <a:ext cx="2879280" cy="1871280"/>
          </a:xfrm>
          <a:prstGeom prst="wedgeEllipseCallout">
            <a:avLst>
              <a:gd name="adj1" fmla="val -68453"/>
              <a:gd name="adj2" fmla="val 45246"/>
            </a:avLst>
          </a:prstGeom>
          <a:solidFill>
            <a:schemeClr val="tx1"/>
          </a:solidFill>
          <a:ln w="15875"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  <a:ea typeface="DejaVu Sans"/>
              </a:rPr>
              <a:t>And please spell my name right.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  <a:ea typeface="DejaVu Sans"/>
              </a:rPr>
              <a:t>It’s Gantt.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  <a:ea typeface="DejaVu Sans"/>
              </a:rPr>
              <a:t>Not ‘Gannt’.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  <a:ea typeface="DejaVu Sans"/>
              </a:rPr>
              <a:t>Not GANTT.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 idx="6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4CB5CF6-E0C1-4FCB-8134-1A7D59E176AF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601560" y="-100080"/>
            <a:ext cx="8217360" cy="300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9600" spc="-1" strike="noStrike">
                <a:solidFill>
                  <a:srgbClr val="808080"/>
                </a:solidFill>
                <a:latin typeface="Arial"/>
              </a:rPr>
              <a:t>Gantt </a:t>
            </a:r>
            <a:br>
              <a:rPr sz="4400"/>
            </a:br>
            <a:r>
              <a:rPr b="0" lang="en-AU" sz="9600" spc="-1" strike="noStrike">
                <a:solidFill>
                  <a:srgbClr val="808080"/>
                </a:solidFill>
                <a:latin typeface="Arial"/>
              </a:rPr>
              <a:t>Charts</a:t>
            </a:r>
            <a:endParaRPr b="0" lang="en-AU" sz="9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Text Box 4"/>
          <p:cNvSpPr/>
          <p:nvPr/>
        </p:nvSpPr>
        <p:spPr>
          <a:xfrm>
            <a:off x="2627280" y="2708280"/>
            <a:ext cx="403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1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Henry Laurence Gantt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(1861-1919)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Rectangle 5"/>
          <p:cNvSpPr/>
          <p:nvPr/>
        </p:nvSpPr>
        <p:spPr>
          <a:xfrm>
            <a:off x="554040" y="-141120"/>
            <a:ext cx="8217360" cy="30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9600" spc="-1" strike="noStrike">
                <a:solidFill>
                  <a:srgbClr val="ffffff"/>
                </a:solidFill>
                <a:latin typeface="Arial"/>
                <a:ea typeface="DejaVu Sans"/>
              </a:rPr>
              <a:t>Gantt </a:t>
            </a:r>
            <a:br>
              <a:rPr sz="1800"/>
            </a:br>
            <a:r>
              <a:rPr b="0" lang="en-AU" sz="9600" spc="-1" strike="noStrike">
                <a:solidFill>
                  <a:srgbClr val="ffffff"/>
                </a:solidFill>
                <a:latin typeface="Arial"/>
                <a:ea typeface="DejaVu Sans"/>
              </a:rPr>
              <a:t>Charts</a:t>
            </a:r>
            <a:endParaRPr b="0" lang="en-AU" sz="9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Picture 6" descr="gantt"/>
          <p:cNvPicPr/>
          <p:nvPr/>
        </p:nvPicPr>
        <p:blipFill>
          <a:blip r:embed="rId1"/>
          <a:stretch/>
        </p:blipFill>
        <p:spPr>
          <a:xfrm>
            <a:off x="3286080" y="3357720"/>
            <a:ext cx="2940480" cy="3445560"/>
          </a:xfrm>
          <a:prstGeom prst="rect">
            <a:avLst/>
          </a:prstGeom>
          <a:ln w="0">
            <a:noFill/>
          </a:ln>
        </p:spPr>
      </p:pic>
      <p:sp>
        <p:nvSpPr>
          <p:cNvPr id="162" name="Speech Bubble: Oval 1"/>
          <p:cNvSpPr/>
          <p:nvPr/>
        </p:nvSpPr>
        <p:spPr>
          <a:xfrm>
            <a:off x="5652000" y="3213000"/>
            <a:ext cx="2879280" cy="1655280"/>
          </a:xfrm>
          <a:prstGeom prst="wedgeEllipseCallout">
            <a:avLst>
              <a:gd name="adj1" fmla="val -68453"/>
              <a:gd name="adj2" fmla="val 45246"/>
            </a:avLst>
          </a:prstGeom>
          <a:solidFill>
            <a:schemeClr val="tx1"/>
          </a:solidFill>
          <a:ln w="15875"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Thanks.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  <a:ea typeface="DejaVu Sans"/>
              </a:rPr>
              <a:t>And did you know that Gantt charts are a huge hit at parties?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 idx="7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234A2D-9008-49DD-8DA4-9BFFFCADA7E3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601560" y="-100080"/>
            <a:ext cx="8217360" cy="300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9600" spc="-1" strike="noStrike">
                <a:solidFill>
                  <a:srgbClr val="808080"/>
                </a:solidFill>
                <a:latin typeface="Arial"/>
              </a:rPr>
              <a:t>Gantt </a:t>
            </a:r>
            <a:br>
              <a:rPr sz="4400"/>
            </a:br>
            <a:r>
              <a:rPr b="0" lang="en-AU" sz="9600" spc="-1" strike="noStrike">
                <a:solidFill>
                  <a:srgbClr val="808080"/>
                </a:solidFill>
                <a:latin typeface="Arial"/>
              </a:rPr>
              <a:t>Charts</a:t>
            </a:r>
            <a:endParaRPr b="0" lang="en-AU" sz="9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Text Box 1"/>
          <p:cNvSpPr/>
          <p:nvPr/>
        </p:nvSpPr>
        <p:spPr>
          <a:xfrm>
            <a:off x="2627280" y="2708280"/>
            <a:ext cx="403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1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Henry Laurence Gantt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(1861-1919)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554040" y="-141120"/>
            <a:ext cx="8217360" cy="30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9600" spc="-1" strike="noStrike">
                <a:solidFill>
                  <a:srgbClr val="ffffff"/>
                </a:solidFill>
                <a:latin typeface="Arial"/>
                <a:ea typeface="DejaVu Sans"/>
              </a:rPr>
              <a:t>Gantt </a:t>
            </a:r>
            <a:br>
              <a:rPr sz="1800"/>
            </a:br>
            <a:r>
              <a:rPr b="0" lang="en-AU" sz="9600" spc="-1" strike="noStrike">
                <a:solidFill>
                  <a:srgbClr val="ffffff"/>
                </a:solidFill>
                <a:latin typeface="Arial"/>
                <a:ea typeface="DejaVu Sans"/>
              </a:rPr>
              <a:t>Charts</a:t>
            </a:r>
            <a:endParaRPr b="0" lang="en-AU" sz="9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7" name="Picture 1" descr="gantt"/>
          <p:cNvPicPr/>
          <p:nvPr/>
        </p:nvPicPr>
        <p:blipFill>
          <a:blip r:embed="rId1"/>
          <a:stretch/>
        </p:blipFill>
        <p:spPr>
          <a:xfrm>
            <a:off x="3286080" y="3357720"/>
            <a:ext cx="2940480" cy="3445560"/>
          </a:xfrm>
          <a:prstGeom prst="rect">
            <a:avLst/>
          </a:prstGeom>
          <a:ln w="0">
            <a:noFill/>
          </a:ln>
        </p:spPr>
      </p:pic>
      <p:sp>
        <p:nvSpPr>
          <p:cNvPr id="168" name="Speech Bubble: Oval 2"/>
          <p:cNvSpPr/>
          <p:nvPr/>
        </p:nvSpPr>
        <p:spPr>
          <a:xfrm>
            <a:off x="5652000" y="3213000"/>
            <a:ext cx="2879280" cy="1655280"/>
          </a:xfrm>
          <a:prstGeom prst="wedgeEllipseCallout">
            <a:avLst>
              <a:gd name="adj1" fmla="val -68453"/>
              <a:gd name="adj2" fmla="val 45246"/>
            </a:avLst>
          </a:prstGeom>
          <a:solidFill>
            <a:schemeClr val="tx1"/>
          </a:solidFill>
          <a:ln w="15875"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  <a:ea typeface="DejaVu Sans"/>
              </a:rPr>
              <a:t>Call me.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How much do you need to know?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8"/>
          </p:nvPr>
        </p:nvSpPr>
        <p:spPr>
          <a:xfrm>
            <a:off x="7380360" y="6237360"/>
            <a:ext cx="1305360" cy="47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4ACC85-7A07-4CE4-A2A6-4249932A1C43}" type="slidenum">
              <a:rPr b="0" lang="en-AU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62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The study design requires you to have a </a:t>
            </a:r>
            <a:r>
              <a:rPr b="0" i="1" lang="en-AU" sz="3200" spc="-1" strike="noStrike">
                <a:solidFill>
                  <a:srgbClr val="000000"/>
                </a:solidFill>
                <a:latin typeface="Arial"/>
              </a:rPr>
              <a:t>basic understanding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 of project management concepts.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You need to be able to create and modify a simple Gantt chart with software.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You do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 have to know anything about PERT charts (another common project management tool)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Application>LibreOffice/24.2.5.2$Windows_X86_64 LibreOffice_project/bffef4ea93e59bebbeaf7f431bb02b1a39ee8a59</Application>
  <AppVersion>15.0000</AppVersion>
  <Words>1150</Words>
  <Paragraphs>160</Paragraphs>
  <Company>Department of Education and Training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2005-08-24T01:18:09Z</dcterms:created>
  <dc:creator>KEL</dc:creator>
  <dc:description/>
  <dc:language>en-AU</dc:language>
  <cp:lastModifiedBy/>
  <dcterms:modified xsi:type="dcterms:W3CDTF">2024-08-13T14:33:06Z</dcterms:modified>
  <cp:revision>37</cp:revision>
  <dc:subject/>
  <dc:title>Gantt and PERT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31</vt:i4>
  </property>
</Properties>
</file>