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55640" y="116640"/>
            <a:ext cx="7771320" cy="143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2400"/>
            </a:b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2400"/>
            </a:br>
            <a:r>
              <a:rPr b="0" i="1" lang="en-AU" sz="15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itle 1"/>
          <p:cNvSpPr/>
          <p:nvPr/>
        </p:nvSpPr>
        <p:spPr>
          <a:xfrm>
            <a:off x="827640" y="2024640"/>
            <a:ext cx="7771320" cy="17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Qualitative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Quantitative</a:t>
            </a:r>
            <a:r>
              <a:rPr b="0" i="1" lang="en-AU" sz="5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AU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Picture 2" descr="http://s2.hubimg.com/u/6435323_f260.jpg"/>
          <p:cNvPicPr/>
          <p:nvPr/>
        </p:nvPicPr>
        <p:blipFill>
          <a:blip r:embed="rId1"/>
          <a:stretch/>
        </p:blipFill>
        <p:spPr>
          <a:xfrm>
            <a:off x="1260000" y="4140000"/>
            <a:ext cx="2475360" cy="20181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http://www.oxfamblogs.org/fp2p/wp-content/uploads/Quants-and-WB-cartoon-300x212.jpg"/>
          <p:cNvPicPr/>
          <p:nvPr/>
        </p:nvPicPr>
        <p:blipFill>
          <a:blip r:embed="rId2"/>
          <a:stretch/>
        </p:blipFill>
        <p:spPr>
          <a:xfrm>
            <a:off x="4680000" y="4140000"/>
            <a:ext cx="2856600" cy="2018160"/>
          </a:xfrm>
          <a:prstGeom prst="rect">
            <a:avLst/>
          </a:prstGeom>
          <a:ln w="0">
            <a:noFill/>
          </a:ln>
        </p:spPr>
      </p:pic>
      <p:sp>
        <p:nvSpPr>
          <p:cNvPr id="130" name=""/>
          <p:cNvSpPr txBox="1"/>
          <p:nvPr/>
        </p:nvSpPr>
        <p:spPr>
          <a:xfrm>
            <a:off x="2880000" y="6300000"/>
            <a:ext cx="37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Last changed </a:t>
            </a:r>
            <a:fld id="{D1A52AC3-58FF-4013-A0E9-A3132072C082}" type="datetime2">
              <a:rPr b="0" lang="en-AU" sz="1200" spc="-1" strike="noStrike">
                <a:solidFill>
                  <a:srgbClr val="000000"/>
                </a:solidFill>
                <a:latin typeface="Arial"/>
                <a:ea typeface="Microsoft YaHei"/>
              </a:rPr>
              <a:t>Sunday, 25 August 2024</a:t>
            </a:fld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Acquiring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Qualitative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Interviews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Observation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Quantitative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Surveys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Questionnaires (watch the spelling! Two “n”s, one “r”)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Sensors (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Examples?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9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3AE36D-98EB-478A-BED8-16BA0287739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Coding qualitative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Unstructured qualitative answers don’t easily fall into neat categories for counting, averaging.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Answers need to be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coded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(or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encoded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Coding takes human interpretation, judgement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May introduce error, bias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Examples? – join the vceit.com VIP club.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Descriptive coding – reduces original wordiness.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Theoretical coding – replaces ideas with symbols, labels, numbers.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10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42BB37-05C1-4E69-9FFE-BA3A2B5D49F0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Rubric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980640"/>
            <a:ext cx="8228520" cy="532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set of performance criteria corresponding with marks, categories, labels.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Guides decisions of people encoding qualitative answers.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E.g. English essays.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VCE IT outcomes.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en-AU" sz="1800" spc="-1" strike="noStrike">
                <a:solidFill>
                  <a:srgbClr val="000000"/>
                </a:solidFill>
                <a:latin typeface="Calibri"/>
              </a:rPr>
              <a:t>33-40 marks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Thorough and insightful analysis correctly identifies all the website requirements of an online community and acknowledges all relevant technical and non-technical constraints.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All selected design tools are appropriate.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Correct design techniques are consistently applied to fully represent the functionality and appearance of a website that is feasible and accordant with the analysis.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i="1" lang="en-AU" sz="1400" spc="-1" strike="noStrike">
                <a:solidFill>
                  <a:srgbClr val="000000"/>
                </a:solidFill>
                <a:latin typeface="Calibri"/>
              </a:rPr>
              <a:t>All manual and electronic validation techniques effectively check the reasonableness of data… 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1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F811B3-7F22-4E4C-A93F-39FE861BC2B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04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rgbClr val="fbfcff">
                    <a:alpha val="55000"/>
                  </a:srgbClr>
                </a:solidFill>
                <a:latin typeface="Calibri"/>
              </a:rPr>
              <a:t>THANKS!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95640" y="980640"/>
            <a:ext cx="8228520" cy="790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Because you’ve been so good, here’s a picture you can look at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while your teacher works out what to do next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EC0ABB-AE41-442F-A556-7A80898CED7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7" name="Picture 6" descr="Cat Proximity"/>
          <p:cNvPicPr/>
          <p:nvPr/>
        </p:nvPicPr>
        <p:blipFill>
          <a:blip r:embed="rId1"/>
          <a:stretch/>
        </p:blipFill>
        <p:spPr>
          <a:xfrm>
            <a:off x="2411640" y="1845000"/>
            <a:ext cx="4285080" cy="418032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8"/>
          <p:cNvSpPr/>
          <p:nvPr/>
        </p:nvSpPr>
        <p:spPr>
          <a:xfrm>
            <a:off x="3859200" y="6093360"/>
            <a:ext cx="1502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200" spc="-1" strike="noStrike">
                <a:solidFill>
                  <a:srgbClr val="000000"/>
                </a:solidFill>
                <a:latin typeface="Arial"/>
                <a:ea typeface="DejaVu Sans"/>
              </a:rPr>
              <a:t>http://xkcd.com/231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457200" y="720000"/>
            <a:ext cx="8228520" cy="2565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rmAutofit/>
          </a:bodyPr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3"/>
          <p:cNvSpPr/>
          <p:nvPr/>
        </p:nvSpPr>
        <p:spPr>
          <a:xfrm>
            <a:off x="428760" y="3500280"/>
            <a:ext cx="8357040" cy="207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but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sold.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</a:t>
            </a:r>
            <a:r>
              <a:rPr b="1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NOT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be redistributed if you modify them.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This is not a VCAA publication and does not speak for VCAA.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Portions (e.g. exam questions, study design extracts, glossary terms) may be copyright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Victorian Curriculum and Assessment Authority and are used with permission for educational purposes.</a:t>
            </a:r>
            <a:endParaRPr b="0" lang="en-AU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1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56FE70-6A0E-4403-B884-A42ABC2DF48C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 idx="14"/>
          </p:nvPr>
        </p:nvSpPr>
        <p:spPr>
          <a:xfrm>
            <a:off x="2555640" y="6381360"/>
            <a:ext cx="4391280" cy="35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buNone/>
            </a:pPr>
            <a:endParaRPr b="0" lang="en-AU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340640"/>
            <a:ext cx="8228520" cy="4784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Qualitative data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Quantitative data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collection methods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purposes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AU" sz="1500" spc="-1" strike="noStrike">
                <a:solidFill>
                  <a:srgbClr val="000000"/>
                </a:solidFill>
                <a:latin typeface="Arial"/>
              </a:rPr>
              <a:t>I bet you’re excited now.</a:t>
            </a:r>
            <a:endParaRPr b="0" lang="en-AU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55CED11-39CE-4609-9E9F-A1734FA16A53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In brief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2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873436-6CF4-4C8A-B077-299757486011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6" name="Picture 2" descr="https://sheilapontis.files.wordpress.com/2014/05/133-content.jpg?w=710&amp;h=293"/>
          <p:cNvPicPr/>
          <p:nvPr/>
        </p:nvPicPr>
        <p:blipFill>
          <a:blip r:embed="rId1"/>
          <a:stretch/>
        </p:blipFill>
        <p:spPr>
          <a:xfrm>
            <a:off x="-180360" y="1484640"/>
            <a:ext cx="9323280" cy="385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Quantitative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Answers “When?” “How often?” “How many?” questions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Numeric or coded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acquired by measurement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can be directly analysed statistically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usually obtained using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closed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questions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E.g. multiple choice, limited range of answers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gathered in large quantities, without much depth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objective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(factual, unemotional)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e.g. “x% of teenagers drink alcohol weekly”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can be used to make comparisons with other places or times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can investigate the current status of an issue.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3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4EEEA9-5308-46F7-AC6E-5BB50390BD8A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Quantitative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Acquired with Likert scales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Graduated scale of values (Very much, Somewhat, Rarely, Never)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Numeric scale – “How strongly do you believe…?”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Multiple choice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Ranking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Put the numbers 1 to 10 beside these options to rank your favourite modes of public transport.”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May use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Radio buttons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-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when?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Checkboxes – 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when?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Combo boxes, drop-down lists of options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 –</a:t>
            </a:r>
            <a:r>
              <a:rPr b="0" i="1" lang="en-US" sz="2000" spc="-1" strike="noStrike">
                <a:solidFill>
                  <a:srgbClr val="ff0000"/>
                </a:solidFill>
                <a:latin typeface="Calibri"/>
              </a:rPr>
              <a:t> when?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4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2911A7-B676-4ED0-84B7-6D3165D0229B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Qualitative data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Answers “Why…?” or “How…?”questions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Descriptive answers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expressed in words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concerned with opinions, personal views, feelings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must be encoded to be analysed statistically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looks at the total picture, not tiny details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Investigates motives, reasons, reactions, likes, dislikes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gathered in depth, not quantity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usually acquired using </a:t>
            </a: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open-ended questions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i="1" lang="en-US" sz="2000" spc="-1" strike="noStrike">
                <a:solidFill>
                  <a:srgbClr val="000000"/>
                </a:solidFill>
                <a:latin typeface="Calibri"/>
              </a:rPr>
              <a:t>unstructured, free-form textual answers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subjective (opinion-based)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i="1" lang="en-AU" sz="2000" spc="-1" strike="noStrike">
                <a:solidFill>
                  <a:srgbClr val="000000"/>
                </a:solidFill>
                <a:latin typeface="Calibri"/>
              </a:rPr>
              <a:t>Why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</a:rPr>
              <a:t> do you drink alcohol weekly? How does it affect your life?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5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9E88EE-288F-4C45-A08E-5046D4915256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Which one to use?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Both have their uses. 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Use the right type of data for the right occasion.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When little is known about a subject,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qualitative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research can discover ideas and categories for later large-scale </a:t>
            </a:r>
            <a:r>
              <a:rPr b="1" lang="en-AU" sz="2400" spc="-1" strike="noStrike">
                <a:solidFill>
                  <a:srgbClr val="000000"/>
                </a:solidFill>
                <a:latin typeface="Calibri"/>
              </a:rPr>
              <a:t>quantitative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 research.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Examples? Join the VIP club at vceit.com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79"/>
              </a:spcBef>
              <a:buNone/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6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DB78E05-28B0-4D0D-8B6B-6E7F1AAEEED9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Pros and cons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Interviews, Observation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Expensive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Slow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Labour-intensive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Processing-intensive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Rich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Detailed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Explanations, reasons, detail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Non-verbal information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Respondents more likely to cooperate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7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7B86FE-7288-4CC4-A54F-B0DF7BD04FD4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5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000" spc="-1" strike="noStrike">
                <a:solidFill>
                  <a:srgbClr val="000000"/>
                </a:solidFill>
                <a:latin typeface="Calibri"/>
              </a:rPr>
              <a:t>Pros and cons</a:t>
            </a:r>
            <a:endParaRPr b="0" lang="en-A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525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Surveys, Questionnaires, Sensors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Collect lots of data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Relatively cheap, quick, little labour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Easy to process statistically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Lacks depth, explanation, reasons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non-verbal cues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pauses, passion, facial expressions, speed of response etc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Less chance of people bothering to respond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Especially with detailed written answers to open questions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8"/>
          </p:nvPr>
        </p:nvSpPr>
        <p:spPr>
          <a:xfrm>
            <a:off x="8388360" y="6453360"/>
            <a:ext cx="297360" cy="26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A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9EF5B4-A56E-468E-AE06-CAA218BF4015}" type="slidenum">
              <a:rPr b="0" lang="en-A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A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LibreOffice/24.2.5.2$Windows_X86_64 LibreOffice_project/bffef4ea93e59bebbeaf7f431bb02b1a39ee8a59</Application>
  <AppVersion>15.0000</AppVersion>
  <Words>857</Words>
  <Paragraphs>140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2024-08-25T16:12:10Z</dcterms:modified>
  <cp:revision>23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14</vt:i4>
  </property>
</Properties>
</file>