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348000" y="2188080"/>
            <a:ext cx="5757840" cy="447192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60000" y="360000"/>
            <a:ext cx="7770960" cy="180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br/>
            <a:r>
              <a:rPr b="0" i="1" lang="en-AU" sz="2200" spc="-1" strike="noStrike">
                <a:solidFill>
                  <a:srgbClr val="000000"/>
                </a:solidFill>
                <a:latin typeface="Calibri"/>
              </a:rPr>
              <a:t>V1.2, 2022-03-10 @ 11:24</a:t>
            </a:r>
            <a:endParaRPr b="0" lang="en-AU" sz="2200" spc="-1" strike="noStrike">
              <a:latin typeface="Arial"/>
            </a:endParaRPr>
          </a:p>
        </p:txBody>
      </p:sp>
      <p:sp>
        <p:nvSpPr>
          <p:cNvPr id="78" name="Title 1"/>
          <p:cNvSpPr/>
          <p:nvPr/>
        </p:nvSpPr>
        <p:spPr>
          <a:xfrm>
            <a:off x="-6660000" y="4292640"/>
            <a:ext cx="9538920" cy="38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225360" y="2502000"/>
            <a:ext cx="3913560" cy="27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Searching</a:t>
            </a:r>
            <a:endParaRPr b="0" lang="en-AU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Sorting</a:t>
            </a:r>
            <a:endParaRPr b="0" lang="en-AU" sz="6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Filtering</a:t>
            </a:r>
            <a:endParaRPr b="0" lang="en-A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Sorting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160" cy="4967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Sorting is usually performed before producing output to organise data into an order where it's easy to find values (e.g. a name in a long list) or significant records (e.g. the ones with extraordinary values, such as the biggest or smallest).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RDBMS can sort by several fields in a hierarchical way. e.g. by SURNAME, then by FIRSTNAME, then by MIDDLEINITIAL. 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9"/>
          </p:nvPr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7D9301-6E50-46C4-9EE1-EA9DEDBC529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Sorting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160" cy="4967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most important field (surname) is sorted first;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Where surnames are the same, those records are sorted by first name;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Where surnames and firstnames are the same, records are then sorted by middle initial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0"/>
          </p:nvPr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E56FBC-2CCF-4CE0-A119-323A8D75814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/>
          </p:nvPr>
        </p:nvSpPr>
        <p:spPr>
          <a:xfrm>
            <a:off x="457200" y="720000"/>
            <a:ext cx="8228160" cy="5587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11"/>
          </p:nvPr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5CCFBF-430D-4E7F-A305-15402262F2D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12" name="TextBox 5"/>
          <p:cNvSpPr/>
          <p:nvPr/>
        </p:nvSpPr>
        <p:spPr>
          <a:xfrm>
            <a:off x="683640" y="1052640"/>
            <a:ext cx="8135640" cy="26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Data can be sorted differently depending on what the user needs to find. For example, a database programmer might sort records by ID, but office workers may need the same records sorted by name.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/>
          </p:nvPr>
        </p:nvSpPr>
        <p:spPr>
          <a:xfrm>
            <a:off x="457200" y="720000"/>
            <a:ext cx="8228160" cy="5587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12"/>
          </p:nvPr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E5B077-C319-45F1-9F7C-2078ECF1D6B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15" name="TextBox 1"/>
          <p:cNvSpPr/>
          <p:nvPr/>
        </p:nvSpPr>
        <p:spPr>
          <a:xfrm>
            <a:off x="683640" y="1052640"/>
            <a:ext cx="813564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Also see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separate </a:t>
            </a:r>
            <a:r>
              <a:rPr b="0" lang="en-AU" sz="2800" spc="-1" strike="noStrike">
                <a:solidFill>
                  <a:srgbClr val="c9211e"/>
                </a:solidFill>
                <a:latin typeface="Arial"/>
                <a:ea typeface="DejaVu Sans"/>
              </a:rPr>
              <a:t>SELECTION SORT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slideshow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Filtering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160" cy="525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Users can specify what records to show by indicating what contents they're looking for. 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In Access.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13"/>
          </p:nvPr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238C3A-4FF9-4D61-84D4-740887B2643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19" name="Picture 5" descr=""/>
          <p:cNvPicPr/>
          <p:nvPr/>
        </p:nvPicPr>
        <p:blipFill>
          <a:blip r:embed="rId1"/>
          <a:stretch/>
        </p:blipFill>
        <p:spPr>
          <a:xfrm>
            <a:off x="3780000" y="2493000"/>
            <a:ext cx="3951360" cy="316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457200" y="476640"/>
            <a:ext cx="8228160" cy="5831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Filtering in Excel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14"/>
          </p:nvPr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67C81C-4EE6-4593-9989-F5C5CCB6F34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22" name="Picture 5" descr=""/>
          <p:cNvPicPr/>
          <p:nvPr/>
        </p:nvPicPr>
        <p:blipFill>
          <a:blip r:embed="rId1"/>
          <a:stretch/>
        </p:blipFill>
        <p:spPr>
          <a:xfrm>
            <a:off x="2222640" y="1478520"/>
            <a:ext cx="4579920" cy="382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3"/>
          <p:cNvSpPr/>
          <p:nvPr/>
        </p:nvSpPr>
        <p:spPr>
          <a:xfrm>
            <a:off x="428760" y="3500280"/>
            <a:ext cx="8356680" cy="206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Victorian Curriculum and Assessment Authority and are used with permission for educational purposes.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2424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rmAutofit fontScale="87000"/>
          </a:bodyPr>
          <a:p>
            <a:pPr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FCCBF4-CEC4-42DD-8987-DEE395BE8D2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 idx="16"/>
          </p:nvPr>
        </p:nvSpPr>
        <p:spPr>
          <a:xfrm>
            <a:off x="2555640" y="6381360"/>
            <a:ext cx="439092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A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endParaRPr b="0" lang="en-AU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buNone/>
            </a:pPr>
            <a:endParaRPr b="0" lang="en-A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Because you’ve been good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28" name="Content Placeholder 5" descr=""/>
          <p:cNvPicPr/>
          <p:nvPr/>
        </p:nvPicPr>
        <p:blipFill>
          <a:blip r:embed="rId1"/>
          <a:stretch/>
        </p:blipFill>
        <p:spPr>
          <a:xfrm>
            <a:off x="1331640" y="1255320"/>
            <a:ext cx="6679080" cy="5464440"/>
          </a:xfrm>
          <a:prstGeom prst="rect">
            <a:avLst/>
          </a:prstGeom>
          <a:ln w="9525">
            <a:noFill/>
          </a:ln>
        </p:spPr>
      </p:pic>
      <p:sp>
        <p:nvSpPr>
          <p:cNvPr id="129" name="PlaceHolder 2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C03E8F-63AA-4CE1-BF55-66FEE2A5339E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160" cy="4784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Searching, queries, finds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Sorting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Filtering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1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3F1844-492D-4AE5-BFBE-48A70D80C3C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Information Retrieval Techniques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160" cy="46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Queries / Finds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Called 'finding' in Filemaker, a RDBMS can perform powerful searches using AND and OR logic, often using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Query By Example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where the desired data is entered into the field(s) where it should be found.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2"/>
          </p:nvPr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85EE30-8D30-4A54-AAB8-C7672B8ADED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5640" cy="776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Searching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8160" cy="3526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Filemaker and Access allow similar search techniques. In the search below, the RDBMS will find all records of people who have a surname starting with G and an age less than 17. Note that search terms in the same row are ANDed.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More powerful searches can be easily built...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3"/>
          </p:nvPr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FCA408-825D-489B-82FC-5D0D1ED7694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graphicFrame>
        <p:nvGraphicFramePr>
          <p:cNvPr id="89" name="Table 5"/>
          <p:cNvGraphicFramePr/>
          <p:nvPr/>
        </p:nvGraphicFramePr>
        <p:xfrm>
          <a:off x="1403640" y="4641120"/>
          <a:ext cx="6095160" cy="74124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Surname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G*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&lt;17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457200" y="3141000"/>
            <a:ext cx="8228160" cy="21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In this example, three search terms are used. The DBMS will now find records of ...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All people whose Surname begins with 'G' AND Age is less than 17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All people whose surname begins with K and ends with G AND have an age of 16 or more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All people whose age is less than 5.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4"/>
          </p:nvPr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CFCAE6-13D0-45B7-B51C-D3CCA41D8C7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graphicFrame>
        <p:nvGraphicFramePr>
          <p:cNvPr id="92" name="Table 5"/>
          <p:cNvGraphicFramePr/>
          <p:nvPr/>
        </p:nvGraphicFramePr>
        <p:xfrm>
          <a:off x="1043640" y="332640"/>
          <a:ext cx="4063320" cy="14828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Surname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G*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&lt;17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K*G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&gt;=16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&lt;5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457200" y="3141000"/>
            <a:ext cx="8228160" cy="21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Notice how each new row of criteria is OR'ed with the other rows, so the records found by each row are all included.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ldNum" idx="5"/>
          </p:nvPr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A11761-CB70-406E-B774-8A741639E02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graphicFrame>
        <p:nvGraphicFramePr>
          <p:cNvPr id="95" name="Table 5"/>
          <p:cNvGraphicFramePr/>
          <p:nvPr/>
        </p:nvGraphicFramePr>
        <p:xfrm>
          <a:off x="1043640" y="332640"/>
          <a:ext cx="4063320" cy="14828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Surname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Age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G*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&lt;17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K*G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&gt;=16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&lt;5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457200" y="476640"/>
            <a:ext cx="8228160" cy="5111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 simple search (often triggered by CTRL+F) lets you find text or data in databases, spreadsheets, text documents.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6"/>
          </p:nvPr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A60400-681E-4CE9-81F1-69CFA0AC07E7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98" name="Picture 5" descr=""/>
          <p:cNvPicPr/>
          <p:nvPr/>
        </p:nvPicPr>
        <p:blipFill>
          <a:blip r:embed="rId1"/>
          <a:stretch/>
        </p:blipFill>
        <p:spPr>
          <a:xfrm>
            <a:off x="1440000" y="1719720"/>
            <a:ext cx="6559560" cy="493956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720000" y="6300000"/>
            <a:ext cx="701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457200" y="836640"/>
            <a:ext cx="8228160" cy="5471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Some searches let you search multiple documents at once (sometimes called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grep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).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More powerful tools let you use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regular expressions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that act like wildcards in search terms to find variants of the text being hunted.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e.g. ‘colour’, ‘color’, ‘colouring’, ‘coloured’ ‘colourful’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7"/>
          </p:nvPr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2FB183-4FD6-473F-BA28-D94F0E28596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457200" y="1124640"/>
            <a:ext cx="8228160" cy="5183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Since some searches (queries, finds) are frequently used (e.g. video rental customers whose DVD is overdue for return), searches can be stored for later reuse. 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This makes multi-step searches quick and simple even for inexperienced database users.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AU" sz="36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8"/>
          </p:nvPr>
        </p:nvSpPr>
        <p:spPr>
          <a:xfrm>
            <a:off x="8388360" y="6453360"/>
            <a:ext cx="43056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B92B65-561C-497D-839D-571FF7416C4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LibreOffice/7.3.0.3$Windows_X86_64 LibreOffice_project/0f246aa12d0eee4a0f7adcefbf7c878fc2238db3</Application>
  <AppVersion>15.0000</AppVersion>
  <Words>766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/>
  <dcterms:modified xsi:type="dcterms:W3CDTF">2022-03-10T11:25:12Z</dcterms:modified>
  <cp:revision>27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16</vt:i4>
  </property>
</Properties>
</file>