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presProps.xml" ContentType="application/vnd.openxmlformats-officedocument.presentationml.presPro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41.jpeg" ContentType="image/jpe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0.gi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5640" y="116640"/>
            <a:ext cx="7771320" cy="115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611640" y="1844640"/>
            <a:ext cx="801684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6000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669966"/>
                </a:solidFill>
                <a:latin typeface="Calibri"/>
                <a:ea typeface="DejaVu Sans"/>
              </a:rPr>
              <a:t>Selection Sort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669966"/>
                </a:solidFill>
                <a:latin typeface="Calibri"/>
                <a:ea typeface="DejaVu Sans"/>
              </a:rPr>
              <a:t>v1.1 - 2022-02-17</a:t>
            </a:r>
            <a:endParaRPr b="0" lang="en-AU" sz="1600" spc="-1" strike="noStrike">
              <a:latin typeface="Arial"/>
            </a:endParaRPr>
          </a:p>
        </p:txBody>
      </p:sp>
      <p:pic>
        <p:nvPicPr>
          <p:cNvPr id="78" name="Picture 2" descr="Image result for selection sort"/>
          <p:cNvPicPr/>
          <p:nvPr/>
        </p:nvPicPr>
        <p:blipFill>
          <a:blip r:embed="rId1"/>
          <a:stretch/>
        </p:blipFill>
        <p:spPr>
          <a:xfrm>
            <a:off x="3177720" y="3060000"/>
            <a:ext cx="2941560" cy="358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700000" y="123120"/>
            <a:ext cx="342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A walkthrough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5723E94-89E0-4A41-9437-F2F854F43EC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9" name="Picture 1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20000" y="1692000"/>
            <a:ext cx="7955280" cy="477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rot="1240800">
            <a:off x="4015440" y="1473120"/>
            <a:ext cx="1081080" cy="51228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 txBox="1"/>
          <p:nvPr/>
        </p:nvSpPr>
        <p:spPr>
          <a:xfrm>
            <a:off x="2700000" y="2520000"/>
            <a:ext cx="43200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Now swap smallest (7) with the </a:t>
            </a:r>
            <a:r>
              <a:rPr b="1" lang="en-AU" sz="2200" spc="-1" strike="noStrike">
                <a:latin typeface="Arial"/>
              </a:rPr>
              <a:t>leftmost</a:t>
            </a:r>
            <a:r>
              <a:rPr b="0" lang="en-AU" sz="2200" spc="-1" strike="noStrike">
                <a:latin typeface="Arial"/>
              </a:rPr>
              <a:t> item in unsorted list (14)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700000" y="123120"/>
            <a:ext cx="342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A walkthrough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20000" y="2196000"/>
            <a:ext cx="7955280" cy="477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E6C3546-578C-428F-9FCC-B3E2A04D7A9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2700000" y="2880000"/>
            <a:ext cx="43200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Swapped! Pass 1 is finished.</a:t>
            </a:r>
            <a:endParaRPr b="0" lang="en-AU" sz="2200" spc="-1" strike="noStrike">
              <a:latin typeface="Arial"/>
            </a:endParaRPr>
          </a:p>
          <a:p>
            <a:endParaRPr b="0" lang="en-AU" sz="2200" spc="-1" strike="noStrike">
              <a:latin typeface="Arial"/>
            </a:endParaRPr>
          </a:p>
          <a:p>
            <a:r>
              <a:rPr b="0" lang="en-AU" sz="2200" spc="-1" strike="noStrike">
                <a:latin typeface="Arial"/>
              </a:rPr>
              <a:t>Now repeat in pass 2...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700000" y="123120"/>
            <a:ext cx="342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A walkthrough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720000" y="2196000"/>
            <a:ext cx="7955280" cy="477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82343F-3299-4CAF-8305-9020A144C06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2700000" y="2880000"/>
            <a:ext cx="432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Found smallest (10)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 rot="1240800">
            <a:off x="8155440" y="2013120"/>
            <a:ext cx="1081080" cy="5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700000" y="123120"/>
            <a:ext cx="342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A walkthrough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38" name="Picture 6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720000" y="2196000"/>
            <a:ext cx="7955280" cy="477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2F37E27-F9C5-4BA6-87EB-6B55F4DB446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700000" y="2880000"/>
            <a:ext cx="432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 with leftmost item in unsorted section (14)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700000" y="123120"/>
            <a:ext cx="342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A walkthrough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44" name="Picture 8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720000" y="2700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1096733-856F-4C80-B3BA-3C36EF7F32D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00000" y="2880000"/>
            <a:ext cx="432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Swapped!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700000" y="123120"/>
            <a:ext cx="342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A walkthrough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50" name="Picture 9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720000" y="2700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08C5D65-0D5F-4043-8808-88B752A485E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2700000" y="2880000"/>
            <a:ext cx="486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Swapped!</a:t>
            </a:r>
            <a:endParaRPr b="0" lang="en-AU" sz="2200" spc="-1" strike="noStrike">
              <a:latin typeface="Arial"/>
            </a:endParaRPr>
          </a:p>
          <a:p>
            <a:r>
              <a:rPr b="0" lang="en-AU" sz="2200" spc="-1" strike="noStrike">
                <a:latin typeface="Arial"/>
              </a:rPr>
              <a:t>Look at the exam question again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155" name="Picture 10" descr=""/>
          <p:cNvPicPr/>
          <p:nvPr/>
        </p:nvPicPr>
        <p:blipFill>
          <a:blip r:embed="rId2"/>
          <a:stretch/>
        </p:blipFill>
        <p:spPr>
          <a:xfrm>
            <a:off x="2700000" y="3780000"/>
            <a:ext cx="4615560" cy="2586600"/>
          </a:xfrm>
          <a:prstGeom prst="rect">
            <a:avLst/>
          </a:prstGeom>
          <a:ln w="0">
            <a:solidFill>
              <a:srgbClr val="b0c6e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Question done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57" name="Picture 11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20000" y="2700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2CC319-B09D-406C-9510-C68AC10BE53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2700000" y="2880000"/>
            <a:ext cx="48600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AU" sz="1800" spc="-1" strike="noStrike">
              <a:latin typeface="Arial"/>
            </a:endParaRPr>
          </a:p>
          <a:p>
            <a:r>
              <a:rPr b="0" lang="en-AU" sz="2200" spc="-1" strike="noStrike">
                <a:latin typeface="Arial"/>
              </a:rPr>
              <a:t>Look at the exam question again</a:t>
            </a:r>
            <a:endParaRPr b="0" lang="en-AU" sz="2200" spc="-1" strike="noStrike">
              <a:latin typeface="Arial"/>
            </a:endParaRPr>
          </a:p>
        </p:txBody>
      </p:sp>
      <p:pic>
        <p:nvPicPr>
          <p:cNvPr id="162" name="Picture 12" descr=""/>
          <p:cNvPicPr/>
          <p:nvPr/>
        </p:nvPicPr>
        <p:blipFill>
          <a:blip r:embed="rId2"/>
          <a:stretch/>
        </p:blipFill>
        <p:spPr>
          <a:xfrm>
            <a:off x="2700000" y="3780000"/>
            <a:ext cx="4615560" cy="2586600"/>
          </a:xfrm>
          <a:prstGeom prst="rect">
            <a:avLst/>
          </a:prstGeom>
          <a:ln w="0">
            <a:solidFill>
              <a:srgbClr val="b0c6e1"/>
            </a:solidFill>
          </a:ln>
        </p:spPr>
      </p:pic>
      <p:sp>
        <p:nvSpPr>
          <p:cNvPr id="163" name=""/>
          <p:cNvSpPr/>
          <p:nvPr/>
        </p:nvSpPr>
        <p:spPr>
          <a:xfrm>
            <a:off x="288000" y="5904000"/>
            <a:ext cx="2520000" cy="540000"/>
          </a:xfrm>
          <a:custGeom>
            <a:avLst/>
            <a:gdLst/>
            <a:ahLst/>
            <a:rect l="0" t="0" r="r" b="b"/>
            <a:pathLst>
              <a:path w="7002" h="1502">
                <a:moveTo>
                  <a:pt x="0" y="375"/>
                </a:moveTo>
                <a:lnTo>
                  <a:pt x="5250" y="375"/>
                </a:lnTo>
                <a:lnTo>
                  <a:pt x="5250" y="0"/>
                </a:lnTo>
                <a:lnTo>
                  <a:pt x="7001" y="750"/>
                </a:lnTo>
                <a:lnTo>
                  <a:pt x="5250" y="1501"/>
                </a:lnTo>
                <a:lnTo>
                  <a:pt x="5250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ff33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AU" sz="1800" spc="-1" strike="noStrike">
                <a:solidFill>
                  <a:srgbClr val="ffff00"/>
                </a:solidFill>
                <a:latin typeface="Arial"/>
              </a:rPr>
              <a:t>BINGO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65" name="Picture 13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20000" y="2700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8A89CF-1EB0-4129-8B8F-2F4FD6035F4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 rot="1240800">
            <a:off x="7682760" y="2553120"/>
            <a:ext cx="1081080" cy="5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71" name="Picture 14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20000" y="3240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4D232F2-8C2F-4933-80B1-D188D7C9D22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880000" y="3600000"/>
            <a:ext cx="432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Swapped!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77" name="Picture 15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720000" y="3240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570AE6-0E16-45A6-B3EE-336E194BA95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 rot="5397600">
            <a:off x="7710120" y="3524400"/>
            <a:ext cx="1081080" cy="5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Selection Sort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520" cy="189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Pros and cons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How it works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DIY example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EFAB65-E7DD-451F-A617-7FC7E0A2CF7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960000" y="1405800"/>
            <a:ext cx="4917240" cy="467820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4124880" y="6120000"/>
            <a:ext cx="4155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900" spc="-1" strike="noStrike">
                <a:latin typeface="Arial"/>
              </a:rPr>
              <a:t>https://medium.com/@michellekwong2/selection-sort-algorithm-719a0b9bd6ce</a:t>
            </a:r>
            <a:endParaRPr b="0" lang="en-A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83" name="Picture 16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720000" y="3744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D6A6F0D-1354-48C8-B5DB-3D8204DFAE4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5040000" y="3960000"/>
            <a:ext cx="1440000" cy="40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Swapped!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89" name="Picture 17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720000" y="3744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1EB3591-A072-4981-BF88-7502DF70A7C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 rot="5397600">
            <a:off x="5835960" y="4244400"/>
            <a:ext cx="1081080" cy="5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195" name="Picture 18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720000" y="4788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B7784D-97B9-4F83-8831-0C9EC4234E9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00" name="Picture 20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20000" y="4788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A5BF04-B6DE-4DC1-8119-0460025F26E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 rot="1240800">
            <a:off x="7255440" y="4533120"/>
            <a:ext cx="1081080" cy="5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06" name="Picture 21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720000" y="4788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38875F8-4BD0-4326-8DAD-881B7ED45EA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5940000" y="4788000"/>
            <a:ext cx="18000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Swapped (with itself again!)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12" name="Picture 22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720000" y="5292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51E9DD-FDD5-484E-AA60-B51FCFF1FE3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 rot="5397600">
            <a:off x="7815960" y="5656320"/>
            <a:ext cx="1081080" cy="5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18" name="Picture 23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720000" y="579600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A37BC4-7591-4BEA-AEC3-F43BEF5897D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6840000" y="5839560"/>
            <a:ext cx="180000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Swapped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24" name="Picture 24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225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720000" y="582264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B6799A5-344E-4B2E-9CF6-9EE8BB4BE71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 rot="5397600">
            <a:off x="7698960" y="5970960"/>
            <a:ext cx="1081080" cy="51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30" name="Picture 25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231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720000" y="5822640"/>
            <a:ext cx="7955280" cy="39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155271A-23B6-4BDA-A2E7-75A92017E45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6444000" y="5868000"/>
            <a:ext cx="25200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600" spc="-1" strike="noStrike">
                <a:latin typeface="Arial"/>
              </a:rPr>
              <a:t>Swap (with itself again)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376000" y="123120"/>
            <a:ext cx="46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We’ll finish the sort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36" name="Picture 26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237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11248AC-466A-4272-9535-D3FE2010C78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2880000" y="6480000"/>
            <a:ext cx="4680000" cy="102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600" spc="-1" strike="noStrike">
                <a:solidFill>
                  <a:srgbClr val="cc0000"/>
                </a:solidFill>
                <a:latin typeface="Arial"/>
              </a:rPr>
              <a:t>No more unsorted data exists – the sort ends</a:t>
            </a:r>
            <a:endParaRPr b="0" lang="en-AU" sz="1600" spc="-1" strike="noStrike">
              <a:solidFill>
                <a:srgbClr val="cc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-180000" y="0"/>
            <a:ext cx="9361440" cy="68400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Selection Sort – Pros and Cons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AAD876-E796-4E58-B53B-A1C713F8C33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88" name="Rectangle 5"/>
          <p:cNvSpPr/>
          <p:nvPr/>
        </p:nvSpPr>
        <p:spPr>
          <a:xfrm>
            <a:off x="323640" y="1166760"/>
            <a:ext cx="813600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Relatively </a:t>
            </a:r>
            <a:r>
              <a:rPr b="1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slow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when sorting large lists, compared with more complex sorts like quicksort.</a:t>
            </a:r>
            <a:endParaRPr b="0" lang="en-AU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Relatively </a:t>
            </a:r>
            <a:r>
              <a:rPr b="1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simple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algorithm, easy to implement.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900000" y="123120"/>
            <a:ext cx="738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Here’s an animated example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E7B9F98-711E-4B8E-A963-56C8A85D812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2844000" y="834120"/>
            <a:ext cx="4680000" cy="24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100" spc="-1" strike="noStrike">
                <a:solidFill>
                  <a:srgbClr val="cc0000"/>
                </a:solidFill>
                <a:latin typeface="Arial"/>
              </a:rPr>
              <a:t>https://stackabuse.com/selection-sort-in-javascript/</a:t>
            </a:r>
            <a:endParaRPr b="0" lang="en-AU" sz="1100" spc="-1" strike="noStrike">
              <a:solidFill>
                <a:srgbClr val="cc0000"/>
              </a:solid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131920" y="2160000"/>
            <a:ext cx="5248080" cy="29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428760" y="3500280"/>
            <a:ext cx="835704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42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87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EDCE7B-A6EF-4A05-9F6D-A78C8267FAB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520" cy="862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7F8DD4-B0BD-447A-A474-72D95FC9AD0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51" name="Picture 5" descr=""/>
          <p:cNvPicPr/>
          <p:nvPr/>
        </p:nvPicPr>
        <p:blipFill>
          <a:blip r:embed="rId1"/>
          <a:stretch/>
        </p:blipFill>
        <p:spPr>
          <a:xfrm>
            <a:off x="999720" y="1917000"/>
            <a:ext cx="7143480" cy="4017600"/>
          </a:xfrm>
          <a:prstGeom prst="rect">
            <a:avLst/>
          </a:prstGeom>
          <a:ln w="0">
            <a:noFill/>
          </a:ln>
        </p:spPr>
      </p:pic>
      <p:sp>
        <p:nvSpPr>
          <p:cNvPr id="252" name="Content Placeholder 2"/>
          <p:cNvSpPr/>
          <p:nvPr/>
        </p:nvSpPr>
        <p:spPr>
          <a:xfrm>
            <a:off x="539640" y="5922000"/>
            <a:ext cx="8228520" cy="45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Above: a bitcoin farm.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How it works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53F01F8-378B-4083-817F-30D7266B189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91" name="Rectangle 5"/>
          <p:cNvSpPr/>
          <p:nvPr/>
        </p:nvSpPr>
        <p:spPr>
          <a:xfrm>
            <a:off x="467640" y="932760"/>
            <a:ext cx="813600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The data to be sorted is divided into two parts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data items that have already been sorted and moved to the start of the list; 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data items that have not yet been sorted.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33920" y="3013920"/>
            <a:ext cx="3826080" cy="38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How it works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E87C488-D2EB-42E3-8498-F7E5F48F72C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95" name="Rectangle 5"/>
          <p:cNvSpPr/>
          <p:nvPr/>
        </p:nvSpPr>
        <p:spPr>
          <a:xfrm>
            <a:off x="467640" y="1076760"/>
            <a:ext cx="81360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The selection sort finds the </a:t>
            </a:r>
            <a:r>
              <a:rPr b="0" i="1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smallest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data item* in the unsorted items section.  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2932920" y="6237360"/>
            <a:ext cx="714708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*or the largest, if sorting in descending order</a:t>
            </a:r>
            <a:endParaRPr b="0" lang="en-AU" sz="15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340000" y="2340000"/>
            <a:ext cx="4653360" cy="367632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2700000" y="2880000"/>
            <a:ext cx="360000" cy="1080000"/>
          </a:xfrm>
          <a:custGeom>
            <a:avLst/>
            <a:gdLst/>
            <a:ahLst/>
            <a:rect l="0" t="0" r="r" b="b"/>
            <a:pathLst>
              <a:path w="1002" h="3002">
                <a:moveTo>
                  <a:pt x="250" y="0"/>
                </a:moveTo>
                <a:lnTo>
                  <a:pt x="250" y="2250"/>
                </a:lnTo>
                <a:lnTo>
                  <a:pt x="0" y="2250"/>
                </a:lnTo>
                <a:lnTo>
                  <a:pt x="500" y="3001"/>
                </a:lnTo>
                <a:lnTo>
                  <a:pt x="1001" y="2250"/>
                </a:lnTo>
                <a:lnTo>
                  <a:pt x="750" y="22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  <a:effectLst>
            <a:outerShdw dist="17819" dir="2700000" blurRad="0" rotWithShape="0">
              <a:srgbClr val="3300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620000" y="3420000"/>
            <a:ext cx="5714640" cy="380952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How it works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80ADB6D-8D47-488A-BA27-05289736237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02" name="Rectangle 5"/>
          <p:cNvSpPr/>
          <p:nvPr/>
        </p:nvSpPr>
        <p:spPr>
          <a:xfrm>
            <a:off x="467640" y="1076760"/>
            <a:ext cx="8136000" cy="28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It swaps that item with the </a:t>
            </a:r>
            <a:r>
              <a:rPr b="0" i="1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leftmost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item in the </a:t>
            </a:r>
            <a:r>
              <a:rPr b="0" i="1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unsorted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list. </a:t>
            </a:r>
            <a:endParaRPr b="0" lang="en-AU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It then moves the dividing line between sorted/unsorted items 1 place to the right.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An example, using data from a VCAA SD sample exam...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The exam question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061EE0-801B-4A4F-A002-47FDC3C7CAD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547640" y="1484640"/>
            <a:ext cx="5695560" cy="3666600"/>
          </a:xfrm>
          <a:prstGeom prst="rect">
            <a:avLst/>
          </a:prstGeom>
          <a:ln w="0">
            <a:solidFill>
              <a:srgbClr val="b0c6e1"/>
            </a:solidFill>
          </a:ln>
        </p:spPr>
      </p:pic>
      <p:sp>
        <p:nvSpPr>
          <p:cNvPr id="106" name="Rectangle 6"/>
          <p:cNvSpPr/>
          <p:nvPr/>
        </p:nvSpPr>
        <p:spPr>
          <a:xfrm>
            <a:off x="2322000" y="5531400"/>
            <a:ext cx="4570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Work on it for a minute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How it works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D46123-60F9-46DF-A4AA-5827BA05133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09" name="Rectangle 5"/>
          <p:cNvSpPr/>
          <p:nvPr/>
        </p:nvSpPr>
        <p:spPr>
          <a:xfrm>
            <a:off x="539640" y="1083960"/>
            <a:ext cx="813600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Notes: </a:t>
            </a:r>
            <a:endParaRPr b="0" lang="en-AU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In the table that follows, shaded cells are the </a:t>
            </a:r>
            <a:r>
              <a:rPr b="1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unsorted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items.</a:t>
            </a:r>
            <a:endParaRPr b="0" lang="en-AU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In the original data, </a:t>
            </a:r>
            <a:r>
              <a:rPr b="0" i="1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no items are sorted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 so the dividing line is at position zero - all items are in the unsorted section.</a:t>
            </a:r>
            <a:endParaRPr b="0" lang="en-AU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700000" y="123120"/>
            <a:ext cx="3420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A walkthrough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F5A106B-7A0E-4EBC-B3CC-59750188324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2" name="Picture 7" descr=""/>
          <p:cNvPicPr/>
          <p:nvPr/>
        </p:nvPicPr>
        <p:blipFill>
          <a:blip r:embed="rId1"/>
          <a:stretch/>
        </p:blipFill>
        <p:spPr>
          <a:xfrm>
            <a:off x="827640" y="1051560"/>
            <a:ext cx="7847640" cy="534780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7200000" y="360000"/>
            <a:ext cx="1440000" cy="360000"/>
          </a:xfrm>
          <a:prstGeom prst="rect">
            <a:avLst/>
          </a:prstGeom>
          <a:solidFill>
            <a:srgbClr val="cc9900">
              <a:alpha val="26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500" spc="-1" strike="noStrike">
                <a:latin typeface="Arial"/>
              </a:rPr>
              <a:t>Unsorted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20000" y="1692000"/>
            <a:ext cx="7955280" cy="4779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 rot="1240800">
            <a:off x="4015440" y="1473120"/>
            <a:ext cx="1081080" cy="51228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2700000" y="2520000"/>
            <a:ext cx="4320000" cy="12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2200" spc="-1" strike="noStrike">
                <a:latin typeface="Arial"/>
              </a:rPr>
              <a:t>First, find the smallest value in the the unsorted data section.</a:t>
            </a:r>
            <a:endParaRPr b="0" lang="en-AU" sz="2200" spc="-1" strike="noStrike">
              <a:latin typeface="Arial"/>
            </a:endParaRPr>
          </a:p>
          <a:p>
            <a:endParaRPr b="0" lang="en-AU" sz="2200" spc="-1" strike="noStrike">
              <a:latin typeface="Arial"/>
            </a:endParaRPr>
          </a:p>
          <a:p>
            <a:r>
              <a:rPr b="0" lang="en-AU" sz="2200" spc="-1" strike="noStrike">
                <a:latin typeface="Arial"/>
              </a:rPr>
              <a:t>Found smallest (7)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Application>LibreOffice/7.2.2.2$Windows_X86_64 LibreOffice_project/02b2acce88a210515b4a5bb2e46cbfb63fe97d56</Application>
  <AppVersion>15.0000</AppVersion>
  <Words>808</Words>
  <Paragraphs>270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2022-02-17T12:49:46Z</dcterms:modified>
  <cp:revision>25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20</vt:i4>
  </property>
</Properties>
</file>