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slide" Target="slides/slide14.xml"/><Relationship Id="rId40" Type="http://schemas.openxmlformats.org/officeDocument/2006/relationships/slide" Target="slides/slide15.xml"/><Relationship Id="rId41" Type="http://schemas.openxmlformats.org/officeDocument/2006/relationships/slide" Target="slides/slide16.xml"/><Relationship Id="rId42" Type="http://schemas.openxmlformats.org/officeDocument/2006/relationships/slide" Target="slides/slide17.xml"/><Relationship Id="rId43" Type="http://schemas.openxmlformats.org/officeDocument/2006/relationships/slide" Target="slides/slide18.xml"/><Relationship Id="rId44" Type="http://schemas.openxmlformats.org/officeDocument/2006/relationships/slide" Target="slides/slide19.xml"/><Relationship Id="rId45" Type="http://schemas.openxmlformats.org/officeDocument/2006/relationships/slide" Target="slides/slide20.xml"/><Relationship Id="rId46" Type="http://schemas.openxmlformats.org/officeDocument/2006/relationships/slide" Target="slides/slide21.xml"/><Relationship Id="rId47" Type="http://schemas.openxmlformats.org/officeDocument/2006/relationships/slide" Target="slides/slide22.xml"/><Relationship Id="rId4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-720" y="-2160000"/>
            <a:ext cx="10079280" cy="7918560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720000" y="3125160"/>
            <a:ext cx="906948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2000" spc="-1" strike="noStrike">
                <a:solidFill>
                  <a:srgbClr val="000099"/>
                </a:solidFill>
                <a:latin typeface="Gentium Book Basic"/>
                <a:ea typeface="Times New Roman"/>
              </a:rPr>
              <a:t>Advantages and disadvantages of using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AU" sz="2000" spc="-1" strike="noStrike">
                <a:solidFill>
                  <a:srgbClr val="000099"/>
                </a:solidFill>
                <a:latin typeface="Gentium Book Basic"/>
                <a:ea typeface="Times New Roman"/>
              </a:rPr>
              <a:t>network attached storage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AU" sz="2000" spc="-1" strike="noStrike">
                <a:solidFill>
                  <a:srgbClr val="000099"/>
                </a:solidFill>
                <a:latin typeface="Gentium Book Basic"/>
                <a:ea typeface="Times New Roman"/>
              </a:rPr>
              <a:t>and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AU" sz="2000" spc="-1" strike="noStrike">
                <a:solidFill>
                  <a:srgbClr val="000099"/>
                </a:solidFill>
                <a:latin typeface="Gentium Book Basic"/>
                <a:ea typeface="Times New Roman"/>
              </a:rPr>
              <a:t>cloud computing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AU" sz="2000" spc="-1" strike="noStrike">
                <a:solidFill>
                  <a:srgbClr val="000099"/>
                </a:solidFill>
                <a:latin typeface="Gentium Book Basic"/>
                <a:ea typeface="Times New Roman"/>
              </a:rPr>
              <a:t>for storing, communicating and disposing of data and information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720000" y="1902960"/>
            <a:ext cx="906948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99"/>
                </a:solidFill>
                <a:latin typeface="Gentium Book Basic"/>
                <a:ea typeface="DejaVu Sans"/>
              </a:rPr>
              <a:t>NAS and Cloud storage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AU" sz="1300" spc="-1" strike="noStrike">
                <a:solidFill>
                  <a:srgbClr val="000099"/>
                </a:solidFill>
                <a:latin typeface="Gentium Book Basic"/>
                <a:ea typeface="DejaVu Sans"/>
              </a:rPr>
              <a:t>Last changed 2024-05-07</a:t>
            </a:r>
            <a:endParaRPr b="0" lang="en-AU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4014360" y="180000"/>
            <a:ext cx="2283480" cy="68328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4284000" y="865440"/>
            <a:ext cx="1693080" cy="24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Network Attached Storage (NAS)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NAS </a:t>
            </a: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disadvantages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If </a:t>
            </a: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more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 than one disk fails in the array (e.g. lightning strike, theft), data may be lost.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NAS units are not cheap (e.g. $900 with no disks inside), and large disks are expensive (e.g. 4 x 12TB = $2,000)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90E86230-49DB-479F-85A9-66F0E3CAE280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ED306E2C-1B9A-40FA-B5A0-C9B34ED0FFCF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Network Attached Storage (NAS)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84000" y="1620000"/>
            <a:ext cx="525456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888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NAS </a:t>
            </a: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disadvantages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If a NAS is not backed up, and it is stolen or damaged, ALL data is lost.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Don’t treat a NAS as a </a:t>
            </a: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backup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 device: it’s a primary storage device, like the disk in your PC.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C70B302B-2410-4C04-BA21-26A93D3BCE83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E4C67B5C-E513-42F0-A43E-96051FA72CC7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6368400" y="1585800"/>
            <a:ext cx="3408120" cy="326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Network Attached Storage (NAS)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633564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NAS </a:t>
            </a: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disadvantages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You cannot remove a disk from a NAS (formatted as RAID) and try to recover a single file from it.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Its parts are distributed across multiple disks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000" spc="-1" strike="noStrike">
                <a:solidFill>
                  <a:srgbClr val="000099"/>
                </a:solidFill>
                <a:latin typeface="Gentium Book Basic"/>
              </a:rPr>
              <a:t>(Except in “JBOD” where the unit is configured as  </a:t>
            </a:r>
            <a:r>
              <a:rPr b="0" lang="en-AU" sz="2000" spc="-1" strike="noStrike">
                <a:solidFill>
                  <a:srgbClr val="ff3333"/>
                </a:solidFill>
                <a:latin typeface="Gentium Book Basic"/>
              </a:rPr>
              <a:t>J</a:t>
            </a:r>
            <a:r>
              <a:rPr b="0" lang="en-AU" sz="2000" spc="-1" strike="noStrike">
                <a:solidFill>
                  <a:srgbClr val="000099"/>
                </a:solidFill>
                <a:latin typeface="Gentium Book Basic"/>
              </a:rPr>
              <a:t>ust a </a:t>
            </a:r>
            <a:r>
              <a:rPr b="0" lang="en-AU" sz="2000" spc="-1" strike="noStrike">
                <a:solidFill>
                  <a:srgbClr val="ff3333"/>
                </a:solidFill>
                <a:latin typeface="Gentium Book Basic"/>
              </a:rPr>
              <a:t>B</a:t>
            </a:r>
            <a:r>
              <a:rPr b="0" lang="en-AU" sz="2000" spc="-1" strike="noStrike">
                <a:solidFill>
                  <a:srgbClr val="000099"/>
                </a:solidFill>
                <a:latin typeface="Gentium Book Basic"/>
              </a:rPr>
              <a:t>unch </a:t>
            </a:r>
            <a:r>
              <a:rPr b="0" lang="en-AU" sz="2000" spc="-1" strike="noStrike">
                <a:solidFill>
                  <a:srgbClr val="ff3333"/>
                </a:solidFill>
                <a:latin typeface="Gentium Book Basic"/>
              </a:rPr>
              <a:t>o</a:t>
            </a:r>
            <a:r>
              <a:rPr b="0" lang="en-AU" sz="2000" spc="-1" strike="noStrike">
                <a:solidFill>
                  <a:srgbClr val="000099"/>
                </a:solidFill>
                <a:latin typeface="Gentium Book Basic"/>
              </a:rPr>
              <a:t>f </a:t>
            </a:r>
            <a:r>
              <a:rPr b="0" lang="en-AU" sz="2000" spc="-1" strike="noStrike">
                <a:solidFill>
                  <a:srgbClr val="ff3333"/>
                </a:solidFill>
                <a:latin typeface="Gentium Book Basic"/>
              </a:rPr>
              <a:t>D</a:t>
            </a:r>
            <a:r>
              <a:rPr b="0" lang="en-AU" sz="2000" spc="-1" strike="noStrike">
                <a:solidFill>
                  <a:srgbClr val="000099"/>
                </a:solidFill>
                <a:latin typeface="Gentium Book Basic"/>
              </a:rPr>
              <a:t>isks and the NAS acts like a USB drive caddy)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FFCAC7CF-8F72-4243-901C-A34B1C44635B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04C05487-52A1-4B1D-A48A-4DB889BFB5D6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7200000" y="2529360"/>
            <a:ext cx="2339640" cy="2870280"/>
          </a:xfrm>
          <a:prstGeom prst="rect">
            <a:avLst/>
          </a:prstGeom>
          <a:ln w="0">
            <a:noFill/>
          </a:ln>
        </p:spPr>
      </p:pic>
      <p:sp>
        <p:nvSpPr>
          <p:cNvPr id="157" name=""/>
          <p:cNvSpPr/>
          <p:nvPr/>
        </p:nvSpPr>
        <p:spPr>
          <a:xfrm>
            <a:off x="5580000" y="4536000"/>
            <a:ext cx="162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Network Attached Storage (NAS)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191600" y="1326960"/>
            <a:ext cx="5794560" cy="389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AU" sz="2200" spc="-1" strike="noStrike">
                <a:solidFill>
                  <a:srgbClr val="000099"/>
                </a:solidFill>
                <a:latin typeface="Gentium Book Basic"/>
              </a:rPr>
              <a:t>My home storage setup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AU" sz="2200" spc="-1" strike="noStrike">
                <a:solidFill>
                  <a:srgbClr val="000099"/>
                </a:solidFill>
                <a:latin typeface="Gentium Book Basic"/>
              </a:rPr>
              <a:t>1. A Synology DS418 NAS with 4 x 12TB HDD configured as RAID5, giving 36TB storage.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AU" sz="2200" spc="-1" strike="noStrike">
                <a:solidFill>
                  <a:srgbClr val="000099"/>
                </a:solidFill>
                <a:latin typeface="Gentium Book Basic"/>
              </a:rPr>
              <a:t>2. A 5-bay Orico HDD enclosure to back up the NAS.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AU" sz="2200" spc="-1" strike="noStrike">
                <a:solidFill>
                  <a:srgbClr val="000099"/>
                </a:solidFill>
                <a:latin typeface="Gentium Book Basic"/>
              </a:rPr>
              <a:t>3. Multiple old HDDs to back up the Orico.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AU" sz="2200" spc="-1" strike="noStrike">
                <a:solidFill>
                  <a:srgbClr val="000099"/>
                </a:solidFill>
                <a:latin typeface="Gentium Book Basic"/>
              </a:rPr>
              <a:t>No, I am </a:t>
            </a:r>
            <a:r>
              <a:rPr b="0" i="1" lang="en-AU" sz="2200" spc="-1" strike="noStrike">
                <a:solidFill>
                  <a:srgbClr val="000099"/>
                </a:solidFill>
                <a:latin typeface="Gentium Book Basic"/>
              </a:rPr>
              <a:t>NOT</a:t>
            </a:r>
            <a:r>
              <a:rPr b="0" lang="en-AU" sz="2200" spc="-1" strike="noStrike">
                <a:solidFill>
                  <a:srgbClr val="000099"/>
                </a:solidFill>
                <a:latin typeface="Gentium Book Basic"/>
              </a:rPr>
              <a:t> paranoid. Stop saying that.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AU" sz="2200" spc="-1" strike="noStrike">
                <a:solidFill>
                  <a:srgbClr val="000099"/>
                </a:solidFill>
                <a:latin typeface="Gentium Book Basic"/>
              </a:rPr>
              <a:t>And, yes, 12TB of it is backed up to the cloud… I repeat: I AM NOT PARANOID.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8A6C6D92-CBC3-48DD-9079-576E3A473DA7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7F02B1AB-DD45-471E-9D86-22B763E5C8E0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6987240" y="1063080"/>
            <a:ext cx="1471680" cy="109584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7020000" y="2262960"/>
            <a:ext cx="848160" cy="144360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7020000" y="3780000"/>
            <a:ext cx="2484000" cy="10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8560" cy="671832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Cloud Storage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49080" y="12600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What is it?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It is not ‘Cloud </a:t>
            </a:r>
            <a:r>
              <a:rPr b="0" i="1" lang="en-AU" sz="3200" spc="-1" strike="noStrike">
                <a:solidFill>
                  <a:srgbClr val="000099"/>
                </a:solidFill>
                <a:latin typeface="Gentium Book Basic"/>
              </a:rPr>
              <a:t>Computing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’ as the study design says.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Cloud </a:t>
            </a:r>
            <a:r>
              <a:rPr b="0" i="1" lang="en-AU" sz="3200" spc="-1" strike="noStrike">
                <a:solidFill>
                  <a:srgbClr val="000099"/>
                </a:solidFill>
                <a:latin typeface="Gentium Book Basic"/>
              </a:rPr>
              <a:t>computing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 and cloud </a:t>
            </a:r>
            <a:r>
              <a:rPr b="0" i="1" lang="en-AU" sz="3200" spc="-1" strike="noStrike">
                <a:solidFill>
                  <a:srgbClr val="000099"/>
                </a:solidFill>
                <a:latin typeface="Gentium Book Basic"/>
              </a:rPr>
              <a:t>storage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 are very different things.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6C10A7BA-C785-4A9A-85B6-48ABBB57459C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D837ECDC-64F6-423A-85F0-05AEDBF433E7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8560" cy="671832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Cloud Storage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49080" y="12600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What is it?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Cloud storage stores your data on unknown computers somewhere on the internet.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Examples: Amazon AWS, Google Cloud,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pCloud, Mega, Degoo – hundreds more.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E24BBC1C-B24F-4C65-9918-F27BE3616224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223DBAB5-41BB-44C5-AA92-FCB06A0F5BF0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8560" cy="671832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Cloud Storage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49080" y="12600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Cloud storage advantages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It’s offsite. If your local data is burnt or flooded or stolen, a copy is safely stored elsewhere.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It’s accessible from any location on earth with an internet connection.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Files and data can easily be shared globally.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42E63752-130E-40F8-B960-5979E291B708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798DF1E7-E137-4E3D-B0FD-AE97BC93D01A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8560" cy="6718320"/>
          </a:xfrm>
          <a:prstGeom prst="rect">
            <a:avLst/>
          </a:prstGeom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Cloud Storage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49080" y="12600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Cloud storage disadvantages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If the cloud provider goes out of business, or is hacked, you may lose access to all of your data.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Downloading data (and especially uploading data) is </a:t>
            </a:r>
            <a:r>
              <a:rPr b="0" i="1" lang="en-AU" sz="3200" spc="-1" strike="noStrike">
                <a:solidFill>
                  <a:srgbClr val="000099"/>
                </a:solidFill>
                <a:latin typeface="Gentium Book Basic"/>
              </a:rPr>
              <a:t>very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 slow compared with local storage.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It’s relatively expensive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99"/>
                </a:solidFill>
                <a:latin typeface="Gentium Book Basic"/>
              </a:rPr>
              <a:t>e.g. 200GB storage can cost $5 a month.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200" spc="-1" strike="noStrike">
                <a:solidFill>
                  <a:srgbClr val="000099"/>
                </a:solidFill>
                <a:latin typeface="Gentium Book Basic"/>
              </a:rPr>
              <a:t>Google Drive can cost $US12 per month for 2TB storage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DF360887-A688-4757-93DE-0B60A057B4FC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9808A086-7C90-4B40-B3BC-AF925C6F795E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8560" cy="6718320"/>
          </a:xfrm>
          <a:prstGeom prst="rect">
            <a:avLst/>
          </a:prstGeom>
          <a:ln w="0">
            <a:noFill/>
          </a:ln>
        </p:spPr>
      </p:pic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Cloud Storage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49080" y="12600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Cloud storage disadvantages (continued)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The provider may be fussy about storing copyrighted media, even if you own a legal copy.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The provider may decide to cancel your ‘lifetime’ storage contract on such a whim.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B346512F-A595-4939-BAA0-76FC45FEAE9F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472E6590-2B1A-474D-979B-05D0E0AC5EA6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8560" cy="6718320"/>
          </a:xfrm>
          <a:prstGeom prst="rect">
            <a:avLst/>
          </a:prstGeom>
          <a:ln w="0">
            <a:noFill/>
          </a:ln>
        </p:spPr>
      </p:pic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Cloud Storage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49080" y="12600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Cloud storage disadvantages (continued)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Who knows what the cloud provider may be doing with your stored personal documents?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Some providers charge you </a:t>
            </a:r>
            <a:r>
              <a:rPr b="0" i="1" lang="en-AU" sz="3200" spc="-1" strike="noStrike">
                <a:solidFill>
                  <a:srgbClr val="000099"/>
                </a:solidFill>
                <a:latin typeface="Gentium Book Basic"/>
              </a:rPr>
              <a:t>more 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to guarantee that they have zero knowledge of what you store. Really!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34E0F733-0580-48E6-9345-6F677DA3FA6A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28BAB479-918C-41A3-88FE-477EF754B0E1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0" y="22320"/>
            <a:ext cx="10079280" cy="566892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Contents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ff6600"/>
                </a:solidFill>
                <a:latin typeface="Gentium Book Basic"/>
              </a:rPr>
              <a:t>Network Attached Storage (NAS)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ff6600"/>
                </a:solidFill>
                <a:latin typeface="Gentium Book Basic"/>
              </a:rPr>
              <a:t>Cloud storage </a:t>
            </a:r>
            <a:r>
              <a:rPr b="0" lang="en-AU" sz="2000" spc="-1" strike="noStrike">
                <a:solidFill>
                  <a:srgbClr val="ff6600"/>
                </a:solidFill>
                <a:latin typeface="Gentium Book Basic"/>
              </a:rPr>
              <a:t>(</a:t>
            </a:r>
            <a:r>
              <a:rPr b="0" i="1" lang="en-AU" sz="2000" spc="-1" strike="noStrike">
                <a:solidFill>
                  <a:srgbClr val="ff6600"/>
                </a:solidFill>
                <a:latin typeface="Gentium Book Basic"/>
              </a:rPr>
              <a:t>not</a:t>
            </a:r>
            <a:r>
              <a:rPr b="0" lang="en-AU" sz="2000" spc="-1" strike="noStrike">
                <a:solidFill>
                  <a:srgbClr val="ff6600"/>
                </a:solidFill>
                <a:latin typeface="Gentium Book Basic"/>
              </a:rPr>
              <a:t> ‘cloud </a:t>
            </a:r>
            <a:r>
              <a:rPr b="0" i="1" lang="en-AU" sz="2000" spc="-1" strike="noStrike">
                <a:solidFill>
                  <a:srgbClr val="ff6600"/>
                </a:solidFill>
                <a:latin typeface="Gentium Book Basic"/>
              </a:rPr>
              <a:t>computing</a:t>
            </a:r>
            <a:r>
              <a:rPr b="0" lang="en-AU" sz="2000" spc="-1" strike="noStrike">
                <a:solidFill>
                  <a:srgbClr val="ff6600"/>
                </a:solidFill>
                <a:latin typeface="Gentium Book Basic"/>
              </a:rPr>
              <a:t>’)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2023 - </a:t>
            </a:r>
            <a:fld id="{D017A3F9-231F-438C-BF3B-F700C7A0AA31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8D07504A-9755-4B71-8874-127B9AA2FA8E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8560" cy="671832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Cloud Storage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49080" y="12600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Cloud storage disadvantages (continued)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If you are sharing files from your cloud storage, there are probably limits to your allowed download traffic.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5B35C613-6508-449C-98CA-C35B93789C74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9E402AB3-5EF0-4E15-8EE9-E0D1B10E6571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8560" cy="671832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Cloud Storage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49080" y="12600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Cloud storage disadvantages (continued)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Disposing of data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Can you be sure that data deleted from the cloud is </a:t>
            </a:r>
            <a:r>
              <a:rPr b="0" i="1" lang="en-AU" sz="3200" spc="-1" strike="noStrike">
                <a:solidFill>
                  <a:srgbClr val="000099"/>
                </a:solidFill>
                <a:latin typeface="Gentium Book Basic"/>
              </a:rPr>
              <a:t>actually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 gone forever?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It may be backed up on multiple global servers and may live forever, beyond your knowledge or control.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1C6965F4-2423-4141-8D7C-BDA523757693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0D8807BA-826E-44FD-8EDB-234D569A3098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/>
          <p:nvPr/>
        </p:nvSpPr>
        <p:spPr>
          <a:xfrm>
            <a:off x="864000" y="1260000"/>
            <a:ext cx="8277840" cy="13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These slideshows may be freely used, modified or distributed by teachers and students anywhere.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They may </a:t>
            </a:r>
            <a:r>
              <a:rPr b="1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not</a:t>
            </a: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 be sold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You must </a:t>
            </a:r>
            <a:r>
              <a:rPr b="1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not</a:t>
            </a: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 change or remove their authorship information or copyright notices.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You must </a:t>
            </a:r>
            <a:r>
              <a:rPr b="1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not</a:t>
            </a: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 redistribute them if you modify them.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This is not a VCAA publication and does not speak for VCAA.</a:t>
            </a:r>
            <a:r>
              <a:rPr b="0" lang="en-US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 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Portions (e.g. exam questions, study design extracts, glossary terms) may be copyright </a:t>
            </a: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Victorian Curriculum and Assessment Authority and are used with permission for educational purposes.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3942720" y="180000"/>
            <a:ext cx="2283480" cy="68328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4248360" y="865440"/>
            <a:ext cx="1693080" cy="24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Network Attached Storage (NAS)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What is it?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A NAS is a box containing several hard disks (or SSDs) that operate as a single storage unit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It is attached to a LAN (local area network) and is accessible to all authorised devices on the network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It is a reliable and efficient central storage device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1296000" indent="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3B7D7755-95DA-4B01-953E-9DB59CCCEAF1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7FBFC74B-7F5A-45CD-A250-AF6C4C7C3169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Network Attached Storage (NAS)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Hard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 disks? Why not SSDs?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Yes, SSDs are smaller and faster, but in 2024 are still much more expensive than equivalent HDD.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2TB SSD = $179 = $89 per TB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8TB HDD = $249 = $31 per TB.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And in terms of sheer capacity, HDD still wins the prize in 2024.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AU" sz="3200" spc="-1" strike="noStrike">
                <a:solidFill>
                  <a:srgbClr val="000099"/>
                </a:solidFill>
                <a:latin typeface="Gentium Book Basic"/>
              </a:rPr>
              <a:t>Homework: research the cost/capacity of the current biggest SSDs and HDDs.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E96354CB-4D4F-4B83-ADFC-AEA69262A47E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61FD0885-446B-4ADC-AF94-C97E5175B336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Network Attached Storage (NAS)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NAS Features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Most NAS are set up with a RAID configuration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RAID = </a:t>
            </a:r>
            <a:r>
              <a:rPr b="0" lang="en-AU" sz="3200" spc="-1" strike="noStrike">
                <a:solidFill>
                  <a:srgbClr val="ff3333"/>
                </a:solidFill>
                <a:latin typeface="Gentium Book Basic"/>
              </a:rPr>
              <a:t>R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edundant </a:t>
            </a:r>
            <a:r>
              <a:rPr b="0" lang="en-AU" sz="3200" spc="-1" strike="noStrike">
                <a:solidFill>
                  <a:srgbClr val="ff3333"/>
                </a:solidFill>
                <a:latin typeface="Gentium Book Basic"/>
              </a:rPr>
              <a:t>A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rray of </a:t>
            </a:r>
            <a:r>
              <a:rPr b="0" lang="en-AU" sz="3200" spc="-1" strike="noStrike">
                <a:solidFill>
                  <a:srgbClr val="ff3333"/>
                </a:solidFill>
                <a:latin typeface="Gentium Book Basic"/>
              </a:rPr>
              <a:t>I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ndependent </a:t>
            </a:r>
            <a:r>
              <a:rPr b="0" lang="en-AU" sz="3200" spc="-1" strike="noStrike">
                <a:solidFill>
                  <a:srgbClr val="ff3333"/>
                </a:solidFill>
                <a:latin typeface="Gentium Book Basic"/>
              </a:rPr>
              <a:t>D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isks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The most popular RAID format is RAID5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4231268D-CED5-4FEE-BA1B-ADB8EF1C0D9B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05659EC4-9575-4889-A0B1-9DFD6E82774F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Network Attached Storage (NAS)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RAID5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A file is not saved on one particular disk in the array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It is broken into chunks which are saved on </a:t>
            </a:r>
            <a:r>
              <a:rPr b="0" i="1" lang="en-AU" sz="3200" spc="-1" strike="noStrike">
                <a:solidFill>
                  <a:srgbClr val="000099"/>
                </a:solidFill>
                <a:latin typeface="Gentium Book Basic"/>
              </a:rPr>
              <a:t>all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 of the available disks. This is called ‘striping’.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The ‘Redundant’ saving feature means that if one disk fails, all the parts of a file can still be retrieved from the surviving disks.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8F0A5E8E-7536-4D41-A43C-3CAF072540A9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45FE7668-0436-49C4-9D89-163DE2CB4D10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Network Attached Storage (NAS)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RAID5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Advantage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: good data protection. A dead disk can be easily replaced and the NAS will rebuild all data from the surviving disks onto the replacement disk.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Disadvantage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: in a 4 disk NAS, you only get 75% storage space since 25% is used for ‘parity’ (recovery information).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AB3C5777-4C9B-4BCC-80A5-EB5065BF353C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13686E98-15E9-4CBA-BD38-CC4D15FD2C36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Network Attached Storage (NAS)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RAID5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Advantage: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 Since there are multiple disks containing parts of of a file, each disk can seek and supply different parts of the file </a:t>
            </a:r>
            <a:r>
              <a:rPr b="0" i="1" lang="en-AU" sz="3200" spc="-1" strike="noStrike">
                <a:solidFill>
                  <a:srgbClr val="000099"/>
                </a:solidFill>
                <a:latin typeface="Gentium Book Basic"/>
              </a:rPr>
              <a:t>simultaneously</a:t>
            </a: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So, access speeds can be much faster than from a single hard disk.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17674C0E-1B06-401B-8775-F9B98E58463E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4FD36DD2-059E-4255-8FE1-D0AE17E5D2A5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80"/>
                </a:solidFill>
                <a:latin typeface="Gentium Book Basic"/>
              </a:rPr>
              <a:t>Network Attached Storage (NAS)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NAS </a:t>
            </a:r>
            <a:r>
              <a:rPr b="1" lang="en-AU" sz="3200" spc="-1" strike="noStrike">
                <a:solidFill>
                  <a:srgbClr val="000099"/>
                </a:solidFill>
                <a:latin typeface="Gentium Book Basic"/>
              </a:rPr>
              <a:t>advantages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Unlike the disk on a workstation, the data stored on a NAS is shared with the entire network.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99"/>
                </a:solidFill>
                <a:latin typeface="Gentium Book Basic"/>
              </a:rPr>
              <a:t>It it accessible to any (authorised) computer or user on the LAN.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2160000" y="5400000"/>
            <a:ext cx="59378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vcedata.com slideshow © Mark Kelly 2022 - </a:t>
            </a:r>
            <a:fld id="{070C1E35-CCC7-40B2-BDBE-AD516F89D269}" type="slidenum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&lt;number&gt;</a:t>
            </a:fld>
            <a:r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/</a:t>
            </a:r>
            <a:fld id="{6531D75B-9F2D-4B77-B33E-A471B2B90835}" type="slidecount">
              <a:rPr b="0" lang="en-AU" sz="1100" spc="-1" strike="noStrike">
                <a:solidFill>
                  <a:srgbClr val="cccccc"/>
                </a:solidFill>
                <a:latin typeface="Arial"/>
                <a:ea typeface="DejaVu Sans"/>
              </a:rPr>
              <a:t>22</a:t>
            </a:fld>
            <a:endParaRPr b="0" lang="en-AU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2022-01-19T13:21:46Z</dcterms:created>
  <dc:creator>Mark Kelly</dc:creator>
  <dc:description/>
  <dc:language>en-AU</dc:language>
  <cp:lastModifiedBy/>
  <dcterms:modified xsi:type="dcterms:W3CDTF">2024-05-07T11:12:38Z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