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jpeg" ContentType="image/jpe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8.jpeg" ContentType="image/jpe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48000" y="505080"/>
            <a:ext cx="7770960" cy="93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Applied Computing Slideshows</a:t>
            </a:r>
            <a:endParaRPr b="0" lang="en-A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A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by Mark Kelly</a:t>
            </a:r>
            <a:endParaRPr b="0" lang="en-AU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vcedata.com</a:t>
            </a:r>
            <a:endParaRPr b="0" lang="en-A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mark@vcedata.com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2844000" y="2305080"/>
            <a:ext cx="3599640" cy="86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i="1" lang="en-AU" sz="6000" spc="-1" strike="noStrike">
                <a:solidFill>
                  <a:srgbClr val="000000"/>
                </a:solidFill>
                <a:latin typeface="Calibri"/>
                <a:ea typeface="DejaVu Sans"/>
              </a:rPr>
              <a:t>Test Data</a:t>
            </a:r>
            <a:endParaRPr b="0" lang="en-AU" sz="60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2077920" y="3614400"/>
            <a:ext cx="4761720" cy="268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79640" y="274680"/>
            <a:ext cx="8855640" cy="776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  <a:ea typeface="DejaVu Sans"/>
              </a:rPr>
              <a:t>Good test data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57200" y="1268640"/>
            <a:ext cx="8228160" cy="503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Comprehensive test data includes </a:t>
            </a:r>
            <a:endParaRPr b="0" lang="en-A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invalid inputs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to test validation code)</a:t>
            </a:r>
            <a:endParaRPr b="0" lang="en-A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valid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inputs</a:t>
            </a:r>
            <a:endParaRPr b="0" lang="en-A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inputs that are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valid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but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unusual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unexpected or extraordinary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8388360" y="6453360"/>
            <a:ext cx="43056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6CE8D5A-6F5D-412F-B30F-A4EAFA61E634}" type="slidenum">
              <a:rPr b="0" lang="en-A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2339640" y="6453360"/>
            <a:ext cx="446292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VCE IT slideshows © 2015-2019 Mark Kelly, vceit.com</a:t>
            </a:r>
            <a:endParaRPr b="0" lang="en-AU" sz="1200" spc="-1" strike="noStrike">
              <a:latin typeface="Arial"/>
            </a:endParaRPr>
          </a:p>
        </p:txBody>
      </p:sp>
      <p:pic>
        <p:nvPicPr>
          <p:cNvPr id="120" name="Picture 2" descr=""/>
          <p:cNvPicPr/>
          <p:nvPr/>
        </p:nvPicPr>
        <p:blipFill>
          <a:blip r:embed="rId1"/>
          <a:stretch/>
        </p:blipFill>
        <p:spPr>
          <a:xfrm>
            <a:off x="5400000" y="3645000"/>
            <a:ext cx="2806920" cy="280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79640" y="421200"/>
            <a:ext cx="8855640" cy="560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  <a:ea typeface="DejaVu Sans"/>
              </a:rPr>
              <a:t>Audience participation time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57200" y="1127160"/>
            <a:ext cx="8228160" cy="5327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 swimming club divides its members into these age groups:</a:t>
            </a:r>
            <a:endParaRPr b="0" lang="en-AU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Tadpoles – from 4 to 6 years.</a:t>
            </a:r>
            <a:endParaRPr b="0" lang="en-AU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Minnows – 7 to 10 years</a:t>
            </a:r>
            <a:endParaRPr b="0" lang="en-AU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Sardines – 11 to 15 years</a:t>
            </a:r>
            <a:endParaRPr b="0" lang="en-AU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Piranha – 16 to 20 years</a:t>
            </a:r>
            <a:endParaRPr b="0" lang="en-AU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Sharks – 21 to 54 years</a:t>
            </a:r>
            <a:endParaRPr b="0" lang="en-AU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Whales – 55 and over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Create a set of test data that is exhaustively tests all possible inputs and also tests validation rules to exclude ineligible applicants.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4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8388360" y="6599880"/>
            <a:ext cx="43056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C96E33B-8C8D-462A-BBC9-0F6703F601F7}" type="slidenum">
              <a:rPr b="0" lang="en-A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2339640" y="6599880"/>
            <a:ext cx="446292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VCE IT slideshows © 2015-2019 Mark Kelly, vceit.com</a:t>
            </a:r>
            <a:endParaRPr b="0" lang="en-A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79640" y="274680"/>
            <a:ext cx="8855640" cy="776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  <a:ea typeface="DejaVu Sans"/>
              </a:rPr>
              <a:t>Solution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57200" y="1052640"/>
            <a:ext cx="8228160" cy="525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(to test validation code that should reject people who are too young)</a:t>
            </a:r>
            <a:endParaRPr b="0" lang="en-A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(exactly on the lower valid boundary)</a:t>
            </a:r>
            <a:endParaRPr b="0" lang="en-A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10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(upper limit for a Sardine)</a:t>
            </a:r>
            <a:endParaRPr b="0" lang="en-A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11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(lower boundary for a Flathead)</a:t>
            </a:r>
            <a:endParaRPr b="0" lang="en-A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19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(upper limit for a Flathead)</a:t>
            </a:r>
            <a:endParaRPr b="0" lang="en-A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20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(lower boundary for  a Trout)</a:t>
            </a:r>
            <a:endParaRPr b="0" lang="en-A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110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(an unexpected and unusual but nevertheless valid age)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8388360" y="6453360"/>
            <a:ext cx="43056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1ADD448-E74C-4791-AD16-9CB6510EBF7A}" type="slidenum">
              <a:rPr b="0" lang="en-A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2339640" y="6453360"/>
            <a:ext cx="446292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VCE IT slideshows © 2015-2019 Mark Kelly, vceit.com</a:t>
            </a:r>
            <a:endParaRPr b="0" lang="en-A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79640" y="274680"/>
            <a:ext cx="8855640" cy="776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  <a:ea typeface="DejaVu Sans"/>
              </a:rPr>
              <a:t>Solution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57200" y="1268640"/>
            <a:ext cx="8228160" cy="4606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Notice how the test data gathers around the key tipping points - 6,11,19,20</a:t>
            </a:r>
            <a:endParaRPr b="0" lang="en-A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This is where logical errors will most likely occur. </a:t>
            </a:r>
            <a:endParaRPr b="0" lang="en-A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Every conceivable input is represented in the test data.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8388360" y="6453360"/>
            <a:ext cx="43056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F8EBE5B-F4B8-4ED8-BBB4-6F5AAA5CC00D}" type="slidenum">
              <a:rPr b="0" lang="en-A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2339640" y="6453360"/>
            <a:ext cx="446292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VCE IT slideshows © 2015-2019 Mark Kelly, vceit.com</a:t>
            </a:r>
            <a:endParaRPr b="0" lang="en-A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79640" y="274680"/>
            <a:ext cx="8855640" cy="776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  <a:ea typeface="DejaVu Sans"/>
              </a:rPr>
              <a:t>Other data to test validation 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57200" y="1196640"/>
            <a:ext cx="8228160" cy="4678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Test data may need to include invalid values that only the incredibly-stupid people could invent. </a:t>
            </a:r>
            <a:endParaRPr b="0" lang="en-A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For example</a:t>
            </a:r>
            <a:endParaRPr b="0" lang="en-AU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"Fifteen“</a:t>
            </a:r>
            <a:endParaRPr b="0" lang="en-A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"Nearly 7“</a:t>
            </a:r>
            <a:endParaRPr b="0" lang="en-A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"12-13“</a:t>
            </a:r>
            <a:endParaRPr b="0" lang="en-A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Try to anticipate common errors that data enterers may make, and create test data for them.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8388360" y="6453360"/>
            <a:ext cx="43056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254ADE0-4C01-49E7-A0BD-07BF82E78E49}" type="slidenum">
              <a:rPr b="0" lang="en-A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2339640" y="6453360"/>
            <a:ext cx="446292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VCE IT slideshows © 2015-2019 Mark Kelly, vceit.com</a:t>
            </a:r>
            <a:endParaRPr b="0" lang="en-AU" sz="1200" spc="-1" strike="noStrike">
              <a:latin typeface="Arial"/>
            </a:endParaRPr>
          </a:p>
        </p:txBody>
      </p:sp>
      <p:pic>
        <p:nvPicPr>
          <p:cNvPr id="137" name="Picture 2" descr=""/>
          <p:cNvPicPr/>
          <p:nvPr/>
        </p:nvPicPr>
        <p:blipFill>
          <a:blip r:embed="rId1"/>
          <a:stretch/>
        </p:blipFill>
        <p:spPr>
          <a:xfrm>
            <a:off x="3969000" y="2493000"/>
            <a:ext cx="4418280" cy="217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274680"/>
            <a:ext cx="8228160" cy="704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6000" spc="-1" strike="noStrike">
                <a:solidFill>
                  <a:srgbClr val="fbfcff"/>
                </a:solidFill>
                <a:latin typeface="Calibri"/>
                <a:ea typeface="DejaVu Sans"/>
              </a:rPr>
              <a:t>THANKS!</a:t>
            </a:r>
            <a:endParaRPr b="0" lang="en-AU" sz="60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95640" y="980640"/>
            <a:ext cx="8228160" cy="862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Because you’ve been so good, here’s a picture you can look at</a:t>
            </a:r>
            <a:endParaRPr b="0" lang="en-AU" sz="2400" spc="-1" strike="noStrike">
              <a:latin typeface="Arial"/>
            </a:endParaRPr>
          </a:p>
          <a:p>
            <a:pPr marL="343080" indent="-342360"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while your teacher works out what to do next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3124080" y="6453360"/>
            <a:ext cx="289404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Visit vceit.com for more goodies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ED22887-73CC-4DFE-B0C0-7FDD0D876CBB}" type="slidenum">
              <a:rPr b="0" lang="en-A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  <p:pic>
        <p:nvPicPr>
          <p:cNvPr id="142" name="Picture 5" descr=""/>
          <p:cNvPicPr/>
          <p:nvPr/>
        </p:nvPicPr>
        <p:blipFill>
          <a:blip r:embed="rId1"/>
          <a:stretch/>
        </p:blipFill>
        <p:spPr>
          <a:xfrm>
            <a:off x="1259640" y="1784520"/>
            <a:ext cx="6946920" cy="463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1060200"/>
            <a:ext cx="8228160" cy="1684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Applied Computing Slideshows</a:t>
            </a:r>
            <a:endParaRPr b="0" lang="en-AU" sz="3200" spc="-1" strike="noStrike">
              <a:latin typeface="Arial"/>
            </a:endParaRPr>
          </a:p>
          <a:p>
            <a:pPr marL="343080" indent="-342360"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by Mark Kelly</a:t>
            </a:r>
            <a:endParaRPr b="0" lang="en-AU" sz="3200" spc="-1" strike="noStrike">
              <a:latin typeface="Arial"/>
            </a:endParaRPr>
          </a:p>
          <a:p>
            <a:pPr marL="343080" indent="-342360"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vcedata.com</a:t>
            </a:r>
            <a:endParaRPr b="0" lang="en-AU" sz="3200" spc="-1" strike="noStrike">
              <a:latin typeface="Arial"/>
            </a:endParaRPr>
          </a:p>
          <a:p>
            <a:pPr marL="343080" indent="-342360"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mark@vcedata.com</a:t>
            </a:r>
            <a:endParaRPr b="0" lang="en-A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28760" y="3500280"/>
            <a:ext cx="8356680" cy="2068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These slideshows may be freely used, modified or distributed by teachers and students anywhere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but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they may </a:t>
            </a:r>
            <a:r>
              <a:rPr b="1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NOT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be sold.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they must </a:t>
            </a:r>
            <a:r>
              <a:rPr b="1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NOT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be redistributed if you modify them.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This is not a VCAA publication and does not speak for VCAA.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Portions (e.g. exam questions, study design extracts, glossary terms) may be copyright Victorian Curriculum and Assessment Authority and are used with permission for educational purposes.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15227A9-436A-40EB-873B-A15A44A3139D}" type="slidenum">
              <a:rPr b="0" lang="en-A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2555640" y="6381360"/>
            <a:ext cx="439092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79640" y="274680"/>
            <a:ext cx="8855640" cy="776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  <a:ea typeface="DejaVu Sans"/>
              </a:rPr>
              <a:t>What is test data?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" y="1628640"/>
            <a:ext cx="8228160" cy="4678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Artificial data created solely to test that software produces the right results</a:t>
            </a:r>
            <a:endParaRPr b="0" lang="en-A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Real data is not used because </a:t>
            </a:r>
            <a:endParaRPr b="0" lang="en-AU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it may be damaged by software bugs</a:t>
            </a:r>
            <a:endParaRPr b="0" lang="en-A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it is not specifically designed to find weaknesses in software. </a:t>
            </a:r>
            <a:endParaRPr b="0" lang="en-A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Test data should act as the ultimate stress test to show up every possible code fault.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8388360" y="6453360"/>
            <a:ext cx="43056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0E9CC68-901F-41B7-931D-66A2BDEB86A0}" type="slidenum">
              <a:rPr b="0" lang="en-A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2339640" y="6453360"/>
            <a:ext cx="446292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VCE IT slideshows © 2015-2019 Mark Kelly, vceit.com</a:t>
            </a:r>
            <a:endParaRPr b="0" lang="en-A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79640" y="274680"/>
            <a:ext cx="8855640" cy="776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  <a:ea typeface="DejaVu Sans"/>
              </a:rPr>
              <a:t>Good test data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57200" y="1340640"/>
            <a:ext cx="8228160" cy="4967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Test data should include every conceivable type of input</a:t>
            </a:r>
            <a:endParaRPr b="0" lang="en-A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Focuses on parts of the software where errors are most likely to occur. </a:t>
            </a:r>
            <a:endParaRPr b="0" lang="en-A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Typically these points are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boundary conditions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where the behaviour of the code is expected to change.  Also called 'tipping points'.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8388360" y="6453360"/>
            <a:ext cx="43056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390ED54-632F-4079-869C-38A636798981}" type="slidenum">
              <a:rPr b="0" lang="en-A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2339640" y="6453360"/>
            <a:ext cx="446292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VCE IT slideshows © 2015-2019 Mark Kelly, vceit.com</a:t>
            </a:r>
            <a:endParaRPr b="0" lang="en-A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79640" y="274680"/>
            <a:ext cx="8855640" cy="776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  <a:ea typeface="DejaVu Sans"/>
              </a:rPr>
              <a:t>Good test data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57200" y="1772640"/>
            <a:ext cx="4041360" cy="4534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Is as brief as possible</a:t>
            </a:r>
            <a:endParaRPr b="0" lang="en-A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Excludes repetitive data that tests things that have already been tested.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8388360" y="6453360"/>
            <a:ext cx="43056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8021ED5-1951-4027-A546-4EE51A9B27F6}" type="slidenum">
              <a:rPr b="0" lang="en-A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2339640" y="6453360"/>
            <a:ext cx="446292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VCE IT slideshows © 2015-2019 Mark Kelly, vceit.com</a:t>
            </a:r>
            <a:endParaRPr b="0" lang="en-AU" sz="1200" spc="-1" strike="noStrike">
              <a:latin typeface="Arial"/>
            </a:endParaRPr>
          </a:p>
        </p:txBody>
      </p:sp>
      <p:pic>
        <p:nvPicPr>
          <p:cNvPr id="91" name="Picture 2" descr=""/>
          <p:cNvPicPr/>
          <p:nvPr/>
        </p:nvPicPr>
        <p:blipFill>
          <a:blip r:embed="rId1"/>
          <a:stretch/>
        </p:blipFill>
        <p:spPr>
          <a:xfrm>
            <a:off x="4500000" y="1989000"/>
            <a:ext cx="4456440" cy="318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79640" y="274680"/>
            <a:ext cx="8855640" cy="776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  <a:ea typeface="DejaVu Sans"/>
              </a:rPr>
              <a:t>Good test data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57200" y="1196640"/>
            <a:ext cx="8228160" cy="1654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Except when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load testing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software.</a:t>
            </a:r>
            <a:endParaRPr b="0" lang="en-A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Then, huge amounts of data are required to push the code to its performance limits. 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8388360" y="6453360"/>
            <a:ext cx="43056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27D32C9-5B28-4638-964B-5D4231C31233}" type="slidenum">
              <a:rPr b="0" lang="en-A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2339640" y="6453360"/>
            <a:ext cx="446292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VCE IT slideshows © 2015-2019 Mark Kelly, vceit.com</a:t>
            </a:r>
            <a:endParaRPr b="0" lang="en-AU" sz="1200" spc="-1" strike="noStrike">
              <a:latin typeface="Arial"/>
            </a:endParaRPr>
          </a:p>
        </p:txBody>
      </p:sp>
      <p:pic>
        <p:nvPicPr>
          <p:cNvPr id="96" name="Picture 2" descr=""/>
          <p:cNvPicPr/>
          <p:nvPr/>
        </p:nvPicPr>
        <p:blipFill>
          <a:blip r:embed="rId1"/>
          <a:stretch/>
        </p:blipFill>
        <p:spPr>
          <a:xfrm>
            <a:off x="4114440" y="3206160"/>
            <a:ext cx="4703760" cy="285624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5"/>
          <p:cNvSpPr/>
          <p:nvPr/>
        </p:nvSpPr>
        <p:spPr>
          <a:xfrm>
            <a:off x="454320" y="2947680"/>
            <a:ext cx="3609360" cy="307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Create large amounts of sample data at sites like generatedata.com and mockaroo.com.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79640" y="274680"/>
            <a:ext cx="8855640" cy="776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  <a:ea typeface="DejaVu Sans"/>
              </a:rPr>
              <a:t>Practice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57200" y="1196640"/>
            <a:ext cx="8228160" cy="6047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Imagine some code needs to treat people differently if they are younger than 18. What is good test data?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8388360" y="6453360"/>
            <a:ext cx="43056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EEE048F-F236-4C11-8D5A-EF472EE07195}" type="slidenum">
              <a:rPr b="0" lang="en-A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2339640" y="6453360"/>
            <a:ext cx="446292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VCE IT slideshows © 2015-2019 Mark Kelly, vceit.com</a:t>
            </a:r>
            <a:endParaRPr b="0" lang="en-AU" sz="1200" spc="-1" strike="noStrike">
              <a:latin typeface="Arial"/>
            </a:endParaRPr>
          </a:p>
        </p:txBody>
      </p:sp>
      <p:pic>
        <p:nvPicPr>
          <p:cNvPr id="102" name="Picture 5" descr=""/>
          <p:cNvPicPr/>
          <p:nvPr/>
        </p:nvPicPr>
        <p:blipFill>
          <a:blip r:embed="rId1"/>
          <a:stretch/>
        </p:blipFill>
        <p:spPr>
          <a:xfrm>
            <a:off x="1475640" y="3213000"/>
            <a:ext cx="5618160" cy="257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79640" y="274680"/>
            <a:ext cx="8855640" cy="776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  <a:ea typeface="DejaVu Sans"/>
              </a:rPr>
              <a:t>Practice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457200" y="1196640"/>
            <a:ext cx="8228160" cy="4462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17.9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18.0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18.1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includes all possible data inputs</a:t>
            </a:r>
            <a:endParaRPr b="0" lang="en-AU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just </a:t>
            </a:r>
            <a:r>
              <a:rPr b="0" i="1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under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the tipping point (which is 18)</a:t>
            </a:r>
            <a:endParaRPr b="0" lang="en-A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exactly </a:t>
            </a:r>
            <a:r>
              <a:rPr b="0" i="1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on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the tipping point</a:t>
            </a:r>
            <a:endParaRPr b="0" lang="en-A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just </a:t>
            </a:r>
            <a:r>
              <a:rPr b="0" i="1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over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the tipping point. 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8388360" y="6453360"/>
            <a:ext cx="43056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A24EE6A-67C5-4AA1-A63B-7F08779DB8ED}" type="slidenum">
              <a:rPr b="0" lang="en-A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2339640" y="6453360"/>
            <a:ext cx="446292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VCE IT slideshows © 2015-2019 Mark Kelly, vceit.com</a:t>
            </a:r>
            <a:endParaRPr b="0" lang="en-AU" sz="1200" spc="-1" strike="noStrike">
              <a:latin typeface="Arial"/>
            </a:endParaRPr>
          </a:p>
        </p:txBody>
      </p:sp>
      <p:pic>
        <p:nvPicPr>
          <p:cNvPr id="107" name="Picture 5" descr=""/>
          <p:cNvPicPr/>
          <p:nvPr/>
        </p:nvPicPr>
        <p:blipFill>
          <a:blip r:embed="rId1"/>
          <a:stretch/>
        </p:blipFill>
        <p:spPr>
          <a:xfrm>
            <a:off x="1714680" y="1196640"/>
            <a:ext cx="7104240" cy="193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79640" y="274680"/>
            <a:ext cx="8855640" cy="776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  <a:ea typeface="DejaVu Sans"/>
              </a:rPr>
              <a:t>Practice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57200" y="1196640"/>
            <a:ext cx="8228160" cy="4462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Including values like 14 and 24 would just waste time and accomplish nothing</a:t>
            </a:r>
            <a:endParaRPr b="0" lang="en-A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Those cases have already been tested by the values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17.9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18.1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8388360" y="6453360"/>
            <a:ext cx="43056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01E9DF6-9608-4F3E-AC33-1E7AC8C4F6D2}" type="slidenum">
              <a:rPr b="0" lang="en-A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2339640" y="6453360"/>
            <a:ext cx="446292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VCE IT slideshows © 2015-2019 Mark Kelly, vceit.com</a:t>
            </a:r>
            <a:endParaRPr b="0" lang="en-A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79640" y="274680"/>
            <a:ext cx="8855640" cy="776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  <a:ea typeface="DejaVu Sans"/>
              </a:rPr>
              <a:t>Exam Hint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57200" y="1124640"/>
            <a:ext cx="8228160" cy="3598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Most logical errors in real life programming, and in exam questions occur on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boundaries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endParaRPr b="0" lang="en-A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When asked to find a fault in code, look for code like 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IF x &lt; y THEN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... </a:t>
            </a:r>
            <a:endParaRPr b="0" lang="en-A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Often the error is that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&lt;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should have been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&lt;=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8388360" y="6453360"/>
            <a:ext cx="43056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A209661-E88F-4D39-88C1-4330E21987A0}" type="slidenum">
              <a:rPr b="0" lang="en-A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2339640" y="6453360"/>
            <a:ext cx="446292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VCE IT slideshows © 2015-2019 Mark Kelly, vceit.com</a:t>
            </a:r>
            <a:endParaRPr b="0" lang="en-A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Application>LibreOffice/7.2.2.2$Windows_X86_64 LibreOffice_project/02b2acce88a210515b4a5bb2e46cbfb63fe97d56</Application>
  <AppVersion>15.0000</AppVersion>
  <Words>709</Words>
  <Paragraphs>108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2009-02-06T03:31:51Z</dcterms:created>
  <dc:creator>kel</dc:creator>
  <dc:description/>
  <dc:language>en-AU</dc:language>
  <cp:lastModifiedBy>Mark Kelly</cp:lastModifiedBy>
  <dcterms:modified xsi:type="dcterms:W3CDTF">2022-01-24T12:56:57Z</dcterms:modified>
  <cp:revision>25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15</vt:i4>
  </property>
</Properties>
</file>