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5.gif" ContentType="image/gif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57160" y="360000"/>
            <a:ext cx="7771320" cy="1150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/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/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vcedata.com</a:t>
            </a:r>
            <a:br/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77" name="Title 1"/>
          <p:cNvSpPr/>
          <p:nvPr/>
        </p:nvSpPr>
        <p:spPr>
          <a:xfrm>
            <a:off x="611640" y="1800000"/>
            <a:ext cx="8016840" cy="13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 algn="ctr">
              <a:lnSpc>
                <a:spcPct val="100000"/>
              </a:lnSpc>
            </a:pPr>
            <a:r>
              <a:rPr b="1" i="1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TESTING</a:t>
            </a:r>
            <a:endParaRPr b="0" lang="en-AU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Trace Tables, Desk Checks</a:t>
            </a:r>
            <a:endParaRPr b="0" lang="en-AU" sz="60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2308680" y="3140280"/>
            <a:ext cx="4570920" cy="342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Desk Checks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196640"/>
            <a:ext cx="8228520" cy="71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From the 2015 SD Exam, question A3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74128E9-C9D2-499B-B11E-0B4E97B81BE3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08" name="Picture 5" descr=""/>
          <p:cNvPicPr/>
          <p:nvPr/>
        </p:nvPicPr>
        <p:blipFill>
          <a:blip r:embed="rId1"/>
          <a:stretch/>
        </p:blipFill>
        <p:spPr>
          <a:xfrm>
            <a:off x="1314720" y="2043720"/>
            <a:ext cx="3239280" cy="3983760"/>
          </a:xfrm>
          <a:prstGeom prst="rect">
            <a:avLst/>
          </a:prstGeom>
          <a:ln w="0">
            <a:solidFill>
              <a:srgbClr val="4f81bd"/>
            </a:solidFill>
          </a:ln>
        </p:spPr>
      </p:pic>
      <p:sp>
        <p:nvSpPr>
          <p:cNvPr id="109" name="TextBox 6"/>
          <p:cNvSpPr/>
          <p:nvPr/>
        </p:nvSpPr>
        <p:spPr>
          <a:xfrm>
            <a:off x="5220000" y="2044440"/>
            <a:ext cx="3167280" cy="255852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Question 3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is the output from the pseudocode?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 4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B. 9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C. 16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D. 25 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Desk Checks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196640"/>
            <a:ext cx="8228520" cy="525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Like a trace table, every line is stepped through manually to calculate exactly what a compiler would calculate.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Attention to detail is critical!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is how I do deskchecks.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 separate each line of code with drawn lines.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Each look of the code adds another column…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9668E3F-7BCD-45B6-8C51-DE8D9DE700A2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Desk Checks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196640"/>
            <a:ext cx="8228520" cy="525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Like a trace table, every line is stepped through manually to calculate exactly what a compiler would calculate.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Attention to detail is critical!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is how I do deskchecks.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 separate each line of code with drawn lines.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Each look of the code adds another column…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298BE9C-729F-4281-9B76-A6C741DE159F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Desk Checks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7F079BC-50B5-4761-8C63-4860755732E0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graphicFrame>
        <p:nvGraphicFramePr>
          <p:cNvPr id="118" name="Table 7"/>
          <p:cNvGraphicFramePr/>
          <p:nvPr/>
        </p:nvGraphicFramePr>
        <p:xfrm>
          <a:off x="323640" y="1052640"/>
          <a:ext cx="8712360" cy="4039200"/>
        </p:xfrm>
        <a:graphic>
          <a:graphicData uri="http://schemas.openxmlformats.org/drawingml/2006/table">
            <a:tbl>
              <a:tblPr/>
              <a:tblGrid>
                <a:gridCol w="1440000"/>
                <a:gridCol w="1656000"/>
                <a:gridCol w="1728000"/>
                <a:gridCol w="1584000"/>
                <a:gridCol w="2304720"/>
              </a:tblGrid>
              <a:tr h="390960"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Loop 1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Loop 2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Loop 3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90960"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 </a:t>
                      </a: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Wingdings"/>
                        </a:rPr>
                        <a:t></a:t>
                      </a: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3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 =3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90960"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 </a:t>
                      </a: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Wingdings"/>
                        </a:rPr>
                        <a:t></a:t>
                      </a: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5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b=5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5480"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While A &lt; 2*B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True! (3&lt;5*2)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True! (4&lt;4*2)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True! (5&lt;3*2)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False!</a:t>
                      </a: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 (6 is </a:t>
                      </a: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not</a:t>
                      </a: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 &lt; 2*2=4)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8240">
                <a:tc>
                  <a:txBody>
                    <a:bodyPr lIns="8568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 </a:t>
                      </a: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Wingdings"/>
                        </a:rPr>
                        <a:t></a:t>
                      </a: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A*A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8568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c=3*3=9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c=4*4=16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c=5*5=25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skip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8240">
                <a:tc>
                  <a:txBody>
                    <a:bodyPr lIns="8568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 </a:t>
                      </a: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Wingdings"/>
                        </a:rPr>
                        <a:t></a:t>
                      </a: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A+1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8568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a=3+1=4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a=4+1=5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a=5+1=6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skip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8240">
                <a:tc>
                  <a:txBody>
                    <a:bodyPr lIns="8568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 </a:t>
                      </a: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Wingdings"/>
                        </a:rPr>
                        <a:t></a:t>
                      </a: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B-1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8568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b=5-1=4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b=4-1=3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b=3-1=2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skip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8240"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Endwhile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loop again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loop again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loop again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skip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8240"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AU" sz="12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2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2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2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2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2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2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Print c (25)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119" name="Straight Arrow Connector 14"/>
          <p:cNvSpPr/>
          <p:nvPr/>
        </p:nvSpPr>
        <p:spPr>
          <a:xfrm flipV="1">
            <a:off x="2699640" y="2457720"/>
            <a:ext cx="790920" cy="176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225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Straight Arrow Connector 17"/>
          <p:cNvSpPr/>
          <p:nvPr/>
        </p:nvSpPr>
        <p:spPr>
          <a:xfrm flipV="1">
            <a:off x="4428000" y="2457720"/>
            <a:ext cx="790920" cy="176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225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Straight Arrow Connector 18"/>
          <p:cNvSpPr/>
          <p:nvPr/>
        </p:nvSpPr>
        <p:spPr>
          <a:xfrm flipV="1">
            <a:off x="6029280" y="2457720"/>
            <a:ext cx="790920" cy="176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225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488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Try A Desk Check (2015 SD Exam C4)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79640" y="908640"/>
            <a:ext cx="3986640" cy="5111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AU" sz="1600" spc="-1" strike="noStrike">
                <a:solidFill>
                  <a:srgbClr val="000000"/>
                </a:solidFill>
                <a:latin typeface="Calibri"/>
              </a:rPr>
              <a:t>The council wants to offer mobile voting to voters aged 80 and above or those who may be unable to get to the polling booth due to a diagnosed medical condition. To obtain an estimate of how many voters will require mobile voting, Sally has decided to use the council's electronic roll of eligible voters. She will create a file containing each voter's name, address, age and information on whether they have a diagnosed medical condition. The following algorithm is suggested, with Age being the age of the person in years and Medical indicating if they have a diagnosed medical condition. 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AU" sz="1600" spc="-1" strike="noStrike">
                <a:solidFill>
                  <a:srgbClr val="000000"/>
                </a:solidFill>
                <a:latin typeface="Calibri"/>
              </a:rPr>
              <a:t>a. To check this algorithm before coding, the data in the table (right) was created.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AU" sz="1600" spc="-1" strike="noStrike">
                <a:solidFill>
                  <a:srgbClr val="000000"/>
                </a:solidFill>
                <a:latin typeface="Calibri"/>
              </a:rPr>
              <a:t>Complete the table by filling in both expected and actual values after each record is read and the loop is executed. 3 marks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FBFE8D7-A7F5-453F-8382-7B67BAD6DE72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25" name="Picture 5" descr=""/>
          <p:cNvPicPr/>
          <p:nvPr/>
        </p:nvPicPr>
        <p:blipFill>
          <a:blip r:embed="rId1"/>
          <a:stretch/>
        </p:blipFill>
        <p:spPr>
          <a:xfrm>
            <a:off x="4722840" y="908640"/>
            <a:ext cx="4161960" cy="3228480"/>
          </a:xfrm>
          <a:prstGeom prst="rect">
            <a:avLst/>
          </a:prstGeom>
          <a:ln w="0">
            <a:solidFill>
              <a:srgbClr val="ff0000"/>
            </a:solidFill>
          </a:ln>
        </p:spPr>
      </p:pic>
      <p:graphicFrame>
        <p:nvGraphicFramePr>
          <p:cNvPr id="126" name="Table 6"/>
          <p:cNvGraphicFramePr/>
          <p:nvPr/>
        </p:nvGraphicFramePr>
        <p:xfrm>
          <a:off x="4244400" y="4282200"/>
          <a:ext cx="4607640" cy="1455480"/>
        </p:xfrm>
        <a:graphic>
          <a:graphicData uri="http://schemas.openxmlformats.org/drawingml/2006/table">
            <a:tbl>
              <a:tblPr/>
              <a:tblGrid>
                <a:gridCol w="921600"/>
                <a:gridCol w="630000"/>
                <a:gridCol w="576000"/>
                <a:gridCol w="1080000"/>
                <a:gridCol w="1400400"/>
              </a:tblGrid>
              <a:tr h="586800"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Record number</a:t>
                      </a:r>
                      <a:endParaRPr b="0" lang="en-AU" sz="11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b="0" lang="en-AU" sz="11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Medical</a:t>
                      </a:r>
                      <a:endParaRPr b="0" lang="en-AU" sz="11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Expected value of Number Eligible</a:t>
                      </a:r>
                      <a:endParaRPr b="0" lang="en-AU" sz="11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Actual value of Number Eligible</a:t>
                      </a:r>
                      <a:endParaRPr b="0" lang="en-AU" sz="11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17080"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81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1 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1 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17080"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4bd"/>
                    </a:solidFill>
                  </a:tcPr>
                </a:tc>
              </a:tr>
              <a:tr h="217080"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4bd"/>
                    </a:solidFill>
                  </a:tcPr>
                </a:tc>
              </a:tr>
              <a:tr h="217800"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85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488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Try A Desk Check (2015 SD Exam C4)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179640" y="908640"/>
            <a:ext cx="3986640" cy="5111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b. Outline the major error in this algorithm. 1 mark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c. Write new lines of code to correct this error. 2 marks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B3B88C2-C343-4604-B98B-B35F0AADC5ED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30" name="Picture 5" descr=""/>
          <p:cNvPicPr/>
          <p:nvPr/>
        </p:nvPicPr>
        <p:blipFill>
          <a:blip r:embed="rId1"/>
          <a:stretch/>
        </p:blipFill>
        <p:spPr>
          <a:xfrm>
            <a:off x="4722840" y="908640"/>
            <a:ext cx="4161960" cy="3228480"/>
          </a:xfrm>
          <a:prstGeom prst="rect">
            <a:avLst/>
          </a:prstGeom>
          <a:ln w="0">
            <a:solidFill>
              <a:srgbClr val="ff0000"/>
            </a:solidFill>
          </a:ln>
        </p:spPr>
      </p:pic>
      <p:graphicFrame>
        <p:nvGraphicFramePr>
          <p:cNvPr id="131" name="Table 6"/>
          <p:cNvGraphicFramePr/>
          <p:nvPr/>
        </p:nvGraphicFramePr>
        <p:xfrm>
          <a:off x="4244400" y="4282200"/>
          <a:ext cx="4607640" cy="1455480"/>
        </p:xfrm>
        <a:graphic>
          <a:graphicData uri="http://schemas.openxmlformats.org/drawingml/2006/table">
            <a:tbl>
              <a:tblPr/>
              <a:tblGrid>
                <a:gridCol w="921600"/>
                <a:gridCol w="630000"/>
                <a:gridCol w="576000"/>
                <a:gridCol w="1080000"/>
                <a:gridCol w="1400400"/>
              </a:tblGrid>
              <a:tr h="586800"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Record number</a:t>
                      </a:r>
                      <a:endParaRPr b="0" lang="en-AU" sz="11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b="0" lang="en-AU" sz="11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Medical</a:t>
                      </a:r>
                      <a:endParaRPr b="0" lang="en-AU" sz="11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Expected value of Number Eligible</a:t>
                      </a:r>
                      <a:endParaRPr b="0" lang="en-AU" sz="11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Actual value of Number Eligible</a:t>
                      </a:r>
                      <a:endParaRPr b="0" lang="en-AU" sz="11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17080"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81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1 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1 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17080"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4bd"/>
                    </a:solidFill>
                  </a:tcPr>
                </a:tc>
              </a:tr>
              <a:tr h="217080"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4bd"/>
                    </a:solidFill>
                  </a:tcPr>
                </a:tc>
              </a:tr>
              <a:tr h="217800"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85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AU" sz="105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488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Try A Desk Check (2015 SD Exam C4)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183960" y="1412640"/>
            <a:ext cx="8424000" cy="179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Answers are in the vcedata.com 2015 SD Post Mortem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812B42A-4573-424D-A26F-C3573F694449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560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References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8520" cy="525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Computer Science Stage 2 and 3, Specifications booklet 2015,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published by the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 School Curriculum and Standards Authority, Government of Western Australia. Page 19.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http://www.scsa.wa.edu.au/internet/_Documents/CSC_public/Computer_Science_Specifications_Booklet_pdf.pdf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24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sldNum"/>
          </p:nvPr>
        </p:nvSpPr>
        <p:spPr>
          <a:xfrm>
            <a:off x="8316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4040510-5D67-40AD-B5C2-664B8C75A0B5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3"/>
          <p:cNvSpPr/>
          <p:nvPr/>
        </p:nvSpPr>
        <p:spPr>
          <a:xfrm>
            <a:off x="428760" y="3500280"/>
            <a:ext cx="8357040" cy="2068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but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</a:t>
            </a:r>
            <a:r>
              <a:rPr b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be sold.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</a:t>
            </a:r>
            <a:r>
              <a:rPr b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be redistributed if you modify them.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This is not a VCAA publication and does not speak for VCAA.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Portions (e.g. exam questions, study design extracts, glossary terms) may be copyright 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Victorian Curriculum and Assessment Authority and are used with permission for educational purposes. 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2604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rmAutofit fontScale="93000"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Applied Computing Slideshows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by Mark Kelly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vcedata.com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mark@vcedata.com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9B15F7C-89CC-47DC-8E55-C44BF0E09B10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ftr"/>
          </p:nvPr>
        </p:nvSpPr>
        <p:spPr>
          <a:xfrm>
            <a:off x="2555640" y="6381360"/>
            <a:ext cx="4391280" cy="35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AU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AU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704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bfcff">
                    <a:alpha val="55000"/>
                  </a:srgbClr>
                </a:solidFill>
                <a:latin typeface="Calibri"/>
              </a:rPr>
              <a:t>THANKS!</a:t>
            </a:r>
            <a:endParaRPr b="0" lang="en-AU" sz="60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95640" y="1052640"/>
            <a:ext cx="8228520" cy="862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Because you’ve been so good, here’s a picture you can look at</a:t>
            </a:r>
            <a:endParaRPr b="0" lang="en-AU" sz="2400" spc="-1" strike="noStrike"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while your teacher works out what to do next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9978595-6A6B-4815-8871-9FF8379A1D32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45" name="Picture 5" descr=""/>
          <p:cNvPicPr/>
          <p:nvPr/>
        </p:nvPicPr>
        <p:blipFill>
          <a:blip r:embed="rId1"/>
          <a:stretch/>
        </p:blipFill>
        <p:spPr>
          <a:xfrm>
            <a:off x="2375640" y="1910520"/>
            <a:ext cx="4391280" cy="444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520" cy="4784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Trace Tables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Desk Checks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960857C-A2FD-47B3-AB43-5630BA024E0F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Trace Tables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196640"/>
            <a:ext cx="8228520" cy="5111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Related to, but are not identical to desk checks.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method of testing the behaviour of algorithms in pseudocode.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Step-by-step manual calculation of the current values of variables to ensure the actual output agrees with the expected output.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6061423-D1E0-4545-A56C-0A10A522BEDD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Trace Tables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196640"/>
            <a:ext cx="8228520" cy="5111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Trace tables provide a formal method for tracing the logic of an algorithm.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Test data is chosen to test all paths within the algorithm.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All variables, constants and formal parameter values need to be represented.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30F4D23-C72D-4C34-9A74-486CA9D65503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Trace Tables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196640"/>
            <a:ext cx="8228520" cy="5111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Module DisplayLargestNumber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1 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Largest </a:t>
            </a:r>
            <a:r>
              <a:rPr b="0" lang="en-AU" sz="20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 0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2 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Input (Number)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3 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Repeat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4 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If Number &gt; Largest then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5 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Largest </a:t>
            </a:r>
            <a:r>
              <a:rPr b="0" lang="en-AU" sz="20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 Number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6 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End If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7 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Input (Number)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8 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Until (Number = 999)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9 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Output (‘The largest number is ‘, Largest)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End Module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A4A0C30-6D0D-4775-BB8A-85E715A229D4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Trace Tables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196640"/>
            <a:ext cx="8228520" cy="5111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Test data values are [2, 3, 6, 5, 7, 999].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the trace table that follows, numbers at the start of lines represent line numbers of pseudocode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E0EAD0F-930E-4B25-AA3B-8AFD7AAAEC0E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77480" y="59400"/>
            <a:ext cx="8856000" cy="619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Trace Tables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7CE6A82-9515-4DE3-98EE-FD47DAD4219E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graphicFrame>
        <p:nvGraphicFramePr>
          <p:cNvPr id="96" name="Content Placeholder 6"/>
          <p:cNvGraphicFramePr/>
          <p:nvPr/>
        </p:nvGraphicFramePr>
        <p:xfrm>
          <a:off x="395640" y="680040"/>
          <a:ext cx="4175640" cy="6052680"/>
        </p:xfrm>
        <a:graphic>
          <a:graphicData uri="http://schemas.openxmlformats.org/drawingml/2006/table">
            <a:tbl>
              <a:tblPr/>
              <a:tblGrid>
                <a:gridCol w="379440"/>
                <a:gridCol w="556200"/>
                <a:gridCol w="432000"/>
                <a:gridCol w="648000"/>
                <a:gridCol w="576000"/>
                <a:gridCol w="1584360"/>
              </a:tblGrid>
              <a:tr h="361800"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Line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A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Largest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A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i="1" lang="en-A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 &gt; Largest?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i="1" lang="en-A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 = 999?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Output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7760"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7760"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7760"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7760"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7760"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7760"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8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7760"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7760"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7760"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7760"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8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7760"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7760"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7760"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7760"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8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7760"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ff0000"/>
                          </a:solidFill>
                          <a:latin typeface="Bradley Hand ITC"/>
                        </a:rPr>
                        <a:t>F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7760"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7760"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8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7760"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7760"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7760"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999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7760"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8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ff0000"/>
                          </a:solidFill>
                          <a:latin typeface="Bradley Hand ITC"/>
                        </a:rPr>
                        <a:t>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78280">
                <a:tc>
                  <a:txBody>
                    <a:bodyPr lIns="4320" rIns="43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9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0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 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40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4320" rIns="43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MAX=7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4320" marR="4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97" name="TextBox 7"/>
          <p:cNvSpPr/>
          <p:nvPr/>
        </p:nvSpPr>
        <p:spPr>
          <a:xfrm>
            <a:off x="5211000" y="886680"/>
            <a:ext cx="3239280" cy="283284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  Largest </a:t>
            </a:r>
            <a:r>
              <a:rPr b="0" lang="en-AU" sz="1800" spc="-1" strike="noStrike">
                <a:solidFill>
                  <a:srgbClr val="000000"/>
                </a:solidFill>
                <a:latin typeface="Wingdings"/>
                <a:ea typeface="DejaVu Sans"/>
              </a:rPr>
              <a:t>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  Input (Num)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  Repeat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     If Num &gt; Largest then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         Largest </a:t>
            </a:r>
            <a:r>
              <a:rPr b="0" lang="en-AU" sz="1800" spc="-1" strike="noStrike">
                <a:solidFill>
                  <a:srgbClr val="000000"/>
                </a:solidFill>
                <a:latin typeface="Wingdings"/>
                <a:ea typeface="DejaVu Sans"/>
              </a:rPr>
              <a:t>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Num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     End If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      Input (Num)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8   Until (Num = 999)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9   Output (‘MAX= ‘, Largest)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98" name="TextBox 9"/>
          <p:cNvSpPr/>
          <p:nvPr/>
        </p:nvSpPr>
        <p:spPr>
          <a:xfrm>
            <a:off x="5211000" y="4509000"/>
            <a:ext cx="3176280" cy="15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Notes: 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T=True, F=False.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This variety is called the “expanded method”.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I used yellow highlighting to emphasise the iterations of the REPEAT loop.</a:t>
            </a:r>
            <a:endParaRPr b="0" lang="en-A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Trace Tables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196640"/>
            <a:ext cx="8228520" cy="525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Note – this only works if you FASTIDIOUSLY and EXACTLY follow EVERY line of the pseudocode like a human compiler.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 is very useful for classical exam questions of the type: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Here is some pseudocode. 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What is the expected output? 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What is the actual output? 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Where in the code is the error? 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How would you fix the error?”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935712C-3BA9-4FDD-93CD-C441AB219250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Desk Checks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196640"/>
            <a:ext cx="8228520" cy="525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Similar to trace tables in that every line of pseudocode is traced manually to determine current variable values and correct program flow.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DE9B96F-6C78-4747-9B62-BEA78E1ED5D1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Application>LibreOffice/7.2.2.2$Windows_X86_64 LibreOffice_project/02b2acce88a210515b4a5bb2e46cbfb63fe97d56</Application>
  <AppVersion>15.0000</AppVersion>
  <Words>1282</Words>
  <Paragraphs>380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>Mark Kelly</cp:lastModifiedBy>
  <dcterms:modified xsi:type="dcterms:W3CDTF">2022-01-24T12:58:42Z</dcterms:modified>
  <cp:revision>31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19</vt:i4>
  </property>
</Properties>
</file>