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gif" ContentType="image/gi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Image result for testing"/>
          <p:cNvPicPr/>
          <p:nvPr/>
        </p:nvPicPr>
        <p:blipFill>
          <a:blip r:embed="rId1"/>
          <a:stretch/>
        </p:blipFill>
        <p:spPr>
          <a:xfrm>
            <a:off x="2267640" y="3780000"/>
            <a:ext cx="4695480" cy="266184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55640" y="476640"/>
            <a:ext cx="7769880" cy="114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by Mark Kelly</a:t>
            </a:r>
            <a:br>
              <a:rPr sz="4400"/>
            </a:b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vcedata.com</a:t>
            </a:r>
            <a:br>
              <a:rPr sz="4400"/>
            </a:b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mark@vcedata.com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itle 1"/>
          <p:cNvSpPr/>
          <p:nvPr/>
        </p:nvSpPr>
        <p:spPr>
          <a:xfrm>
            <a:off x="622440" y="1628640"/>
            <a:ext cx="801540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Testing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v1.1 – 2022-02-11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v2 - 2024-09-04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f3333"/>
                </a:solidFill>
                <a:uFillTx/>
                <a:latin typeface="Calibri"/>
              </a:rPr>
              <a:t>Documenting your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39640" y="1196640"/>
            <a:ext cx="8144640" cy="201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Your client will not simply accept you saying “Yeah, I tested it. It works great :-) ”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Evidence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is needed – </a:t>
            </a: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</a:rPr>
              <a:t>only if you want to be paid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Create a testing table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6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59CB0-A068-4E53-A94B-6AF20FA87376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150" name="Table 6"/>
          <p:cNvGraphicFramePr/>
          <p:nvPr/>
        </p:nvGraphicFramePr>
        <p:xfrm>
          <a:off x="791640" y="3357000"/>
          <a:ext cx="7560000" cy="2664000"/>
        </p:xfrm>
        <a:graphic>
          <a:graphicData uri="http://schemas.openxmlformats.org/drawingml/2006/table">
            <a:tbl>
              <a:tblPr/>
              <a:tblGrid>
                <a:gridCol w="1512000"/>
                <a:gridCol w="1512000"/>
                <a:gridCol w="1512000"/>
                <a:gridCol w="1512000"/>
                <a:gridCol w="1512360"/>
              </a:tblGrid>
              <a:tr h="941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What was tested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How it was tested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Expected result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Actual 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result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Fix (if needed)</a:t>
                      </a:r>
                      <a:endParaRPr b="0" lang="en-A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903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Date of birth calculation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Enter 28 Feb 1994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22.4 years (at July 2016)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22.4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NA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19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‘</a:t>
                      </a: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Play video’ button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Clicked button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Play video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Nothing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Added codec for MKV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f3333"/>
                </a:solidFill>
                <a:uFillTx/>
                <a:latin typeface="Calibri"/>
              </a:rPr>
              <a:t>Test data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080" cy="518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Also SEE THE </a:t>
            </a:r>
            <a:r>
              <a:rPr b="1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TEST DATA</a:t>
            </a:r>
            <a:r>
              <a:rPr b="0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 SLIDESHOW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In the previous slide, how was the ‘28 Feb 1994’ date chosen as the test data?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Randomly? Test data should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not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be chosen randomly.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Good test data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tests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every possible class of inputs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–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typical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unusual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but still valid,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borderline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conditions,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invalid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DC1114-79D5-4A20-BAC8-C94EE94FC333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896000" y="4128840"/>
            <a:ext cx="4283640" cy="27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176000" y="2811960"/>
            <a:ext cx="4378320" cy="378396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f3333"/>
                </a:solidFill>
                <a:uFillTx/>
                <a:latin typeface="Calibri"/>
              </a:rPr>
              <a:t>Test data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91480" y="1051560"/>
            <a:ext cx="8227080" cy="319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1400" strike="noStrike" u="none">
                <a:solidFill>
                  <a:srgbClr val="000000"/>
                </a:solidFill>
                <a:uFillTx/>
                <a:latin typeface="Calibri"/>
              </a:rPr>
              <a:t>Also SEE THE </a:t>
            </a:r>
            <a:r>
              <a:rPr b="1" i="1" lang="en-AU" sz="1400" strike="noStrike" u="none">
                <a:solidFill>
                  <a:srgbClr val="000000"/>
                </a:solidFill>
                <a:uFillTx/>
                <a:latin typeface="Calibri"/>
              </a:rPr>
              <a:t>TEST DATA</a:t>
            </a:r>
            <a:r>
              <a:rPr b="0" i="1" lang="en-AU" sz="1400" strike="noStrike" u="none">
                <a:solidFill>
                  <a:srgbClr val="000000"/>
                </a:solidFill>
                <a:uFillTx/>
                <a:latin typeface="Calibri"/>
              </a:rPr>
              <a:t> SLIDESHOW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e.g.  to test code logic that classifies people by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voting age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(below or above 18) you need data to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thoroughly test all possible inputs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: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17 (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below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cutoff)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18 (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exactly 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borderline)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19 (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above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cutoff)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8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9E7514-F0AB-4DE6-BB9D-40B27B83362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9f3dd"/>
                </a:solidFill>
                <a:uFillTx/>
                <a:latin typeface="Calibri"/>
              </a:rPr>
              <a:t>Test data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080" cy="229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Test data must be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thorough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but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not pointlessly repetitive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There is no point to add tests for people 20, 30, 40, 50, 60 and 67 because the test for “19” already covers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all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such ages over the cutoff value.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9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7B9B48-A96F-4E07-878A-AB22F1DF6DDA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061080" y="3418920"/>
            <a:ext cx="3058560" cy="30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5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9f3dd"/>
                </a:solidFill>
                <a:uFillTx/>
                <a:latin typeface="Calibri"/>
              </a:rPr>
              <a:t>Test data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1153440"/>
            <a:ext cx="8227080" cy="298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Focus your test data on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boundary conditions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– the points at which the behaviour of the solution is expected to change.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Also known as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tipping points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Boundary conditions are where most logical errors occur.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Exams often have questions that rely on testing for boundary conditions.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0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379B1E-790C-4DDF-B0E7-D5307F61420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29320" y="3960000"/>
            <a:ext cx="4990320" cy="23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160200"/>
            <a:ext cx="8854560" cy="5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IN SOFTWARE DEVELOPMENT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12560" y="720000"/>
            <a:ext cx="8227080" cy="351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Be beware of tests for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&lt; &gt;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&lt;=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&gt;=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e.g. a club accepts members who are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55 and over.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code checks an applicant’s eligibility with this code: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If Age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55 then “Welcome to the club!”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The test fails on the borderline condition because it rejects people who are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exactly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55.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It should have used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&gt;=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(greater than or equal to)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1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4E2DDF-7428-4709-BAEE-7B362B667260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619960" y="3528000"/>
            <a:ext cx="3523680" cy="334260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615960" y="4680000"/>
            <a:ext cx="34196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</a:rPr>
              <a:t>OK. I ran out of ‘tipping point’ pictures, so look at this instead: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3780000" y="4680000"/>
            <a:ext cx="143964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" y="160200"/>
            <a:ext cx="8854560" cy="5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Sorry. Come on boys</a:t>
            </a:r>
            <a:br>
              <a:rPr sz="2400"/>
            </a:b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Don’t get distracted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12560" y="1008000"/>
            <a:ext cx="8227080" cy="351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Be beware of tests for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&lt; &gt;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&lt;=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&gt;=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e.g. a club accepts members who are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55 and over.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code checks an applicant’s eligibility with this code: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If Age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55 then “Welcome to the club!”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The test fails on the borderline condition because it rejects people who are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exactly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55.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It should have used 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&gt;=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(greater than or equal to)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800000" y="5040000"/>
            <a:ext cx="341964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</a:rPr>
              <a:t>Look at this instead: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780000" y="4680000"/>
            <a:ext cx="1439640" cy="8625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744880" y="4104000"/>
            <a:ext cx="289476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5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Solution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980640"/>
            <a:ext cx="8227080" cy="532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Minimal test data (</a:t>
            </a:r>
            <a:r>
              <a:rPr b="1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and minimal is best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3 (to test an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invalid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applicant age)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4, 6 (tadpoles)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7,10 (minnows)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11,15 (sardines)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16,20 (piranha)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21,54 (sharks)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55 (whales)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Note that testing intermediate values (e.g.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30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) not really useful, since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21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54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already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test that range’s limits.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2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B9D156-ED7E-47DE-A823-7A928B85A8D0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23200" y="3060000"/>
            <a:ext cx="3808440" cy="369432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Beta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045440"/>
            <a:ext cx="8227080" cy="525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The problem with informal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testing by developers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is that creators of solutions usually don’t do the really 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dumb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human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things that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non-developers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might do.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e.g. when </a:t>
            </a:r>
            <a:r>
              <a:rPr b="1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 get home, you know there’s a redback spider in the letterbox so you don’t stick your hand in. Your </a:t>
            </a:r>
            <a:r>
              <a:rPr b="1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visitors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 would not know that, and they die.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Developers often cannot anticipate the strange things that 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other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people will do with their product.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Beta testing means giving a developed and in-house-tested product to outsiders to try out and give feedback.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3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B364F-A7F1-4FF2-971E-55E99C61020E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Beta testing</a:t>
            </a:r>
            <a:br>
              <a:rPr sz="4000"/>
            </a:br>
            <a:r>
              <a:rPr b="1" lang="en-AU" sz="1500" strike="noStrike" u="none">
                <a:solidFill>
                  <a:srgbClr val="c9211e"/>
                </a:solidFill>
                <a:uFillTx/>
                <a:latin typeface="Calibri"/>
              </a:rPr>
              <a:t>Pronounced “beeta” in Oz &amp; UK</a:t>
            </a:r>
            <a:br>
              <a:rPr sz="1500"/>
            </a:br>
            <a:r>
              <a:rPr b="1" lang="en-AU" sz="1500" strike="noStrike" u="none">
                <a:solidFill>
                  <a:srgbClr val="c9211e"/>
                </a:solidFill>
                <a:uFillTx/>
                <a:latin typeface="Calibri"/>
              </a:rPr>
              <a:t>”bayta” in the US.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8227080" cy="486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Beta testers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(non-developers) can often find problems in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usability,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readability,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completeness,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navigation,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tolerance </a:t>
            </a:r>
            <a:r>
              <a:rPr b="0" lang="en-AU" sz="1500" strike="noStrike" u="none">
                <a:solidFill>
                  <a:srgbClr val="000000"/>
                </a:solidFill>
                <a:uFillTx/>
                <a:latin typeface="Calibri"/>
              </a:rPr>
              <a:t>(the ability of a solution to predict and cope with user error and stupidity)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affordance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(see the AFFORDANCE slideshow)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that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developers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could never have anticipated.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Calibri"/>
              </a:rPr>
              <a:t>e.g. a developer never questions that everyone knows what an “Upload” button does, but beta testers may not know it means “Send”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4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6B995E-B651-42FF-8FFB-5126806D6D2E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4480"/>
            <a:ext cx="822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Contents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8227080" cy="413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Informal testing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Recording test results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Test data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Beta testing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Formal testing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User acceptance testing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Calibri"/>
              </a:rPr>
              <a:t>(see the other slideshow)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68E395-1883-4CFD-BEE3-042708E86545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680000" y="3960000"/>
            <a:ext cx="431964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Formal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93200" y="980640"/>
            <a:ext cx="8227080" cy="369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Once the solution produces accurate output and works as expected, the </a:t>
            </a:r>
            <a:r>
              <a:rPr b="0" lang="en-AU" sz="2400" strike="noStrike" u="none">
                <a:solidFill>
                  <a:srgbClr val="c9211e"/>
                </a:solidFill>
                <a:uFillTx/>
                <a:latin typeface="Calibri"/>
              </a:rPr>
              <a:t>client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will expect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proof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that it satisfies the requirements set down during the product’s analysis.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c9211e"/>
                </a:solidFill>
                <a:uFillTx/>
                <a:latin typeface="Calibri"/>
              </a:rPr>
              <a:t>The client may be an external customer, the developers’ boss, a corporate partner etc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5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F9BBC3-A274-415F-8F46-45BBACB0051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692000" y="3060000"/>
            <a:ext cx="5326920" cy="35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Formal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93200" y="980640"/>
            <a:ext cx="8227080" cy="511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e.g. a payroll system must be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able to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(functional requirements = FRs)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generate summary charts,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email employees and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communicate with the tax office.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It must also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be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(non-functional requirements = NFRs)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easy to use and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secure from hacking.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6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886A46-B3F7-491A-A8B1-91BE829E3DCB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303080" y="3420000"/>
            <a:ext cx="4228200" cy="325332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9f3dd"/>
                </a:solidFill>
                <a:uFillTx/>
                <a:latin typeface="Calibri"/>
              </a:rPr>
              <a:t>Formal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3200" y="980640"/>
            <a:ext cx="8227080" cy="279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During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formal testing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, the developers demonstrate the achievement of each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non-function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requirement to the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client –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the person paying for the solution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Each successful demonstration gets ticked off.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When all is done, the developers get paid.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7"/>
          </p:nvPr>
        </p:nvSpPr>
        <p:spPr>
          <a:xfrm>
            <a:off x="8532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97FED-A2C8-4FC3-B8A7-E31E50D09390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540000" y="3960000"/>
            <a:ext cx="3778920" cy="23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6600"/>
                </a:solidFill>
                <a:uFillTx/>
                <a:latin typeface="Arial"/>
                <a:ea typeface="DejaVu Sans"/>
              </a:rPr>
              <a:t>HERE’S A TIP</a:t>
            </a: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for some students: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 don’t get paid until you have proved that you have done the work, or delivered the goods.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6600"/>
                </a:solidFill>
                <a:uFillTx/>
                <a:latin typeface="Arial"/>
                <a:ea typeface="DejaVu Sans"/>
              </a:rPr>
              <a:t>Get used to it.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User acceptance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080" cy="362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Since the client is often a high-level manager and will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not actually ever use the solution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, his/her opinion of it may be uninformed or irrelevant.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A typical </a:t>
            </a:r>
            <a:r>
              <a:rPr b="0" lang="en-AU" sz="2400" strike="noStrike" u="none">
                <a:solidFill>
                  <a:srgbClr val="c9211e"/>
                </a:solidFill>
                <a:uFillTx/>
                <a:latin typeface="Calibri"/>
              </a:rPr>
              <a:t>end-user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(who will actually need to use the solution) should judge its suitability.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For example getting the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CEO of Coles Australia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to try new checkout software is not going to prove much. Ask a real checkout person to use it.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Real users may find issues relating to usability, appropriateness, responsiveness, accuracy, robustness etc.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8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48D4B9-5497-43AF-B814-1910851AD3E4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Testing is not evaluation!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080" cy="21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Testing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determines whether a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solution works as expected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and produces accurate output.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Evaluation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determines that a deployed system, in use for some time,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is achieving the organisational goals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for which it was originally created.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9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ECB843-BCA9-49E2-977C-2583ACED5303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976640" y="3176640"/>
            <a:ext cx="3301920" cy="330192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900000" y="3306960"/>
            <a:ext cx="3598560" cy="263160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900000" y="6120000"/>
            <a:ext cx="35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AU" sz="1800" strike="noStrike" u="none">
                <a:solidFill>
                  <a:srgbClr val="ff3333"/>
                </a:solidFill>
                <a:uFillTx/>
                <a:latin typeface="Arial"/>
                <a:ea typeface="DejaVu Sans"/>
              </a:rPr>
              <a:t>Test</a:t>
            </a:r>
            <a:r>
              <a:rPr b="1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during development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976640" y="6133680"/>
            <a:ext cx="3410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AU" sz="1800" strike="noStrike" u="none">
                <a:solidFill>
                  <a:srgbClr val="ff3333"/>
                </a:solidFill>
                <a:uFillTx/>
                <a:latin typeface="Arial"/>
                <a:ea typeface="DejaVu Sans"/>
              </a:rPr>
              <a:t>Evaluate</a:t>
            </a:r>
            <a:r>
              <a:rPr b="1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after deployment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ff3333"/>
                </a:solidFill>
                <a:uFillTx/>
                <a:latin typeface="Calibri"/>
              </a:rPr>
              <a:t>Testing is not evaluation!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080000"/>
            <a:ext cx="8227080" cy="525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For example a website is created to increase a company’s profit.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The website is tested and works 100% accurately.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Millions of people visit the site and report their joy.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Three months after the site’s launch, evaluators look at historical records and find profits have not changed.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Conclusions: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testing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showed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no problems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. 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</a:rPr>
              <a:t>evaluation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showed the website solution to be a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complete failure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0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DB772A-FB71-4CD5-8F29-04F8A09A16AC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703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trike="noStrike" u="none">
                <a:solidFill>
                  <a:srgbClr val="fbfcff">
                    <a:alpha val="55000"/>
                  </a:srgbClr>
                </a:solidFill>
                <a:uFillTx/>
                <a:latin typeface="Calibri"/>
              </a:rPr>
              <a:t>THANKS!</a:t>
            </a:r>
            <a:endParaRPr b="0" lang="en-A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3540600" cy="24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9211e"/>
                </a:solidFill>
                <a:uFillTx/>
                <a:latin typeface="Calibri"/>
              </a:rPr>
              <a:t>Because you’ve been so good, here’s a picture you can look at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while your teacher works out what to do next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ftr" idx="21"/>
          </p:nvPr>
        </p:nvSpPr>
        <p:spPr>
          <a:xfrm>
            <a:off x="3124080" y="6453360"/>
            <a:ext cx="289296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b8b8b"/>
                </a:solidFill>
                <a:uFillTx/>
                <a:latin typeface="Calibri"/>
              </a:rPr>
              <a:t>Visit vcedata.com for more goodies</a:t>
            </a:r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40216B-113A-4775-8D35-26C974BC0066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7" name="Picture 5" descr=""/>
          <p:cNvPicPr/>
          <p:nvPr/>
        </p:nvPicPr>
        <p:blipFill>
          <a:blip r:embed="rId1"/>
          <a:stretch/>
        </p:blipFill>
        <p:spPr>
          <a:xfrm>
            <a:off x="4140000" y="1047960"/>
            <a:ext cx="4055040" cy="536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/>
          <p:nvPr/>
        </p:nvSpPr>
        <p:spPr>
          <a:xfrm>
            <a:off x="428760" y="3500280"/>
            <a:ext cx="8355600" cy="207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but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may </a:t>
            </a:r>
            <a:r>
              <a:rPr b="1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</a:t>
            </a: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be sold.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must </a:t>
            </a:r>
            <a:r>
              <a:rPr b="1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</a:t>
            </a: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be redistributed if you modify them.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This is not a VCAA publication and does not speak for VCAA.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Thanks, guys!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260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trike="noStrike" u="none">
                <a:solidFill>
                  <a:srgbClr val="558ed5"/>
                </a:solidFill>
                <a:uFillTx/>
                <a:latin typeface="Calibri"/>
              </a:rPr>
              <a:t>Applied Computing Slideshows</a:t>
            </a:r>
            <a:br>
              <a:rPr sz="4400"/>
            </a:br>
            <a:r>
              <a:rPr b="0" lang="en-AU" sz="4400" strike="noStrike" u="none">
                <a:solidFill>
                  <a:srgbClr val="558ed5"/>
                </a:solidFill>
                <a:uFillTx/>
                <a:latin typeface="Calibri"/>
              </a:rPr>
              <a:t>by Mark Kelly</a:t>
            </a:r>
            <a:br>
              <a:rPr sz="4400"/>
            </a:br>
            <a:r>
              <a:rPr b="0" lang="en-AU" sz="4400" strike="noStrike" u="none">
                <a:solidFill>
                  <a:srgbClr val="558ed5"/>
                </a:solidFill>
                <a:uFillTx/>
                <a:latin typeface="Calibri"/>
              </a:rPr>
              <a:t>vcedata.com</a:t>
            </a:r>
            <a:br>
              <a:rPr sz="4400"/>
            </a:br>
            <a:r>
              <a:rPr b="0" lang="en-AU" sz="4400" strike="noStrike" u="none">
                <a:solidFill>
                  <a:srgbClr val="558ed5"/>
                </a:solidFill>
                <a:uFillTx/>
                <a:latin typeface="Calibri"/>
              </a:rPr>
              <a:t>mark@vcedata.com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CCB04-723F-4593-8475-6EC2E8A3A72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ftr" idx="24"/>
          </p:nvPr>
        </p:nvSpPr>
        <p:spPr>
          <a:xfrm>
            <a:off x="2555640" y="6381360"/>
            <a:ext cx="4389840" cy="35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A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7080" cy="48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Find whether solutions do what is intended, for example correct behaviour when a link is clicked, accurate output by a formula.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Testing is done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during development (informal – 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alpha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- testing, by developers)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to check that the solution meets the needs of a typical user (user acceptance testing)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when development is complete (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beta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testing, by several external end-users)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to prove to the client that the solution satisfies all necessary functional and non-functional requirements (</a:t>
            </a:r>
            <a:r>
              <a:rPr b="1" lang="en-AU" sz="2000" strike="noStrike" u="none">
                <a:solidFill>
                  <a:srgbClr val="000000"/>
                </a:solidFill>
                <a:uFillTx/>
                <a:latin typeface="Calibri"/>
              </a:rPr>
              <a:t>formal</a:t>
            </a: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 testing)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Is </a:t>
            </a:r>
            <a:r>
              <a:rPr b="1" i="1" lang="en-AU" sz="2400" strike="noStrike" u="none">
                <a:solidFill>
                  <a:srgbClr val="c9211e"/>
                </a:solidFill>
                <a:uFillTx/>
                <a:latin typeface="Calibri"/>
              </a:rPr>
              <a:t>not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 the same as </a:t>
            </a:r>
            <a:r>
              <a:rPr b="1" i="1" lang="en-AU" sz="2400" strike="noStrike" u="none">
                <a:solidFill>
                  <a:srgbClr val="c9211e"/>
                </a:solidFill>
                <a:uFillTx/>
                <a:latin typeface="Calibri"/>
              </a:rPr>
              <a:t>evaluation</a:t>
            </a:r>
            <a:r>
              <a:rPr b="1" lang="en-AU" sz="2400" strike="noStrike" u="none">
                <a:solidFill>
                  <a:srgbClr val="c9211e"/>
                </a:solidFill>
                <a:uFillTx/>
                <a:latin typeface="Calibri"/>
              </a:rPr>
              <a:t>!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16BD4B-C2DB-47FE-BEED-C5BBBA226FC4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680000" y="5580000"/>
            <a:ext cx="94464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</a:rPr>
              <a:t>Other testing types</a:t>
            </a:r>
            <a:br>
              <a:rPr sz="4400"/>
            </a:b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Unit testing</a:t>
            </a:r>
            <a:br>
              <a:rPr sz="4400"/>
            </a:br>
            <a:r>
              <a:rPr b="0" lang="en-AU" sz="15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(not examinable)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269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Testing a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component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of a system (e.g. a subprogram or hardware part)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in isolation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to see that it does what it’s supposed to do.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Integration Testing</a:t>
            </a:r>
            <a:br>
              <a:rPr sz="4400"/>
            </a:br>
            <a:r>
              <a:rPr b="0" lang="en-AU" sz="15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(not examinable)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361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After adding the component (software or hardware) to see that it behaves properly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when joined to related components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Calibri"/>
              </a:rPr>
              <a:t>E.g. does a subprogram accept parameters or return values correctly to/from another subprogram?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Is a piece of hardware pin-compatible with the device it plugs into?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840000" y="4680000"/>
            <a:ext cx="1979640" cy="20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trike="noStrike" u="none">
                <a:solidFill>
                  <a:srgbClr val="c9211e"/>
                </a:solidFill>
                <a:uFillTx/>
                <a:latin typeface="Calibri"/>
              </a:rPr>
              <a:t>System Testing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Finding out whether the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entire system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with all of its components is working as it should.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3143160" y="2781000"/>
            <a:ext cx="2855160" cy="28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243120" y="1681200"/>
            <a:ext cx="2899440" cy="389736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Informal (alpha)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1200" y="1196640"/>
            <a:ext cx="6921360" cy="510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Carried out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by developers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during development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to check whether the latest piece of functionality or code works as expected.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Examples: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100" strike="noStrike" u="none">
                <a:solidFill>
                  <a:srgbClr val="000000"/>
                </a:solidFill>
                <a:uFillTx/>
                <a:latin typeface="Calibri"/>
              </a:rPr>
              <a:t>Test a webpage link by clicking it to see whether the right destination appears.</a:t>
            </a:r>
            <a:endParaRPr b="0" lang="en-A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100" strike="noStrike" u="none">
                <a:solidFill>
                  <a:srgbClr val="000000"/>
                </a:solidFill>
                <a:uFillTx/>
                <a:latin typeface="Calibri"/>
              </a:rPr>
              <a:t>Test a formula by entering data for which the correct answer is already known, and seeing if the formula produces the same answer. </a:t>
            </a:r>
            <a:endParaRPr b="0" lang="en-A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100" strike="noStrike" u="none">
                <a:solidFill>
                  <a:srgbClr val="000000"/>
                </a:solidFill>
                <a:uFillTx/>
                <a:latin typeface="Calibri"/>
              </a:rPr>
              <a:t>Timing an operation how long it takes</a:t>
            </a:r>
            <a:endParaRPr b="0" lang="en-A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7B055A-178B-4582-99B7-C7EEF09A897A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40000" y="5412600"/>
            <a:ext cx="1474560" cy="124596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Informal testing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080" cy="511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Examples: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Trying to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Calibri"/>
              </a:rPr>
              <a:t>bypass security measures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 to see if the solution is secure against unauthorised attack.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Testing a program/website on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Calibri"/>
              </a:rPr>
              <a:t>various platforms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 (computers+operating systems) with different sized displays, amounts of RAM etc.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Test </a:t>
            </a: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readability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by getting subjects to read a solution’s output and then test them on their understanding of it.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Test documentation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by giving it to users and observing how many hesitations or errors they show when carrying out the actions described in the documentation.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4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0EC62C-E231-4F8D-9FC4-E62724B4FFDD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4560" cy="775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4000" strike="noStrike" u="none">
                <a:solidFill>
                  <a:srgbClr val="000000"/>
                </a:solidFill>
                <a:uFillTx/>
                <a:latin typeface="Calibri"/>
              </a:rPr>
              <a:t>What needs to be tested?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080" cy="511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Everything that the solution is expected to do properly.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Different solutions need to test different things. Each solution has key requirements which need to be tested with special thoroughness.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Missile defence system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speed, accuracy.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Web browser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rendering time, compliance to standards, security.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Encryption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security.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Webpage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readability, ease of navigation, communication of message, compliance to standards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Dog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barking at burglars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Calibri"/>
              </a:rPr>
              <a:t>Sorting algorithm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 – correct sorting, speed.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5"/>
          </p:nvPr>
        </p:nvSpPr>
        <p:spPr>
          <a:xfrm>
            <a:off x="8388360" y="6453360"/>
            <a:ext cx="42948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6F02C4-8501-4B08-9631-C2D668EBCD05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75840" y="1728720"/>
            <a:ext cx="8227080" cy="51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LibreOffice/24.8.0.3$Windows_X86_64 LibreOffice_project/0bdf1299c94fe897b119f97f3c613e9dca6be583</Application>
  <AppVersion>15.0000</AppVersion>
  <Words>1751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2024-09-04T14:01:30Z</dcterms:modified>
  <cp:revision>35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