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6" r:id="rId3"/>
    <p:sldId id="257" r:id="rId4"/>
    <p:sldId id="265" r:id="rId5"/>
    <p:sldId id="264" r:id="rId6"/>
    <p:sldId id="259" r:id="rId7"/>
    <p:sldId id="260" r:id="rId8"/>
    <p:sldId id="261" r:id="rId9"/>
    <p:sldId id="262" r:id="rId10"/>
    <p:sldId id="266" r:id="rId11"/>
    <p:sldId id="263"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8"/>
    <p:restoredTop sz="94669"/>
  </p:normalViewPr>
  <p:slideViewPr>
    <p:cSldViewPr>
      <p:cViewPr>
        <p:scale>
          <a:sx n="112" d="100"/>
          <a:sy n="112" d="100"/>
        </p:scale>
        <p:origin x="1448" y="4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7616-043F-3D4E-9B31-90CD5F8CD07B}" type="datetimeFigureOut">
              <a:rPr lang="en-US" smtClean="0"/>
              <a:t>8/9/17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149A8-6B09-0A41-9759-6E233AF7D4E5}" type="slidenum">
              <a:rPr lang="en-US" smtClean="0"/>
              <a:t>‹#›</a:t>
            </a:fld>
            <a:endParaRPr lang="en-US"/>
          </a:p>
        </p:txBody>
      </p:sp>
    </p:spTree>
    <p:extLst>
      <p:ext uri="{BB962C8B-B14F-4D97-AF65-F5344CB8AC3E}">
        <p14:creationId xmlns:p14="http://schemas.microsoft.com/office/powerpoint/2010/main" val="85004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8/9/17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8/9/17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8/9/17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8/9/17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 y="3810511"/>
            <a:ext cx="9143996" cy="584775"/>
          </a:xfrm>
          <a:prstGeom prst="rect">
            <a:avLst/>
          </a:prstGeom>
          <a:noFill/>
        </p:spPr>
        <p:txBody>
          <a:bodyPr wrap="square">
            <a:spAutoFit/>
          </a:bodyPr>
          <a:lstStyle/>
          <a:p>
            <a:pPr algn="ctr"/>
            <a:r>
              <a:rPr lang="en-US" sz="1600" dirty="0">
                <a:latin typeface="Arial Unicode MS" charset="0"/>
                <a:ea typeface="Arial Unicode MS" charset="0"/>
                <a:cs typeface="Arial Unicode MS" charset="0"/>
              </a:rPr>
              <a:t>By group_0149: </a:t>
            </a:r>
          </a:p>
          <a:p>
            <a:pPr algn="ctr"/>
            <a:r>
              <a:rPr lang="en-US" sz="1600" dirty="0" err="1">
                <a:latin typeface="Arial Unicode MS" charset="0"/>
                <a:ea typeface="Arial Unicode MS" charset="0"/>
                <a:cs typeface="Arial Unicode MS" charset="0"/>
              </a:rPr>
              <a:t>Guanchun</a:t>
            </a:r>
            <a:r>
              <a:rPr lang="en-US" sz="1600" dirty="0">
                <a:latin typeface="Arial Unicode MS" charset="0"/>
                <a:ea typeface="Arial Unicode MS" charset="0"/>
                <a:cs typeface="Arial Unicode MS" charset="0"/>
              </a:rPr>
              <a:t> Zhao, </a:t>
            </a:r>
            <a:r>
              <a:rPr lang="en-US" sz="1600" dirty="0" err="1">
                <a:latin typeface="Arial Unicode MS" charset="0"/>
                <a:ea typeface="Arial Unicode MS" charset="0"/>
                <a:cs typeface="Arial Unicode MS" charset="0"/>
              </a:rPr>
              <a:t>Andong</a:t>
            </a:r>
            <a:r>
              <a:rPr lang="en-US" sz="1600" dirty="0">
                <a:latin typeface="Arial Unicode MS" charset="0"/>
                <a:ea typeface="Arial Unicode MS" charset="0"/>
                <a:cs typeface="Arial Unicode MS" charset="0"/>
              </a:rPr>
              <a:t> Luo, Yeqi Sang</a:t>
            </a:r>
          </a:p>
        </p:txBody>
      </p:sp>
      <p:sp>
        <p:nvSpPr>
          <p:cNvPr id="5" name="TextBox 1"/>
          <p:cNvSpPr txBox="1">
            <a:spLocks noChangeArrowheads="1"/>
          </p:cNvSpPr>
          <p:nvPr/>
        </p:nvSpPr>
        <p:spPr bwMode="auto">
          <a:xfrm>
            <a:off x="107504" y="3140533"/>
            <a:ext cx="9144000" cy="584775"/>
          </a:xfrm>
          <a:prstGeom prst="rect">
            <a:avLst/>
          </a:prstGeom>
          <a:noFill/>
          <a:ln w="9525">
            <a:noFill/>
            <a:miter lim="800000"/>
            <a:headEnd/>
            <a:tailEnd/>
          </a:ln>
        </p:spPr>
        <p:txBody>
          <a:bodyPr wrap="square">
            <a:spAutoFit/>
          </a:bodyPr>
          <a:lstStyle/>
          <a:p>
            <a:pPr algn="ctr"/>
            <a:r>
              <a:rPr lang="en-US" sz="3200" b="1" dirty="0">
                <a:solidFill>
                  <a:schemeClr val="tx1">
                    <a:lumMod val="75000"/>
                    <a:lumOff val="25000"/>
                  </a:schemeClr>
                </a:solidFill>
                <a:latin typeface="Arial" pitchFamily="34" charset="0"/>
                <a:cs typeface="Arial" pitchFamily="34" charset="0"/>
              </a:rPr>
              <a:t>CSC207 Project</a:t>
            </a:r>
            <a:endParaRPr lang="en-US" altLang="ko-KR" sz="32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81844" y="1486726"/>
            <a:ext cx="7524328" cy="1157032"/>
          </a:xfrm>
        </p:spPr>
        <p:txBody>
          <a:bodyPr/>
          <a:lstStyle/>
          <a:p>
            <a:pPr algn="ctr"/>
            <a:r>
              <a:rPr lang="en-US" altLang="ko-KR" sz="4800" dirty="0"/>
              <a:t>Thank You</a:t>
            </a:r>
            <a:endParaRPr lang="ko-KR" altLang="en-US" sz="4800" dirty="0"/>
          </a:p>
        </p:txBody>
      </p:sp>
      <p:sp>
        <p:nvSpPr>
          <p:cNvPr id="2" name="Content Placeholder 1"/>
          <p:cNvSpPr>
            <a:spLocks noGrp="1"/>
          </p:cNvSpPr>
          <p:nvPr>
            <p:ph idx="1"/>
          </p:nvPr>
        </p:nvSpPr>
        <p:spPr>
          <a:xfrm flipV="1">
            <a:off x="395536" y="3507854"/>
            <a:ext cx="8496944" cy="144016"/>
          </a:xfrm>
        </p:spPr>
        <p:txBody>
          <a:bodyPr/>
          <a:lstStyle/>
          <a:p>
            <a:pPr lvl="0"/>
            <a:endParaRPr lang="en-US" b="1" dirty="0"/>
          </a:p>
        </p:txBody>
      </p:sp>
      <p:sp>
        <p:nvSpPr>
          <p:cNvPr id="5" name="Content Placeholder 4"/>
          <p:cNvSpPr>
            <a:spLocks noGrp="1"/>
          </p:cNvSpPr>
          <p:nvPr>
            <p:ph idx="10"/>
          </p:nvPr>
        </p:nvSpPr>
        <p:spPr>
          <a:xfrm>
            <a:off x="7380312" y="3147814"/>
            <a:ext cx="1522512" cy="1512168"/>
          </a:xfrm>
        </p:spPr>
        <p:txBody>
          <a:bodyPr/>
          <a:lstStyle/>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1095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31590"/>
            <a:ext cx="8496944" cy="1368152"/>
          </a:xfrm>
        </p:spPr>
        <p:txBody>
          <a:bodyPr/>
          <a:lstStyle/>
          <a:p>
            <a:r>
              <a:rPr lang="en-US" sz="3200" b="1" dirty="0">
                <a:latin typeface="Al Bayan Plain" charset="-78"/>
                <a:ea typeface="Al Bayan Plain" charset="-78"/>
                <a:cs typeface="Al Bayan Plain" charset="-78"/>
              </a:rPr>
              <a:t>Based on Phase1, we add following new:</a:t>
            </a:r>
          </a:p>
        </p:txBody>
      </p:sp>
      <p:sp>
        <p:nvSpPr>
          <p:cNvPr id="5" name="Content Placeholder 4"/>
          <p:cNvSpPr>
            <a:spLocks noGrp="1"/>
          </p:cNvSpPr>
          <p:nvPr>
            <p:ph idx="10"/>
          </p:nvPr>
        </p:nvSpPr>
        <p:spPr>
          <a:xfrm>
            <a:off x="405880" y="2499742"/>
            <a:ext cx="8496944" cy="2304256"/>
          </a:xfrm>
        </p:spPr>
        <p:txBody>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lang="en-US" altLang="ko-KR" sz="2400" b="1" dirty="0">
                <a:latin typeface="Dotum" charset="-127"/>
                <a:ea typeface="Dotum" charset="-127"/>
                <a:cs typeface="Dotum" charset="-127"/>
              </a:rPr>
              <a:t>Worker Account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lang="en-US" altLang="ko-KR" sz="2400" b="1" dirty="0">
                <a:latin typeface="Dotum" charset="-127"/>
                <a:ea typeface="Dotum" charset="-127"/>
                <a:cs typeface="Dotum" charset="-127"/>
              </a:rPr>
              <a:t>Worker Management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lang="en-US" altLang="ko-KR" sz="2400" b="1" dirty="0">
                <a:latin typeface="Dotum" charset="-127"/>
                <a:ea typeface="Dotum" charset="-127"/>
                <a:cs typeface="Dotum" charset="-127"/>
              </a:rPr>
              <a:t>New feature</a:t>
            </a:r>
            <a:endParaRPr lang="ko-KR" altLang="en-US" sz="2400" b="1" dirty="0">
              <a:latin typeface="Dotum" charset="-127"/>
              <a:ea typeface="Dotum" charset="-127"/>
              <a:cs typeface="Dotum" charset="-127"/>
            </a:endParaRPr>
          </a:p>
        </p:txBody>
      </p:sp>
      <p:sp>
        <p:nvSpPr>
          <p:cNvPr id="3" name="Title 2"/>
          <p:cNvSpPr>
            <a:spLocks noGrp="1"/>
          </p:cNvSpPr>
          <p:nvPr>
            <p:ph type="title"/>
          </p:nvPr>
        </p:nvSpPr>
        <p:spPr/>
        <p:txBody>
          <a:bodyPr/>
          <a:lstStyle/>
          <a:p>
            <a:r>
              <a:rPr lang="en-US" dirty="0"/>
              <a:t>Intro to our New feature.</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182EBF-E546-4A93-85A0-1ED8B30B53A4}"/>
              </a:ext>
            </a:extLst>
          </p:cNvPr>
          <p:cNvSpPr>
            <a:spLocks noGrp="1"/>
          </p:cNvSpPr>
          <p:nvPr>
            <p:ph type="title"/>
          </p:nvPr>
        </p:nvSpPr>
        <p:spPr/>
        <p:txBody>
          <a:bodyPr/>
          <a:lstStyle/>
          <a:p>
            <a:r>
              <a:rPr lang="en-US" dirty="0"/>
              <a:t>Setup.txt</a:t>
            </a:r>
          </a:p>
        </p:txBody>
      </p:sp>
      <p:pic>
        <p:nvPicPr>
          <p:cNvPr id="6" name="Content Placeholder 5">
            <a:extLst>
              <a:ext uri="{FF2B5EF4-FFF2-40B4-BE49-F238E27FC236}">
                <a16:creationId xmlns:a16="http://schemas.microsoft.com/office/drawing/2014/main" xmlns="" id="{C22F1505-099A-4776-A792-2D64531F63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2283718"/>
            <a:ext cx="7526003" cy="2679231"/>
          </a:xfrm>
        </p:spPr>
      </p:pic>
      <p:sp>
        <p:nvSpPr>
          <p:cNvPr id="7" name="TextBox 6">
            <a:extLst>
              <a:ext uri="{FF2B5EF4-FFF2-40B4-BE49-F238E27FC236}">
                <a16:creationId xmlns:a16="http://schemas.microsoft.com/office/drawing/2014/main" xmlns="" id="{902CD235-921F-44CA-B381-D55C7E9916B2}"/>
              </a:ext>
            </a:extLst>
          </p:cNvPr>
          <p:cNvSpPr txBox="1"/>
          <p:nvPr/>
        </p:nvSpPr>
        <p:spPr>
          <a:xfrm>
            <a:off x="683568" y="1131590"/>
            <a:ext cx="7776864" cy="738664"/>
          </a:xfrm>
          <a:prstGeom prst="rect">
            <a:avLst/>
          </a:prstGeom>
          <a:noFill/>
        </p:spPr>
        <p:txBody>
          <a:bodyPr wrap="square" rtlCol="0">
            <a:spAutoFit/>
          </a:bodyPr>
          <a:lstStyle/>
          <a:p>
            <a:r>
              <a:rPr lang="en-US" dirty="0"/>
              <a:t>Format:  </a:t>
            </a:r>
          </a:p>
          <a:p>
            <a:r>
              <a:rPr lang="en-US" sz="1200" dirty="0" err="1"/>
              <a:t>SetUp</a:t>
            </a:r>
            <a:r>
              <a:rPr lang="en-US" sz="1200" dirty="0"/>
              <a:t>, UPC, name, </a:t>
            </a:r>
            <a:r>
              <a:rPr lang="en-US" sz="1200" dirty="0" err="1"/>
              <a:t>orderPrice</a:t>
            </a:r>
            <a:r>
              <a:rPr lang="en-US" sz="1200" dirty="0"/>
              <a:t>, </a:t>
            </a:r>
            <a:r>
              <a:rPr lang="en-US" sz="1200" dirty="0" err="1"/>
              <a:t>orderQuantity</a:t>
            </a:r>
            <a:r>
              <a:rPr lang="en-US" sz="1200" dirty="0"/>
              <a:t>, section-subsection, </a:t>
            </a:r>
            <a:r>
              <a:rPr lang="en-US" sz="1200" dirty="0" err="1"/>
              <a:t>aisleNumber</a:t>
            </a:r>
            <a:r>
              <a:rPr lang="en-US" sz="1200" dirty="0"/>
              <a:t>, threshold, </a:t>
            </a:r>
            <a:r>
              <a:rPr lang="en-US" sz="1200" dirty="0" err="1"/>
              <a:t>sellingPrice</a:t>
            </a:r>
            <a:endParaRPr lang="en-US" sz="1200" dirty="0"/>
          </a:p>
          <a:p>
            <a:r>
              <a:rPr lang="en-US" sz="1200" dirty="0" err="1"/>
              <a:t>SetUpWorker</a:t>
            </a:r>
            <a:r>
              <a:rPr lang="en-US" sz="1200" dirty="0"/>
              <a:t>, </a:t>
            </a:r>
            <a:r>
              <a:rPr lang="en-US" sz="1200" dirty="0" err="1"/>
              <a:t>accountNumber</a:t>
            </a:r>
            <a:r>
              <a:rPr lang="en-US" sz="1200" dirty="0"/>
              <a:t>, password, occupation</a:t>
            </a:r>
          </a:p>
        </p:txBody>
      </p:sp>
    </p:spTree>
    <p:extLst>
      <p:ext uri="{BB962C8B-B14F-4D97-AF65-F5344CB8AC3E}">
        <p14:creationId xmlns:p14="http://schemas.microsoft.com/office/powerpoint/2010/main" val="147718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25B43E-CFF7-4E21-AA85-5A66CD17DC7A}"/>
              </a:ext>
            </a:extLst>
          </p:cNvPr>
          <p:cNvSpPr>
            <a:spLocks noGrp="1"/>
          </p:cNvSpPr>
          <p:nvPr>
            <p:ph type="title"/>
          </p:nvPr>
        </p:nvSpPr>
        <p:spPr/>
        <p:txBody>
          <a:bodyPr/>
          <a:lstStyle/>
          <a:p>
            <a:r>
              <a:rPr lang="en-US" dirty="0"/>
              <a:t>Initial Frame</a:t>
            </a:r>
          </a:p>
        </p:txBody>
      </p:sp>
      <p:pic>
        <p:nvPicPr>
          <p:cNvPr id="6" name="Content Placeholder 5">
            <a:extLst>
              <a:ext uri="{FF2B5EF4-FFF2-40B4-BE49-F238E27FC236}">
                <a16:creationId xmlns:a16="http://schemas.microsoft.com/office/drawing/2014/main" xmlns="" id="{F2988C9A-3383-421D-AF8D-6DF681C71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0300" y="411510"/>
            <a:ext cx="3312322" cy="1461319"/>
          </a:xfrm>
        </p:spPr>
      </p:pic>
      <p:sp>
        <p:nvSpPr>
          <p:cNvPr id="4" name="Content Placeholder 3">
            <a:extLst>
              <a:ext uri="{FF2B5EF4-FFF2-40B4-BE49-F238E27FC236}">
                <a16:creationId xmlns:a16="http://schemas.microsoft.com/office/drawing/2014/main" xmlns="" id="{6131759F-BBDA-4CC2-AD6E-CA904DE01567}"/>
              </a:ext>
            </a:extLst>
          </p:cNvPr>
          <p:cNvSpPr>
            <a:spLocks noGrp="1"/>
          </p:cNvSpPr>
          <p:nvPr>
            <p:ph idx="10"/>
          </p:nvPr>
        </p:nvSpPr>
        <p:spPr>
          <a:xfrm>
            <a:off x="1990056" y="2067694"/>
            <a:ext cx="6912566" cy="2592288"/>
          </a:xfrm>
        </p:spPr>
        <p:txBody>
          <a:bodyPr/>
          <a:lstStyle/>
          <a:p>
            <a:r>
              <a:rPr lang="en-US" dirty="0"/>
              <a:t>1. Log in : it would log in to different </a:t>
            </a:r>
            <a:r>
              <a:rPr lang="en-US" dirty="0" err="1" smtClean="0"/>
              <a:t>Gui</a:t>
            </a:r>
            <a:r>
              <a:rPr lang="en-US" dirty="0" smtClean="0"/>
              <a:t> by </a:t>
            </a:r>
            <a:r>
              <a:rPr lang="en-US" dirty="0"/>
              <a:t>different accounts.</a:t>
            </a:r>
          </a:p>
          <a:p>
            <a:r>
              <a:rPr lang="en-US" dirty="0"/>
              <a:t>2. Change the password: it would change the password by users after you typed  the correct account and the password. </a:t>
            </a:r>
          </a:p>
          <a:p>
            <a:r>
              <a:rPr lang="en-US" dirty="0"/>
              <a:t>3. Exit: exit and save the data for the next day.</a:t>
            </a:r>
          </a:p>
        </p:txBody>
      </p:sp>
    </p:spTree>
    <p:extLst>
      <p:ext uri="{BB962C8B-B14F-4D97-AF65-F5344CB8AC3E}">
        <p14:creationId xmlns:p14="http://schemas.microsoft.com/office/powerpoint/2010/main" val="10081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Cashier</a:t>
            </a:r>
            <a:endParaRPr lang="ko-KR" altLang="en-US" dirty="0"/>
          </a:p>
        </p:txBody>
      </p:sp>
      <p:sp>
        <p:nvSpPr>
          <p:cNvPr id="2" name="Content Placeholder 1"/>
          <p:cNvSpPr>
            <a:spLocks noGrp="1"/>
          </p:cNvSpPr>
          <p:nvPr>
            <p:ph idx="1"/>
          </p:nvPr>
        </p:nvSpPr>
        <p:spPr>
          <a:xfrm>
            <a:off x="1979712" y="987574"/>
            <a:ext cx="6912768" cy="288032"/>
          </a:xfrm>
        </p:spPr>
        <p:txBody>
          <a:bodyPr/>
          <a:lstStyle/>
          <a:p>
            <a:pPr lvl="0"/>
            <a:r>
              <a:rPr lang="en-US" b="1" dirty="0"/>
              <a:t>What to do</a:t>
            </a:r>
          </a:p>
        </p:txBody>
      </p:sp>
      <p:sp>
        <p:nvSpPr>
          <p:cNvPr id="5" name="Content Placeholder 4"/>
          <p:cNvSpPr>
            <a:spLocks noGrp="1"/>
          </p:cNvSpPr>
          <p:nvPr>
            <p:ph idx="10"/>
          </p:nvPr>
        </p:nvSpPr>
        <p:spPr>
          <a:xfrm>
            <a:off x="1835696" y="1446754"/>
            <a:ext cx="3878088" cy="2995737"/>
          </a:xfrm>
        </p:spPr>
        <p:txBody>
          <a:bodyPr/>
          <a:lstStyle/>
          <a:p>
            <a:pPr marL="342900" indent="-342900">
              <a:buAutoNum type="arabicPeriod"/>
            </a:pPr>
            <a:r>
              <a:rPr lang="en-US" altLang="ko-KR" dirty="0">
                <a:latin typeface="Arial" pitchFamily="34" charset="0"/>
                <a:cs typeface="Arial" pitchFamily="34" charset="0"/>
              </a:rPr>
              <a:t>Sell: it would scan the </a:t>
            </a:r>
            <a:r>
              <a:rPr lang="en-US" altLang="ko-KR" dirty="0" err="1" smtClean="0">
                <a:latin typeface="Arial" pitchFamily="34" charset="0"/>
                <a:cs typeface="Arial" pitchFamily="34" charset="0"/>
              </a:rPr>
              <a:t>Upc</a:t>
            </a:r>
            <a:r>
              <a:rPr lang="en-US" altLang="ko-KR" dirty="0" smtClean="0">
                <a:latin typeface="Arial" pitchFamily="34" charset="0"/>
                <a:cs typeface="Arial" pitchFamily="34" charset="0"/>
              </a:rPr>
              <a:t> and </a:t>
            </a:r>
            <a:r>
              <a:rPr lang="en-US" altLang="ko-KR" dirty="0">
                <a:latin typeface="Arial" pitchFamily="34" charset="0"/>
                <a:cs typeface="Arial" pitchFamily="34" charset="0"/>
              </a:rPr>
              <a:t>quantity into the register but no really sell it. 	Thus, one consumer could bu</a:t>
            </a:r>
            <a:r>
              <a:rPr lang="en-US" altLang="ko-KR" dirty="0"/>
              <a:t>y different products and pay the bill 	together.</a:t>
            </a:r>
          </a:p>
          <a:p>
            <a:pPr marL="342900" indent="-342900">
              <a:buAutoNum type="arabicPeriod"/>
            </a:pPr>
            <a:r>
              <a:rPr lang="en-US" altLang="ko-KR" dirty="0">
                <a:latin typeface="Arial" pitchFamily="34" charset="0"/>
                <a:cs typeface="Arial" pitchFamily="34" charset="0"/>
              </a:rPr>
              <a:t>Bill: it would pay the bill and really sell products in the register. Besides, if the remaining quantity is below the threshold, it woul</a:t>
            </a:r>
            <a:r>
              <a:rPr lang="en-US" altLang="ko-KR" dirty="0"/>
              <a:t>d automatically generate a message to the manager</a:t>
            </a:r>
            <a:endParaRPr lang="en-US" altLang="ko-KR" dirty="0">
              <a:latin typeface="Arial" pitchFamily="34" charset="0"/>
              <a:cs typeface="Arial" pitchFamily="34" charset="0"/>
            </a:endParaRPr>
          </a:p>
          <a:p>
            <a:pPr marL="342900" indent="-342900">
              <a:buAutoNum type="arabicPeriod"/>
            </a:pPr>
            <a:r>
              <a:rPr lang="en-US" altLang="ko-KR" dirty="0"/>
              <a:t>Cancel: it would cancel some products in the register before they are payed.</a:t>
            </a:r>
          </a:p>
          <a:p>
            <a:pPr marL="342900" indent="-342900">
              <a:buAutoNum type="arabicPeriod"/>
            </a:pPr>
            <a:r>
              <a:rPr lang="en-US" altLang="ko-KR" dirty="0"/>
              <a:t>Check Discount: it would allow the cashier to check the discount of the 	product with the given </a:t>
            </a:r>
            <a:r>
              <a:rPr lang="en-US" altLang="ko-KR" dirty="0" err="1" smtClean="0"/>
              <a:t>Upc</a:t>
            </a:r>
            <a:r>
              <a:rPr lang="en-US" altLang="ko-KR" dirty="0" smtClean="0"/>
              <a:t>.</a:t>
            </a:r>
            <a:endParaRPr lang="en-US" altLang="ko-KR" dirty="0"/>
          </a:p>
          <a:p>
            <a:pPr marL="342900" indent="-342900">
              <a:buAutoNum type="arabicPeriod"/>
            </a:pPr>
            <a:endParaRPr lang="ko-KR" altLang="en-US" dirty="0">
              <a:latin typeface="Arial" pitchFamily="34" charset="0"/>
              <a:cs typeface="Arial" pitchFamily="34" charset="0"/>
            </a:endParaRPr>
          </a:p>
        </p:txBody>
      </p:sp>
      <p:pic>
        <p:nvPicPr>
          <p:cNvPr id="7" name="Picture 6">
            <a:extLst>
              <a:ext uri="{FF2B5EF4-FFF2-40B4-BE49-F238E27FC236}">
                <a16:creationId xmlns:a16="http://schemas.microsoft.com/office/drawing/2014/main" xmlns="" id="{CA00AD0F-8376-4394-89BB-0E00D2D7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953" y="1707654"/>
            <a:ext cx="3142938" cy="2016224"/>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M</a:t>
            </a:r>
            <a:r>
              <a:rPr lang="en-US" altLang="zh-CN" dirty="0"/>
              <a:t>anager</a:t>
            </a:r>
            <a:endParaRPr lang="ko-KR" altLang="en-US" dirty="0"/>
          </a:p>
        </p:txBody>
      </p:sp>
      <p:sp>
        <p:nvSpPr>
          <p:cNvPr id="2" name="Content Placeholder 1"/>
          <p:cNvSpPr>
            <a:spLocks noGrp="1"/>
          </p:cNvSpPr>
          <p:nvPr>
            <p:ph idx="1"/>
          </p:nvPr>
        </p:nvSpPr>
        <p:spPr/>
        <p:txBody>
          <a:bodyPr/>
          <a:lstStyle/>
          <a:p>
            <a:pPr lvl="0"/>
            <a:r>
              <a:rPr lang="en-US" altLang="ko-KR" b="1" dirty="0"/>
              <a:t>What to do</a:t>
            </a:r>
            <a:endParaRPr lang="en-US" b="1" dirty="0"/>
          </a:p>
        </p:txBody>
      </p:sp>
      <p:sp>
        <p:nvSpPr>
          <p:cNvPr id="5" name="Content Placeholder 4"/>
          <p:cNvSpPr>
            <a:spLocks noGrp="1"/>
          </p:cNvSpPr>
          <p:nvPr>
            <p:ph idx="10"/>
          </p:nvPr>
        </p:nvSpPr>
        <p:spPr>
          <a:xfrm>
            <a:off x="1990056" y="1664245"/>
            <a:ext cx="4526160" cy="2995737"/>
          </a:xfrm>
        </p:spPr>
        <p:txBody>
          <a:bodyPr/>
          <a:lstStyle/>
          <a:p>
            <a:pPr marL="342900" indent="-342900">
              <a:buAutoNum type="arabicPeriod"/>
            </a:pPr>
            <a:r>
              <a:rPr lang="en-US" altLang="ko-KR" dirty="0">
                <a:latin typeface="Arial" pitchFamily="34" charset="0"/>
                <a:cs typeface="Arial" pitchFamily="34" charset="0"/>
              </a:rPr>
              <a:t>Pending Order: it would show all the pending orders, and we could manually change every order and purchase them.</a:t>
            </a:r>
          </a:p>
          <a:p>
            <a:pPr marL="342900" indent="-342900">
              <a:buAutoNum type="arabicPeriod"/>
            </a:pPr>
            <a:r>
              <a:rPr lang="en-US" altLang="ko-KR" dirty="0"/>
              <a:t>Worker Management: it would dismiss or recruit a new worker with a assigned job.</a:t>
            </a:r>
          </a:p>
          <a:p>
            <a:pPr marL="342900" indent="-342900">
              <a:buAutoNum type="arabicPeriod"/>
            </a:pPr>
            <a:r>
              <a:rPr lang="en-US" altLang="ko-KR" dirty="0">
                <a:latin typeface="Arial" pitchFamily="34" charset="0"/>
                <a:cs typeface="Arial" pitchFamily="34" charset="0"/>
              </a:rPr>
              <a:t>Add new Section: add new section…</a:t>
            </a:r>
          </a:p>
          <a:p>
            <a:pPr marL="342900" indent="-342900">
              <a:buAutoNum type="arabicPeriod"/>
            </a:pPr>
            <a:r>
              <a:rPr lang="en-US" altLang="ko-KR" dirty="0"/>
              <a:t>Revenue and Cost: (This is the new feature) it would allow us to get the revenue and cost during a period for all products, or only for a product, and more.</a:t>
            </a:r>
          </a:p>
          <a:p>
            <a:pPr marL="342900" indent="-342900">
              <a:buAutoNum type="arabicPeriod"/>
            </a:pPr>
            <a:r>
              <a:rPr lang="en-US" altLang="ko-KR" dirty="0">
                <a:latin typeface="Arial" pitchFamily="34" charset="0"/>
                <a:cs typeface="Arial" pitchFamily="34" charset="0"/>
              </a:rPr>
              <a:t>Handel Product: it would allow us to add a new product order, set a price or a discount for an existing product. </a:t>
            </a:r>
            <a:endParaRPr lang="ko-KR" altLang="en-US" dirty="0">
              <a:latin typeface="Arial" pitchFamily="34" charset="0"/>
              <a:cs typeface="Arial" pitchFamily="34" charset="0"/>
            </a:endParaRPr>
          </a:p>
        </p:txBody>
      </p:sp>
      <p:pic>
        <p:nvPicPr>
          <p:cNvPr id="6" name="Picture 5">
            <a:extLst>
              <a:ext uri="{FF2B5EF4-FFF2-40B4-BE49-F238E27FC236}">
                <a16:creationId xmlns:a16="http://schemas.microsoft.com/office/drawing/2014/main" xmlns="" id="{6EEE6192-0990-4848-B0F1-A93C4B305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2211710"/>
            <a:ext cx="2536475" cy="1445841"/>
          </a:xfrm>
          <a:prstGeom prst="rect">
            <a:avLst/>
          </a:prstGeom>
        </p:spPr>
      </p:pic>
    </p:spTree>
    <p:extLst>
      <p:ext uri="{BB962C8B-B14F-4D97-AF65-F5344CB8AC3E}">
        <p14:creationId xmlns:p14="http://schemas.microsoft.com/office/powerpoint/2010/main" val="159810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Receiver</a:t>
            </a:r>
            <a:endParaRPr lang="ko-KR" altLang="en-US" dirty="0"/>
          </a:p>
        </p:txBody>
      </p:sp>
      <p:sp>
        <p:nvSpPr>
          <p:cNvPr id="2" name="Content Placeholder 1"/>
          <p:cNvSpPr>
            <a:spLocks noGrp="1"/>
          </p:cNvSpPr>
          <p:nvPr>
            <p:ph idx="1"/>
          </p:nvPr>
        </p:nvSpPr>
        <p:spPr/>
        <p:txBody>
          <a:bodyPr/>
          <a:lstStyle/>
          <a:p>
            <a:pPr lvl="0"/>
            <a:r>
              <a:rPr lang="en-US" altLang="ko-KR" b="1" dirty="0"/>
              <a:t>What to do</a:t>
            </a:r>
            <a:endParaRPr lang="en-US" b="1" dirty="0"/>
          </a:p>
        </p:txBody>
      </p:sp>
      <p:sp>
        <p:nvSpPr>
          <p:cNvPr id="5" name="Content Placeholder 4"/>
          <p:cNvSpPr>
            <a:spLocks noGrp="1"/>
          </p:cNvSpPr>
          <p:nvPr>
            <p:ph idx="10"/>
          </p:nvPr>
        </p:nvSpPr>
        <p:spPr>
          <a:xfrm>
            <a:off x="1990056" y="1664245"/>
            <a:ext cx="4581184" cy="3283769"/>
          </a:xfrm>
        </p:spPr>
        <p:txBody>
          <a:bodyPr/>
          <a:lstStyle/>
          <a:p>
            <a:pPr marL="342900" indent="-342900">
              <a:buAutoNum type="arabicPeriod"/>
            </a:pPr>
            <a:r>
              <a:rPr lang="en-US" altLang="ko-KR" dirty="0">
                <a:latin typeface="Arial" pitchFamily="34" charset="0"/>
                <a:cs typeface="Arial" pitchFamily="34" charset="0"/>
              </a:rPr>
              <a:t>Received: it would show all the orders which have been purchased by the manager, but have not been received by the receiver. Besides, we could select the received order to delete it from the text area and to really add the quantity of the product.</a:t>
            </a:r>
          </a:p>
          <a:p>
            <a:pPr marL="342900" indent="-342900">
              <a:buAutoNum type="arabicPeriod"/>
            </a:pPr>
            <a:r>
              <a:rPr lang="en-US" altLang="ko-KR" dirty="0" smtClean="0">
                <a:latin typeface="Arial" pitchFamily="34" charset="0"/>
                <a:cs typeface="Arial" pitchFamily="34" charset="0"/>
              </a:rPr>
              <a:t>Price History</a:t>
            </a:r>
            <a:r>
              <a:rPr lang="en-US" altLang="ko-KR" dirty="0">
                <a:latin typeface="Arial" pitchFamily="34" charset="0"/>
                <a:cs typeface="Arial" pitchFamily="34" charset="0"/>
              </a:rPr>
              <a:t>: with a given </a:t>
            </a:r>
            <a:r>
              <a:rPr lang="en-US" altLang="ko-KR" dirty="0" err="1" smtClean="0"/>
              <a:t>Upc</a:t>
            </a:r>
            <a:r>
              <a:rPr lang="en-US" altLang="ko-KR" dirty="0" smtClean="0">
                <a:latin typeface="Arial" pitchFamily="34" charset="0"/>
                <a:cs typeface="Arial" pitchFamily="34" charset="0"/>
              </a:rPr>
              <a:t>, </a:t>
            </a:r>
            <a:r>
              <a:rPr lang="en-US" altLang="ko-KR" dirty="0">
                <a:latin typeface="Arial" pitchFamily="34" charset="0"/>
                <a:cs typeface="Arial" pitchFamily="34" charset="0"/>
              </a:rPr>
              <a:t>it would allow us to check the price history.</a:t>
            </a:r>
          </a:p>
          <a:p>
            <a:pPr marL="342900" indent="-342900">
              <a:buFont typeface="Arial" pitchFamily="34" charset="0"/>
              <a:buAutoNum type="arabicPeriod"/>
            </a:pPr>
            <a:r>
              <a:rPr lang="en-US" altLang="ko-KR" dirty="0"/>
              <a:t>Location: with a given </a:t>
            </a:r>
            <a:r>
              <a:rPr lang="en-US" altLang="ko-KR" dirty="0" err="1" smtClean="0"/>
              <a:t>Upc</a:t>
            </a:r>
            <a:r>
              <a:rPr lang="en-US" altLang="ko-KR" dirty="0" smtClean="0"/>
              <a:t>, </a:t>
            </a:r>
            <a:r>
              <a:rPr lang="en-US" altLang="ko-KR" dirty="0"/>
              <a:t>it would allow us to check the location</a:t>
            </a:r>
          </a:p>
          <a:p>
            <a:pPr marL="342900" indent="-342900">
              <a:buFont typeface="Arial" pitchFamily="34" charset="0"/>
              <a:buAutoNum type="arabicPeriod"/>
            </a:pPr>
            <a:r>
              <a:rPr lang="en-US" altLang="ko-KR" dirty="0"/>
              <a:t>Cost: with a given </a:t>
            </a:r>
            <a:r>
              <a:rPr lang="en-US" altLang="ko-KR" dirty="0" err="1" smtClean="0"/>
              <a:t>Upc</a:t>
            </a:r>
            <a:r>
              <a:rPr lang="en-US" altLang="ko-KR" dirty="0" smtClean="0"/>
              <a:t>, </a:t>
            </a:r>
            <a:r>
              <a:rPr lang="en-US" altLang="ko-KR" dirty="0"/>
              <a:t>it would allow us to check the cost.</a:t>
            </a:r>
          </a:p>
          <a:p>
            <a:pPr marL="342900" indent="-342900">
              <a:buFont typeface="Arial" pitchFamily="34" charset="0"/>
              <a:buAutoNum type="arabicPeriod"/>
            </a:pPr>
            <a:r>
              <a:rPr lang="en-US" altLang="ko-KR" dirty="0"/>
              <a:t>Price: with a given </a:t>
            </a:r>
            <a:r>
              <a:rPr lang="en-US" altLang="ko-KR" dirty="0" err="1" smtClean="0"/>
              <a:t>Upc</a:t>
            </a:r>
            <a:r>
              <a:rPr lang="en-US" altLang="ko-KR" dirty="0" smtClean="0"/>
              <a:t>, </a:t>
            </a:r>
            <a:r>
              <a:rPr lang="en-US" altLang="ko-KR" dirty="0"/>
              <a:t>it would allow us to check the price. </a:t>
            </a:r>
            <a:endParaRPr lang="ko-KR" altLang="en-US" dirty="0"/>
          </a:p>
          <a:p>
            <a:pPr marL="342900" indent="-342900">
              <a:buFont typeface="Arial" pitchFamily="34" charset="0"/>
              <a:buAutoNum type="arabicPeriod"/>
            </a:pPr>
            <a:endParaRPr lang="ko-KR" altLang="en-US" dirty="0"/>
          </a:p>
          <a:p>
            <a:pPr marL="342900" indent="-342900">
              <a:buAutoNum type="arabicPeriod"/>
            </a:pPr>
            <a:endParaRPr lang="ko-KR" altLang="en-US" dirty="0">
              <a:latin typeface="Arial" pitchFamily="34" charset="0"/>
              <a:cs typeface="Arial" pitchFamily="34" charset="0"/>
            </a:endParaRPr>
          </a:p>
        </p:txBody>
      </p:sp>
      <p:pic>
        <p:nvPicPr>
          <p:cNvPr id="6" name="Picture 5">
            <a:extLst>
              <a:ext uri="{FF2B5EF4-FFF2-40B4-BE49-F238E27FC236}">
                <a16:creationId xmlns:a16="http://schemas.microsoft.com/office/drawing/2014/main" xmlns="" id="{F3C77F8D-9407-4E03-BCB1-826C6556C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240" y="1585458"/>
            <a:ext cx="2605417" cy="1738845"/>
          </a:xfrm>
          <a:prstGeom prst="rect">
            <a:avLst/>
          </a:prstGeom>
        </p:spPr>
      </p:pic>
    </p:spTree>
    <p:extLst>
      <p:ext uri="{BB962C8B-B14F-4D97-AF65-F5344CB8AC3E}">
        <p14:creationId xmlns:p14="http://schemas.microsoft.com/office/powerpoint/2010/main" val="73551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err="1"/>
              <a:t>Reshelver</a:t>
            </a:r>
            <a:endParaRPr lang="ko-KR"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968" y="1870909"/>
            <a:ext cx="4536504" cy="2367457"/>
          </a:xfrm>
        </p:spPr>
      </p:pic>
      <p:sp>
        <p:nvSpPr>
          <p:cNvPr id="5" name="Content Placeholder 4"/>
          <p:cNvSpPr>
            <a:spLocks noGrp="1"/>
          </p:cNvSpPr>
          <p:nvPr>
            <p:ph idx="10"/>
          </p:nvPr>
        </p:nvSpPr>
        <p:spPr>
          <a:xfrm>
            <a:off x="1475656" y="1131591"/>
            <a:ext cx="2592288" cy="3528392"/>
          </a:xfrm>
        </p:spPr>
        <p:txBody>
          <a:bodyPr/>
          <a:lstStyle/>
          <a:p>
            <a:r>
              <a:rPr lang="en-US" altLang="ko-KR" sz="2400" dirty="0">
                <a:latin typeface="Consolas" charset="0"/>
                <a:ea typeface="Consolas" charset="0"/>
                <a:cs typeface="Consolas" charset="0"/>
              </a:rPr>
              <a:t>What to do:</a:t>
            </a:r>
          </a:p>
          <a:p>
            <a:endParaRPr lang="en-US" altLang="ko-KR" sz="2400" dirty="0">
              <a:latin typeface="Consolas" charset="0"/>
              <a:ea typeface="Consolas" charset="0"/>
              <a:cs typeface="Consolas" charset="0"/>
            </a:endParaRPr>
          </a:p>
          <a:p>
            <a:r>
              <a:rPr lang="en-US" altLang="ko-KR" sz="1800" dirty="0">
                <a:latin typeface="Consolas" charset="0"/>
                <a:ea typeface="Consolas" charset="0"/>
                <a:cs typeface="Consolas" charset="0"/>
              </a:rPr>
              <a:t>1.Upc available</a:t>
            </a:r>
          </a:p>
          <a:p>
            <a:endParaRPr lang="en-US" altLang="ko-KR" sz="1800" dirty="0">
              <a:latin typeface="Consolas" charset="0"/>
              <a:ea typeface="Consolas" charset="0"/>
              <a:cs typeface="Consolas" charset="0"/>
            </a:endParaRPr>
          </a:p>
          <a:p>
            <a:r>
              <a:rPr lang="en-US" altLang="ko-KR" sz="1800" dirty="0">
                <a:latin typeface="Consolas" charset="0"/>
                <a:ea typeface="Consolas" charset="0"/>
                <a:cs typeface="Consolas" charset="0"/>
              </a:rPr>
              <a:t>2. Then press button later</a:t>
            </a:r>
          </a:p>
          <a:p>
            <a:endParaRPr lang="en-US" altLang="ko-KR" sz="1800" dirty="0">
              <a:latin typeface="Consolas" charset="0"/>
              <a:ea typeface="Consolas" charset="0"/>
              <a:cs typeface="Consolas" charset="0"/>
            </a:endParaRPr>
          </a:p>
          <a:p>
            <a:r>
              <a:rPr lang="en-US" altLang="ko-KR" sz="1800" dirty="0">
                <a:latin typeface="Consolas" charset="0"/>
                <a:ea typeface="Consolas" charset="0"/>
                <a:cs typeface="Consolas" charset="0"/>
              </a:rPr>
              <a:t>3. For location</a:t>
            </a:r>
          </a:p>
          <a:p>
            <a:r>
              <a:rPr lang="en-US" altLang="ko-KR" sz="1800" dirty="0">
                <a:latin typeface="Consolas" charset="0"/>
                <a:ea typeface="Consolas" charset="0"/>
                <a:cs typeface="Consolas" charset="0"/>
              </a:rPr>
              <a:t>Use field again </a:t>
            </a:r>
          </a:p>
          <a:p>
            <a:r>
              <a:rPr lang="en-US" altLang="ko-KR" sz="1800" dirty="0">
                <a:latin typeface="Consolas" charset="0"/>
                <a:ea typeface="Consolas" charset="0"/>
                <a:cs typeface="Consolas" charset="0"/>
              </a:rPr>
              <a:t>With OK.</a:t>
            </a:r>
          </a:p>
        </p:txBody>
      </p:sp>
    </p:spTree>
    <p:extLst>
      <p:ext uri="{BB962C8B-B14F-4D97-AF65-F5344CB8AC3E}">
        <p14:creationId xmlns:p14="http://schemas.microsoft.com/office/powerpoint/2010/main" val="92942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0"/>
            <a:ext cx="7524328" cy="884466"/>
          </a:xfrm>
        </p:spPr>
        <p:txBody>
          <a:bodyPr/>
          <a:lstStyle/>
          <a:p>
            <a:r>
              <a:rPr lang="en-US" dirty="0" smtClean="0"/>
              <a:t>Advantage and Shortage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635646"/>
            <a:ext cx="5265145" cy="713761"/>
          </a:xfrm>
        </p:spPr>
      </p:pic>
      <p:sp>
        <p:nvSpPr>
          <p:cNvPr id="4" name="Content Placeholder 3"/>
          <p:cNvSpPr>
            <a:spLocks noGrp="1"/>
          </p:cNvSpPr>
          <p:nvPr>
            <p:ph idx="10"/>
          </p:nvPr>
        </p:nvSpPr>
        <p:spPr>
          <a:xfrm>
            <a:off x="1331640" y="1001873"/>
            <a:ext cx="6912768" cy="2995737"/>
          </a:xfrm>
        </p:spPr>
        <p:txBody>
          <a:bodyPr/>
          <a:lstStyle/>
          <a:p>
            <a:r>
              <a:rPr lang="en-US" dirty="0" smtClean="0"/>
              <a:t>For design pattern:</a:t>
            </a:r>
          </a:p>
          <a:p>
            <a:r>
              <a:rPr lang="en-US" dirty="0" smtClean="0"/>
              <a:t>1.  we use MVC and Observer design pattern</a:t>
            </a:r>
          </a:p>
          <a:p>
            <a:endParaRPr lang="en-US" dirty="0"/>
          </a:p>
          <a:p>
            <a:endParaRPr lang="en-US" dirty="0" smtClean="0"/>
          </a:p>
          <a:p>
            <a:endParaRPr lang="en-US" dirty="0"/>
          </a:p>
          <a:p>
            <a:endParaRPr lang="en-US" dirty="0" smtClean="0"/>
          </a:p>
          <a:p>
            <a:r>
              <a:rPr lang="en-US" dirty="0" smtClean="0"/>
              <a:t>2. Deal data </a:t>
            </a:r>
            <a:r>
              <a:rPr lang="en-US" smtClean="0"/>
              <a:t>over time zone.</a:t>
            </a:r>
            <a:endParaRPr lang="en-US" dirty="0" smtClean="0"/>
          </a:p>
          <a:p>
            <a:r>
              <a:rPr lang="en-US" dirty="0" smtClean="0"/>
              <a:t>Shortage:</a:t>
            </a:r>
          </a:p>
          <a:p>
            <a:pPr marL="342900" indent="-342900">
              <a:buAutoNum type="arabicPeriod"/>
            </a:pPr>
            <a:r>
              <a:rPr lang="en-US" dirty="0" smtClean="0"/>
              <a:t>Some buttons don’t work pretty well with invalid input.</a:t>
            </a:r>
          </a:p>
          <a:p>
            <a:pPr marL="342900" indent="-342900">
              <a:buAutoNum type="arabicPeriod"/>
            </a:pPr>
            <a:r>
              <a:rPr lang="en-US" dirty="0" smtClean="0"/>
              <a:t>We try to give another csv file for manager to check, but we commented it.</a:t>
            </a:r>
            <a:endParaRPr lang="en-US" dirty="0"/>
          </a:p>
        </p:txBody>
      </p:sp>
    </p:spTree>
    <p:extLst>
      <p:ext uri="{BB962C8B-B14F-4D97-AF65-F5344CB8AC3E}">
        <p14:creationId xmlns:p14="http://schemas.microsoft.com/office/powerpoint/2010/main" val="1189540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440</Words>
  <Application>Microsoft Macintosh PowerPoint</Application>
  <PresentationFormat>On-screen Show (16:9)</PresentationFormat>
  <Paragraphs>58</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Al Bayan Plain</vt:lpstr>
      <vt:lpstr>Arial Unicode MS</vt:lpstr>
      <vt:lpstr>Calibri</vt:lpstr>
      <vt:lpstr>Consolas</vt:lpstr>
      <vt:lpstr>Dotum</vt:lpstr>
      <vt:lpstr>맑은 고딕</vt:lpstr>
      <vt:lpstr>宋体</vt:lpstr>
      <vt:lpstr>Arial</vt:lpstr>
      <vt:lpstr>Office Theme</vt:lpstr>
      <vt:lpstr>Custom Design</vt:lpstr>
      <vt:lpstr>PowerPoint Presentation</vt:lpstr>
      <vt:lpstr>Intro to our New feature.</vt:lpstr>
      <vt:lpstr>Setup.txt</vt:lpstr>
      <vt:lpstr>Initial Frame</vt:lpstr>
      <vt:lpstr>Cashier</vt:lpstr>
      <vt:lpstr>Manager</vt:lpstr>
      <vt:lpstr>Receiver</vt:lpstr>
      <vt:lpstr>Reshelver</vt:lpstr>
      <vt:lpstr>Advantage and Shortage</vt:lpstr>
      <vt:lpstr>Thank You</vt:lpstr>
    </vt:vector>
  </TitlesOfParts>
  <Company>Microsoft Corporation</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Yeqi Sang</cp:lastModifiedBy>
  <cp:revision>40</cp:revision>
  <dcterms:created xsi:type="dcterms:W3CDTF">2014-04-01T16:27:38Z</dcterms:created>
  <dcterms:modified xsi:type="dcterms:W3CDTF">2017-08-09T23:59:54Z</dcterms:modified>
</cp:coreProperties>
</file>