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23"/>
  </p:notesMasterIdLst>
  <p:sldIdLst>
    <p:sldId id="256" r:id="rId2"/>
    <p:sldId id="274" r:id="rId3"/>
    <p:sldId id="303" r:id="rId4"/>
    <p:sldId id="302" r:id="rId5"/>
    <p:sldId id="278" r:id="rId6"/>
    <p:sldId id="294" r:id="rId7"/>
    <p:sldId id="282" r:id="rId8"/>
    <p:sldId id="299" r:id="rId9"/>
    <p:sldId id="304" r:id="rId10"/>
    <p:sldId id="267" r:id="rId11"/>
    <p:sldId id="286" r:id="rId12"/>
    <p:sldId id="300" r:id="rId13"/>
    <p:sldId id="280" r:id="rId14"/>
    <p:sldId id="297" r:id="rId15"/>
    <p:sldId id="298" r:id="rId16"/>
    <p:sldId id="264" r:id="rId17"/>
    <p:sldId id="273" r:id="rId18"/>
    <p:sldId id="269" r:id="rId19"/>
    <p:sldId id="295" r:id="rId20"/>
    <p:sldId id="281" r:id="rId21"/>
    <p:sldId id="261" r:id="rId22"/>
  </p:sldIdLst>
  <p:sldSz cx="9144000" cy="5143500" type="screen16x9"/>
  <p:notesSz cx="6858000" cy="9144000"/>
  <p:embeddedFontLst>
    <p:embeddedFont>
      <p:font typeface="Proxima Nova" panose="020B0604020202020204" charset="0"/>
      <p:regular r:id="rId24"/>
      <p:bold r:id="rId25"/>
      <p:italic r:id="rId26"/>
      <p:boldItalic r:id="rId27"/>
    </p:embeddedFont>
    <p:embeddedFont>
      <p:font typeface="Ubuntu"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6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9708814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88791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85988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92434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15175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00301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88619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07049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87153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42406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18950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08368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77099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84935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86448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81305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94859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uk-UA" dirty="0"/>
          </a:p>
        </p:txBody>
      </p:sp>
    </p:spTree>
    <p:extLst>
      <p:ext uri="{BB962C8B-B14F-4D97-AF65-F5344CB8AC3E}">
        <p14:creationId xmlns:p14="http://schemas.microsoft.com/office/powerpoint/2010/main" val="647042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26318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2197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70602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1155CC"/>
        </a:solidFill>
        <a:effectLst/>
      </p:bgPr>
    </p:bg>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lvl="0">
              <a:spcBef>
                <a:spcPts val="0"/>
              </a:spcBef>
              <a:buClr>
                <a:srgbClr val="FFFFFF"/>
              </a:buClr>
              <a:buFont typeface="Proxima Nova"/>
              <a:defRPr>
                <a:solidFill>
                  <a:srgbClr val="FFFFFF"/>
                </a:solidFill>
                <a:latin typeface="Proxima Nova"/>
                <a:ea typeface="Proxima Nova"/>
                <a:cs typeface="Proxima Nova"/>
                <a:sym typeface="Proxima Nova"/>
              </a:defRPr>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0" name="Shape 10"/>
          <p:cNvSpPr txBox="1">
            <a:spLocks noGrp="1"/>
          </p:cNvSpPr>
          <p:nvPr>
            <p:ph type="subTitle" idx="1"/>
          </p:nvPr>
        </p:nvSpPr>
        <p:spPr>
          <a:xfrm>
            <a:off x="685800" y="2611453"/>
            <a:ext cx="7772400" cy="784799"/>
          </a:xfrm>
          <a:prstGeom prst="rect">
            <a:avLst/>
          </a:prstGeom>
        </p:spPr>
        <p:txBody>
          <a:bodyPr lIns="91425" tIns="91425" rIns="91425" bIns="91425" anchor="t" anchorCtr="0"/>
          <a:lstStyle>
            <a:lvl1pPr lvl="0">
              <a:spcBef>
                <a:spcPts val="0"/>
              </a:spcBef>
              <a:buClr>
                <a:srgbClr val="FFFFFF"/>
              </a:buClr>
              <a:buSzPct val="100000"/>
              <a:buFont typeface="Proxima Nova"/>
              <a:buNone/>
              <a:defRPr sz="2400" b="1">
                <a:solidFill>
                  <a:srgbClr val="FFFFFF"/>
                </a:solidFill>
                <a:latin typeface="Proxima Nova"/>
                <a:ea typeface="Proxima Nova"/>
                <a:cs typeface="Proxima Nova"/>
                <a:sym typeface="Proxima Nova"/>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a:endParaRPr/>
          </a:p>
        </p:txBody>
      </p:sp>
      <p:sp>
        <p:nvSpPr>
          <p:cNvPr id="11" name="Shape 11"/>
          <p:cNvSpPr txBox="1"/>
          <p:nvPr/>
        </p:nvSpPr>
        <p:spPr>
          <a:xfrm>
            <a:off x="804012" y="4437600"/>
            <a:ext cx="1171500" cy="227400"/>
          </a:xfrm>
          <a:prstGeom prst="rect">
            <a:avLst/>
          </a:prstGeom>
          <a:noFill/>
          <a:ln>
            <a:noFill/>
          </a:ln>
        </p:spPr>
        <p:txBody>
          <a:bodyPr lIns="91425" tIns="91425" rIns="91425" bIns="91425" anchor="t" anchorCtr="0">
            <a:noAutofit/>
          </a:bodyPr>
          <a:lstStyle/>
          <a:p>
            <a:pPr lvl="0" rtl="0">
              <a:spcBef>
                <a:spcPts val="0"/>
              </a:spcBef>
              <a:buNone/>
            </a:pPr>
            <a:r>
              <a:rPr lang="en" sz="800">
                <a:solidFill>
                  <a:srgbClr val="9FC5E8"/>
                </a:solidFill>
                <a:latin typeface="Ubuntu"/>
                <a:ea typeface="Ubuntu"/>
                <a:cs typeface="Ubuntu"/>
                <a:sym typeface="Ubuntu"/>
              </a:rPr>
              <a:t>eleks.com </a:t>
            </a:r>
          </a:p>
          <a:p>
            <a:pPr lvl="0" rtl="0">
              <a:spcBef>
                <a:spcPts val="0"/>
              </a:spcBef>
              <a:buNone/>
            </a:pPr>
            <a:endParaRPr sz="800">
              <a:solidFill>
                <a:srgbClr val="9FC5E8"/>
              </a:solidFill>
              <a:latin typeface="Ubuntu"/>
              <a:ea typeface="Ubuntu"/>
              <a:cs typeface="Ubuntu"/>
              <a:sym typeface="Ubuntu"/>
            </a:endParaRPr>
          </a:p>
        </p:txBody>
      </p:sp>
      <p:pic>
        <p:nvPicPr>
          <p:cNvPr id="12" name="Shape 12"/>
          <p:cNvPicPr preferRelativeResize="0"/>
          <p:nvPr/>
        </p:nvPicPr>
        <p:blipFill>
          <a:blip r:embed="rId2">
            <a:alphaModFix/>
          </a:blip>
          <a:stretch>
            <a:fillRect/>
          </a:stretch>
        </p:blipFill>
        <p:spPr>
          <a:xfrm>
            <a:off x="880225" y="676625"/>
            <a:ext cx="828904" cy="2273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buClr>
                <a:srgbClr val="1155CC"/>
              </a:buClr>
              <a:buFont typeface="Proxima Nova"/>
              <a:defRPr>
                <a:solidFill>
                  <a:srgbClr val="1155CC"/>
                </a:solidFill>
                <a:latin typeface="Proxima Nova"/>
                <a:ea typeface="Proxima Nova"/>
                <a:cs typeface="Proxima Nova"/>
                <a:sym typeface="Proxima Nova"/>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lvl="0">
              <a:spcBef>
                <a:spcPts val="0"/>
              </a:spcBef>
              <a:buFont typeface="Proxima Nova"/>
              <a:defRPr>
                <a:latin typeface="Proxima Nova"/>
                <a:ea typeface="Proxima Nova"/>
                <a:cs typeface="Proxima Nova"/>
                <a:sym typeface="Proxima Nova"/>
              </a:defRPr>
            </a:lvl1pPr>
            <a:lvl2pPr lvl="1">
              <a:spcBef>
                <a:spcPts val="0"/>
              </a:spcBef>
              <a:buFont typeface="Proxima Nova"/>
              <a:defRPr>
                <a:latin typeface="Proxima Nova"/>
                <a:ea typeface="Proxima Nova"/>
                <a:cs typeface="Proxima Nova"/>
                <a:sym typeface="Proxima Nova"/>
              </a:defRPr>
            </a:lvl2pPr>
            <a:lvl3pPr lvl="2">
              <a:spcBef>
                <a:spcPts val="0"/>
              </a:spcBef>
              <a:buFont typeface="Proxima Nova"/>
              <a:defRPr>
                <a:latin typeface="Proxima Nova"/>
                <a:ea typeface="Proxima Nova"/>
                <a:cs typeface="Proxima Nova"/>
                <a:sym typeface="Proxima Nova"/>
              </a:defRPr>
            </a:lvl3pPr>
            <a:lvl4pPr lvl="3">
              <a:spcBef>
                <a:spcPts val="0"/>
              </a:spcBef>
              <a:buFont typeface="Proxima Nova"/>
              <a:defRPr>
                <a:latin typeface="Proxima Nova"/>
                <a:ea typeface="Proxima Nova"/>
                <a:cs typeface="Proxima Nova"/>
                <a:sym typeface="Proxima Nova"/>
              </a:defRPr>
            </a:lvl4pPr>
            <a:lvl5pPr lvl="4">
              <a:spcBef>
                <a:spcPts val="0"/>
              </a:spcBef>
              <a:buFont typeface="Proxima Nova"/>
              <a:defRPr>
                <a:latin typeface="Proxima Nova"/>
                <a:ea typeface="Proxima Nova"/>
                <a:cs typeface="Proxima Nova"/>
                <a:sym typeface="Proxima Nova"/>
              </a:defRPr>
            </a:lvl5pPr>
            <a:lvl6pPr lvl="5">
              <a:spcBef>
                <a:spcPts val="0"/>
              </a:spcBef>
              <a:buFont typeface="Proxima Nova"/>
              <a:defRPr>
                <a:latin typeface="Proxima Nova"/>
                <a:ea typeface="Proxima Nova"/>
                <a:cs typeface="Proxima Nova"/>
                <a:sym typeface="Proxima Nova"/>
              </a:defRPr>
            </a:lvl6pPr>
            <a:lvl7pPr lvl="6">
              <a:spcBef>
                <a:spcPts val="0"/>
              </a:spcBef>
              <a:buFont typeface="Proxima Nova"/>
              <a:defRPr>
                <a:latin typeface="Proxima Nova"/>
                <a:ea typeface="Proxima Nova"/>
                <a:cs typeface="Proxima Nova"/>
                <a:sym typeface="Proxima Nova"/>
              </a:defRPr>
            </a:lvl7pPr>
            <a:lvl8pPr lvl="7">
              <a:spcBef>
                <a:spcPts val="0"/>
              </a:spcBef>
              <a:buFont typeface="Proxima Nova"/>
              <a:defRPr>
                <a:latin typeface="Proxima Nova"/>
                <a:ea typeface="Proxima Nova"/>
                <a:cs typeface="Proxima Nova"/>
                <a:sym typeface="Proxima Nova"/>
              </a:defRPr>
            </a:lvl8pPr>
            <a:lvl9pPr lvl="8">
              <a:spcBef>
                <a:spcPts val="0"/>
              </a:spcBef>
              <a:buFont typeface="Proxima Nova"/>
              <a:defRPr>
                <a:latin typeface="Proxima Nova"/>
                <a:ea typeface="Proxima Nova"/>
                <a:cs typeface="Proxima Nova"/>
                <a:sym typeface="Proxima Nov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IMG to the Righ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05974"/>
            <a:ext cx="3731100" cy="994200"/>
          </a:xfrm>
          <a:prstGeom prst="rect">
            <a:avLst/>
          </a:prstGeom>
        </p:spPr>
        <p:txBody>
          <a:bodyPr lIns="91425" tIns="91425" rIns="91425" bIns="91425" anchor="t" anchorCtr="0"/>
          <a:lstStyle>
            <a:lvl1pPr lvl="0" rtl="0">
              <a:spcBef>
                <a:spcPts val="0"/>
              </a:spcBef>
              <a:buClr>
                <a:srgbClr val="1155CC"/>
              </a:buClr>
              <a:buFont typeface="Proxima Nova"/>
              <a:defRPr>
                <a:solidFill>
                  <a:srgbClr val="1155CC"/>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1"/>
          </p:nvPr>
        </p:nvSpPr>
        <p:spPr>
          <a:xfrm>
            <a:off x="457200" y="1504950"/>
            <a:ext cx="4035599" cy="3239700"/>
          </a:xfrm>
          <a:prstGeom prst="rect">
            <a:avLst/>
          </a:prstGeom>
        </p:spPr>
        <p:txBody>
          <a:bodyPr lIns="91425" tIns="91425" rIns="91425" bIns="91425" anchor="t" anchorCtr="0"/>
          <a:lstStyle>
            <a:lvl1pPr lvl="0" rtl="0">
              <a:spcBef>
                <a:spcPts val="0"/>
              </a:spcBef>
              <a:buFont typeface="Proxima Nova"/>
              <a:defRPr>
                <a:latin typeface="Proxima Nova"/>
                <a:ea typeface="Proxima Nova"/>
                <a:cs typeface="Proxima Nova"/>
                <a:sym typeface="Proxima Nova"/>
              </a:defRPr>
            </a:lvl1pPr>
            <a:lvl2pPr lvl="1" rtl="0">
              <a:spcBef>
                <a:spcPts val="0"/>
              </a:spcBef>
              <a:buFont typeface="Proxima Nova"/>
              <a:defRPr>
                <a:latin typeface="Proxima Nova"/>
                <a:ea typeface="Proxima Nova"/>
                <a:cs typeface="Proxima Nova"/>
                <a:sym typeface="Proxima Nova"/>
              </a:defRPr>
            </a:lvl2pPr>
            <a:lvl3pPr lvl="2" rtl="0">
              <a:spcBef>
                <a:spcPts val="0"/>
              </a:spcBef>
              <a:buFont typeface="Proxima Nova"/>
              <a:defRPr>
                <a:latin typeface="Proxima Nova"/>
                <a:ea typeface="Proxima Nova"/>
                <a:cs typeface="Proxima Nova"/>
                <a:sym typeface="Proxima Nova"/>
              </a:defRPr>
            </a:lvl3pPr>
            <a:lvl4pPr lvl="3" rtl="0">
              <a:spcBef>
                <a:spcPts val="0"/>
              </a:spcBef>
              <a:buFont typeface="Proxima Nova"/>
              <a:defRPr>
                <a:latin typeface="Proxima Nova"/>
                <a:ea typeface="Proxima Nova"/>
                <a:cs typeface="Proxima Nova"/>
                <a:sym typeface="Proxima Nova"/>
              </a:defRPr>
            </a:lvl4pPr>
            <a:lvl5pPr lvl="4" rtl="0">
              <a:spcBef>
                <a:spcPts val="0"/>
              </a:spcBef>
              <a:buFont typeface="Proxima Nova"/>
              <a:defRPr>
                <a:latin typeface="Proxima Nova"/>
                <a:ea typeface="Proxima Nova"/>
                <a:cs typeface="Proxima Nova"/>
                <a:sym typeface="Proxima Nova"/>
              </a:defRPr>
            </a:lvl5pPr>
            <a:lvl6pPr lvl="5" rtl="0">
              <a:spcBef>
                <a:spcPts val="0"/>
              </a:spcBef>
              <a:buFont typeface="Proxima Nova"/>
              <a:defRPr>
                <a:latin typeface="Proxima Nova"/>
                <a:ea typeface="Proxima Nova"/>
                <a:cs typeface="Proxima Nova"/>
                <a:sym typeface="Proxima Nova"/>
              </a:defRPr>
            </a:lvl6pPr>
            <a:lvl7pPr lvl="6" rtl="0">
              <a:spcBef>
                <a:spcPts val="0"/>
              </a:spcBef>
              <a:buFont typeface="Proxima Nova"/>
              <a:defRPr>
                <a:latin typeface="Proxima Nova"/>
                <a:ea typeface="Proxima Nova"/>
                <a:cs typeface="Proxima Nova"/>
                <a:sym typeface="Proxima Nova"/>
              </a:defRPr>
            </a:lvl7pPr>
            <a:lvl8pPr lvl="7" rtl="0">
              <a:spcBef>
                <a:spcPts val="0"/>
              </a:spcBef>
              <a:buFont typeface="Proxima Nova"/>
              <a:defRPr>
                <a:latin typeface="Proxima Nova"/>
                <a:ea typeface="Proxima Nova"/>
                <a:cs typeface="Proxima Nova"/>
                <a:sym typeface="Proxima Nova"/>
              </a:defRPr>
            </a:lvl8pPr>
            <a:lvl9pPr lvl="8" rtl="0">
              <a:spcBef>
                <a:spcPts val="0"/>
              </a:spcBef>
              <a:buFont typeface="Proxima Nova"/>
              <a:defRPr>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buClr>
                <a:srgbClr val="0000FF"/>
              </a:buClr>
              <a:buFont typeface="Proxima Nova"/>
              <a:defRPr>
                <a:solidFill>
                  <a:srgbClr val="0000FF"/>
                </a:solidFill>
                <a:latin typeface="Proxima Nova"/>
                <a:ea typeface="Proxima Nova"/>
                <a:cs typeface="Proxima Nova"/>
                <a:sym typeface="Proxima Nova"/>
              </a:defRPr>
            </a:lvl1pPr>
            <a:lvl2pPr lvl="1">
              <a:spcBef>
                <a:spcPts val="0"/>
              </a:spcBef>
              <a:buClr>
                <a:srgbClr val="0000FF"/>
              </a:buClr>
              <a:defRPr>
                <a:solidFill>
                  <a:srgbClr val="0000FF"/>
                </a:solidFill>
              </a:defRPr>
            </a:lvl2pPr>
            <a:lvl3pPr lvl="2">
              <a:spcBef>
                <a:spcPts val="0"/>
              </a:spcBef>
              <a:buClr>
                <a:srgbClr val="0000FF"/>
              </a:buClr>
              <a:defRPr>
                <a:solidFill>
                  <a:srgbClr val="0000FF"/>
                </a:solidFill>
              </a:defRPr>
            </a:lvl3pPr>
            <a:lvl4pPr lvl="3">
              <a:spcBef>
                <a:spcPts val="0"/>
              </a:spcBef>
              <a:buClr>
                <a:srgbClr val="0000FF"/>
              </a:buClr>
              <a:defRPr>
                <a:solidFill>
                  <a:srgbClr val="0000FF"/>
                </a:solidFill>
              </a:defRPr>
            </a:lvl4pPr>
            <a:lvl5pPr lvl="4">
              <a:spcBef>
                <a:spcPts val="0"/>
              </a:spcBef>
              <a:buClr>
                <a:srgbClr val="0000FF"/>
              </a:buClr>
              <a:defRPr>
                <a:solidFill>
                  <a:srgbClr val="0000FF"/>
                </a:solidFill>
              </a:defRPr>
            </a:lvl5pPr>
            <a:lvl6pPr lvl="5">
              <a:spcBef>
                <a:spcPts val="0"/>
              </a:spcBef>
              <a:buClr>
                <a:srgbClr val="0000FF"/>
              </a:buClr>
              <a:defRPr>
                <a:solidFill>
                  <a:srgbClr val="0000FF"/>
                </a:solidFill>
              </a:defRPr>
            </a:lvl6pPr>
            <a:lvl7pPr lvl="6">
              <a:spcBef>
                <a:spcPts val="0"/>
              </a:spcBef>
              <a:buClr>
                <a:srgbClr val="0000FF"/>
              </a:buClr>
              <a:defRPr>
                <a:solidFill>
                  <a:srgbClr val="0000FF"/>
                </a:solidFill>
              </a:defRPr>
            </a:lvl7pPr>
            <a:lvl8pPr lvl="7">
              <a:spcBef>
                <a:spcPts val="0"/>
              </a:spcBef>
              <a:buClr>
                <a:srgbClr val="0000FF"/>
              </a:buClr>
              <a:defRPr>
                <a:solidFill>
                  <a:srgbClr val="0000FF"/>
                </a:solidFill>
              </a:defRPr>
            </a:lvl8pPr>
            <a:lvl9pPr lvl="8">
              <a:spcBef>
                <a:spcPts val="0"/>
              </a:spcBef>
              <a:buClr>
                <a:srgbClr val="0000FF"/>
              </a:buClr>
              <a:defRPr>
                <a:solidFill>
                  <a:srgbClr val="0000FF"/>
                </a:solidFill>
              </a:defRPr>
            </a:lvl9pPr>
          </a:lstStyle>
          <a:p>
            <a:endParaRPr/>
          </a:p>
        </p:txBody>
      </p:sp>
      <p:sp>
        <p:nvSpPr>
          <p:cNvPr id="28" name="Shape 28"/>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lvl="0">
              <a:spcBef>
                <a:spcPts val="0"/>
              </a:spcBef>
              <a:buFont typeface="Proxima Nova"/>
              <a:defRPr>
                <a:latin typeface="Proxima Nova"/>
                <a:ea typeface="Proxima Nova"/>
                <a:cs typeface="Proxima Nova"/>
                <a:sym typeface="Proxima Nova"/>
              </a:defRPr>
            </a:lvl1pPr>
            <a:lvl2pPr lvl="1">
              <a:spcBef>
                <a:spcPts val="0"/>
              </a:spcBef>
              <a:buFont typeface="Proxima Nova"/>
              <a:defRPr>
                <a:latin typeface="Proxima Nova"/>
                <a:ea typeface="Proxima Nova"/>
                <a:cs typeface="Proxima Nova"/>
                <a:sym typeface="Proxima Nova"/>
              </a:defRPr>
            </a:lvl2pPr>
            <a:lvl3pPr lvl="2">
              <a:spcBef>
                <a:spcPts val="0"/>
              </a:spcBef>
              <a:buFont typeface="Proxima Nova"/>
              <a:defRPr>
                <a:latin typeface="Proxima Nova"/>
                <a:ea typeface="Proxima Nova"/>
                <a:cs typeface="Proxima Nova"/>
                <a:sym typeface="Proxima Nova"/>
              </a:defRPr>
            </a:lvl3pPr>
            <a:lvl4pPr lvl="3">
              <a:spcBef>
                <a:spcPts val="0"/>
              </a:spcBef>
              <a:buFont typeface="Proxima Nova"/>
              <a:defRPr>
                <a:latin typeface="Proxima Nova"/>
                <a:ea typeface="Proxima Nova"/>
                <a:cs typeface="Proxima Nova"/>
                <a:sym typeface="Proxima Nova"/>
              </a:defRPr>
            </a:lvl4pPr>
            <a:lvl5pPr lvl="4">
              <a:spcBef>
                <a:spcPts val="0"/>
              </a:spcBef>
              <a:buFont typeface="Proxima Nova"/>
              <a:defRPr>
                <a:latin typeface="Proxima Nova"/>
                <a:ea typeface="Proxima Nova"/>
                <a:cs typeface="Proxima Nova"/>
                <a:sym typeface="Proxima Nova"/>
              </a:defRPr>
            </a:lvl5pPr>
            <a:lvl6pPr lvl="5">
              <a:spcBef>
                <a:spcPts val="0"/>
              </a:spcBef>
              <a:buFont typeface="Proxima Nova"/>
              <a:defRPr>
                <a:latin typeface="Proxima Nova"/>
                <a:ea typeface="Proxima Nova"/>
                <a:cs typeface="Proxima Nova"/>
                <a:sym typeface="Proxima Nova"/>
              </a:defRPr>
            </a:lvl6pPr>
            <a:lvl7pPr lvl="6">
              <a:spcBef>
                <a:spcPts val="0"/>
              </a:spcBef>
              <a:buFont typeface="Proxima Nova"/>
              <a:defRPr>
                <a:latin typeface="Proxima Nova"/>
                <a:ea typeface="Proxima Nova"/>
                <a:cs typeface="Proxima Nova"/>
                <a:sym typeface="Proxima Nova"/>
              </a:defRPr>
            </a:lvl7pPr>
            <a:lvl8pPr lvl="7">
              <a:spcBef>
                <a:spcPts val="0"/>
              </a:spcBef>
              <a:buFont typeface="Proxima Nova"/>
              <a:defRPr>
                <a:latin typeface="Proxima Nova"/>
                <a:ea typeface="Proxima Nova"/>
                <a:cs typeface="Proxima Nova"/>
                <a:sym typeface="Proxima Nova"/>
              </a:defRPr>
            </a:lvl8pPr>
            <a:lvl9pPr lvl="8">
              <a:spcBef>
                <a:spcPts val="0"/>
              </a:spcBef>
              <a:buFont typeface="Proxima Nova"/>
              <a:defRPr>
                <a:latin typeface="Proxima Nova"/>
                <a:ea typeface="Proxima Nova"/>
                <a:cs typeface="Proxima Nova"/>
                <a:sym typeface="Proxima Nova"/>
              </a:defRPr>
            </a:lvl9pPr>
          </a:lstStyle>
          <a:p>
            <a:endParaRPr/>
          </a:p>
        </p:txBody>
      </p:sp>
      <p:sp>
        <p:nvSpPr>
          <p:cNvPr id="29" name="Shape 29"/>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lvl="0">
              <a:spcBef>
                <a:spcPts val="0"/>
              </a:spcBef>
              <a:buFont typeface="Proxima Nova"/>
              <a:defRPr>
                <a:latin typeface="Proxima Nova"/>
                <a:ea typeface="Proxima Nova"/>
                <a:cs typeface="Proxima Nova"/>
                <a:sym typeface="Proxima Nova"/>
              </a:defRPr>
            </a:lvl1pPr>
            <a:lvl2pPr lvl="1">
              <a:spcBef>
                <a:spcPts val="0"/>
              </a:spcBef>
              <a:buFont typeface="Proxima Nova"/>
              <a:defRPr>
                <a:latin typeface="Proxima Nova"/>
                <a:ea typeface="Proxima Nova"/>
                <a:cs typeface="Proxima Nova"/>
                <a:sym typeface="Proxima Nova"/>
              </a:defRPr>
            </a:lvl2pPr>
            <a:lvl3pPr lvl="2">
              <a:spcBef>
                <a:spcPts val="0"/>
              </a:spcBef>
              <a:buFont typeface="Proxima Nova"/>
              <a:defRPr>
                <a:latin typeface="Proxima Nova"/>
                <a:ea typeface="Proxima Nova"/>
                <a:cs typeface="Proxima Nova"/>
                <a:sym typeface="Proxima Nova"/>
              </a:defRPr>
            </a:lvl3pPr>
            <a:lvl4pPr lvl="3">
              <a:spcBef>
                <a:spcPts val="0"/>
              </a:spcBef>
              <a:buFont typeface="Proxima Nova"/>
              <a:defRPr>
                <a:latin typeface="Proxima Nova"/>
                <a:ea typeface="Proxima Nova"/>
                <a:cs typeface="Proxima Nova"/>
                <a:sym typeface="Proxima Nova"/>
              </a:defRPr>
            </a:lvl4pPr>
            <a:lvl5pPr lvl="4">
              <a:spcBef>
                <a:spcPts val="0"/>
              </a:spcBef>
              <a:buFont typeface="Proxima Nova"/>
              <a:defRPr>
                <a:latin typeface="Proxima Nova"/>
                <a:ea typeface="Proxima Nova"/>
                <a:cs typeface="Proxima Nova"/>
                <a:sym typeface="Proxima Nova"/>
              </a:defRPr>
            </a:lvl5pPr>
            <a:lvl6pPr lvl="5">
              <a:spcBef>
                <a:spcPts val="0"/>
              </a:spcBef>
              <a:buFont typeface="Proxima Nova"/>
              <a:defRPr>
                <a:latin typeface="Proxima Nova"/>
                <a:ea typeface="Proxima Nova"/>
                <a:cs typeface="Proxima Nova"/>
                <a:sym typeface="Proxima Nova"/>
              </a:defRPr>
            </a:lvl6pPr>
            <a:lvl7pPr lvl="6">
              <a:spcBef>
                <a:spcPts val="0"/>
              </a:spcBef>
              <a:buFont typeface="Proxima Nova"/>
              <a:defRPr>
                <a:latin typeface="Proxima Nova"/>
                <a:ea typeface="Proxima Nova"/>
                <a:cs typeface="Proxima Nova"/>
                <a:sym typeface="Proxima Nova"/>
              </a:defRPr>
            </a:lvl7pPr>
            <a:lvl8pPr lvl="7">
              <a:spcBef>
                <a:spcPts val="0"/>
              </a:spcBef>
              <a:buFont typeface="Proxima Nova"/>
              <a:defRPr>
                <a:latin typeface="Proxima Nova"/>
                <a:ea typeface="Proxima Nova"/>
                <a:cs typeface="Proxima Nova"/>
                <a:sym typeface="Proxima Nova"/>
              </a:defRPr>
            </a:lvl8pPr>
            <a:lvl9pPr lvl="8">
              <a:spcBef>
                <a:spcPts val="0"/>
              </a:spcBef>
              <a:buFont typeface="Proxima Nova"/>
              <a:defRPr>
                <a:latin typeface="Proxima Nova"/>
                <a:ea typeface="Proxima Nova"/>
                <a:cs typeface="Proxima Nova"/>
                <a:sym typeface="Proxima Nov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buClr>
                <a:srgbClr val="1155CC"/>
              </a:buClr>
              <a:buFont typeface="Proxima Nova"/>
              <a:defRPr>
                <a:solidFill>
                  <a:srgbClr val="1155CC"/>
                </a:solidFill>
                <a:latin typeface="Proxima Nova"/>
                <a:ea typeface="Proxima Nova"/>
                <a:cs typeface="Proxima Nova"/>
                <a:sym typeface="Proxima Nova"/>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lvl="0">
              <a:spcBef>
                <a:spcPts val="0"/>
              </a:spcBef>
              <a:buClr>
                <a:srgbClr val="0000FF"/>
              </a:buClr>
              <a:buSzPct val="100000"/>
              <a:buFont typeface="Proxima Nova"/>
              <a:buNone/>
              <a:defRPr sz="3600" b="1">
                <a:solidFill>
                  <a:srgbClr val="0000FF"/>
                </a:solidFill>
                <a:latin typeface="Proxima Nova"/>
                <a:ea typeface="Proxima Nova"/>
                <a:cs typeface="Proxima Nova"/>
                <a:sym typeface="Proxima Nova"/>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lvl="0">
              <a:spcBef>
                <a:spcPts val="600"/>
              </a:spcBef>
              <a:buClr>
                <a:schemeClr val="dk1"/>
              </a:buClr>
              <a:buSzPct val="100000"/>
              <a:buFont typeface="Proxima Nova"/>
              <a:defRPr sz="3000">
                <a:solidFill>
                  <a:schemeClr val="dk1"/>
                </a:solidFill>
                <a:latin typeface="Proxima Nova"/>
                <a:ea typeface="Proxima Nova"/>
                <a:cs typeface="Proxima Nova"/>
                <a:sym typeface="Proxima Nova"/>
              </a:defRPr>
            </a:lvl1pPr>
            <a:lvl2pPr lvl="1">
              <a:spcBef>
                <a:spcPts val="480"/>
              </a:spcBef>
              <a:buClr>
                <a:schemeClr val="dk1"/>
              </a:buClr>
              <a:buSzPct val="100000"/>
              <a:buFont typeface="Proxima Nova"/>
              <a:defRPr sz="2400">
                <a:solidFill>
                  <a:schemeClr val="dk1"/>
                </a:solidFill>
                <a:latin typeface="Proxima Nova"/>
                <a:ea typeface="Proxima Nova"/>
                <a:cs typeface="Proxima Nova"/>
                <a:sym typeface="Proxima Nova"/>
              </a:defRPr>
            </a:lvl2pPr>
            <a:lvl3pPr lvl="2">
              <a:spcBef>
                <a:spcPts val="480"/>
              </a:spcBef>
              <a:buClr>
                <a:schemeClr val="dk1"/>
              </a:buClr>
              <a:buSzPct val="100000"/>
              <a:buFont typeface="Proxima Nova"/>
              <a:defRPr sz="2400">
                <a:solidFill>
                  <a:schemeClr val="dk1"/>
                </a:solidFill>
                <a:latin typeface="Proxima Nova"/>
                <a:ea typeface="Proxima Nova"/>
                <a:cs typeface="Proxima Nova"/>
                <a:sym typeface="Proxima Nova"/>
              </a:defRPr>
            </a:lvl3pPr>
            <a:lvl4pPr lvl="3">
              <a:spcBef>
                <a:spcPts val="360"/>
              </a:spcBef>
              <a:buClr>
                <a:schemeClr val="dk1"/>
              </a:buClr>
              <a:buSzPct val="100000"/>
              <a:buFont typeface="Proxima Nova"/>
              <a:defRPr sz="1800">
                <a:solidFill>
                  <a:schemeClr val="dk1"/>
                </a:solidFill>
                <a:latin typeface="Proxima Nova"/>
                <a:ea typeface="Proxima Nova"/>
                <a:cs typeface="Proxima Nova"/>
                <a:sym typeface="Proxima Nova"/>
              </a:defRPr>
            </a:lvl4pPr>
            <a:lvl5pPr lvl="4">
              <a:spcBef>
                <a:spcPts val="360"/>
              </a:spcBef>
              <a:buClr>
                <a:schemeClr val="dk1"/>
              </a:buClr>
              <a:buSzPct val="100000"/>
              <a:buFont typeface="Proxima Nova"/>
              <a:defRPr sz="1800">
                <a:solidFill>
                  <a:schemeClr val="dk1"/>
                </a:solidFill>
                <a:latin typeface="Proxima Nova"/>
                <a:ea typeface="Proxima Nova"/>
                <a:cs typeface="Proxima Nova"/>
                <a:sym typeface="Proxima Nova"/>
              </a:defRPr>
            </a:lvl5pPr>
            <a:lvl6pPr lvl="5">
              <a:spcBef>
                <a:spcPts val="360"/>
              </a:spcBef>
              <a:buClr>
                <a:schemeClr val="dk1"/>
              </a:buClr>
              <a:buSzPct val="100000"/>
              <a:buFont typeface="Proxima Nova"/>
              <a:defRPr sz="1800">
                <a:solidFill>
                  <a:schemeClr val="dk1"/>
                </a:solidFill>
                <a:latin typeface="Proxima Nova"/>
                <a:ea typeface="Proxima Nova"/>
                <a:cs typeface="Proxima Nova"/>
                <a:sym typeface="Proxima Nova"/>
              </a:defRPr>
            </a:lvl6pPr>
            <a:lvl7pPr lvl="6">
              <a:spcBef>
                <a:spcPts val="360"/>
              </a:spcBef>
              <a:buClr>
                <a:schemeClr val="dk1"/>
              </a:buClr>
              <a:buSzPct val="100000"/>
              <a:buFont typeface="Proxima Nova"/>
              <a:defRPr sz="1800">
                <a:solidFill>
                  <a:schemeClr val="dk1"/>
                </a:solidFill>
                <a:latin typeface="Proxima Nova"/>
                <a:ea typeface="Proxima Nova"/>
                <a:cs typeface="Proxima Nova"/>
                <a:sym typeface="Proxima Nova"/>
              </a:defRPr>
            </a:lvl7pPr>
            <a:lvl8pPr lvl="7">
              <a:spcBef>
                <a:spcPts val="360"/>
              </a:spcBef>
              <a:buClr>
                <a:schemeClr val="dk1"/>
              </a:buClr>
              <a:buSzPct val="100000"/>
              <a:buFont typeface="Proxima Nova"/>
              <a:defRPr sz="1800">
                <a:solidFill>
                  <a:schemeClr val="dk1"/>
                </a:solidFill>
                <a:latin typeface="Proxima Nova"/>
                <a:ea typeface="Proxima Nova"/>
                <a:cs typeface="Proxima Nova"/>
                <a:sym typeface="Proxima Nova"/>
              </a:defRPr>
            </a:lvl8pPr>
            <a:lvl9pPr lvl="8">
              <a:spcBef>
                <a:spcPts val="360"/>
              </a:spcBef>
              <a:buClr>
                <a:schemeClr val="dk1"/>
              </a:buClr>
              <a:buSzPct val="100000"/>
              <a:buFont typeface="Proxima Nova"/>
              <a:defRPr sz="1800">
                <a:solidFill>
                  <a:schemeClr val="dk1"/>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artinfowler.com/bliki/InMemoryTestDatabase.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p:nvPr/>
        </p:nvSpPr>
        <p:spPr>
          <a:xfrm>
            <a:off x="-46550" y="-17450"/>
            <a:ext cx="9190499" cy="5160899"/>
          </a:xfrm>
          <a:prstGeom prst="rect">
            <a:avLst/>
          </a:prstGeom>
          <a:solidFill>
            <a:srgbClr val="1155CC"/>
          </a:solidFill>
          <a:ln>
            <a:noFill/>
          </a:ln>
        </p:spPr>
        <p:txBody>
          <a:bodyPr lIns="91425" tIns="91425" rIns="91425" bIns="91425" anchor="ctr" anchorCtr="0">
            <a:noAutofit/>
          </a:bodyPr>
          <a:lstStyle/>
          <a:p>
            <a:pPr lvl="0" rtl="0">
              <a:spcBef>
                <a:spcPts val="0"/>
              </a:spcBef>
              <a:buNone/>
            </a:pPr>
            <a:endParaRPr/>
          </a:p>
        </p:txBody>
      </p:sp>
      <p:sp>
        <p:nvSpPr>
          <p:cNvPr id="37" name="Shape 37"/>
          <p:cNvSpPr txBox="1"/>
          <p:nvPr/>
        </p:nvSpPr>
        <p:spPr>
          <a:xfrm>
            <a:off x="804012" y="4437600"/>
            <a:ext cx="1171500" cy="227400"/>
          </a:xfrm>
          <a:prstGeom prst="rect">
            <a:avLst/>
          </a:prstGeom>
          <a:noFill/>
          <a:ln>
            <a:noFill/>
          </a:ln>
        </p:spPr>
        <p:txBody>
          <a:bodyPr lIns="91425" tIns="91425" rIns="91425" bIns="91425" anchor="t" anchorCtr="0">
            <a:noAutofit/>
          </a:bodyPr>
          <a:lstStyle/>
          <a:p>
            <a:pPr lvl="0" rtl="0">
              <a:spcBef>
                <a:spcPts val="0"/>
              </a:spcBef>
              <a:buNone/>
            </a:pPr>
            <a:r>
              <a:rPr lang="en" sz="800">
                <a:solidFill>
                  <a:srgbClr val="9FC5E8"/>
                </a:solidFill>
                <a:latin typeface="Ubuntu"/>
                <a:ea typeface="Ubuntu"/>
                <a:cs typeface="Ubuntu"/>
                <a:sym typeface="Ubuntu"/>
              </a:rPr>
              <a:t>eleks.com </a:t>
            </a:r>
          </a:p>
          <a:p>
            <a:pPr lvl="0" rtl="0">
              <a:spcBef>
                <a:spcPts val="0"/>
              </a:spcBef>
              <a:buNone/>
            </a:pPr>
            <a:endParaRPr sz="800">
              <a:solidFill>
                <a:srgbClr val="9FC5E8"/>
              </a:solidFill>
              <a:latin typeface="Ubuntu"/>
              <a:ea typeface="Ubuntu"/>
              <a:cs typeface="Ubuntu"/>
              <a:sym typeface="Ubuntu"/>
            </a:endParaRPr>
          </a:p>
        </p:txBody>
      </p:sp>
      <p:pic>
        <p:nvPicPr>
          <p:cNvPr id="38" name="Shape 38"/>
          <p:cNvPicPr preferRelativeResize="0"/>
          <p:nvPr/>
        </p:nvPicPr>
        <p:blipFill>
          <a:blip r:embed="rId3">
            <a:alphaModFix/>
          </a:blip>
          <a:stretch>
            <a:fillRect/>
          </a:stretch>
        </p:blipFill>
        <p:spPr>
          <a:xfrm>
            <a:off x="880225" y="676625"/>
            <a:ext cx="828904" cy="227399"/>
          </a:xfrm>
          <a:prstGeom prst="rect">
            <a:avLst/>
          </a:prstGeom>
          <a:noFill/>
          <a:ln>
            <a:noFill/>
          </a:ln>
        </p:spPr>
      </p:pic>
      <p:sp>
        <p:nvSpPr>
          <p:cNvPr id="39" name="Shape 39"/>
          <p:cNvSpPr txBox="1">
            <a:spLocks noGrp="1"/>
          </p:cNvSpPr>
          <p:nvPr>
            <p:ph type="ctrTitle"/>
          </p:nvPr>
        </p:nvSpPr>
        <p:spPr>
          <a:xfrm>
            <a:off x="685800" y="1583342"/>
            <a:ext cx="7772400" cy="1159799"/>
          </a:xfrm>
          <a:prstGeom prst="rect">
            <a:avLst/>
          </a:prstGeom>
        </p:spPr>
        <p:txBody>
          <a:bodyPr lIns="91425" tIns="91425" rIns="91425" bIns="91425" anchor="b" anchorCtr="0">
            <a:noAutofit/>
          </a:bodyPr>
          <a:lstStyle/>
          <a:p>
            <a:pPr lvl="0"/>
            <a:r>
              <a:rPr lang="en-US" dirty="0" smtClean="0"/>
              <a:t>Fakes, Stubs and Mocks</a:t>
            </a:r>
            <a:endParaRPr lang="en" dirty="0">
              <a:solidFill>
                <a:schemeClr val="lt1"/>
              </a:solidFill>
            </a:endParaRPr>
          </a:p>
        </p:txBody>
      </p:sp>
      <p:sp>
        <p:nvSpPr>
          <p:cNvPr id="40" name="Shape 40"/>
          <p:cNvSpPr txBox="1">
            <a:spLocks noGrp="1"/>
          </p:cNvSpPr>
          <p:nvPr>
            <p:ph type="subTitle" idx="1"/>
          </p:nvPr>
        </p:nvSpPr>
        <p:spPr>
          <a:xfrm>
            <a:off x="685800" y="2611453"/>
            <a:ext cx="7772400" cy="784799"/>
          </a:xfrm>
          <a:prstGeom prst="rect">
            <a:avLst/>
          </a:prstGeom>
        </p:spPr>
        <p:txBody>
          <a:bodyPr lIns="91425" tIns="91425" rIns="91425" bIns="91425" anchor="t" anchorCtr="0">
            <a:noAutofit/>
          </a:bodyPr>
          <a:lstStyle/>
          <a:p>
            <a:pPr lvl="0"/>
            <a:r>
              <a:rPr lang="en-US" dirty="0" smtClean="0"/>
              <a:t>Mocking </a:t>
            </a:r>
            <a:r>
              <a:rPr lang="en-US" dirty="0"/>
              <a:t>frameworks</a:t>
            </a:r>
            <a:endParaRPr lang="en" dirty="0">
              <a:solidFill>
                <a:schemeClr val="lt1"/>
              </a:solidFill>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358378"/>
            <a:ext cx="8229600" cy="857400"/>
          </a:xfrm>
          <a:prstGeom prst="rect">
            <a:avLst/>
          </a:prstGeom>
        </p:spPr>
        <p:txBody>
          <a:bodyPr lIns="91425" tIns="91425" rIns="91425" bIns="91425" anchor="t" anchorCtr="0">
            <a:noAutofit/>
          </a:bodyPr>
          <a:lstStyle/>
          <a:p>
            <a:pPr lvl="0">
              <a:spcBef>
                <a:spcPts val="0"/>
              </a:spcBef>
              <a:buNone/>
            </a:pPr>
            <a:r>
              <a:rPr lang="en" dirty="0" smtClean="0">
                <a:solidFill>
                  <a:srgbClr val="1155CC"/>
                </a:solidFill>
                <a:latin typeface="Proxima Nova"/>
                <a:ea typeface="Proxima Nova"/>
                <a:cs typeface="Proxima Nova"/>
                <a:sym typeface="Proxima Nova"/>
              </a:rPr>
              <a:t>Fakes</a:t>
            </a:r>
            <a:endParaRPr lang="en" dirty="0">
              <a:solidFill>
                <a:srgbClr val="1155CC"/>
              </a:solidFill>
              <a:latin typeface="Proxima Nova"/>
              <a:ea typeface="Proxima Nova"/>
              <a:cs typeface="Proxima Nova"/>
              <a:sym typeface="Proxima Nova"/>
            </a:endParaRPr>
          </a:p>
        </p:txBody>
      </p:sp>
      <p:sp>
        <p:nvSpPr>
          <p:cNvPr id="46" name="Shape 46"/>
          <p:cNvSpPr txBox="1">
            <a:spLocks noGrp="1"/>
          </p:cNvSpPr>
          <p:nvPr>
            <p:ph type="body" idx="1"/>
          </p:nvPr>
        </p:nvSpPr>
        <p:spPr>
          <a:xfrm>
            <a:off x="457200" y="1215775"/>
            <a:ext cx="8229600" cy="3323333"/>
          </a:xfrm>
          <a:prstGeom prst="rect">
            <a:avLst/>
          </a:prstGeom>
        </p:spPr>
        <p:txBody>
          <a:bodyPr lIns="91425" tIns="91425" rIns="91425" bIns="91425" anchor="t" anchorCtr="0">
            <a:noAutofit/>
          </a:bodyPr>
          <a:lstStyle/>
          <a:p>
            <a:r>
              <a:rPr lang="en-US" sz="2000" b="1" dirty="0"/>
              <a:t>Fake</a:t>
            </a:r>
            <a:r>
              <a:rPr lang="en-US" sz="2000" dirty="0"/>
              <a:t> objects actually have working implementations, but usually take some shortcut which makes them not suitable for </a:t>
            </a:r>
            <a:r>
              <a:rPr lang="en-US" sz="2000" dirty="0" smtClean="0"/>
              <a:t>production.</a:t>
            </a:r>
            <a:endParaRPr lang="en-US" sz="2000" dirty="0"/>
          </a:p>
          <a:p>
            <a:r>
              <a:rPr lang="en-US" sz="2400" dirty="0"/>
              <a:t/>
            </a:r>
            <a:br>
              <a:rPr lang="en-US" sz="2400" dirty="0"/>
            </a:br>
            <a:endParaRPr lang="en" sz="2400" dirty="0">
              <a:solidFill>
                <a:srgbClr val="000000"/>
              </a:solidFill>
              <a:latin typeface="Proxima Nova"/>
              <a:ea typeface="Proxima Nova"/>
              <a:cs typeface="Proxima Nova"/>
              <a:sym typeface="Proxima Nova"/>
            </a:endParaRPr>
          </a:p>
        </p:txBody>
      </p:sp>
    </p:spTree>
    <p:extLst>
      <p:ext uri="{BB962C8B-B14F-4D97-AF65-F5344CB8AC3E}">
        <p14:creationId xmlns:p14="http://schemas.microsoft.com/office/powerpoint/2010/main" val="542899901"/>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358378"/>
            <a:ext cx="8229600" cy="857400"/>
          </a:xfrm>
          <a:prstGeom prst="rect">
            <a:avLst/>
          </a:prstGeom>
        </p:spPr>
        <p:txBody>
          <a:bodyPr lIns="91425" tIns="91425" rIns="91425" bIns="91425" anchor="t" anchorCtr="0">
            <a:noAutofit/>
          </a:bodyPr>
          <a:lstStyle/>
          <a:p>
            <a:pPr lvl="0">
              <a:spcBef>
                <a:spcPts val="0"/>
              </a:spcBef>
              <a:buNone/>
            </a:pPr>
            <a:r>
              <a:rPr lang="en" dirty="0" smtClean="0">
                <a:solidFill>
                  <a:srgbClr val="1155CC"/>
                </a:solidFill>
                <a:latin typeface="Proxima Nova"/>
                <a:ea typeface="Proxima Nova"/>
                <a:cs typeface="Proxima Nova"/>
                <a:sym typeface="Proxima Nova"/>
              </a:rPr>
              <a:t>Fakes Con’s and Pro’s</a:t>
            </a:r>
            <a:endParaRPr lang="en" dirty="0">
              <a:solidFill>
                <a:srgbClr val="1155CC"/>
              </a:solidFill>
              <a:latin typeface="Proxima Nova"/>
              <a:ea typeface="Proxima Nova"/>
              <a:cs typeface="Proxima Nova"/>
              <a:sym typeface="Proxima Nova"/>
            </a:endParaRPr>
          </a:p>
        </p:txBody>
      </p:sp>
      <p:sp>
        <p:nvSpPr>
          <p:cNvPr id="46" name="Shape 46"/>
          <p:cNvSpPr txBox="1">
            <a:spLocks noGrp="1"/>
          </p:cNvSpPr>
          <p:nvPr>
            <p:ph type="body" idx="1"/>
          </p:nvPr>
        </p:nvSpPr>
        <p:spPr>
          <a:xfrm>
            <a:off x="457200" y="1215775"/>
            <a:ext cx="8229600" cy="3323333"/>
          </a:xfrm>
          <a:prstGeom prst="rect">
            <a:avLst/>
          </a:prstGeom>
        </p:spPr>
        <p:txBody>
          <a:bodyPr lIns="91425" tIns="91425" rIns="91425" bIns="91425" anchor="t" anchorCtr="0">
            <a:noAutofit/>
          </a:bodyPr>
          <a:lstStyle/>
          <a:p>
            <a:r>
              <a:rPr lang="en-US" sz="2400" b="1" dirty="0" smtClean="0"/>
              <a:t>Con’s</a:t>
            </a:r>
          </a:p>
          <a:p>
            <a:pPr marL="342900" lvl="2" indent="-342900">
              <a:buFont typeface="Arial" panose="020B0604020202020204" pitchFamily="34" charset="0"/>
              <a:buChar char="•"/>
            </a:pPr>
            <a:r>
              <a:rPr lang="en-US" sz="1800" dirty="0" smtClean="0"/>
              <a:t>Hard to maintain</a:t>
            </a:r>
          </a:p>
          <a:p>
            <a:pPr marL="342900" lvl="2" indent="-342900">
              <a:buFont typeface="Arial" panose="020B0604020202020204" pitchFamily="34" charset="0"/>
              <a:buChar char="•"/>
            </a:pPr>
            <a:r>
              <a:rPr lang="en-US" sz="1800" dirty="0" smtClean="0"/>
              <a:t>Code duplication</a:t>
            </a:r>
          </a:p>
          <a:p>
            <a:pPr marL="342900" lvl="2" indent="-342900">
              <a:buFont typeface="Arial" panose="020B0604020202020204" pitchFamily="34" charset="0"/>
              <a:buChar char="•"/>
            </a:pPr>
            <a:r>
              <a:rPr lang="en-US" sz="1800" dirty="0" smtClean="0"/>
              <a:t>Requires independent implementation</a:t>
            </a:r>
          </a:p>
          <a:p>
            <a:pPr marL="342900" lvl="2" indent="-342900">
              <a:buFont typeface="Arial" panose="020B0604020202020204" pitchFamily="34" charset="0"/>
              <a:buChar char="•"/>
            </a:pPr>
            <a:endParaRPr lang="en-US" sz="1800" dirty="0" smtClean="0"/>
          </a:p>
          <a:p>
            <a:r>
              <a:rPr lang="en-US" sz="2400" b="1" dirty="0" smtClean="0"/>
              <a:t>Pro’s</a:t>
            </a:r>
          </a:p>
          <a:p>
            <a:pPr marL="285750" indent="-285750">
              <a:buFont typeface="Arial" panose="020B0604020202020204" pitchFamily="34" charset="0"/>
              <a:buChar char="•"/>
            </a:pPr>
            <a:r>
              <a:rPr lang="en-US" sz="1800" dirty="0" smtClean="0"/>
              <a:t>Great for simple test scenarios</a:t>
            </a:r>
          </a:p>
          <a:p>
            <a:pPr marL="285750" indent="-285750">
              <a:buFont typeface="Arial" panose="020B0604020202020204" pitchFamily="34" charset="0"/>
              <a:buChar char="•"/>
            </a:pPr>
            <a:r>
              <a:rPr lang="en-US" sz="1800" dirty="0" smtClean="0"/>
              <a:t>Easy to implement</a:t>
            </a:r>
          </a:p>
          <a:p>
            <a:endParaRPr lang="en-US" sz="2400" dirty="0" smtClean="0"/>
          </a:p>
          <a:p>
            <a:endParaRPr lang="en-US" sz="2400" dirty="0"/>
          </a:p>
          <a:p>
            <a:r>
              <a:rPr lang="en-US" sz="2400" dirty="0"/>
              <a:t/>
            </a:r>
            <a:br>
              <a:rPr lang="en-US" sz="2400" dirty="0"/>
            </a:br>
            <a:endParaRPr lang="en" sz="2400" dirty="0">
              <a:solidFill>
                <a:srgbClr val="000000"/>
              </a:solidFill>
              <a:latin typeface="Proxima Nova"/>
              <a:ea typeface="Proxima Nova"/>
              <a:cs typeface="Proxima Nova"/>
              <a:sym typeface="Proxima Nova"/>
            </a:endParaRPr>
          </a:p>
        </p:txBody>
      </p:sp>
    </p:spTree>
    <p:extLst>
      <p:ext uri="{BB962C8B-B14F-4D97-AF65-F5344CB8AC3E}">
        <p14:creationId xmlns:p14="http://schemas.microsoft.com/office/powerpoint/2010/main" val="1148483231"/>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pic>
        <p:nvPicPr>
          <p:cNvPr id="51" name="Shape 51"/>
          <p:cNvPicPr preferRelativeResize="0"/>
          <p:nvPr/>
        </p:nvPicPr>
        <p:blipFill>
          <a:blip r:embed="rId3">
            <a:extLst>
              <a:ext uri="{28A0092B-C50C-407E-A947-70E740481C1C}">
                <a14:useLocalDpi xmlns:a14="http://schemas.microsoft.com/office/drawing/2010/main" val="0"/>
              </a:ext>
            </a:extLst>
          </a:blip>
          <a:stretch>
            <a:fillRect/>
          </a:stretch>
        </p:blipFill>
        <p:spPr>
          <a:xfrm>
            <a:off x="4606499" y="1406242"/>
            <a:ext cx="4408351" cy="2117053"/>
          </a:xfrm>
          <a:prstGeom prst="rect">
            <a:avLst/>
          </a:prstGeom>
          <a:noFill/>
          <a:ln>
            <a:noFill/>
          </a:ln>
        </p:spPr>
      </p:pic>
      <p:sp>
        <p:nvSpPr>
          <p:cNvPr id="52" name="Shape 52"/>
          <p:cNvSpPr txBox="1">
            <a:spLocks noGrp="1"/>
          </p:cNvSpPr>
          <p:nvPr>
            <p:ph type="title"/>
          </p:nvPr>
        </p:nvSpPr>
        <p:spPr>
          <a:xfrm>
            <a:off x="457200" y="205975"/>
            <a:ext cx="8469712" cy="994200"/>
          </a:xfrm>
          <a:prstGeom prst="rect">
            <a:avLst/>
          </a:prstGeom>
        </p:spPr>
        <p:txBody>
          <a:bodyPr lIns="91425" tIns="91425" rIns="91425" bIns="91425" anchor="t" anchorCtr="0">
            <a:noAutofit/>
          </a:bodyPr>
          <a:lstStyle/>
          <a:p>
            <a:pPr lvl="0"/>
            <a:r>
              <a:rPr lang="en" dirty="0"/>
              <a:t>Fakes: unit </a:t>
            </a:r>
            <a:r>
              <a:rPr lang="en-US" dirty="0"/>
              <a:t>test scenario</a:t>
            </a:r>
            <a:endParaRPr lang="en" dirty="0">
              <a:solidFill>
                <a:srgbClr val="1155CC"/>
              </a:solidFill>
              <a:latin typeface="Proxima Nova"/>
              <a:ea typeface="Proxima Nova"/>
              <a:cs typeface="Proxima Nova"/>
              <a:sym typeface="Proxima Nova"/>
            </a:endParaRPr>
          </a:p>
        </p:txBody>
      </p:sp>
      <p:sp>
        <p:nvSpPr>
          <p:cNvPr id="53" name="Shape 53"/>
          <p:cNvSpPr txBox="1">
            <a:spLocks noGrp="1"/>
          </p:cNvSpPr>
          <p:nvPr>
            <p:ph type="body" idx="1"/>
          </p:nvPr>
        </p:nvSpPr>
        <p:spPr>
          <a:xfrm>
            <a:off x="457200" y="1032810"/>
            <a:ext cx="4020149" cy="3953630"/>
          </a:xfrm>
          <a:prstGeom prst="rect">
            <a:avLst/>
          </a:prstGeom>
        </p:spPr>
        <p:txBody>
          <a:bodyPr lIns="91425" tIns="91425" rIns="91425" bIns="91425" anchor="t" anchorCtr="0">
            <a:noAutofit/>
          </a:bodyPr>
          <a:lstStyle/>
          <a:p>
            <a:pPr marL="285750" lvl="0" indent="-285750" rtl="0">
              <a:spcBef>
                <a:spcPts val="0"/>
              </a:spcBef>
              <a:buFont typeface="Arial" panose="020B0604020202020204" pitchFamily="34" charset="0"/>
              <a:buChar char="•"/>
            </a:pPr>
            <a:r>
              <a:rPr lang="en" sz="1800" dirty="0" smtClean="0"/>
              <a:t>Setup requires implementation of dependent object functionality </a:t>
            </a:r>
          </a:p>
          <a:p>
            <a:pPr marL="285750" lvl="0" indent="-285750" rtl="0">
              <a:spcBef>
                <a:spcPts val="0"/>
              </a:spcBef>
              <a:buFont typeface="Arial" panose="020B0604020202020204" pitchFamily="34" charset="0"/>
              <a:buChar char="•"/>
            </a:pPr>
            <a:r>
              <a:rPr lang="en" sz="1800" dirty="0" smtClean="0"/>
              <a:t>Interact with fake object</a:t>
            </a:r>
          </a:p>
          <a:p>
            <a:pPr marL="285750" lvl="0" indent="-285750" rtl="0">
              <a:spcBef>
                <a:spcPts val="0"/>
              </a:spcBef>
              <a:buFont typeface="Arial" panose="020B0604020202020204" pitchFamily="34" charset="0"/>
              <a:buChar char="•"/>
            </a:pPr>
            <a:r>
              <a:rPr lang="en" sz="1800" dirty="0" smtClean="0"/>
              <a:t>Asserts on object under test and their dependencies that now represented as fakes</a:t>
            </a:r>
          </a:p>
          <a:p>
            <a:pPr lvl="0" rtl="0">
              <a:spcBef>
                <a:spcPts val="0"/>
              </a:spcBef>
              <a:buNone/>
            </a:pPr>
            <a:endParaRPr lang="en" sz="1400" dirty="0">
              <a:sym typeface="Proxima Nova"/>
            </a:endParaRPr>
          </a:p>
        </p:txBody>
      </p:sp>
    </p:spTree>
    <p:extLst>
      <p:ext uri="{BB962C8B-B14F-4D97-AF65-F5344CB8AC3E}">
        <p14:creationId xmlns:p14="http://schemas.microsoft.com/office/powerpoint/2010/main" val="2981235617"/>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155CC"/>
        </a:solidFill>
        <a:effectLst/>
      </p:bgPr>
    </p:bg>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685800" y="1583342"/>
            <a:ext cx="7772400" cy="1159799"/>
          </a:xfrm>
          <a:prstGeom prst="rect">
            <a:avLst/>
          </a:prstGeom>
        </p:spPr>
        <p:txBody>
          <a:bodyPr lIns="91425" tIns="91425" rIns="91425" bIns="91425" anchor="b" anchorCtr="0">
            <a:noAutofit/>
          </a:bodyPr>
          <a:lstStyle/>
          <a:p>
            <a:pPr lvl="0" algn="ctr"/>
            <a:r>
              <a:rPr lang="en-US" dirty="0">
                <a:solidFill>
                  <a:schemeClr val="lt1"/>
                </a:solidFill>
              </a:rPr>
              <a:t>Let's go through the first example!</a:t>
            </a:r>
            <a:endParaRPr lang="en" dirty="0">
              <a:solidFill>
                <a:schemeClr val="lt1"/>
              </a:solidFill>
            </a:endParaRPr>
          </a:p>
        </p:txBody>
      </p:sp>
      <p:sp>
        <p:nvSpPr>
          <p:cNvPr id="73" name="Shape 73"/>
          <p:cNvSpPr txBox="1">
            <a:spLocks noGrp="1"/>
          </p:cNvSpPr>
          <p:nvPr>
            <p:ph type="subTitle" idx="1"/>
          </p:nvPr>
        </p:nvSpPr>
        <p:spPr>
          <a:xfrm>
            <a:off x="685800" y="2611453"/>
            <a:ext cx="7772400" cy="784799"/>
          </a:xfrm>
          <a:prstGeom prst="rect">
            <a:avLst/>
          </a:prstGeom>
        </p:spPr>
        <p:txBody>
          <a:bodyPr lIns="91425" tIns="91425" rIns="91425" bIns="91425" anchor="t" anchorCtr="0">
            <a:noAutofit/>
          </a:bodyPr>
          <a:lstStyle/>
          <a:p>
            <a:pPr lvl="0" algn="ctr">
              <a:spcBef>
                <a:spcPts val="0"/>
              </a:spcBef>
              <a:buNone/>
            </a:pPr>
            <a:r>
              <a:rPr lang="en-US" dirty="0" smtClean="0"/>
              <a:t>[</a:t>
            </a:r>
            <a:r>
              <a:rPr lang="en-US" dirty="0" err="1" smtClean="0"/>
              <a:t>nUnit</a:t>
            </a:r>
            <a:r>
              <a:rPr lang="en-US" dirty="0" smtClean="0"/>
              <a:t> + Fake]</a:t>
            </a:r>
            <a:endParaRPr dirty="0"/>
          </a:p>
        </p:txBody>
      </p:sp>
      <p:pic>
        <p:nvPicPr>
          <p:cNvPr id="74" name="Shape 74"/>
          <p:cNvPicPr preferRelativeResize="0"/>
          <p:nvPr/>
        </p:nvPicPr>
        <p:blipFill>
          <a:blip r:embed="rId3">
            <a:alphaModFix/>
          </a:blip>
          <a:stretch>
            <a:fillRect/>
          </a:stretch>
        </p:blipFill>
        <p:spPr>
          <a:xfrm>
            <a:off x="880225" y="676625"/>
            <a:ext cx="828904" cy="227399"/>
          </a:xfrm>
          <a:prstGeom prst="rect">
            <a:avLst/>
          </a:prstGeom>
          <a:noFill/>
          <a:ln>
            <a:noFill/>
          </a:ln>
        </p:spPr>
      </p:pic>
    </p:spTree>
    <p:extLst>
      <p:ext uri="{BB962C8B-B14F-4D97-AF65-F5344CB8AC3E}">
        <p14:creationId xmlns:p14="http://schemas.microsoft.com/office/powerpoint/2010/main" val="4012677616"/>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358378"/>
            <a:ext cx="8229600" cy="857400"/>
          </a:xfrm>
          <a:prstGeom prst="rect">
            <a:avLst/>
          </a:prstGeom>
        </p:spPr>
        <p:txBody>
          <a:bodyPr lIns="91425" tIns="91425" rIns="91425" bIns="91425" anchor="t" anchorCtr="0">
            <a:noAutofit/>
          </a:bodyPr>
          <a:lstStyle/>
          <a:p>
            <a:pPr lvl="0">
              <a:spcBef>
                <a:spcPts val="0"/>
              </a:spcBef>
              <a:buNone/>
            </a:pPr>
            <a:r>
              <a:rPr lang="en-US" dirty="0" smtClean="0">
                <a:solidFill>
                  <a:srgbClr val="1155CC"/>
                </a:solidFill>
                <a:latin typeface="Proxima Nova"/>
                <a:ea typeface="Proxima Nova"/>
                <a:cs typeface="Proxima Nova"/>
                <a:sym typeface="Proxima Nova"/>
              </a:rPr>
              <a:t>Mocking frameworks</a:t>
            </a:r>
            <a:endParaRPr lang="en" dirty="0">
              <a:solidFill>
                <a:srgbClr val="1155CC"/>
              </a:solidFill>
              <a:latin typeface="Proxima Nova"/>
              <a:ea typeface="Proxima Nova"/>
              <a:cs typeface="Proxima Nova"/>
              <a:sym typeface="Proxima Nova"/>
            </a:endParaRPr>
          </a:p>
        </p:txBody>
      </p:sp>
      <p:sp>
        <p:nvSpPr>
          <p:cNvPr id="46" name="Shape 46"/>
          <p:cNvSpPr txBox="1">
            <a:spLocks noGrp="1"/>
          </p:cNvSpPr>
          <p:nvPr>
            <p:ph type="body" idx="1"/>
          </p:nvPr>
        </p:nvSpPr>
        <p:spPr>
          <a:xfrm>
            <a:off x="457200" y="1215775"/>
            <a:ext cx="8229600" cy="3323333"/>
          </a:xfrm>
          <a:prstGeom prst="rect">
            <a:avLst/>
          </a:prstGeom>
        </p:spPr>
        <p:txBody>
          <a:bodyPr lIns="91425" tIns="91425" rIns="91425" bIns="91425" anchor="t" anchorCtr="0">
            <a:noAutofit/>
          </a:bodyPr>
          <a:lstStyle/>
          <a:p>
            <a:pPr lvl="0">
              <a:spcAft>
                <a:spcPts val="1000"/>
              </a:spcAft>
              <a:buSzPct val="45833"/>
            </a:pPr>
            <a:r>
              <a:rPr lang="en-US" sz="1600" dirty="0" smtClean="0"/>
              <a:t>Mocking frameworks simplify the process of isolating object under test and eliminates it dependencies.</a:t>
            </a:r>
          </a:p>
          <a:p>
            <a:pPr lvl="0">
              <a:spcAft>
                <a:spcPts val="1000"/>
              </a:spcAft>
              <a:buSzPct val="45833"/>
            </a:pPr>
            <a:r>
              <a:rPr lang="en-US" sz="1600" dirty="0" smtClean="0"/>
              <a:t>Most popular mocking frameworks:</a:t>
            </a:r>
          </a:p>
          <a:p>
            <a:pPr marL="285750" lvl="0" indent="-285750">
              <a:spcAft>
                <a:spcPts val="1000"/>
              </a:spcAft>
              <a:buSzPct val="45833"/>
              <a:buFont typeface="Arial" panose="020B0604020202020204" pitchFamily="34" charset="0"/>
              <a:buChar char="•"/>
            </a:pPr>
            <a:r>
              <a:rPr lang="en-US" sz="1600" dirty="0" err="1" smtClean="0"/>
              <a:t>NSubstitute</a:t>
            </a:r>
            <a:r>
              <a:rPr lang="en-US" sz="1600" dirty="0"/>
              <a:t>	</a:t>
            </a:r>
            <a:endParaRPr lang="en-US" sz="1600" dirty="0" smtClean="0"/>
          </a:p>
          <a:p>
            <a:pPr marL="285750" lvl="0" indent="-285750">
              <a:spcAft>
                <a:spcPts val="1000"/>
              </a:spcAft>
              <a:buSzPct val="45833"/>
              <a:buFont typeface="Arial" panose="020B0604020202020204" pitchFamily="34" charset="0"/>
              <a:buChar char="•"/>
            </a:pPr>
            <a:r>
              <a:rPr lang="en-US" sz="1600" dirty="0" smtClean="0"/>
              <a:t>Rhino Mocks</a:t>
            </a:r>
            <a:r>
              <a:rPr lang="en-US" sz="1600" dirty="0"/>
              <a:t>	</a:t>
            </a:r>
            <a:endParaRPr lang="en-US" sz="1600" dirty="0" smtClean="0"/>
          </a:p>
          <a:p>
            <a:pPr marL="285750" lvl="0" indent="-285750">
              <a:spcAft>
                <a:spcPts val="1000"/>
              </a:spcAft>
              <a:buSzPct val="45833"/>
              <a:buFont typeface="Arial" panose="020B0604020202020204" pitchFamily="34" charset="0"/>
              <a:buChar char="•"/>
            </a:pPr>
            <a:r>
              <a:rPr lang="en-US" sz="1600" dirty="0" err="1" smtClean="0"/>
              <a:t>Moq</a:t>
            </a:r>
            <a:r>
              <a:rPr lang="en-US" sz="1600" dirty="0"/>
              <a:t>	</a:t>
            </a:r>
            <a:endParaRPr lang="en-US" sz="1600" dirty="0" smtClean="0"/>
          </a:p>
          <a:p>
            <a:pPr marL="285750" lvl="0" indent="-285750">
              <a:spcAft>
                <a:spcPts val="1000"/>
              </a:spcAft>
              <a:buSzPct val="45833"/>
              <a:buFont typeface="Arial" panose="020B0604020202020204" pitchFamily="34" charset="0"/>
              <a:buChar char="•"/>
            </a:pPr>
            <a:r>
              <a:rPr lang="en-US" sz="1600" dirty="0" err="1" smtClean="0"/>
              <a:t>FakeItEasy</a:t>
            </a:r>
            <a:r>
              <a:rPr lang="en-US" sz="1600" dirty="0"/>
              <a:t>	</a:t>
            </a:r>
            <a:endParaRPr lang="en-US" sz="1600" dirty="0" smtClean="0"/>
          </a:p>
          <a:p>
            <a:pPr marL="285750" lvl="0" indent="-285750">
              <a:spcAft>
                <a:spcPts val="1000"/>
              </a:spcAft>
              <a:buSzPct val="45833"/>
              <a:buFont typeface="Arial" panose="020B0604020202020204" pitchFamily="34" charset="0"/>
              <a:buChar char="•"/>
            </a:pPr>
            <a:r>
              <a:rPr lang="en-US" sz="1600" dirty="0" smtClean="0"/>
              <a:t>NMock3</a:t>
            </a:r>
            <a:endParaRPr lang="en-US" sz="1600" dirty="0"/>
          </a:p>
          <a:p>
            <a:pPr lvl="0">
              <a:spcAft>
                <a:spcPts val="1000"/>
              </a:spcAft>
              <a:buSzPct val="45833"/>
            </a:pPr>
            <a:endParaRPr lang="en-US" sz="2400" b="1" dirty="0" smtClean="0"/>
          </a:p>
          <a:p>
            <a:pPr lvl="0">
              <a:spcAft>
                <a:spcPts val="1000"/>
              </a:spcAft>
              <a:buSzPct val="45833"/>
            </a:pPr>
            <a:endParaRPr lang="en-US" sz="2400" b="1" dirty="0" smtClean="0"/>
          </a:p>
          <a:p>
            <a:pPr lvl="0">
              <a:spcAft>
                <a:spcPts val="1000"/>
              </a:spcAft>
              <a:buSzPct val="45833"/>
            </a:pPr>
            <a:endParaRPr lang="en-US" sz="2400" dirty="0" smtClean="0"/>
          </a:p>
          <a:p>
            <a:pPr lvl="0">
              <a:spcAft>
                <a:spcPts val="1000"/>
              </a:spcAft>
              <a:buSzPct val="45833"/>
            </a:pPr>
            <a:endParaRPr lang="en-US" sz="2400" dirty="0">
              <a:solidFill>
                <a:srgbClr val="000000"/>
              </a:solidFill>
              <a:latin typeface="Proxima Nova"/>
              <a:ea typeface="Proxima Nova"/>
              <a:cs typeface="Proxima Nova"/>
              <a:sym typeface="Proxima Nova"/>
            </a:endParaRPr>
          </a:p>
          <a:p>
            <a:pPr lvl="0">
              <a:spcAft>
                <a:spcPts val="1000"/>
              </a:spcAft>
              <a:buSzPct val="45833"/>
            </a:pPr>
            <a:endParaRPr lang="en" sz="2400" dirty="0">
              <a:solidFill>
                <a:srgbClr val="000000"/>
              </a:solidFill>
              <a:latin typeface="Proxima Nova"/>
              <a:ea typeface="Proxima Nova"/>
              <a:cs typeface="Proxima Nova"/>
              <a:sym typeface="Proxima Nova"/>
            </a:endParaRPr>
          </a:p>
        </p:txBody>
      </p:sp>
    </p:spTree>
    <p:extLst>
      <p:ext uri="{BB962C8B-B14F-4D97-AF65-F5344CB8AC3E}">
        <p14:creationId xmlns:p14="http://schemas.microsoft.com/office/powerpoint/2010/main" val="3626817597"/>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358378"/>
            <a:ext cx="8229600" cy="857400"/>
          </a:xfrm>
          <a:prstGeom prst="rect">
            <a:avLst/>
          </a:prstGeom>
        </p:spPr>
        <p:txBody>
          <a:bodyPr lIns="91425" tIns="91425" rIns="91425" bIns="91425" anchor="t" anchorCtr="0">
            <a:noAutofit/>
          </a:bodyPr>
          <a:lstStyle/>
          <a:p>
            <a:pPr lvl="0">
              <a:spcBef>
                <a:spcPts val="0"/>
              </a:spcBef>
              <a:buNone/>
            </a:pPr>
            <a:r>
              <a:rPr lang="en-US" dirty="0" smtClean="0">
                <a:solidFill>
                  <a:srgbClr val="1155CC"/>
                </a:solidFill>
                <a:latin typeface="Proxima Nova"/>
                <a:ea typeface="Proxima Nova"/>
                <a:cs typeface="Proxima Nova"/>
                <a:sym typeface="Proxima Nova"/>
              </a:rPr>
              <a:t>Mocking framework features</a:t>
            </a:r>
            <a:endParaRPr lang="en" dirty="0">
              <a:solidFill>
                <a:srgbClr val="1155CC"/>
              </a:solidFill>
              <a:latin typeface="Proxima Nova"/>
              <a:ea typeface="Proxima Nova"/>
              <a:cs typeface="Proxima Nova"/>
              <a:sym typeface="Proxima Nova"/>
            </a:endParaRPr>
          </a:p>
        </p:txBody>
      </p:sp>
      <p:sp>
        <p:nvSpPr>
          <p:cNvPr id="46" name="Shape 46"/>
          <p:cNvSpPr txBox="1">
            <a:spLocks noGrp="1"/>
          </p:cNvSpPr>
          <p:nvPr>
            <p:ph type="body" idx="1"/>
          </p:nvPr>
        </p:nvSpPr>
        <p:spPr>
          <a:xfrm>
            <a:off x="457200" y="1215775"/>
            <a:ext cx="8229600" cy="3323333"/>
          </a:xfrm>
          <a:prstGeom prst="rect">
            <a:avLst/>
          </a:prstGeom>
        </p:spPr>
        <p:txBody>
          <a:bodyPr lIns="91425" tIns="91425" rIns="91425" bIns="91425" anchor="t" anchorCtr="0">
            <a:noAutofit/>
          </a:bodyPr>
          <a:lstStyle/>
          <a:p>
            <a:pPr marL="285750" lvl="0" indent="-285750">
              <a:spcAft>
                <a:spcPts val="1000"/>
              </a:spcAft>
              <a:buSzPct val="45833"/>
              <a:buFont typeface="Arial" panose="020B0604020202020204" pitchFamily="34" charset="0"/>
              <a:buChar char="•"/>
            </a:pPr>
            <a:r>
              <a:rPr lang="en-US" sz="1600" dirty="0" smtClean="0"/>
              <a:t>Dynamically creates and setup mock objects within test</a:t>
            </a:r>
          </a:p>
          <a:p>
            <a:pPr marL="285750" lvl="0" indent="-285750">
              <a:spcAft>
                <a:spcPts val="1000"/>
              </a:spcAft>
              <a:buSzPct val="45833"/>
              <a:buFont typeface="Arial" panose="020B0604020202020204" pitchFamily="34" charset="0"/>
              <a:buChar char="•"/>
            </a:pPr>
            <a:r>
              <a:rPr lang="en-US" sz="1600" dirty="0" smtClean="0"/>
              <a:t>Allows to setup and simulate methods calls, including input parameters, return values, throws exception on mock object</a:t>
            </a:r>
          </a:p>
          <a:p>
            <a:pPr marL="285750" lvl="0" indent="-285750">
              <a:spcAft>
                <a:spcPts val="1000"/>
              </a:spcAft>
              <a:buSzPct val="45833"/>
              <a:buFont typeface="Arial" panose="020B0604020202020204" pitchFamily="34" charset="0"/>
              <a:buChar char="•"/>
            </a:pPr>
            <a:r>
              <a:rPr lang="en-US" sz="1600" dirty="0" smtClean="0"/>
              <a:t>Built-in method calls verifications – verify method parameters, number of expected method calls etc.</a:t>
            </a:r>
          </a:p>
          <a:p>
            <a:pPr lvl="0">
              <a:spcAft>
                <a:spcPts val="1000"/>
              </a:spcAft>
              <a:buSzPct val="45833"/>
            </a:pPr>
            <a:endParaRPr lang="en-US" sz="1600" dirty="0" smtClean="0"/>
          </a:p>
          <a:p>
            <a:pPr lvl="0">
              <a:spcAft>
                <a:spcPts val="1000"/>
              </a:spcAft>
              <a:buSzPct val="45833"/>
            </a:pPr>
            <a:r>
              <a:rPr lang="en-US" sz="1600" dirty="0" smtClean="0"/>
              <a:t> </a:t>
            </a:r>
            <a:endParaRPr lang="en-US" sz="1600" dirty="0"/>
          </a:p>
          <a:p>
            <a:pPr lvl="0">
              <a:spcAft>
                <a:spcPts val="1000"/>
              </a:spcAft>
              <a:buSzPct val="45833"/>
            </a:pPr>
            <a:endParaRPr lang="en-US" sz="2400" b="1" dirty="0" smtClean="0"/>
          </a:p>
          <a:p>
            <a:pPr lvl="0">
              <a:spcAft>
                <a:spcPts val="1000"/>
              </a:spcAft>
              <a:buSzPct val="45833"/>
            </a:pPr>
            <a:endParaRPr lang="en-US" sz="2400" b="1" dirty="0" smtClean="0"/>
          </a:p>
          <a:p>
            <a:pPr lvl="0">
              <a:spcAft>
                <a:spcPts val="1000"/>
              </a:spcAft>
              <a:buSzPct val="45833"/>
            </a:pPr>
            <a:endParaRPr lang="en-US" sz="2400" dirty="0" smtClean="0"/>
          </a:p>
          <a:p>
            <a:pPr lvl="0">
              <a:spcAft>
                <a:spcPts val="1000"/>
              </a:spcAft>
              <a:buSzPct val="45833"/>
            </a:pPr>
            <a:endParaRPr lang="en-US" sz="2400" dirty="0">
              <a:solidFill>
                <a:srgbClr val="000000"/>
              </a:solidFill>
              <a:latin typeface="Proxima Nova"/>
              <a:ea typeface="Proxima Nova"/>
              <a:cs typeface="Proxima Nova"/>
              <a:sym typeface="Proxima Nova"/>
            </a:endParaRPr>
          </a:p>
          <a:p>
            <a:pPr lvl="0">
              <a:spcAft>
                <a:spcPts val="1000"/>
              </a:spcAft>
              <a:buSzPct val="45833"/>
            </a:pPr>
            <a:endParaRPr lang="en" sz="2400" dirty="0">
              <a:solidFill>
                <a:srgbClr val="000000"/>
              </a:solidFill>
              <a:latin typeface="Proxima Nova"/>
              <a:ea typeface="Proxima Nova"/>
              <a:cs typeface="Proxima Nova"/>
              <a:sym typeface="Proxima Nova"/>
            </a:endParaRPr>
          </a:p>
        </p:txBody>
      </p:sp>
    </p:spTree>
    <p:extLst>
      <p:ext uri="{BB962C8B-B14F-4D97-AF65-F5344CB8AC3E}">
        <p14:creationId xmlns:p14="http://schemas.microsoft.com/office/powerpoint/2010/main" val="1995350388"/>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358378"/>
            <a:ext cx="8229600" cy="857400"/>
          </a:xfrm>
          <a:prstGeom prst="rect">
            <a:avLst/>
          </a:prstGeom>
        </p:spPr>
        <p:txBody>
          <a:bodyPr lIns="91425" tIns="91425" rIns="91425" bIns="91425" anchor="t" anchorCtr="0">
            <a:noAutofit/>
          </a:bodyPr>
          <a:lstStyle/>
          <a:p>
            <a:pPr lvl="0">
              <a:spcBef>
                <a:spcPts val="0"/>
              </a:spcBef>
              <a:buNone/>
            </a:pPr>
            <a:r>
              <a:rPr lang="en" dirty="0" smtClean="0">
                <a:solidFill>
                  <a:srgbClr val="1155CC"/>
                </a:solidFill>
                <a:latin typeface="Proxima Nova"/>
                <a:ea typeface="Proxima Nova"/>
                <a:cs typeface="Proxima Nova"/>
                <a:sym typeface="Proxima Nova"/>
              </a:rPr>
              <a:t>Stubs</a:t>
            </a:r>
            <a:endParaRPr lang="en" dirty="0">
              <a:solidFill>
                <a:srgbClr val="1155CC"/>
              </a:solidFill>
              <a:latin typeface="Proxima Nova"/>
              <a:ea typeface="Proxima Nova"/>
              <a:cs typeface="Proxima Nova"/>
              <a:sym typeface="Proxima Nova"/>
            </a:endParaRPr>
          </a:p>
        </p:txBody>
      </p:sp>
      <p:sp>
        <p:nvSpPr>
          <p:cNvPr id="46" name="Shape 46"/>
          <p:cNvSpPr txBox="1">
            <a:spLocks noGrp="1"/>
          </p:cNvSpPr>
          <p:nvPr>
            <p:ph type="body" idx="1"/>
          </p:nvPr>
        </p:nvSpPr>
        <p:spPr>
          <a:xfrm>
            <a:off x="457200" y="1215775"/>
            <a:ext cx="8229600" cy="3323333"/>
          </a:xfrm>
          <a:prstGeom prst="rect">
            <a:avLst/>
          </a:prstGeom>
        </p:spPr>
        <p:txBody>
          <a:bodyPr lIns="91425" tIns="91425" rIns="91425" bIns="91425" anchor="t" anchorCtr="0">
            <a:noAutofit/>
          </a:bodyPr>
          <a:lstStyle/>
          <a:p>
            <a:pPr lvl="0">
              <a:spcAft>
                <a:spcPts val="1000"/>
              </a:spcAft>
              <a:buSzPct val="45833"/>
            </a:pPr>
            <a:r>
              <a:rPr lang="en-US" sz="2000" b="1" dirty="0"/>
              <a:t>Stubs</a:t>
            </a:r>
            <a:r>
              <a:rPr lang="en-US" sz="2000" dirty="0"/>
              <a:t> provide canned answers to calls made during the test, usually not responding at all to anything outside what's programmed in for the test. Stubs may also record information about calls, such as an email gateway stub that remembers the messages it 'sent', or maybe only how many messages it 'sent'.</a:t>
            </a:r>
            <a:endParaRPr lang="en" sz="2000" dirty="0">
              <a:solidFill>
                <a:srgbClr val="000000"/>
              </a:solidFill>
              <a:sym typeface="Proxima Nova"/>
            </a:endParaRPr>
          </a:p>
        </p:txBody>
      </p:sp>
    </p:spTree>
    <p:extLst>
      <p:ext uri="{BB962C8B-B14F-4D97-AF65-F5344CB8AC3E}">
        <p14:creationId xmlns:p14="http://schemas.microsoft.com/office/powerpoint/2010/main" val="969119984"/>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pic>
        <p:nvPicPr>
          <p:cNvPr id="51" name="Shape 51"/>
          <p:cNvPicPr preferRelativeResize="0"/>
          <p:nvPr/>
        </p:nvPicPr>
        <p:blipFill>
          <a:blip r:embed="rId3">
            <a:extLst>
              <a:ext uri="{28A0092B-C50C-407E-A947-70E740481C1C}">
                <a14:useLocalDpi xmlns:a14="http://schemas.microsoft.com/office/drawing/2010/main" val="0"/>
              </a:ext>
            </a:extLst>
          </a:blip>
          <a:stretch>
            <a:fillRect/>
          </a:stretch>
        </p:blipFill>
        <p:spPr>
          <a:xfrm>
            <a:off x="4477350" y="1538543"/>
            <a:ext cx="4666651" cy="2066413"/>
          </a:xfrm>
          <a:prstGeom prst="rect">
            <a:avLst/>
          </a:prstGeom>
          <a:noFill/>
          <a:ln>
            <a:noFill/>
          </a:ln>
        </p:spPr>
      </p:pic>
      <p:sp>
        <p:nvSpPr>
          <p:cNvPr id="52" name="Shape 52"/>
          <p:cNvSpPr txBox="1">
            <a:spLocks noGrp="1"/>
          </p:cNvSpPr>
          <p:nvPr>
            <p:ph type="title"/>
          </p:nvPr>
        </p:nvSpPr>
        <p:spPr>
          <a:xfrm>
            <a:off x="457200" y="205975"/>
            <a:ext cx="8469712" cy="994200"/>
          </a:xfrm>
          <a:prstGeom prst="rect">
            <a:avLst/>
          </a:prstGeom>
        </p:spPr>
        <p:txBody>
          <a:bodyPr lIns="91425" tIns="91425" rIns="91425" bIns="91425" anchor="t" anchorCtr="0">
            <a:noAutofit/>
          </a:bodyPr>
          <a:lstStyle/>
          <a:p>
            <a:pPr lvl="0"/>
            <a:r>
              <a:rPr lang="en" dirty="0" smtClean="0">
                <a:solidFill>
                  <a:srgbClr val="1155CC"/>
                </a:solidFill>
                <a:latin typeface="Proxima Nova"/>
                <a:ea typeface="Proxima Nova"/>
                <a:cs typeface="Proxima Nova"/>
                <a:sym typeface="Proxima Nova"/>
              </a:rPr>
              <a:t>Stubs: </a:t>
            </a:r>
            <a:r>
              <a:rPr lang="en-US" dirty="0" smtClean="0">
                <a:solidFill>
                  <a:srgbClr val="1155CC"/>
                </a:solidFill>
                <a:latin typeface="Proxima Nova"/>
                <a:ea typeface="Proxima Nova"/>
                <a:cs typeface="Proxima Nova"/>
                <a:sym typeface="Proxima Nova"/>
              </a:rPr>
              <a:t>unit </a:t>
            </a:r>
            <a:r>
              <a:rPr lang="en-US" dirty="0" smtClean="0"/>
              <a:t>test scenario</a:t>
            </a:r>
            <a:endParaRPr lang="en" dirty="0">
              <a:solidFill>
                <a:srgbClr val="1155CC"/>
              </a:solidFill>
              <a:latin typeface="Proxima Nova"/>
              <a:ea typeface="Proxima Nova"/>
              <a:cs typeface="Proxima Nova"/>
              <a:sym typeface="Proxima Nova"/>
            </a:endParaRPr>
          </a:p>
        </p:txBody>
      </p:sp>
      <p:sp>
        <p:nvSpPr>
          <p:cNvPr id="53" name="Shape 53"/>
          <p:cNvSpPr txBox="1">
            <a:spLocks noGrp="1"/>
          </p:cNvSpPr>
          <p:nvPr>
            <p:ph type="body" idx="1"/>
          </p:nvPr>
        </p:nvSpPr>
        <p:spPr>
          <a:xfrm>
            <a:off x="457200" y="1073726"/>
            <a:ext cx="3856200" cy="3670923"/>
          </a:xfrm>
          <a:prstGeom prst="rect">
            <a:avLst/>
          </a:prstGeom>
        </p:spPr>
        <p:txBody>
          <a:bodyPr lIns="91425" tIns="91425" rIns="91425" bIns="91425" anchor="t" anchorCtr="0">
            <a:noAutofit/>
          </a:bodyPr>
          <a:lstStyle/>
          <a:p>
            <a:pPr marL="285750" lvl="0" indent="-285750">
              <a:buFont typeface="Arial" panose="020B0604020202020204" pitchFamily="34" charset="0"/>
              <a:buChar char="•"/>
            </a:pPr>
            <a:r>
              <a:rPr lang="en" sz="1800" dirty="0"/>
              <a:t>Stubs should be created on the arrange step – setup </a:t>
            </a:r>
            <a:r>
              <a:rPr lang="en" sz="1800" dirty="0" smtClean="0"/>
              <a:t>methods calls inputs </a:t>
            </a:r>
            <a:r>
              <a:rPr lang="en" sz="1800" dirty="0"/>
              <a:t>and </a:t>
            </a:r>
            <a:r>
              <a:rPr lang="en" sz="1800" dirty="0" smtClean="0"/>
              <a:t>outputs</a:t>
            </a:r>
            <a:endParaRPr lang="en" sz="1800" dirty="0"/>
          </a:p>
          <a:p>
            <a:pPr marL="285750" lvl="0" indent="-285750">
              <a:buFont typeface="Arial" panose="020B0604020202020204" pitchFamily="34" charset="0"/>
              <a:buChar char="•"/>
            </a:pPr>
            <a:r>
              <a:rPr lang="en" sz="1800" dirty="0"/>
              <a:t>Stubs don’t take place in the verification step</a:t>
            </a:r>
          </a:p>
          <a:p>
            <a:pPr lvl="0" rtl="0">
              <a:spcBef>
                <a:spcPts val="0"/>
              </a:spcBef>
              <a:buNone/>
            </a:pPr>
            <a:endParaRPr lang="en" sz="2400" dirty="0"/>
          </a:p>
        </p:txBody>
      </p:sp>
    </p:spTree>
    <p:extLst>
      <p:ext uri="{BB962C8B-B14F-4D97-AF65-F5344CB8AC3E}">
        <p14:creationId xmlns:p14="http://schemas.microsoft.com/office/powerpoint/2010/main" val="1327984394"/>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358378"/>
            <a:ext cx="8229600" cy="857400"/>
          </a:xfrm>
          <a:prstGeom prst="rect">
            <a:avLst/>
          </a:prstGeom>
        </p:spPr>
        <p:txBody>
          <a:bodyPr lIns="91425" tIns="91425" rIns="91425" bIns="91425" anchor="t" anchorCtr="0">
            <a:noAutofit/>
          </a:bodyPr>
          <a:lstStyle/>
          <a:p>
            <a:pPr lvl="0">
              <a:spcBef>
                <a:spcPts val="0"/>
              </a:spcBef>
              <a:buNone/>
            </a:pPr>
            <a:r>
              <a:rPr lang="en" dirty="0" smtClean="0">
                <a:solidFill>
                  <a:srgbClr val="1155CC"/>
                </a:solidFill>
                <a:latin typeface="Proxima Nova"/>
                <a:ea typeface="Proxima Nova"/>
                <a:cs typeface="Proxima Nova"/>
                <a:sym typeface="Proxima Nova"/>
              </a:rPr>
              <a:t>Mocks</a:t>
            </a:r>
            <a:endParaRPr lang="en" dirty="0">
              <a:solidFill>
                <a:srgbClr val="1155CC"/>
              </a:solidFill>
              <a:latin typeface="Proxima Nova"/>
              <a:ea typeface="Proxima Nova"/>
              <a:cs typeface="Proxima Nova"/>
              <a:sym typeface="Proxima Nova"/>
            </a:endParaRPr>
          </a:p>
        </p:txBody>
      </p:sp>
      <p:sp>
        <p:nvSpPr>
          <p:cNvPr id="46" name="Shape 46"/>
          <p:cNvSpPr txBox="1">
            <a:spLocks noGrp="1"/>
          </p:cNvSpPr>
          <p:nvPr>
            <p:ph type="body" idx="1"/>
          </p:nvPr>
        </p:nvSpPr>
        <p:spPr>
          <a:xfrm>
            <a:off x="457200" y="1215775"/>
            <a:ext cx="8229600" cy="3323333"/>
          </a:xfrm>
          <a:prstGeom prst="rect">
            <a:avLst/>
          </a:prstGeom>
        </p:spPr>
        <p:txBody>
          <a:bodyPr lIns="91425" tIns="91425" rIns="91425" bIns="91425" anchor="t" anchorCtr="0">
            <a:noAutofit/>
          </a:bodyPr>
          <a:lstStyle/>
          <a:p>
            <a:pPr lvl="0">
              <a:spcAft>
                <a:spcPts val="1000"/>
              </a:spcAft>
              <a:buSzPct val="45833"/>
            </a:pPr>
            <a:r>
              <a:rPr lang="en-US" sz="2000" b="1" dirty="0"/>
              <a:t>Mocks</a:t>
            </a:r>
            <a:r>
              <a:rPr lang="en-US" sz="2000" dirty="0"/>
              <a:t> are what we are talking about here: objects pre-programmed with expectations which form a specification of the calls they are expected to receive.</a:t>
            </a:r>
            <a:endParaRPr lang="en" sz="2000" dirty="0">
              <a:solidFill>
                <a:srgbClr val="000000"/>
              </a:solidFill>
              <a:sym typeface="Proxima Nova"/>
            </a:endParaRPr>
          </a:p>
        </p:txBody>
      </p:sp>
    </p:spTree>
    <p:extLst>
      <p:ext uri="{BB962C8B-B14F-4D97-AF65-F5344CB8AC3E}">
        <p14:creationId xmlns:p14="http://schemas.microsoft.com/office/powerpoint/2010/main" val="580182693"/>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2" name="Shape 52"/>
          <p:cNvSpPr txBox="1">
            <a:spLocks noGrp="1"/>
          </p:cNvSpPr>
          <p:nvPr>
            <p:ph type="title"/>
          </p:nvPr>
        </p:nvSpPr>
        <p:spPr>
          <a:xfrm>
            <a:off x="457200" y="205975"/>
            <a:ext cx="8469712" cy="994200"/>
          </a:xfrm>
          <a:prstGeom prst="rect">
            <a:avLst/>
          </a:prstGeom>
        </p:spPr>
        <p:txBody>
          <a:bodyPr lIns="91425" tIns="91425" rIns="91425" bIns="91425" anchor="t" anchorCtr="0">
            <a:noAutofit/>
          </a:bodyPr>
          <a:lstStyle/>
          <a:p>
            <a:pPr lvl="0"/>
            <a:r>
              <a:rPr lang="en" dirty="0"/>
              <a:t>Mocks – </a:t>
            </a:r>
            <a:r>
              <a:rPr lang="en-US" dirty="0"/>
              <a:t>typical test </a:t>
            </a:r>
            <a:r>
              <a:rPr lang="en-US" dirty="0" smtClean="0"/>
              <a:t>scenario</a:t>
            </a:r>
            <a:endParaRPr lang="en" dirty="0">
              <a:solidFill>
                <a:srgbClr val="1155CC"/>
              </a:solidFill>
              <a:latin typeface="Proxima Nova"/>
              <a:ea typeface="Proxima Nova"/>
              <a:cs typeface="Proxima Nova"/>
              <a:sym typeface="Proxima Nova"/>
            </a:endParaRPr>
          </a:p>
        </p:txBody>
      </p:sp>
      <p:sp>
        <p:nvSpPr>
          <p:cNvPr id="53" name="Shape 53"/>
          <p:cNvSpPr txBox="1">
            <a:spLocks noGrp="1"/>
          </p:cNvSpPr>
          <p:nvPr>
            <p:ph type="body" idx="1"/>
          </p:nvPr>
        </p:nvSpPr>
        <p:spPr>
          <a:xfrm>
            <a:off x="457200" y="1032810"/>
            <a:ext cx="4020149" cy="3953630"/>
          </a:xfrm>
          <a:prstGeom prst="rect">
            <a:avLst/>
          </a:prstGeom>
        </p:spPr>
        <p:txBody>
          <a:bodyPr lIns="91425" tIns="91425" rIns="91425" bIns="91425" anchor="t" anchorCtr="0">
            <a:noAutofit/>
          </a:bodyPr>
          <a:lstStyle/>
          <a:p>
            <a:pPr marL="285750" indent="-285750">
              <a:buFont typeface="Arial" panose="020B0604020202020204" pitchFamily="34" charset="0"/>
              <a:buChar char="•"/>
            </a:pPr>
            <a:r>
              <a:rPr lang="en-US" sz="1800" dirty="0" smtClean="0"/>
              <a:t>Arrange step now is more complex - </a:t>
            </a:r>
            <a:r>
              <a:rPr lang="en" sz="1800" dirty="0"/>
              <a:t>setup test context, initialize an object being </a:t>
            </a:r>
            <a:r>
              <a:rPr lang="en" sz="1800" dirty="0" smtClean="0"/>
              <a:t>tested, </a:t>
            </a:r>
            <a:r>
              <a:rPr lang="en-US" sz="1800" dirty="0" smtClean="0"/>
              <a:t>configure the mock object – setup up </a:t>
            </a:r>
            <a:r>
              <a:rPr lang="en-US" sz="1800" dirty="0"/>
              <a:t>return </a:t>
            </a:r>
            <a:r>
              <a:rPr lang="en-US" sz="1800" dirty="0" smtClean="0"/>
              <a:t>values, excepted method </a:t>
            </a:r>
            <a:r>
              <a:rPr lang="en-US" sz="1800" dirty="0"/>
              <a:t>calls and </a:t>
            </a:r>
            <a:r>
              <a:rPr lang="en-US" sz="1800" dirty="0" smtClean="0"/>
              <a:t>their arguments</a:t>
            </a:r>
            <a:endParaRPr lang="en-US" sz="1800" dirty="0"/>
          </a:p>
          <a:p>
            <a:pPr marL="285750" indent="-285750">
              <a:buFont typeface="Arial" panose="020B0604020202020204" pitchFamily="34" charset="0"/>
              <a:buChar char="•"/>
            </a:pPr>
            <a:r>
              <a:rPr lang="en-US" sz="1800" dirty="0" smtClean="0"/>
              <a:t>Assert step moves to the mock object itself </a:t>
            </a:r>
          </a:p>
          <a:p>
            <a:pPr marL="285750" indent="-285750">
              <a:buFont typeface="Arial" panose="020B0604020202020204" pitchFamily="34" charset="0"/>
              <a:buChar char="•"/>
            </a:pPr>
            <a:r>
              <a:rPr lang="en-US" sz="1800" dirty="0" smtClean="0"/>
              <a:t>Can still assert on the object being tested or its other collaborators</a:t>
            </a:r>
          </a:p>
          <a:p>
            <a:pPr lvl="0" rtl="0">
              <a:spcBef>
                <a:spcPts val="0"/>
              </a:spcBef>
              <a:buNone/>
            </a:pPr>
            <a:endParaRPr lang="en" sz="1400" dirty="0">
              <a:sym typeface="Proxima Nova"/>
            </a:endParaRPr>
          </a:p>
        </p:txBody>
      </p:sp>
      <p:pic>
        <p:nvPicPr>
          <p:cNvPr id="6" name="Shape 51"/>
          <p:cNvPicPr preferRelativeResize="0"/>
          <p:nvPr/>
        </p:nvPicPr>
        <p:blipFill>
          <a:blip r:embed="rId3">
            <a:extLst>
              <a:ext uri="{28A0092B-C50C-407E-A947-70E740481C1C}">
                <a14:useLocalDpi xmlns:a14="http://schemas.microsoft.com/office/drawing/2010/main" val="0"/>
              </a:ext>
            </a:extLst>
          </a:blip>
          <a:stretch>
            <a:fillRect/>
          </a:stretch>
        </p:blipFill>
        <p:spPr>
          <a:xfrm>
            <a:off x="4477350" y="1307156"/>
            <a:ext cx="4666651" cy="2529188"/>
          </a:xfrm>
          <a:prstGeom prst="rect">
            <a:avLst/>
          </a:prstGeom>
          <a:noFill/>
          <a:ln>
            <a:noFill/>
          </a:ln>
        </p:spPr>
      </p:pic>
    </p:spTree>
    <p:extLst>
      <p:ext uri="{BB962C8B-B14F-4D97-AF65-F5344CB8AC3E}">
        <p14:creationId xmlns:p14="http://schemas.microsoft.com/office/powerpoint/2010/main" val="752213063"/>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2" name="Shape 52"/>
          <p:cNvSpPr txBox="1">
            <a:spLocks noGrp="1"/>
          </p:cNvSpPr>
          <p:nvPr>
            <p:ph type="title"/>
          </p:nvPr>
        </p:nvSpPr>
        <p:spPr>
          <a:xfrm>
            <a:off x="457200" y="205975"/>
            <a:ext cx="8469712" cy="994200"/>
          </a:xfrm>
          <a:prstGeom prst="rect">
            <a:avLst/>
          </a:prstGeom>
        </p:spPr>
        <p:txBody>
          <a:bodyPr lIns="91425" tIns="91425" rIns="91425" bIns="91425" anchor="t" anchorCtr="0">
            <a:noAutofit/>
          </a:bodyPr>
          <a:lstStyle/>
          <a:p>
            <a:pPr lvl="0"/>
            <a:r>
              <a:rPr lang="en-US" dirty="0" smtClean="0"/>
              <a:t>In previous lessons…</a:t>
            </a:r>
            <a:endParaRPr lang="en" dirty="0">
              <a:solidFill>
                <a:srgbClr val="1155CC"/>
              </a:solidFill>
              <a:latin typeface="Proxima Nova"/>
              <a:ea typeface="Proxima Nova"/>
              <a:cs typeface="Proxima Nova"/>
              <a:sym typeface="Proxima Nova"/>
            </a:endParaRPr>
          </a:p>
        </p:txBody>
      </p:sp>
      <p:sp>
        <p:nvSpPr>
          <p:cNvPr id="53" name="Shape 53"/>
          <p:cNvSpPr txBox="1">
            <a:spLocks noGrp="1"/>
          </p:cNvSpPr>
          <p:nvPr>
            <p:ph type="body" idx="1"/>
          </p:nvPr>
        </p:nvSpPr>
        <p:spPr>
          <a:xfrm>
            <a:off x="457200" y="1032810"/>
            <a:ext cx="8377614" cy="3953630"/>
          </a:xfrm>
          <a:prstGeom prst="rect">
            <a:avLst/>
          </a:prstGeom>
        </p:spPr>
        <p:txBody>
          <a:bodyPr lIns="91425" tIns="91425" rIns="91425" bIns="91425" anchor="t" anchorCtr="0">
            <a:noAutofit/>
          </a:bodyPr>
          <a:lstStyle/>
          <a:p>
            <a:pPr fontAlgn="base"/>
            <a:r>
              <a:rPr lang="en-US" sz="2400" b="1" dirty="0"/>
              <a:t>Dummy</a:t>
            </a:r>
            <a:r>
              <a:rPr lang="en-US" sz="2400" dirty="0"/>
              <a:t> </a:t>
            </a:r>
            <a:endParaRPr lang="en-US" sz="2400" dirty="0" smtClean="0"/>
          </a:p>
          <a:p>
            <a:pPr fontAlgn="base"/>
            <a:r>
              <a:rPr lang="en-US" sz="1400" dirty="0" smtClean="0"/>
              <a:t>objects </a:t>
            </a:r>
            <a:r>
              <a:rPr lang="en-US" sz="1400" dirty="0"/>
              <a:t>are passed around but never actually used. Usually they are just used to fill parameter lists</a:t>
            </a:r>
            <a:r>
              <a:rPr lang="en-US" sz="1400" dirty="0" smtClean="0"/>
              <a:t>.</a:t>
            </a:r>
            <a:br>
              <a:rPr lang="en-US" sz="1400" dirty="0" smtClean="0"/>
            </a:br>
            <a:r>
              <a:rPr lang="en-US" sz="2400" b="1" dirty="0"/>
              <a:t>Stubs</a:t>
            </a:r>
            <a:r>
              <a:rPr lang="en-US" sz="1400" dirty="0"/>
              <a:t> </a:t>
            </a:r>
          </a:p>
          <a:p>
            <a:pPr fontAlgn="base"/>
            <a:r>
              <a:rPr lang="en-US" sz="1400" dirty="0"/>
              <a:t>provide canned answers to calls made during the test, usually not responding at all to anything outside what's programmed in for the test. Stubs may also record information about calls, such as an email gateway stub that remembers the messages it 'sent', or maybe only how many messages it 'sent</a:t>
            </a:r>
            <a:r>
              <a:rPr lang="en-US" sz="1400" dirty="0" smtClean="0"/>
              <a:t>'.</a:t>
            </a:r>
            <a:br>
              <a:rPr lang="en-US" sz="1400" dirty="0" smtClean="0"/>
            </a:br>
            <a:r>
              <a:rPr lang="en-US" sz="2400" b="1" dirty="0" smtClean="0"/>
              <a:t>Spies</a:t>
            </a:r>
            <a:r>
              <a:rPr lang="en-US" sz="1400" b="1" dirty="0" smtClean="0"/>
              <a:t> </a:t>
            </a:r>
          </a:p>
          <a:p>
            <a:pPr fontAlgn="base"/>
            <a:r>
              <a:rPr lang="en-US" sz="1400" dirty="0" smtClean="0"/>
              <a:t>mock </a:t>
            </a:r>
            <a:r>
              <a:rPr lang="en-US" sz="1400" dirty="0"/>
              <a:t>only part of methods (is recommended to test legacy </a:t>
            </a:r>
            <a:r>
              <a:rPr lang="en-US" sz="1400" dirty="0" smtClean="0"/>
              <a:t>code).</a:t>
            </a:r>
            <a:endParaRPr lang="en-US" sz="1400" dirty="0"/>
          </a:p>
          <a:p>
            <a:pPr fontAlgn="base"/>
            <a:r>
              <a:rPr lang="en-US" sz="2400" b="1" dirty="0" smtClean="0"/>
              <a:t>Fake</a:t>
            </a:r>
            <a:r>
              <a:rPr lang="en-US" sz="1400" dirty="0"/>
              <a:t> </a:t>
            </a:r>
            <a:endParaRPr lang="en-US" sz="1400" dirty="0" smtClean="0"/>
          </a:p>
          <a:p>
            <a:pPr fontAlgn="base"/>
            <a:r>
              <a:rPr lang="en-US" sz="1400" dirty="0" smtClean="0"/>
              <a:t>objects </a:t>
            </a:r>
            <a:r>
              <a:rPr lang="en-US" sz="1400" dirty="0"/>
              <a:t>actually have working implementations, but usually take some shortcut which makes them not suitable for production (an </a:t>
            </a:r>
            <a:r>
              <a:rPr lang="en-US" sz="1400" dirty="0">
                <a:hlinkClick r:id="rId3"/>
              </a:rPr>
              <a:t>in memory database</a:t>
            </a:r>
            <a:r>
              <a:rPr lang="en-US" sz="1400" dirty="0"/>
              <a:t> is a good example).</a:t>
            </a:r>
          </a:p>
          <a:p>
            <a:pPr fontAlgn="base"/>
            <a:r>
              <a:rPr lang="en-US" sz="2400" b="1" dirty="0" smtClean="0"/>
              <a:t>Mocks</a:t>
            </a:r>
            <a:r>
              <a:rPr lang="en-US" sz="1400" dirty="0"/>
              <a:t> </a:t>
            </a:r>
            <a:r>
              <a:rPr lang="en-US" sz="1400" dirty="0" smtClean="0"/>
              <a:t/>
            </a:r>
            <a:br>
              <a:rPr lang="en-US" sz="1400" dirty="0" smtClean="0"/>
            </a:br>
            <a:r>
              <a:rPr lang="en-US" sz="1400" dirty="0" smtClean="0"/>
              <a:t>objects </a:t>
            </a:r>
            <a:r>
              <a:rPr lang="en-US" sz="1400" dirty="0"/>
              <a:t>pre-programmed with expectations which form a specification of the calls they are expected to receive</a:t>
            </a:r>
            <a:r>
              <a:rPr lang="en-US" sz="1400" dirty="0" smtClean="0"/>
              <a:t>.</a:t>
            </a:r>
            <a:endParaRPr lang="en-US" sz="1400" dirty="0"/>
          </a:p>
          <a:p>
            <a:pPr fontAlgn="base"/>
            <a:endParaRPr lang="en-US" sz="1400" b="1" dirty="0" smtClean="0"/>
          </a:p>
          <a:p>
            <a:pPr algn="r" fontAlgn="base"/>
            <a:r>
              <a:rPr lang="en-US" sz="1400" dirty="0" smtClean="0"/>
              <a:t/>
            </a:r>
            <a:br>
              <a:rPr lang="en-US" sz="1400" dirty="0" smtClean="0"/>
            </a:br>
            <a:r>
              <a:rPr lang="en-US" sz="1400" dirty="0" smtClean="0"/>
              <a:t>By </a:t>
            </a:r>
            <a:r>
              <a:rPr lang="en-US" sz="1400" dirty="0"/>
              <a:t>Martin Fowler http://martinfowler.com/articles/mocksArentStubs.html</a:t>
            </a:r>
            <a:endParaRPr lang="en-US" sz="1400" dirty="0"/>
          </a:p>
        </p:txBody>
      </p:sp>
    </p:spTree>
    <p:extLst>
      <p:ext uri="{BB962C8B-B14F-4D97-AF65-F5344CB8AC3E}">
        <p14:creationId xmlns:p14="http://schemas.microsoft.com/office/powerpoint/2010/main" val="3991250094"/>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155CC"/>
        </a:solidFill>
        <a:effectLst/>
      </p:bgPr>
    </p:bg>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685800" y="1583342"/>
            <a:ext cx="7772400" cy="1159799"/>
          </a:xfrm>
          <a:prstGeom prst="rect">
            <a:avLst/>
          </a:prstGeom>
        </p:spPr>
        <p:txBody>
          <a:bodyPr lIns="91425" tIns="91425" rIns="91425" bIns="91425" anchor="b" anchorCtr="0">
            <a:noAutofit/>
          </a:bodyPr>
          <a:lstStyle/>
          <a:p>
            <a:pPr lvl="0" algn="ctr" rtl="0">
              <a:spcBef>
                <a:spcPts val="0"/>
              </a:spcBef>
              <a:buNone/>
            </a:pPr>
            <a:r>
              <a:rPr lang="en-US" dirty="0" smtClean="0">
                <a:solidFill>
                  <a:schemeClr val="lt1"/>
                </a:solidFill>
              </a:rPr>
              <a:t>Unit test with Mocks and Stubs example</a:t>
            </a:r>
            <a:endParaRPr lang="en" dirty="0">
              <a:solidFill>
                <a:schemeClr val="lt1"/>
              </a:solidFill>
            </a:endParaRPr>
          </a:p>
        </p:txBody>
      </p:sp>
      <p:sp>
        <p:nvSpPr>
          <p:cNvPr id="73" name="Shape 73"/>
          <p:cNvSpPr txBox="1">
            <a:spLocks noGrp="1"/>
          </p:cNvSpPr>
          <p:nvPr>
            <p:ph type="subTitle" idx="1"/>
          </p:nvPr>
        </p:nvSpPr>
        <p:spPr>
          <a:xfrm>
            <a:off x="685800" y="2611453"/>
            <a:ext cx="7772400" cy="784799"/>
          </a:xfrm>
          <a:prstGeom prst="rect">
            <a:avLst/>
          </a:prstGeom>
        </p:spPr>
        <p:txBody>
          <a:bodyPr lIns="91425" tIns="91425" rIns="91425" bIns="91425" anchor="t" anchorCtr="0">
            <a:noAutofit/>
          </a:bodyPr>
          <a:lstStyle/>
          <a:p>
            <a:pPr lvl="0" algn="ctr">
              <a:spcBef>
                <a:spcPts val="0"/>
              </a:spcBef>
              <a:buNone/>
            </a:pPr>
            <a:r>
              <a:rPr lang="en-US" dirty="0" smtClean="0"/>
              <a:t>[</a:t>
            </a:r>
            <a:r>
              <a:rPr lang="en-US" dirty="0" err="1" smtClean="0"/>
              <a:t>nUnit</a:t>
            </a:r>
            <a:r>
              <a:rPr lang="en-US" dirty="0" smtClean="0"/>
              <a:t> + </a:t>
            </a:r>
            <a:r>
              <a:rPr lang="en-US" dirty="0" err="1" smtClean="0"/>
              <a:t>Moq</a:t>
            </a:r>
            <a:r>
              <a:rPr lang="en-US" dirty="0" smtClean="0"/>
              <a:t>]</a:t>
            </a:r>
            <a:endParaRPr dirty="0"/>
          </a:p>
        </p:txBody>
      </p:sp>
      <p:pic>
        <p:nvPicPr>
          <p:cNvPr id="74" name="Shape 74"/>
          <p:cNvPicPr preferRelativeResize="0"/>
          <p:nvPr/>
        </p:nvPicPr>
        <p:blipFill>
          <a:blip r:embed="rId3">
            <a:alphaModFix/>
          </a:blip>
          <a:stretch>
            <a:fillRect/>
          </a:stretch>
        </p:blipFill>
        <p:spPr>
          <a:xfrm>
            <a:off x="880225" y="676625"/>
            <a:ext cx="828904" cy="227399"/>
          </a:xfrm>
          <a:prstGeom prst="rect">
            <a:avLst/>
          </a:prstGeom>
          <a:noFill/>
          <a:ln>
            <a:noFill/>
          </a:ln>
        </p:spPr>
      </p:pic>
    </p:spTree>
    <p:extLst>
      <p:ext uri="{BB962C8B-B14F-4D97-AF65-F5344CB8AC3E}">
        <p14:creationId xmlns:p14="http://schemas.microsoft.com/office/powerpoint/2010/main" val="1995061460"/>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155CC"/>
        </a:solidFill>
        <a:effectLst/>
      </p:bgPr>
    </p:bg>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685800" y="1583342"/>
            <a:ext cx="7772400" cy="1159799"/>
          </a:xfrm>
          <a:prstGeom prst="rect">
            <a:avLst/>
          </a:prstGeom>
        </p:spPr>
        <p:txBody>
          <a:bodyPr lIns="91425" tIns="91425" rIns="91425" bIns="91425" anchor="b" anchorCtr="0">
            <a:noAutofit/>
          </a:bodyPr>
          <a:lstStyle/>
          <a:p>
            <a:pPr lvl="0" rtl="0">
              <a:spcBef>
                <a:spcPts val="0"/>
              </a:spcBef>
              <a:buNone/>
            </a:pPr>
            <a:r>
              <a:rPr lang="en">
                <a:solidFill>
                  <a:schemeClr val="lt1"/>
                </a:solidFill>
              </a:rPr>
              <a:t>Inspired by Technology.</a:t>
            </a:r>
          </a:p>
          <a:p>
            <a:pPr lvl="0">
              <a:spcBef>
                <a:spcPts val="0"/>
              </a:spcBef>
              <a:buNone/>
            </a:pPr>
            <a:r>
              <a:rPr lang="en">
                <a:solidFill>
                  <a:schemeClr val="lt1"/>
                </a:solidFill>
              </a:rPr>
              <a:t>Driven by Value.</a:t>
            </a:r>
          </a:p>
        </p:txBody>
      </p:sp>
      <p:sp>
        <p:nvSpPr>
          <p:cNvPr id="73" name="Shape 73"/>
          <p:cNvSpPr txBox="1">
            <a:spLocks noGrp="1"/>
          </p:cNvSpPr>
          <p:nvPr>
            <p:ph type="subTitle" idx="1"/>
          </p:nvPr>
        </p:nvSpPr>
        <p:spPr>
          <a:xfrm>
            <a:off x="685800" y="2611453"/>
            <a:ext cx="7772400" cy="784799"/>
          </a:xfrm>
          <a:prstGeom prst="rect">
            <a:avLst/>
          </a:prstGeom>
        </p:spPr>
        <p:txBody>
          <a:bodyPr lIns="91425" tIns="91425" rIns="91425" bIns="91425" anchor="t" anchorCtr="0">
            <a:noAutofit/>
          </a:bodyPr>
          <a:lstStyle/>
          <a:p>
            <a:pPr lvl="0">
              <a:spcBef>
                <a:spcPts val="0"/>
              </a:spcBef>
              <a:buNone/>
            </a:pPr>
            <a:endParaRPr dirty="0"/>
          </a:p>
        </p:txBody>
      </p:sp>
      <p:pic>
        <p:nvPicPr>
          <p:cNvPr id="74" name="Shape 74"/>
          <p:cNvPicPr preferRelativeResize="0"/>
          <p:nvPr/>
        </p:nvPicPr>
        <p:blipFill>
          <a:blip r:embed="rId3">
            <a:alphaModFix/>
          </a:blip>
          <a:stretch>
            <a:fillRect/>
          </a:stretch>
        </p:blipFill>
        <p:spPr>
          <a:xfrm>
            <a:off x="880225" y="676625"/>
            <a:ext cx="828904" cy="2273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2" name="Shape 52"/>
          <p:cNvSpPr txBox="1">
            <a:spLocks noGrp="1"/>
          </p:cNvSpPr>
          <p:nvPr>
            <p:ph type="title"/>
          </p:nvPr>
        </p:nvSpPr>
        <p:spPr>
          <a:xfrm>
            <a:off x="457200" y="205975"/>
            <a:ext cx="8469712" cy="994200"/>
          </a:xfrm>
          <a:prstGeom prst="rect">
            <a:avLst/>
          </a:prstGeom>
        </p:spPr>
        <p:txBody>
          <a:bodyPr lIns="91425" tIns="91425" rIns="91425" bIns="91425" anchor="t" anchorCtr="0">
            <a:noAutofit/>
          </a:bodyPr>
          <a:lstStyle/>
          <a:p>
            <a:pPr lvl="0"/>
            <a:r>
              <a:rPr lang="en-US" dirty="0" smtClean="0"/>
              <a:t>Mocking is</a:t>
            </a:r>
            <a:endParaRPr lang="en" dirty="0">
              <a:solidFill>
                <a:srgbClr val="1155CC"/>
              </a:solidFill>
              <a:latin typeface="Proxima Nova"/>
              <a:ea typeface="Proxima Nova"/>
              <a:cs typeface="Proxima Nova"/>
              <a:sym typeface="Proxima Nova"/>
            </a:endParaRPr>
          </a:p>
        </p:txBody>
      </p:sp>
      <p:sp>
        <p:nvSpPr>
          <p:cNvPr id="53" name="Shape 53"/>
          <p:cNvSpPr txBox="1">
            <a:spLocks noGrp="1"/>
          </p:cNvSpPr>
          <p:nvPr>
            <p:ph type="body" idx="1"/>
          </p:nvPr>
        </p:nvSpPr>
        <p:spPr>
          <a:xfrm>
            <a:off x="457200" y="1032810"/>
            <a:ext cx="8377614" cy="3953630"/>
          </a:xfrm>
          <a:prstGeom prst="rect">
            <a:avLst/>
          </a:prstGeom>
        </p:spPr>
        <p:txBody>
          <a:bodyPr lIns="91425" tIns="91425" rIns="91425" bIns="91425" anchor="t" anchorCtr="0">
            <a:noAutofit/>
          </a:bodyPr>
          <a:lstStyle/>
          <a:p>
            <a:pPr fontAlgn="base"/>
            <a:r>
              <a:rPr lang="en-US" sz="2400" i="1" dirty="0" smtClean="0"/>
              <a:t>Mock </a:t>
            </a:r>
            <a:r>
              <a:rPr lang="en-US" sz="2400" i="1" dirty="0"/>
              <a:t>objects are simulated objects that </a:t>
            </a:r>
            <a:r>
              <a:rPr lang="en-US" sz="2400" b="1" i="1" dirty="0"/>
              <a:t>mimic</a:t>
            </a:r>
            <a:r>
              <a:rPr lang="en-US" sz="2400" i="1" dirty="0"/>
              <a:t> the behavior of real objects in controlled ways. </a:t>
            </a:r>
            <a:r>
              <a:rPr lang="en-US" sz="2400" i="1" dirty="0" smtClean="0"/>
              <a:t/>
            </a:r>
            <a:br>
              <a:rPr lang="en-US" sz="2400" i="1" dirty="0" smtClean="0"/>
            </a:br>
            <a:endParaRPr lang="en-US" sz="2400" i="1" dirty="0" smtClean="0"/>
          </a:p>
          <a:p>
            <a:pPr fontAlgn="base"/>
            <a:r>
              <a:rPr lang="en-US" sz="2400" i="1" dirty="0" smtClean="0"/>
              <a:t>A </a:t>
            </a:r>
            <a:r>
              <a:rPr lang="en-US" sz="2400" i="1" dirty="0"/>
              <a:t>programmer typically creates a mock object to test the behavior of some other object, in much the same way that a car designer uses a crash test dummy to simulate the dynamic behavior of a human in vehicle impacts.</a:t>
            </a:r>
            <a:r>
              <a:rPr lang="en-US" sz="1400" dirty="0" smtClean="0"/>
              <a:t/>
            </a:r>
            <a:br>
              <a:rPr lang="en-US" sz="1400" dirty="0" smtClean="0"/>
            </a:br>
            <a:endParaRPr lang="en-US" sz="1400" dirty="0"/>
          </a:p>
        </p:txBody>
      </p:sp>
    </p:spTree>
    <p:extLst>
      <p:ext uri="{BB962C8B-B14F-4D97-AF65-F5344CB8AC3E}">
        <p14:creationId xmlns:p14="http://schemas.microsoft.com/office/powerpoint/2010/main" val="185216381"/>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Shape 51"/>
          <p:cNvPicPr preferRelativeResize="0"/>
          <p:nvPr/>
        </p:nvPicPr>
        <p:blipFill>
          <a:blip r:embed="rId3">
            <a:extLst>
              <a:ext uri="{28A0092B-C50C-407E-A947-70E740481C1C}">
                <a14:useLocalDpi xmlns:a14="http://schemas.microsoft.com/office/drawing/2010/main" val="0"/>
              </a:ext>
            </a:extLst>
          </a:blip>
          <a:stretch>
            <a:fillRect/>
          </a:stretch>
        </p:blipFill>
        <p:spPr>
          <a:xfrm>
            <a:off x="4606499" y="1372829"/>
            <a:ext cx="4408351" cy="2183879"/>
          </a:xfrm>
          <a:prstGeom prst="rect">
            <a:avLst/>
          </a:prstGeom>
          <a:noFill/>
          <a:ln>
            <a:noFill/>
          </a:ln>
        </p:spPr>
      </p:pic>
      <p:sp>
        <p:nvSpPr>
          <p:cNvPr id="52" name="Shape 52"/>
          <p:cNvSpPr txBox="1">
            <a:spLocks noGrp="1"/>
          </p:cNvSpPr>
          <p:nvPr>
            <p:ph type="title"/>
          </p:nvPr>
        </p:nvSpPr>
        <p:spPr>
          <a:xfrm>
            <a:off x="457200" y="205975"/>
            <a:ext cx="8469712" cy="994200"/>
          </a:xfrm>
          <a:prstGeom prst="rect">
            <a:avLst/>
          </a:prstGeom>
        </p:spPr>
        <p:txBody>
          <a:bodyPr lIns="91425" tIns="91425" rIns="91425" bIns="91425" anchor="t" anchorCtr="0">
            <a:noAutofit/>
          </a:bodyPr>
          <a:lstStyle/>
          <a:p>
            <a:pPr lvl="0"/>
            <a:r>
              <a:rPr lang="en-US" dirty="0" smtClean="0"/>
              <a:t>Let’s remind common unit test scenario</a:t>
            </a:r>
            <a:endParaRPr lang="en" dirty="0">
              <a:solidFill>
                <a:srgbClr val="1155CC"/>
              </a:solidFill>
              <a:latin typeface="Proxima Nova"/>
              <a:ea typeface="Proxima Nova"/>
              <a:cs typeface="Proxima Nova"/>
              <a:sym typeface="Proxima Nova"/>
            </a:endParaRPr>
          </a:p>
        </p:txBody>
      </p:sp>
      <p:sp>
        <p:nvSpPr>
          <p:cNvPr id="53" name="Shape 53"/>
          <p:cNvSpPr txBox="1">
            <a:spLocks noGrp="1"/>
          </p:cNvSpPr>
          <p:nvPr>
            <p:ph type="body" idx="1"/>
          </p:nvPr>
        </p:nvSpPr>
        <p:spPr>
          <a:xfrm>
            <a:off x="457200" y="1032810"/>
            <a:ext cx="4020149" cy="3953630"/>
          </a:xfrm>
          <a:prstGeom prst="rect">
            <a:avLst/>
          </a:prstGeom>
        </p:spPr>
        <p:txBody>
          <a:bodyPr lIns="91425" tIns="91425" rIns="91425" bIns="91425" anchor="t" anchorCtr="0">
            <a:noAutofit/>
          </a:bodyPr>
          <a:lstStyle/>
          <a:p>
            <a:pPr lvl="0" rtl="0">
              <a:spcBef>
                <a:spcPts val="0"/>
              </a:spcBef>
              <a:buNone/>
            </a:pPr>
            <a:r>
              <a:rPr lang="en" sz="2400" b="1" dirty="0" smtClean="0">
                <a:solidFill>
                  <a:srgbClr val="000000"/>
                </a:solidFill>
                <a:latin typeface="Proxima Nova"/>
                <a:ea typeface="Proxima Nova"/>
                <a:cs typeface="Proxima Nova"/>
                <a:sym typeface="Proxima Nova"/>
              </a:rPr>
              <a:t>Steps:</a:t>
            </a:r>
            <a:r>
              <a:rPr lang="en" sz="2400" dirty="0" smtClean="0">
                <a:solidFill>
                  <a:srgbClr val="000000"/>
                </a:solidFill>
                <a:latin typeface="Proxima Nova"/>
                <a:ea typeface="Proxima Nova"/>
                <a:cs typeface="Proxima Nova"/>
                <a:sym typeface="Proxima Nova"/>
              </a:rPr>
              <a:t> </a:t>
            </a:r>
            <a:endParaRPr lang="en" sz="2400" dirty="0">
              <a:solidFill>
                <a:srgbClr val="000000"/>
              </a:solidFill>
              <a:latin typeface="Proxima Nova"/>
              <a:ea typeface="Proxima Nova"/>
              <a:cs typeface="Proxima Nova"/>
              <a:sym typeface="Proxima Nova"/>
            </a:endParaRPr>
          </a:p>
          <a:p>
            <a:pPr marL="533400" marR="0" lvl="0" indent="-457200" algn="l" rtl="0">
              <a:lnSpc>
                <a:spcPct val="100000"/>
              </a:lnSpc>
              <a:spcBef>
                <a:spcPts val="600"/>
              </a:spcBef>
              <a:spcAft>
                <a:spcPts val="0"/>
              </a:spcAft>
              <a:buClr>
                <a:srgbClr val="000000"/>
              </a:buClr>
              <a:buSzPct val="100000"/>
              <a:buFont typeface="Proxima Nova"/>
              <a:buAutoNum type="arabicPeriod"/>
            </a:pPr>
            <a:r>
              <a:rPr lang="en" sz="1400" b="1" dirty="0" smtClean="0">
                <a:sym typeface="Proxima Nova"/>
              </a:rPr>
              <a:t>Arrange</a:t>
            </a:r>
            <a:r>
              <a:rPr lang="en" sz="1400" dirty="0" smtClean="0">
                <a:sym typeface="Proxima Nova"/>
              </a:rPr>
              <a:t> – setup test context, initialize an object being tested and its dependent modules/services, connect them together</a:t>
            </a:r>
          </a:p>
          <a:p>
            <a:pPr marL="533400" marR="0" lvl="0" indent="-457200" algn="l" rtl="0">
              <a:lnSpc>
                <a:spcPct val="100000"/>
              </a:lnSpc>
              <a:spcBef>
                <a:spcPts val="600"/>
              </a:spcBef>
              <a:spcAft>
                <a:spcPts val="0"/>
              </a:spcAft>
              <a:buClr>
                <a:srgbClr val="000000"/>
              </a:buClr>
              <a:buSzPct val="100000"/>
              <a:buFont typeface="Proxima Nova"/>
              <a:buAutoNum type="arabicPeriod"/>
            </a:pPr>
            <a:r>
              <a:rPr lang="en" sz="1400" b="1" dirty="0" smtClean="0"/>
              <a:t>Act</a:t>
            </a:r>
            <a:r>
              <a:rPr lang="en" sz="1400" dirty="0" smtClean="0"/>
              <a:t> – test triggers behaviour that should be tested in the object under test</a:t>
            </a:r>
          </a:p>
          <a:p>
            <a:pPr marL="533400" marR="0" lvl="0" indent="-457200" algn="l" rtl="0">
              <a:lnSpc>
                <a:spcPct val="100000"/>
              </a:lnSpc>
              <a:spcBef>
                <a:spcPts val="600"/>
              </a:spcBef>
              <a:spcAft>
                <a:spcPts val="0"/>
              </a:spcAft>
              <a:buClr>
                <a:srgbClr val="000000"/>
              </a:buClr>
              <a:buSzPct val="100000"/>
              <a:buFont typeface="Proxima Nova"/>
              <a:buAutoNum type="arabicPeriod"/>
            </a:pPr>
            <a:r>
              <a:rPr lang="en" sz="1400" b="1" dirty="0" smtClean="0">
                <a:sym typeface="Proxima Nova"/>
              </a:rPr>
              <a:t>Interact</a:t>
            </a:r>
            <a:r>
              <a:rPr lang="en" sz="1400" dirty="0" smtClean="0">
                <a:sym typeface="Proxima Nova"/>
              </a:rPr>
              <a:t> – object under test communicates with collborators</a:t>
            </a:r>
          </a:p>
          <a:p>
            <a:pPr marL="533400" marR="0" lvl="0" indent="-457200" algn="l" rtl="0">
              <a:lnSpc>
                <a:spcPct val="100000"/>
              </a:lnSpc>
              <a:spcBef>
                <a:spcPts val="600"/>
              </a:spcBef>
              <a:spcAft>
                <a:spcPts val="0"/>
              </a:spcAft>
              <a:buClr>
                <a:srgbClr val="000000"/>
              </a:buClr>
              <a:buSzPct val="100000"/>
              <a:buFont typeface="Proxima Nova"/>
              <a:buAutoNum type="arabicPeriod"/>
            </a:pPr>
            <a:r>
              <a:rPr lang="en" sz="1400" b="1" dirty="0" smtClean="0">
                <a:sym typeface="Proxima Nova"/>
              </a:rPr>
              <a:t>Assert</a:t>
            </a:r>
            <a:r>
              <a:rPr lang="en" sz="1400" dirty="0" smtClean="0">
                <a:sym typeface="Proxima Nova"/>
              </a:rPr>
              <a:t> – verify that the SUT(object under test and its dependent modules/services) behaves as it has to; checks for expected results</a:t>
            </a:r>
            <a:endParaRPr lang="en" sz="1400" dirty="0">
              <a:sym typeface="Proxima Nova"/>
            </a:endParaRPr>
          </a:p>
        </p:txBody>
      </p:sp>
    </p:spTree>
    <p:extLst>
      <p:ext uri="{BB962C8B-B14F-4D97-AF65-F5344CB8AC3E}">
        <p14:creationId xmlns:p14="http://schemas.microsoft.com/office/powerpoint/2010/main" val="2834073582"/>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it has?</a:t>
            </a:r>
            <a:endParaRPr lang="uk-UA" dirty="0"/>
          </a:p>
        </p:txBody>
      </p:sp>
      <p:sp>
        <p:nvSpPr>
          <p:cNvPr id="3" name="Text Placeholder 2"/>
          <p:cNvSpPr>
            <a:spLocks noGrp="1"/>
          </p:cNvSpPr>
          <p:nvPr>
            <p:ph type="body" idx="1"/>
          </p:nvPr>
        </p:nvSpPr>
        <p:spPr/>
        <p:txBody>
          <a:bodyPr/>
          <a:lstStyle/>
          <a:p>
            <a:pPr marL="457200" indent="-457200">
              <a:buFontTx/>
              <a:buChar char="-"/>
            </a:pPr>
            <a:r>
              <a:rPr lang="en-US" sz="1600" dirty="0" smtClean="0"/>
              <a:t>Has dependencies and requires setup all of them</a:t>
            </a:r>
          </a:p>
          <a:p>
            <a:pPr marL="457200" indent="-457200">
              <a:buFontTx/>
              <a:buChar char="-"/>
            </a:pPr>
            <a:r>
              <a:rPr lang="en-US" sz="1600" dirty="0" smtClean="0"/>
              <a:t>May have side effects</a:t>
            </a:r>
          </a:p>
          <a:p>
            <a:pPr marL="457200" indent="-457200">
              <a:buFontTx/>
              <a:buChar char="-"/>
            </a:pPr>
            <a:r>
              <a:rPr lang="en-US" sz="1600" dirty="0" smtClean="0"/>
              <a:t>Hard to maintain as a result [Ignore] comes to help</a:t>
            </a:r>
            <a:endParaRPr lang="en-US" sz="1600" dirty="0" smtClean="0">
              <a:sym typeface="Wingdings" panose="05000000000000000000" pitchFamily="2" charset="2"/>
            </a:endParaRPr>
          </a:p>
          <a:p>
            <a:pPr marL="457200" indent="-457200">
              <a:buFontTx/>
              <a:buChar char="-"/>
            </a:pPr>
            <a:r>
              <a:rPr lang="en-US" sz="1600" dirty="0" smtClean="0">
                <a:sym typeface="Wingdings" panose="05000000000000000000" pitchFamily="2" charset="2"/>
              </a:rPr>
              <a:t>If there is a bug in the dependent object - how can you make your test passed? </a:t>
            </a:r>
            <a:endParaRPr lang="en-US" sz="1600" dirty="0" smtClean="0"/>
          </a:p>
          <a:p>
            <a:pPr marL="457200" indent="-457200">
              <a:buFontTx/>
              <a:buChar char="-"/>
            </a:pPr>
            <a:endParaRPr lang="uk-UA" dirty="0"/>
          </a:p>
        </p:txBody>
      </p:sp>
    </p:spTree>
    <p:extLst>
      <p:ext uri="{BB962C8B-B14F-4D97-AF65-F5344CB8AC3E}">
        <p14:creationId xmlns:p14="http://schemas.microsoft.com/office/powerpoint/2010/main" val="2969776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pic>
        <p:nvPicPr>
          <p:cNvPr id="51" name="Shape 51"/>
          <p:cNvPicPr preferRelativeResize="0"/>
          <p:nvPr/>
        </p:nvPicPr>
        <p:blipFill>
          <a:blip r:embed="rId3">
            <a:extLst>
              <a:ext uri="{28A0092B-C50C-407E-A947-70E740481C1C}">
                <a14:useLocalDpi xmlns:a14="http://schemas.microsoft.com/office/drawing/2010/main" val="0"/>
              </a:ext>
            </a:extLst>
          </a:blip>
          <a:stretch>
            <a:fillRect/>
          </a:stretch>
        </p:blipFill>
        <p:spPr>
          <a:xfrm>
            <a:off x="5108951" y="1372829"/>
            <a:ext cx="3403447" cy="2183879"/>
          </a:xfrm>
          <a:prstGeom prst="rect">
            <a:avLst/>
          </a:prstGeom>
          <a:noFill/>
          <a:ln>
            <a:noFill/>
          </a:ln>
        </p:spPr>
      </p:pic>
      <p:sp>
        <p:nvSpPr>
          <p:cNvPr id="52" name="Shape 52"/>
          <p:cNvSpPr txBox="1">
            <a:spLocks noGrp="1"/>
          </p:cNvSpPr>
          <p:nvPr>
            <p:ph type="title"/>
          </p:nvPr>
        </p:nvSpPr>
        <p:spPr>
          <a:xfrm>
            <a:off x="457200" y="205975"/>
            <a:ext cx="8469712" cy="994200"/>
          </a:xfrm>
          <a:prstGeom prst="rect">
            <a:avLst/>
          </a:prstGeom>
        </p:spPr>
        <p:txBody>
          <a:bodyPr lIns="91425" tIns="91425" rIns="91425" bIns="91425" anchor="t" anchorCtr="0">
            <a:noAutofit/>
          </a:bodyPr>
          <a:lstStyle/>
          <a:p>
            <a:pPr lvl="0"/>
            <a:r>
              <a:rPr lang="en-US" dirty="0" smtClean="0"/>
              <a:t>What is mocking?</a:t>
            </a:r>
            <a:endParaRPr lang="en" dirty="0">
              <a:solidFill>
                <a:srgbClr val="1155CC"/>
              </a:solidFill>
              <a:latin typeface="Proxima Nova"/>
              <a:ea typeface="Proxima Nova"/>
              <a:cs typeface="Proxima Nova"/>
              <a:sym typeface="Proxima Nova"/>
            </a:endParaRPr>
          </a:p>
        </p:txBody>
      </p:sp>
      <p:sp>
        <p:nvSpPr>
          <p:cNvPr id="53" name="Shape 53"/>
          <p:cNvSpPr txBox="1">
            <a:spLocks noGrp="1"/>
          </p:cNvSpPr>
          <p:nvPr>
            <p:ph type="body" idx="1"/>
          </p:nvPr>
        </p:nvSpPr>
        <p:spPr>
          <a:xfrm>
            <a:off x="457200" y="1032810"/>
            <a:ext cx="4020149" cy="3953630"/>
          </a:xfrm>
          <a:prstGeom prst="rect">
            <a:avLst/>
          </a:prstGeom>
        </p:spPr>
        <p:txBody>
          <a:bodyPr lIns="91425" tIns="91425" rIns="91425" bIns="91425" anchor="t" anchorCtr="0">
            <a:noAutofit/>
          </a:bodyPr>
          <a:lstStyle/>
          <a:p>
            <a:pPr lvl="0">
              <a:spcAft>
                <a:spcPts val="1000"/>
              </a:spcAft>
              <a:buSzPct val="45833"/>
            </a:pPr>
            <a:r>
              <a:rPr lang="en-US" sz="1600" b="1" dirty="0"/>
              <a:t>Mocking</a:t>
            </a:r>
            <a:r>
              <a:rPr lang="en-US" sz="1600" dirty="0"/>
              <a:t> is a process used in unit testing when the unit being tested has external dependencies. </a:t>
            </a:r>
          </a:p>
          <a:p>
            <a:pPr lvl="0">
              <a:spcAft>
                <a:spcPts val="1000"/>
              </a:spcAft>
              <a:buSzPct val="45833"/>
            </a:pPr>
            <a:r>
              <a:rPr lang="en-US" sz="1600" dirty="0"/>
              <a:t>In mocking, the dependencies are replaced by closely controlled replacements objects that simulate the behavior of the real ones. </a:t>
            </a:r>
            <a:endParaRPr lang="en-US" sz="1600" dirty="0" smtClean="0"/>
          </a:p>
        </p:txBody>
      </p:sp>
    </p:spTree>
    <p:extLst>
      <p:ext uri="{BB962C8B-B14F-4D97-AF65-F5344CB8AC3E}">
        <p14:creationId xmlns:p14="http://schemas.microsoft.com/office/powerpoint/2010/main" val="2489207780"/>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features</a:t>
            </a:r>
            <a:endParaRPr lang="uk-UA" dirty="0"/>
          </a:p>
        </p:txBody>
      </p:sp>
      <p:sp>
        <p:nvSpPr>
          <p:cNvPr id="3" name="Text Placeholder 2"/>
          <p:cNvSpPr>
            <a:spLocks noGrp="1"/>
          </p:cNvSpPr>
          <p:nvPr>
            <p:ph type="body" idx="1"/>
          </p:nvPr>
        </p:nvSpPr>
        <p:spPr/>
        <p:txBody>
          <a:bodyPr/>
          <a:lstStyle/>
          <a:p>
            <a:pPr marL="457200" indent="-457200">
              <a:buFontTx/>
              <a:buChar char="-"/>
            </a:pPr>
            <a:r>
              <a:rPr lang="en-US" sz="1600" dirty="0" smtClean="0"/>
              <a:t>Eliminates dependencies between class under test and modules/services/classes it uses</a:t>
            </a:r>
          </a:p>
          <a:p>
            <a:pPr marL="457200" indent="-457200">
              <a:buFontTx/>
              <a:buChar char="-"/>
            </a:pPr>
            <a:r>
              <a:rPr lang="en-US" sz="1600" dirty="0" smtClean="0"/>
              <a:t>Isolate class under test</a:t>
            </a:r>
          </a:p>
          <a:p>
            <a:pPr marL="457200" indent="-457200">
              <a:buFontTx/>
              <a:buChar char="-"/>
            </a:pPr>
            <a:r>
              <a:rPr lang="en-US" sz="1600" dirty="0" smtClean="0"/>
              <a:t>Simplify maintenance and support of such tests</a:t>
            </a:r>
          </a:p>
          <a:p>
            <a:pPr marL="457200" indent="-457200">
              <a:buFontTx/>
              <a:buChar char="-"/>
            </a:pPr>
            <a:r>
              <a:rPr lang="en-US" sz="1600" dirty="0" smtClean="0"/>
              <a:t>Allow to write test when dependent modules are not implemented</a:t>
            </a:r>
          </a:p>
          <a:p>
            <a:pPr marL="457200" indent="-457200">
              <a:buFontTx/>
              <a:buChar char="-"/>
            </a:pPr>
            <a:endParaRPr lang="uk-UA" dirty="0"/>
          </a:p>
        </p:txBody>
      </p:sp>
    </p:spTree>
    <p:extLst>
      <p:ext uri="{BB962C8B-B14F-4D97-AF65-F5344CB8AC3E}">
        <p14:creationId xmlns:p14="http://schemas.microsoft.com/office/powerpoint/2010/main" val="2905535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pic>
        <p:nvPicPr>
          <p:cNvPr id="51" name="Shape 51"/>
          <p:cNvPicPr preferRelativeResize="0"/>
          <p:nvPr/>
        </p:nvPicPr>
        <p:blipFill>
          <a:blip r:embed="rId3">
            <a:extLst>
              <a:ext uri="{28A0092B-C50C-407E-A947-70E740481C1C}">
                <a14:useLocalDpi xmlns:a14="http://schemas.microsoft.com/office/drawing/2010/main" val="0"/>
              </a:ext>
            </a:extLst>
          </a:blip>
          <a:stretch>
            <a:fillRect/>
          </a:stretch>
        </p:blipFill>
        <p:spPr>
          <a:xfrm>
            <a:off x="4706543" y="1032810"/>
            <a:ext cx="4220369" cy="3808771"/>
          </a:xfrm>
          <a:prstGeom prst="rect">
            <a:avLst/>
          </a:prstGeom>
          <a:noFill/>
          <a:ln>
            <a:noFill/>
          </a:ln>
        </p:spPr>
      </p:pic>
      <p:sp>
        <p:nvSpPr>
          <p:cNvPr id="52" name="Shape 52"/>
          <p:cNvSpPr txBox="1">
            <a:spLocks noGrp="1"/>
          </p:cNvSpPr>
          <p:nvPr>
            <p:ph type="title"/>
          </p:nvPr>
        </p:nvSpPr>
        <p:spPr>
          <a:xfrm>
            <a:off x="457200" y="205975"/>
            <a:ext cx="8469712" cy="994200"/>
          </a:xfrm>
          <a:prstGeom prst="rect">
            <a:avLst/>
          </a:prstGeom>
        </p:spPr>
        <p:txBody>
          <a:bodyPr lIns="91425" tIns="91425" rIns="91425" bIns="91425" anchor="t" anchorCtr="0">
            <a:noAutofit/>
          </a:bodyPr>
          <a:lstStyle/>
          <a:p>
            <a:pPr lvl="0"/>
            <a:r>
              <a:rPr lang="en-US" dirty="0" smtClean="0"/>
              <a:t>Example of object with dependencies</a:t>
            </a:r>
            <a:endParaRPr lang="en" dirty="0">
              <a:solidFill>
                <a:srgbClr val="1155CC"/>
              </a:solidFill>
              <a:latin typeface="Proxima Nova"/>
              <a:ea typeface="Proxima Nova"/>
              <a:cs typeface="Proxima Nova"/>
              <a:sym typeface="Proxima Nova"/>
            </a:endParaRPr>
          </a:p>
        </p:txBody>
      </p:sp>
      <p:sp>
        <p:nvSpPr>
          <p:cNvPr id="53" name="Shape 53"/>
          <p:cNvSpPr txBox="1">
            <a:spLocks noGrp="1"/>
          </p:cNvSpPr>
          <p:nvPr>
            <p:ph type="body" idx="1"/>
          </p:nvPr>
        </p:nvSpPr>
        <p:spPr>
          <a:xfrm>
            <a:off x="457200" y="1032810"/>
            <a:ext cx="4020149" cy="3953630"/>
          </a:xfrm>
          <a:prstGeom prst="rect">
            <a:avLst/>
          </a:prstGeom>
        </p:spPr>
        <p:txBody>
          <a:bodyPr lIns="91425" tIns="91425" rIns="91425" bIns="91425" anchor="t" anchorCtr="0">
            <a:noAutofit/>
          </a:bodyPr>
          <a:lstStyle/>
          <a:p>
            <a:pPr marL="457200" indent="-457200">
              <a:buFontTx/>
              <a:buChar char="-"/>
            </a:pPr>
            <a:r>
              <a:rPr lang="en-US" sz="1600" dirty="0"/>
              <a:t>What should be verified if method under test returns void?</a:t>
            </a:r>
          </a:p>
          <a:p>
            <a:pPr marL="457200" indent="-457200">
              <a:buFontTx/>
              <a:buChar char="-"/>
            </a:pPr>
            <a:r>
              <a:rPr lang="en-US" sz="1600" dirty="0"/>
              <a:t>What if we don’t have implementation of dependent object?</a:t>
            </a:r>
          </a:p>
          <a:p>
            <a:pPr marL="457200" indent="-457200">
              <a:buFontTx/>
              <a:buChar char="-"/>
            </a:pPr>
            <a:r>
              <a:rPr lang="en-US" sz="1600" dirty="0"/>
              <a:t>External resources usage problem(e.g. not enough disk space, transport level connection problem, etc.) </a:t>
            </a:r>
          </a:p>
        </p:txBody>
      </p:sp>
    </p:spTree>
    <p:extLst>
      <p:ext uri="{BB962C8B-B14F-4D97-AF65-F5344CB8AC3E}">
        <p14:creationId xmlns:p14="http://schemas.microsoft.com/office/powerpoint/2010/main" val="2838363688"/>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2" name="Shape 52"/>
          <p:cNvSpPr txBox="1">
            <a:spLocks noGrp="1"/>
          </p:cNvSpPr>
          <p:nvPr>
            <p:ph type="title"/>
          </p:nvPr>
        </p:nvSpPr>
        <p:spPr>
          <a:xfrm>
            <a:off x="457200" y="205975"/>
            <a:ext cx="8469712" cy="994200"/>
          </a:xfrm>
          <a:prstGeom prst="rect">
            <a:avLst/>
          </a:prstGeom>
        </p:spPr>
        <p:txBody>
          <a:bodyPr lIns="91425" tIns="91425" rIns="91425" bIns="91425" anchor="t" anchorCtr="0">
            <a:noAutofit/>
          </a:bodyPr>
          <a:lstStyle/>
          <a:p>
            <a:pPr lvl="0"/>
            <a:r>
              <a:rPr lang="en-US" dirty="0" smtClean="0"/>
              <a:t>Mocks Aren’t Stubs</a:t>
            </a:r>
            <a:endParaRPr lang="en" dirty="0">
              <a:solidFill>
                <a:srgbClr val="1155CC"/>
              </a:solidFill>
              <a:latin typeface="Proxima Nova"/>
              <a:ea typeface="Proxima Nova"/>
              <a:cs typeface="Proxima Nova"/>
              <a:sym typeface="Proxima Nova"/>
            </a:endParaRPr>
          </a:p>
        </p:txBody>
      </p:sp>
      <p:sp>
        <p:nvSpPr>
          <p:cNvPr id="53" name="Shape 53"/>
          <p:cNvSpPr txBox="1">
            <a:spLocks noGrp="1"/>
          </p:cNvSpPr>
          <p:nvPr>
            <p:ph type="body" idx="1"/>
          </p:nvPr>
        </p:nvSpPr>
        <p:spPr>
          <a:xfrm>
            <a:off x="457200" y="1032810"/>
            <a:ext cx="8272360" cy="3953630"/>
          </a:xfrm>
          <a:prstGeom prst="rect">
            <a:avLst/>
          </a:prstGeom>
        </p:spPr>
        <p:txBody>
          <a:bodyPr lIns="91425" tIns="91425" rIns="91425" bIns="91425" anchor="t" anchorCtr="0">
            <a:noAutofit/>
          </a:bodyPr>
          <a:lstStyle/>
          <a:p>
            <a:pPr algn="ctr"/>
            <a:endParaRPr lang="en-US" sz="2400" b="1" dirty="0" smtClean="0"/>
          </a:p>
          <a:p>
            <a:pPr algn="ctr"/>
            <a:endParaRPr lang="en-US" sz="2400" b="1" dirty="0"/>
          </a:p>
          <a:p>
            <a:pPr algn="ctr"/>
            <a:r>
              <a:rPr lang="en-US" b="1" dirty="0" smtClean="0"/>
              <a:t>State </a:t>
            </a:r>
            <a:r>
              <a:rPr lang="en-US" b="1" dirty="0"/>
              <a:t>verification </a:t>
            </a:r>
            <a:endParaRPr lang="en-US" b="1" dirty="0" smtClean="0"/>
          </a:p>
          <a:p>
            <a:pPr algn="ctr"/>
            <a:r>
              <a:rPr lang="en-US" sz="1600" dirty="0" smtClean="0"/>
              <a:t>vs</a:t>
            </a:r>
          </a:p>
          <a:p>
            <a:pPr algn="ctr"/>
            <a:r>
              <a:rPr lang="en-US" b="1" dirty="0"/>
              <a:t>B</a:t>
            </a:r>
            <a:r>
              <a:rPr lang="en-US" b="1" dirty="0" smtClean="0"/>
              <a:t>ehavior verification</a:t>
            </a:r>
            <a:endParaRPr lang="en-US" b="1" dirty="0"/>
          </a:p>
        </p:txBody>
      </p:sp>
    </p:spTree>
    <p:extLst>
      <p:ext uri="{BB962C8B-B14F-4D97-AF65-F5344CB8AC3E}">
        <p14:creationId xmlns:p14="http://schemas.microsoft.com/office/powerpoint/2010/main" val="1216876601"/>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Eleks - Presentatio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3583</TotalTime>
  <Words>522</Words>
  <Application>Microsoft Office PowerPoint</Application>
  <PresentationFormat>On-screen Show (16:9)</PresentationFormat>
  <Paragraphs>101</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Wingdings</vt:lpstr>
      <vt:lpstr>Proxima Nova</vt:lpstr>
      <vt:lpstr>Ubuntu</vt:lpstr>
      <vt:lpstr>Eleks - Presentation</vt:lpstr>
      <vt:lpstr>Fakes, Stubs and Mocks</vt:lpstr>
      <vt:lpstr>In previous lessons…</vt:lpstr>
      <vt:lpstr>Mocking is</vt:lpstr>
      <vt:lpstr>Let’s remind common unit test scenario</vt:lpstr>
      <vt:lpstr>What’s new it has?</vt:lpstr>
      <vt:lpstr>What is mocking?</vt:lpstr>
      <vt:lpstr>Mocking features</vt:lpstr>
      <vt:lpstr>Example of object with dependencies</vt:lpstr>
      <vt:lpstr>Mocks Aren’t Stubs</vt:lpstr>
      <vt:lpstr>Fakes</vt:lpstr>
      <vt:lpstr>Fakes Con’s and Pro’s</vt:lpstr>
      <vt:lpstr>Fakes: unit test scenario</vt:lpstr>
      <vt:lpstr>Let's go through the first example!</vt:lpstr>
      <vt:lpstr>Mocking frameworks</vt:lpstr>
      <vt:lpstr>Mocking framework features</vt:lpstr>
      <vt:lpstr>Stubs</vt:lpstr>
      <vt:lpstr>Stubs: unit test scenario</vt:lpstr>
      <vt:lpstr>Mocks</vt:lpstr>
      <vt:lpstr>Mocks – typical test scenario</vt:lpstr>
      <vt:lpstr>Unit test with Mocks and Stubs example</vt:lpstr>
      <vt:lpstr>Inspired by Technology. Driven by Value.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Topic</dc:title>
  <dc:creator>Serghiy Kapura</dc:creator>
  <cp:lastModifiedBy>Mykola Klymyuk</cp:lastModifiedBy>
  <cp:revision>90</cp:revision>
  <dcterms:modified xsi:type="dcterms:W3CDTF">2016-04-11T13:09:57Z</dcterms:modified>
</cp:coreProperties>
</file>