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8"/>
  </p:notesMasterIdLst>
  <p:sldIdLst>
    <p:sldId id="256" r:id="rId2"/>
    <p:sldId id="298" r:id="rId3"/>
    <p:sldId id="288" r:id="rId4"/>
    <p:sldId id="300" r:id="rId5"/>
    <p:sldId id="354" r:id="rId6"/>
    <p:sldId id="355" r:id="rId7"/>
    <p:sldId id="356" r:id="rId8"/>
    <p:sldId id="382" r:id="rId9"/>
    <p:sldId id="357" r:id="rId10"/>
    <p:sldId id="402" r:id="rId11"/>
    <p:sldId id="403" r:id="rId12"/>
    <p:sldId id="404" r:id="rId13"/>
    <p:sldId id="358" r:id="rId14"/>
    <p:sldId id="359" r:id="rId15"/>
    <p:sldId id="360" r:id="rId16"/>
    <p:sldId id="361" r:id="rId17"/>
    <p:sldId id="362" r:id="rId18"/>
    <p:sldId id="363" r:id="rId19"/>
    <p:sldId id="400" r:id="rId20"/>
    <p:sldId id="364" r:id="rId21"/>
    <p:sldId id="305" r:id="rId22"/>
    <p:sldId id="306" r:id="rId23"/>
    <p:sldId id="365" r:id="rId24"/>
    <p:sldId id="307" r:id="rId25"/>
    <p:sldId id="309" r:id="rId26"/>
    <p:sldId id="366" r:id="rId27"/>
    <p:sldId id="308" r:id="rId28"/>
    <p:sldId id="311" r:id="rId29"/>
    <p:sldId id="367" r:id="rId30"/>
    <p:sldId id="329" r:id="rId31"/>
    <p:sldId id="343" r:id="rId32"/>
    <p:sldId id="344" r:id="rId33"/>
    <p:sldId id="368" r:id="rId34"/>
    <p:sldId id="369" r:id="rId35"/>
    <p:sldId id="392" r:id="rId36"/>
    <p:sldId id="393" r:id="rId37"/>
    <p:sldId id="394" r:id="rId38"/>
    <p:sldId id="395" r:id="rId39"/>
    <p:sldId id="370" r:id="rId40"/>
    <p:sldId id="371" r:id="rId41"/>
    <p:sldId id="375" r:id="rId42"/>
    <p:sldId id="379" r:id="rId43"/>
    <p:sldId id="380" r:id="rId44"/>
    <p:sldId id="381" r:id="rId45"/>
    <p:sldId id="391" r:id="rId46"/>
    <p:sldId id="374" r:id="rId47"/>
    <p:sldId id="372" r:id="rId48"/>
    <p:sldId id="376" r:id="rId49"/>
    <p:sldId id="384" r:id="rId50"/>
    <p:sldId id="383" r:id="rId51"/>
    <p:sldId id="377" r:id="rId52"/>
    <p:sldId id="378" r:id="rId53"/>
    <p:sldId id="299" r:id="rId54"/>
    <p:sldId id="347" r:id="rId55"/>
    <p:sldId id="337" r:id="rId56"/>
    <p:sldId id="335" r:id="rId57"/>
    <p:sldId id="336" r:id="rId58"/>
    <p:sldId id="338" r:id="rId59"/>
    <p:sldId id="340" r:id="rId60"/>
    <p:sldId id="397" r:id="rId61"/>
    <p:sldId id="396" r:id="rId62"/>
    <p:sldId id="398" r:id="rId63"/>
    <p:sldId id="342" r:id="rId64"/>
    <p:sldId id="341" r:id="rId65"/>
    <p:sldId id="339" r:id="rId66"/>
    <p:sldId id="349" r:id="rId67"/>
    <p:sldId id="350" r:id="rId68"/>
    <p:sldId id="351" r:id="rId69"/>
    <p:sldId id="353" r:id="rId70"/>
    <p:sldId id="352" r:id="rId71"/>
    <p:sldId id="388" r:id="rId72"/>
    <p:sldId id="385" r:id="rId73"/>
    <p:sldId id="319" r:id="rId74"/>
    <p:sldId id="401" r:id="rId75"/>
    <p:sldId id="318" r:id="rId76"/>
    <p:sldId id="387"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031" autoAdjust="0"/>
  </p:normalViewPr>
  <p:slideViewPr>
    <p:cSldViewPr snapToGrid="0" snapToObjects="1">
      <p:cViewPr varScale="1">
        <p:scale>
          <a:sx n="91" d="100"/>
          <a:sy n="91" d="100"/>
        </p:scale>
        <p:origin x="-120" y="-4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printerSettings" Target="printerSettings/printerSettings1.bin"/><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6438F4-FE9B-BE46-AF89-07D24770531A}" type="datetimeFigureOut">
              <a:rPr lang="en-US" smtClean="0"/>
              <a:t>7/21/14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18AEBC-336F-BE46-B4F3-131ACFF6FA4D}" type="slidenum">
              <a:rPr lang="en-US" smtClean="0"/>
              <a:t>‹#›</a:t>
            </a:fld>
            <a:endParaRPr lang="en-US"/>
          </a:p>
        </p:txBody>
      </p:sp>
    </p:spTree>
    <p:extLst>
      <p:ext uri="{BB962C8B-B14F-4D97-AF65-F5344CB8AC3E}">
        <p14:creationId xmlns:p14="http://schemas.microsoft.com/office/powerpoint/2010/main" val="4642094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Images from http://</a:t>
            </a:r>
            <a:r>
              <a:rPr lang="en-US" dirty="0" err="1" smtClean="0"/>
              <a:t>wallpapersus.com</a:t>
            </a:r>
            <a:r>
              <a:rPr lang="en-US" dirty="0" smtClean="0"/>
              <a:t>/</a:t>
            </a:r>
            <a:endParaRPr lang="en-US" dirty="0"/>
          </a:p>
        </p:txBody>
      </p:sp>
      <p:sp>
        <p:nvSpPr>
          <p:cNvPr id="4" name="Slide Number Placeholder 3"/>
          <p:cNvSpPr>
            <a:spLocks noGrp="1"/>
          </p:cNvSpPr>
          <p:nvPr>
            <p:ph type="sldNum" sz="quarter" idx="10"/>
          </p:nvPr>
        </p:nvSpPr>
        <p:spPr/>
        <p:txBody>
          <a:bodyPr/>
          <a:lstStyle/>
          <a:p>
            <a:fld id="{C118AEBC-336F-BE46-B4F3-131ACFF6FA4D}" type="slidenum">
              <a:rPr lang="en-US" smtClean="0"/>
              <a:t>1</a:t>
            </a:fld>
            <a:endParaRPr lang="en-US"/>
          </a:p>
        </p:txBody>
      </p:sp>
    </p:spTree>
    <p:extLst>
      <p:ext uri="{BB962C8B-B14F-4D97-AF65-F5344CB8AC3E}">
        <p14:creationId xmlns:p14="http://schemas.microsoft.com/office/powerpoint/2010/main" val="1246613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function gets</a:t>
            </a:r>
            <a:r>
              <a:rPr lang="en-US" baseline="0" dirty="0" smtClean="0"/>
              <a:t> input from the last function</a:t>
            </a:r>
            <a:endParaRPr lang="en-US" dirty="0"/>
          </a:p>
        </p:txBody>
      </p:sp>
      <p:sp>
        <p:nvSpPr>
          <p:cNvPr id="4" name="Slide Number Placeholder 3"/>
          <p:cNvSpPr>
            <a:spLocks noGrp="1"/>
          </p:cNvSpPr>
          <p:nvPr>
            <p:ph type="sldNum" sz="quarter" idx="10"/>
          </p:nvPr>
        </p:nvSpPr>
        <p:spPr/>
        <p:txBody>
          <a:bodyPr/>
          <a:lstStyle/>
          <a:p>
            <a:fld id="{C118AEBC-336F-BE46-B4F3-131ACFF6FA4D}" type="slidenum">
              <a:rPr lang="en-US" smtClean="0"/>
              <a:t>50</a:t>
            </a:fld>
            <a:endParaRPr lang="en-US"/>
          </a:p>
        </p:txBody>
      </p:sp>
    </p:spTree>
    <p:extLst>
      <p:ext uri="{BB962C8B-B14F-4D97-AF65-F5344CB8AC3E}">
        <p14:creationId xmlns:p14="http://schemas.microsoft.com/office/powerpoint/2010/main" val="3462460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Map returns</a:t>
            </a:r>
            <a:r>
              <a:rPr lang="en-US" baseline="0" dirty="0" smtClean="0"/>
              <a:t> an array of RESULTS, one for each input object/value</a:t>
            </a:r>
            <a:endParaRPr lang="en-US" dirty="0"/>
          </a:p>
        </p:txBody>
      </p:sp>
      <p:sp>
        <p:nvSpPr>
          <p:cNvPr id="4" name="Slide Number Placeholder 3"/>
          <p:cNvSpPr>
            <a:spLocks noGrp="1"/>
          </p:cNvSpPr>
          <p:nvPr>
            <p:ph type="sldNum" sz="quarter" idx="10"/>
          </p:nvPr>
        </p:nvSpPr>
        <p:spPr/>
        <p:txBody>
          <a:bodyPr/>
          <a:lstStyle/>
          <a:p>
            <a:fld id="{C118AEBC-336F-BE46-B4F3-131ACFF6FA4D}" type="slidenum">
              <a:rPr lang="en-US" smtClean="0"/>
              <a:t>51</a:t>
            </a:fld>
            <a:endParaRPr lang="en-US"/>
          </a:p>
        </p:txBody>
      </p:sp>
    </p:spTree>
    <p:extLst>
      <p:ext uri="{BB962C8B-B14F-4D97-AF65-F5344CB8AC3E}">
        <p14:creationId xmlns:p14="http://schemas.microsoft.com/office/powerpoint/2010/main" val="2644181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Map returns</a:t>
            </a:r>
            <a:r>
              <a:rPr lang="en-US" baseline="0" dirty="0" smtClean="0"/>
              <a:t> a  sub-array of objects/values form the input array, filtered by a </a:t>
            </a:r>
            <a:r>
              <a:rPr lang="en-US" baseline="0" dirty="0" err="1" smtClean="0"/>
              <a:t>boolean</a:t>
            </a:r>
            <a:r>
              <a:rPr lang="en-US" baseline="0" dirty="0" smtClean="0"/>
              <a:t> test function</a:t>
            </a:r>
            <a:endParaRPr lang="en-US" dirty="0" smtClean="0"/>
          </a:p>
          <a:p>
            <a:endParaRPr lang="en-US" dirty="0"/>
          </a:p>
        </p:txBody>
      </p:sp>
      <p:sp>
        <p:nvSpPr>
          <p:cNvPr id="4" name="Slide Number Placeholder 3"/>
          <p:cNvSpPr>
            <a:spLocks noGrp="1"/>
          </p:cNvSpPr>
          <p:nvPr>
            <p:ph type="sldNum" sz="quarter" idx="10"/>
          </p:nvPr>
        </p:nvSpPr>
        <p:spPr/>
        <p:txBody>
          <a:bodyPr/>
          <a:lstStyle/>
          <a:p>
            <a:fld id="{C118AEBC-336F-BE46-B4F3-131ACFF6FA4D}" type="slidenum">
              <a:rPr lang="en-US" smtClean="0"/>
              <a:t>52</a:t>
            </a:fld>
            <a:endParaRPr lang="en-US"/>
          </a:p>
        </p:txBody>
      </p:sp>
    </p:spTree>
    <p:extLst>
      <p:ext uri="{BB962C8B-B14F-4D97-AF65-F5344CB8AC3E}">
        <p14:creationId xmlns:p14="http://schemas.microsoft.com/office/powerpoint/2010/main" val="3640868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18AEBC-336F-BE46-B4F3-131ACFF6FA4D}" type="slidenum">
              <a:rPr lang="en-US" smtClean="0"/>
              <a:t>54</a:t>
            </a:fld>
            <a:endParaRPr lang="en-US"/>
          </a:p>
        </p:txBody>
      </p:sp>
    </p:spTree>
    <p:extLst>
      <p:ext uri="{BB962C8B-B14F-4D97-AF65-F5344CB8AC3E}">
        <p14:creationId xmlns:p14="http://schemas.microsoft.com/office/powerpoint/2010/main" val="1561867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18AEBC-336F-BE46-B4F3-131ACFF6FA4D}" type="slidenum">
              <a:rPr lang="en-US" smtClean="0"/>
              <a:t>66</a:t>
            </a:fld>
            <a:endParaRPr lang="en-US"/>
          </a:p>
        </p:txBody>
      </p:sp>
    </p:spTree>
    <p:extLst>
      <p:ext uri="{BB962C8B-B14F-4D97-AF65-F5344CB8AC3E}">
        <p14:creationId xmlns:p14="http://schemas.microsoft.com/office/powerpoint/2010/main" val="3616924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18AEBC-336F-BE46-B4F3-131ACFF6FA4D}" type="slidenum">
              <a:rPr lang="en-US" smtClean="0"/>
              <a:t>67</a:t>
            </a:fld>
            <a:endParaRPr lang="en-US"/>
          </a:p>
        </p:txBody>
      </p:sp>
    </p:spTree>
    <p:extLst>
      <p:ext uri="{BB962C8B-B14F-4D97-AF65-F5344CB8AC3E}">
        <p14:creationId xmlns:p14="http://schemas.microsoft.com/office/powerpoint/2010/main" val="361692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18AEBC-336F-BE46-B4F3-131ACFF6FA4D}" type="slidenum">
              <a:rPr lang="en-US" smtClean="0"/>
              <a:t>2</a:t>
            </a:fld>
            <a:endParaRPr lang="en-US"/>
          </a:p>
        </p:txBody>
      </p:sp>
    </p:spTree>
    <p:extLst>
      <p:ext uri="{BB962C8B-B14F-4D97-AF65-F5344CB8AC3E}">
        <p14:creationId xmlns:p14="http://schemas.microsoft.com/office/powerpoint/2010/main" val="576655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enumerable is not set to true by default for inherited attributes. You can change this, but its often not worth it </a:t>
            </a:r>
            <a:endParaRPr lang="en-US" dirty="0"/>
          </a:p>
        </p:txBody>
      </p:sp>
      <p:sp>
        <p:nvSpPr>
          <p:cNvPr id="4" name="Slide Number Placeholder 3"/>
          <p:cNvSpPr>
            <a:spLocks noGrp="1"/>
          </p:cNvSpPr>
          <p:nvPr>
            <p:ph type="sldNum" sz="quarter" idx="10"/>
          </p:nvPr>
        </p:nvSpPr>
        <p:spPr/>
        <p:txBody>
          <a:bodyPr/>
          <a:lstStyle/>
          <a:p>
            <a:fld id="{C118AEBC-336F-BE46-B4F3-131ACFF6FA4D}" type="slidenum">
              <a:rPr lang="en-US" smtClean="0"/>
              <a:t>11</a:t>
            </a:fld>
            <a:endParaRPr lang="en-US"/>
          </a:p>
        </p:txBody>
      </p:sp>
    </p:spTree>
    <p:extLst>
      <p:ext uri="{BB962C8B-B14F-4D97-AF65-F5344CB8AC3E}">
        <p14:creationId xmlns:p14="http://schemas.microsoft.com/office/powerpoint/2010/main" val="100453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in </a:t>
            </a:r>
            <a:r>
              <a:rPr lang="en-US" dirty="0" err="1" smtClean="0"/>
              <a:t>ecmascript</a:t>
            </a:r>
            <a:r>
              <a:rPr lang="en-US" baseline="0" dirty="0" smtClean="0"/>
              <a:t> 5.</a:t>
            </a:r>
            <a:endParaRPr lang="en-US" dirty="0" smtClean="0"/>
          </a:p>
          <a:p>
            <a:endParaRPr lang="en-US" dirty="0" smtClean="0"/>
          </a:p>
          <a:p>
            <a:r>
              <a:rPr lang="en-US" dirty="0" smtClean="0"/>
              <a:t>Problem: you can’t pass in constructor attributes within </a:t>
            </a:r>
            <a:r>
              <a:rPr lang="en-US" dirty="0" err="1" smtClean="0"/>
              <a:t>Object.create</a:t>
            </a:r>
            <a:r>
              <a:rPr lang="en-US" dirty="0" smtClean="0"/>
              <a:t>.</a:t>
            </a:r>
            <a:endParaRPr lang="en-US" dirty="0"/>
          </a:p>
        </p:txBody>
      </p:sp>
      <p:sp>
        <p:nvSpPr>
          <p:cNvPr id="4" name="Slide Number Placeholder 3"/>
          <p:cNvSpPr>
            <a:spLocks noGrp="1"/>
          </p:cNvSpPr>
          <p:nvPr>
            <p:ph type="sldNum" sz="quarter" idx="10"/>
          </p:nvPr>
        </p:nvSpPr>
        <p:spPr/>
        <p:txBody>
          <a:bodyPr/>
          <a:lstStyle/>
          <a:p>
            <a:fld id="{C118AEBC-336F-BE46-B4F3-131ACFF6FA4D}" type="slidenum">
              <a:rPr lang="en-US" smtClean="0"/>
              <a:t>12</a:t>
            </a:fld>
            <a:endParaRPr lang="en-US"/>
          </a:p>
        </p:txBody>
      </p:sp>
    </p:spTree>
    <p:extLst>
      <p:ext uri="{BB962C8B-B14F-4D97-AF65-F5344CB8AC3E}">
        <p14:creationId xmlns:p14="http://schemas.microsoft.com/office/powerpoint/2010/main" val="1004532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18AEBC-336F-BE46-B4F3-131ACFF6FA4D}" type="slidenum">
              <a:rPr lang="en-US" smtClean="0"/>
              <a:t>13</a:t>
            </a:fld>
            <a:endParaRPr lang="en-US"/>
          </a:p>
        </p:txBody>
      </p:sp>
    </p:spTree>
    <p:extLst>
      <p:ext uri="{BB962C8B-B14F-4D97-AF65-F5344CB8AC3E}">
        <p14:creationId xmlns:p14="http://schemas.microsoft.com/office/powerpoint/2010/main" val="3692396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18AEBC-336F-BE46-B4F3-131ACFF6FA4D}" type="slidenum">
              <a:rPr lang="en-US" smtClean="0"/>
              <a:t>27</a:t>
            </a:fld>
            <a:endParaRPr lang="en-US"/>
          </a:p>
        </p:txBody>
      </p:sp>
    </p:spTree>
    <p:extLst>
      <p:ext uri="{BB962C8B-B14F-4D97-AF65-F5344CB8AC3E}">
        <p14:creationId xmlns:p14="http://schemas.microsoft.com/office/powerpoint/2010/main" val="1561867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happens when we add error handling?</a:t>
            </a:r>
            <a:endParaRPr lang="en-US" dirty="0"/>
          </a:p>
        </p:txBody>
      </p:sp>
      <p:sp>
        <p:nvSpPr>
          <p:cNvPr id="4" name="Slide Number Placeholder 3"/>
          <p:cNvSpPr>
            <a:spLocks noGrp="1"/>
          </p:cNvSpPr>
          <p:nvPr>
            <p:ph type="sldNum" sz="quarter" idx="10"/>
          </p:nvPr>
        </p:nvSpPr>
        <p:spPr/>
        <p:txBody>
          <a:bodyPr/>
          <a:lstStyle/>
          <a:p>
            <a:fld id="{C118AEBC-336F-BE46-B4F3-131ACFF6FA4D}" type="slidenum">
              <a:rPr lang="en-US" smtClean="0"/>
              <a:t>39</a:t>
            </a:fld>
            <a:endParaRPr lang="en-US"/>
          </a:p>
        </p:txBody>
      </p:sp>
    </p:spTree>
    <p:extLst>
      <p:ext uri="{BB962C8B-B14F-4D97-AF65-F5344CB8AC3E}">
        <p14:creationId xmlns:p14="http://schemas.microsoft.com/office/powerpoint/2010/main" val="2268458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18AEBC-336F-BE46-B4F3-131ACFF6FA4D}" type="slidenum">
              <a:rPr lang="en-US" smtClean="0"/>
              <a:t>42</a:t>
            </a:fld>
            <a:endParaRPr lang="en-US"/>
          </a:p>
        </p:txBody>
      </p:sp>
    </p:spTree>
    <p:extLst>
      <p:ext uri="{BB962C8B-B14F-4D97-AF65-F5344CB8AC3E}">
        <p14:creationId xmlns:p14="http://schemas.microsoft.com/office/powerpoint/2010/main" val="2756511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Callback contains</a:t>
            </a:r>
            <a:r>
              <a:rPr lang="en-US" baseline="0" dirty="0" smtClean="0"/>
              <a:t> an object filled with results from each function</a:t>
            </a:r>
            <a:endParaRPr lang="en-US" dirty="0"/>
          </a:p>
        </p:txBody>
      </p:sp>
      <p:sp>
        <p:nvSpPr>
          <p:cNvPr id="4" name="Slide Number Placeholder 3"/>
          <p:cNvSpPr>
            <a:spLocks noGrp="1"/>
          </p:cNvSpPr>
          <p:nvPr>
            <p:ph type="sldNum" sz="quarter" idx="10"/>
          </p:nvPr>
        </p:nvSpPr>
        <p:spPr/>
        <p:txBody>
          <a:bodyPr/>
          <a:lstStyle/>
          <a:p>
            <a:fld id="{C118AEBC-336F-BE46-B4F3-131ACFF6FA4D}" type="slidenum">
              <a:rPr lang="en-US" smtClean="0"/>
              <a:t>49</a:t>
            </a:fld>
            <a:endParaRPr lang="en-US"/>
          </a:p>
        </p:txBody>
      </p:sp>
    </p:spTree>
    <p:extLst>
      <p:ext uri="{BB962C8B-B14F-4D97-AF65-F5344CB8AC3E}">
        <p14:creationId xmlns:p14="http://schemas.microsoft.com/office/powerpoint/2010/main" val="488720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683816-5A0A-7540-A9E7-E1F54BFD58A5}" type="datetimeFigureOut">
              <a:rPr lang="en-US" smtClean="0"/>
              <a:t>7/21/14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9B3D4-C00E-BD42-86D7-9F6D37C09D49}" type="slidenum">
              <a:rPr lang="en-US" smtClean="0"/>
              <a:t>‹#›</a:t>
            </a:fld>
            <a:endParaRPr lang="en-US"/>
          </a:p>
        </p:txBody>
      </p:sp>
    </p:spTree>
    <p:extLst>
      <p:ext uri="{BB962C8B-B14F-4D97-AF65-F5344CB8AC3E}">
        <p14:creationId xmlns:p14="http://schemas.microsoft.com/office/powerpoint/2010/main" val="1347094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683816-5A0A-7540-A9E7-E1F54BFD58A5}" type="datetimeFigureOut">
              <a:rPr lang="en-US" smtClean="0"/>
              <a:t>7/21/14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9B3D4-C00E-BD42-86D7-9F6D37C09D49}" type="slidenum">
              <a:rPr lang="en-US" smtClean="0"/>
              <a:t>‹#›</a:t>
            </a:fld>
            <a:endParaRPr lang="en-US"/>
          </a:p>
        </p:txBody>
      </p:sp>
    </p:spTree>
    <p:extLst>
      <p:ext uri="{BB962C8B-B14F-4D97-AF65-F5344CB8AC3E}">
        <p14:creationId xmlns:p14="http://schemas.microsoft.com/office/powerpoint/2010/main" val="276193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683816-5A0A-7540-A9E7-E1F54BFD58A5}" type="datetimeFigureOut">
              <a:rPr lang="en-US" smtClean="0"/>
              <a:t>7/21/14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9B3D4-C00E-BD42-86D7-9F6D37C09D49}" type="slidenum">
              <a:rPr lang="en-US" smtClean="0"/>
              <a:t>‹#›</a:t>
            </a:fld>
            <a:endParaRPr lang="en-US"/>
          </a:p>
        </p:txBody>
      </p:sp>
    </p:spTree>
    <p:extLst>
      <p:ext uri="{BB962C8B-B14F-4D97-AF65-F5344CB8AC3E}">
        <p14:creationId xmlns:p14="http://schemas.microsoft.com/office/powerpoint/2010/main" val="2322430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683816-5A0A-7540-A9E7-E1F54BFD58A5}" type="datetimeFigureOut">
              <a:rPr lang="en-US" smtClean="0"/>
              <a:t>7/21/14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9B3D4-C00E-BD42-86D7-9F6D37C09D49}" type="slidenum">
              <a:rPr lang="en-US" smtClean="0"/>
              <a:t>‹#›</a:t>
            </a:fld>
            <a:endParaRPr lang="en-US"/>
          </a:p>
        </p:txBody>
      </p:sp>
    </p:spTree>
    <p:extLst>
      <p:ext uri="{BB962C8B-B14F-4D97-AF65-F5344CB8AC3E}">
        <p14:creationId xmlns:p14="http://schemas.microsoft.com/office/powerpoint/2010/main" val="314621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683816-5A0A-7540-A9E7-E1F54BFD58A5}" type="datetimeFigureOut">
              <a:rPr lang="en-US" smtClean="0"/>
              <a:t>7/21/14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9B3D4-C00E-BD42-86D7-9F6D37C09D49}" type="slidenum">
              <a:rPr lang="en-US" smtClean="0"/>
              <a:t>‹#›</a:t>
            </a:fld>
            <a:endParaRPr lang="en-US"/>
          </a:p>
        </p:txBody>
      </p:sp>
    </p:spTree>
    <p:extLst>
      <p:ext uri="{BB962C8B-B14F-4D97-AF65-F5344CB8AC3E}">
        <p14:creationId xmlns:p14="http://schemas.microsoft.com/office/powerpoint/2010/main" val="373141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683816-5A0A-7540-A9E7-E1F54BFD58A5}" type="datetimeFigureOut">
              <a:rPr lang="en-US" smtClean="0"/>
              <a:t>7/21/14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59B3D4-C00E-BD42-86D7-9F6D37C09D49}" type="slidenum">
              <a:rPr lang="en-US" smtClean="0"/>
              <a:t>‹#›</a:t>
            </a:fld>
            <a:endParaRPr lang="en-US"/>
          </a:p>
        </p:txBody>
      </p:sp>
    </p:spTree>
    <p:extLst>
      <p:ext uri="{BB962C8B-B14F-4D97-AF65-F5344CB8AC3E}">
        <p14:creationId xmlns:p14="http://schemas.microsoft.com/office/powerpoint/2010/main" val="3546632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683816-5A0A-7540-A9E7-E1F54BFD58A5}" type="datetimeFigureOut">
              <a:rPr lang="en-US" smtClean="0"/>
              <a:t>7/21/14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59B3D4-C00E-BD42-86D7-9F6D37C09D49}" type="slidenum">
              <a:rPr lang="en-US" smtClean="0"/>
              <a:t>‹#›</a:t>
            </a:fld>
            <a:endParaRPr lang="en-US"/>
          </a:p>
        </p:txBody>
      </p:sp>
    </p:spTree>
    <p:extLst>
      <p:ext uri="{BB962C8B-B14F-4D97-AF65-F5344CB8AC3E}">
        <p14:creationId xmlns:p14="http://schemas.microsoft.com/office/powerpoint/2010/main" val="4177944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683816-5A0A-7540-A9E7-E1F54BFD58A5}" type="datetimeFigureOut">
              <a:rPr lang="en-US" smtClean="0"/>
              <a:t>7/21/14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59B3D4-C00E-BD42-86D7-9F6D37C09D49}" type="slidenum">
              <a:rPr lang="en-US" smtClean="0"/>
              <a:t>‹#›</a:t>
            </a:fld>
            <a:endParaRPr lang="en-US"/>
          </a:p>
        </p:txBody>
      </p:sp>
    </p:spTree>
    <p:extLst>
      <p:ext uri="{BB962C8B-B14F-4D97-AF65-F5344CB8AC3E}">
        <p14:creationId xmlns:p14="http://schemas.microsoft.com/office/powerpoint/2010/main" val="1619986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683816-5A0A-7540-A9E7-E1F54BFD58A5}" type="datetimeFigureOut">
              <a:rPr lang="en-US" smtClean="0"/>
              <a:t>7/21/14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59B3D4-C00E-BD42-86D7-9F6D37C09D49}" type="slidenum">
              <a:rPr lang="en-US" smtClean="0"/>
              <a:t>‹#›</a:t>
            </a:fld>
            <a:endParaRPr lang="en-US"/>
          </a:p>
        </p:txBody>
      </p:sp>
    </p:spTree>
    <p:extLst>
      <p:ext uri="{BB962C8B-B14F-4D97-AF65-F5344CB8AC3E}">
        <p14:creationId xmlns:p14="http://schemas.microsoft.com/office/powerpoint/2010/main" val="2838279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683816-5A0A-7540-A9E7-E1F54BFD58A5}" type="datetimeFigureOut">
              <a:rPr lang="en-US" smtClean="0"/>
              <a:t>7/21/14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59B3D4-C00E-BD42-86D7-9F6D37C09D49}" type="slidenum">
              <a:rPr lang="en-US" smtClean="0"/>
              <a:t>‹#›</a:t>
            </a:fld>
            <a:endParaRPr lang="en-US"/>
          </a:p>
        </p:txBody>
      </p:sp>
    </p:spTree>
    <p:extLst>
      <p:ext uri="{BB962C8B-B14F-4D97-AF65-F5344CB8AC3E}">
        <p14:creationId xmlns:p14="http://schemas.microsoft.com/office/powerpoint/2010/main" val="3492529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683816-5A0A-7540-A9E7-E1F54BFD58A5}" type="datetimeFigureOut">
              <a:rPr lang="en-US" smtClean="0"/>
              <a:t>7/21/14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59B3D4-C00E-BD42-86D7-9F6D37C09D49}" type="slidenum">
              <a:rPr lang="en-US" smtClean="0"/>
              <a:t>‹#›</a:t>
            </a:fld>
            <a:endParaRPr lang="en-US"/>
          </a:p>
        </p:txBody>
      </p:sp>
    </p:spTree>
    <p:extLst>
      <p:ext uri="{BB962C8B-B14F-4D97-AF65-F5344CB8AC3E}">
        <p14:creationId xmlns:p14="http://schemas.microsoft.com/office/powerpoint/2010/main" val="13026161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683816-5A0A-7540-A9E7-E1F54BFD58A5}" type="datetimeFigureOut">
              <a:rPr lang="en-US" smtClean="0"/>
              <a:t>7/21/14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59B3D4-C00E-BD42-86D7-9F6D37C09D49}" type="slidenum">
              <a:rPr lang="en-US" smtClean="0"/>
              <a:t>‹#›</a:t>
            </a:fld>
            <a:endParaRPr lang="en-US"/>
          </a:p>
        </p:txBody>
      </p:sp>
    </p:spTree>
    <p:extLst>
      <p:ext uri="{BB962C8B-B14F-4D97-AF65-F5344CB8AC3E}">
        <p14:creationId xmlns:p14="http://schemas.microsoft.com/office/powerpoint/2010/main" val="4196839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rgbClr val="55992B"/>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s://github.com/caolan/async"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npmjs.org/package/scale-fs"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cacois/node-patterns-discerning"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009400" y="1300367"/>
            <a:ext cx="4716195" cy="2947622"/>
          </a:xfrm>
          <a:prstGeom prst="rect">
            <a:avLst/>
          </a:prstGeom>
        </p:spPr>
      </p:pic>
      <p:sp>
        <p:nvSpPr>
          <p:cNvPr id="2" name="Title 1"/>
          <p:cNvSpPr>
            <a:spLocks noGrp="1"/>
          </p:cNvSpPr>
          <p:nvPr>
            <p:ph type="ctrTitle"/>
          </p:nvPr>
        </p:nvSpPr>
        <p:spPr/>
        <p:txBody>
          <a:bodyPr/>
          <a:lstStyle/>
          <a:p>
            <a:pPr algn="l"/>
            <a:r>
              <a:rPr lang="en-US" dirty="0" err="1" smtClean="0">
                <a:solidFill>
                  <a:schemeClr val="accent5"/>
                </a:solidFill>
              </a:rPr>
              <a:t>Node.js</a:t>
            </a:r>
            <a:r>
              <a:rPr lang="en-US" dirty="0" smtClean="0">
                <a:solidFill>
                  <a:schemeClr val="accent5"/>
                </a:solidFill>
              </a:rPr>
              <a:t> Patterns</a:t>
            </a:r>
            <a:endParaRPr lang="en-US" dirty="0">
              <a:solidFill>
                <a:schemeClr val="accent5"/>
              </a:solidFill>
            </a:endParaRPr>
          </a:p>
        </p:txBody>
      </p:sp>
      <p:sp>
        <p:nvSpPr>
          <p:cNvPr id="3" name="Subtitle 2"/>
          <p:cNvSpPr>
            <a:spLocks noGrp="1"/>
          </p:cNvSpPr>
          <p:nvPr>
            <p:ph type="subTitle" idx="1"/>
          </p:nvPr>
        </p:nvSpPr>
        <p:spPr>
          <a:xfrm>
            <a:off x="685800" y="3292006"/>
            <a:ext cx="6400800" cy="1752600"/>
          </a:xfrm>
        </p:spPr>
        <p:txBody>
          <a:bodyPr/>
          <a:lstStyle/>
          <a:p>
            <a:pPr algn="l"/>
            <a:r>
              <a:rPr lang="en-US" dirty="0" smtClean="0"/>
              <a:t>For the Discerning Developer</a:t>
            </a:r>
            <a:endParaRPr lang="en-US" dirty="0"/>
          </a:p>
        </p:txBody>
      </p:sp>
      <p:sp>
        <p:nvSpPr>
          <p:cNvPr id="5" name="TextBox 4"/>
          <p:cNvSpPr txBox="1"/>
          <p:nvPr/>
        </p:nvSpPr>
        <p:spPr>
          <a:xfrm>
            <a:off x="139825" y="6397210"/>
            <a:ext cx="6141901" cy="369332"/>
          </a:xfrm>
          <a:prstGeom prst="rect">
            <a:avLst/>
          </a:prstGeom>
          <a:noFill/>
        </p:spPr>
        <p:txBody>
          <a:bodyPr wrap="none" rtlCol="0">
            <a:spAutoFit/>
          </a:bodyPr>
          <a:lstStyle/>
          <a:p>
            <a:r>
              <a:rPr lang="en-US" dirty="0" smtClean="0"/>
              <a:t>C. Aaron Cois, Ph.D. </a:t>
            </a:r>
            <a:r>
              <a:rPr lang="en-US" dirty="0"/>
              <a:t> </a:t>
            </a:r>
            <a:r>
              <a:rPr lang="en-US" dirty="0" smtClean="0"/>
              <a:t>::  Carnegie Mellon University, SEI</a:t>
            </a:r>
            <a:endParaRPr lang="en-US" dirty="0"/>
          </a:p>
        </p:txBody>
      </p:sp>
    </p:spTree>
    <p:extLst>
      <p:ext uri="{BB962C8B-B14F-4D97-AF65-F5344CB8AC3E}">
        <p14:creationId xmlns:p14="http://schemas.microsoft.com/office/powerpoint/2010/main" val="71551218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613115" y="-489169"/>
            <a:ext cx="4716195" cy="2947622"/>
          </a:xfrm>
          <a:prstGeom prst="rect">
            <a:avLst/>
          </a:prstGeom>
        </p:spPr>
      </p:pic>
      <p:sp>
        <p:nvSpPr>
          <p:cNvPr id="2" name="Title 1"/>
          <p:cNvSpPr>
            <a:spLocks noGrp="1"/>
          </p:cNvSpPr>
          <p:nvPr>
            <p:ph type="title"/>
          </p:nvPr>
        </p:nvSpPr>
        <p:spPr/>
        <p:txBody>
          <a:bodyPr/>
          <a:lstStyle/>
          <a:p>
            <a:pPr algn="l"/>
            <a:r>
              <a:rPr lang="en-US" dirty="0" smtClean="0"/>
              <a:t>Prototype Inheritance</a:t>
            </a:r>
            <a:endParaRPr lang="en-US" dirty="0"/>
          </a:p>
        </p:txBody>
      </p:sp>
      <p:sp>
        <p:nvSpPr>
          <p:cNvPr id="4" name="TextBox 3"/>
          <p:cNvSpPr txBox="1"/>
          <p:nvPr/>
        </p:nvSpPr>
        <p:spPr>
          <a:xfrm>
            <a:off x="457200" y="1417638"/>
            <a:ext cx="8363454" cy="5262979"/>
          </a:xfrm>
          <a:prstGeom prst="rect">
            <a:avLst/>
          </a:prstGeom>
          <a:solidFill>
            <a:schemeClr val="bg1">
              <a:lumMod val="85000"/>
            </a:schemeClr>
          </a:solidFill>
          <a:effectLst>
            <a:softEdge rad="88900"/>
          </a:effectLst>
        </p:spPr>
        <p:txBody>
          <a:bodyPr wrap="square" rtlCol="0">
            <a:spAutoFit/>
          </a:bodyPr>
          <a:lstStyle/>
          <a:p>
            <a:r>
              <a:rPr lang="en-US" sz="800" b="1" dirty="0" smtClean="0">
                <a:solidFill>
                  <a:srgbClr val="082357"/>
                </a:solidFill>
                <a:latin typeface="CourierNewPS-BoldMT"/>
              </a:rPr>
              <a:t> </a:t>
            </a:r>
          </a:p>
          <a:p>
            <a:r>
              <a:rPr lang="en-US" sz="2000" b="1" dirty="0" smtClean="0">
                <a:solidFill>
                  <a:srgbClr val="082357"/>
                </a:solidFill>
                <a:latin typeface="CourierNewPS-BoldMT"/>
              </a:rPr>
              <a:t> </a:t>
            </a:r>
            <a:r>
              <a:rPr lang="en-US" sz="2000" b="1" dirty="0" smtClean="0">
                <a:solidFill>
                  <a:srgbClr val="082357"/>
                </a:solidFill>
                <a:latin typeface="CourierNewPS-BoldMT"/>
              </a:rPr>
              <a:t>function</a:t>
            </a:r>
            <a:r>
              <a:rPr lang="en-US" sz="2000" dirty="0" smtClean="0">
                <a:solidFill>
                  <a:prstClr val="black"/>
                </a:solidFill>
                <a:latin typeface="Courier"/>
              </a:rPr>
              <a:t> </a:t>
            </a:r>
            <a:r>
              <a:rPr lang="en-US" sz="2000" dirty="0">
                <a:solidFill>
                  <a:prstClr val="black"/>
                </a:solidFill>
                <a:latin typeface="Courier"/>
              </a:rPr>
              <a:t>Person</a:t>
            </a:r>
            <a:r>
              <a:rPr lang="en-US" sz="2000" dirty="0">
                <a:solidFill>
                  <a:srgbClr val="2A8B00"/>
                </a:solidFill>
                <a:latin typeface="CourierNewPSMT"/>
              </a:rPr>
              <a:t>(</a:t>
            </a:r>
            <a:r>
              <a:rPr lang="en-US" sz="2000" dirty="0" err="1">
                <a:solidFill>
                  <a:prstClr val="black"/>
                </a:solidFill>
                <a:latin typeface="Courier"/>
              </a:rPr>
              <a:t>firstname</a:t>
            </a:r>
            <a:r>
              <a:rPr lang="en-US" sz="2000" dirty="0">
                <a:solidFill>
                  <a:srgbClr val="398B0F"/>
                </a:solidFill>
                <a:latin typeface="CourierNewPSMT"/>
              </a:rPr>
              <a:t>,</a:t>
            </a:r>
            <a:r>
              <a:rPr lang="en-US" sz="2000" dirty="0">
                <a:solidFill>
                  <a:prstClr val="black"/>
                </a:solidFill>
                <a:latin typeface="Courier"/>
              </a:rPr>
              <a:t> </a:t>
            </a:r>
            <a:r>
              <a:rPr lang="en-US" sz="2000" dirty="0" err="1">
                <a:solidFill>
                  <a:prstClr val="black"/>
                </a:solidFill>
                <a:latin typeface="Courier"/>
              </a:rPr>
              <a:t>lastname</a:t>
            </a:r>
            <a:r>
              <a:rPr lang="en-US" sz="2000" dirty="0">
                <a:solidFill>
                  <a:srgbClr val="2A8B00"/>
                </a:solidFill>
                <a:latin typeface="CourierNewPSMT"/>
              </a:rPr>
              <a:t>){</a:t>
            </a:r>
            <a:endParaRPr lang="en-US" sz="2000" dirty="0">
              <a:solidFill>
                <a:prstClr val="black"/>
              </a:solidFill>
              <a:latin typeface="Courier"/>
            </a:endParaRPr>
          </a:p>
          <a:p>
            <a:r>
              <a:rPr lang="en-US" sz="2000" dirty="0" smtClean="0">
                <a:solidFill>
                  <a:prstClr val="black"/>
                </a:solidFill>
                <a:latin typeface="Courier"/>
              </a:rPr>
              <a:t> </a:t>
            </a:r>
            <a:r>
              <a:rPr lang="en-US" sz="2000" dirty="0">
                <a:solidFill>
                  <a:prstClr val="black"/>
                </a:solidFill>
                <a:latin typeface="Courier"/>
              </a:rPr>
              <a:t>  </a:t>
            </a:r>
            <a:r>
              <a:rPr lang="en-US" sz="2000" b="1" dirty="0" err="1">
                <a:solidFill>
                  <a:srgbClr val="000058"/>
                </a:solidFill>
                <a:latin typeface="CourierNewPS-BoldMT"/>
              </a:rPr>
              <a:t>this</a:t>
            </a:r>
            <a:r>
              <a:rPr lang="en-US" sz="2000" dirty="0" err="1">
                <a:solidFill>
                  <a:prstClr val="black"/>
                </a:solidFill>
                <a:latin typeface="Courier"/>
              </a:rPr>
              <a:t>.</a:t>
            </a:r>
            <a:r>
              <a:rPr lang="en-US" sz="2000" dirty="0" err="1">
                <a:solidFill>
                  <a:srgbClr val="4D0057"/>
                </a:solidFill>
                <a:latin typeface="CourierNewPSMT"/>
              </a:rPr>
              <a:t>firstname</a:t>
            </a:r>
            <a:r>
              <a:rPr lang="en-US" sz="2000" dirty="0">
                <a:solidFill>
                  <a:prstClr val="black"/>
                </a:solidFill>
                <a:latin typeface="Courier"/>
              </a:rPr>
              <a:t> </a:t>
            </a:r>
            <a:r>
              <a:rPr lang="en-US" sz="2000" dirty="0">
                <a:solidFill>
                  <a:srgbClr val="398B0F"/>
                </a:solidFill>
                <a:latin typeface="CourierNewPSMT"/>
              </a:rPr>
              <a:t>=</a:t>
            </a:r>
            <a:r>
              <a:rPr lang="en-US" sz="2000" dirty="0">
                <a:solidFill>
                  <a:prstClr val="black"/>
                </a:solidFill>
                <a:latin typeface="Courier"/>
              </a:rPr>
              <a:t> </a:t>
            </a:r>
            <a:r>
              <a:rPr lang="en-US" sz="2000" dirty="0" err="1">
                <a:solidFill>
                  <a:prstClr val="black"/>
                </a:solidFill>
                <a:latin typeface="Courier"/>
              </a:rPr>
              <a:t>firstname</a:t>
            </a:r>
            <a:r>
              <a:rPr lang="en-US" sz="2000" dirty="0">
                <a:solidFill>
                  <a:srgbClr val="398B0F"/>
                </a:solidFill>
                <a:latin typeface="CourierNewPSMT"/>
              </a:rPr>
              <a:t>;</a:t>
            </a:r>
            <a:endParaRPr lang="en-US" sz="2000" dirty="0">
              <a:solidFill>
                <a:prstClr val="black"/>
              </a:solidFill>
              <a:latin typeface="Courier"/>
            </a:endParaRPr>
          </a:p>
          <a:p>
            <a:r>
              <a:rPr lang="en-US" sz="2000" dirty="0" smtClean="0">
                <a:solidFill>
                  <a:prstClr val="black"/>
                </a:solidFill>
                <a:latin typeface="Courier"/>
              </a:rPr>
              <a:t> </a:t>
            </a:r>
            <a:r>
              <a:rPr lang="en-US" sz="2000" dirty="0">
                <a:solidFill>
                  <a:prstClr val="black"/>
                </a:solidFill>
                <a:latin typeface="Courier"/>
              </a:rPr>
              <a:t>  </a:t>
            </a:r>
            <a:r>
              <a:rPr lang="en-US" sz="2000" b="1" dirty="0" err="1">
                <a:solidFill>
                  <a:srgbClr val="000058"/>
                </a:solidFill>
                <a:latin typeface="CourierNewPS-BoldMT"/>
              </a:rPr>
              <a:t>this</a:t>
            </a:r>
            <a:r>
              <a:rPr lang="en-US" sz="2000" dirty="0" err="1">
                <a:solidFill>
                  <a:prstClr val="black"/>
                </a:solidFill>
                <a:latin typeface="Courier"/>
              </a:rPr>
              <a:t>.</a:t>
            </a:r>
            <a:r>
              <a:rPr lang="en-US" sz="2000" dirty="0" err="1">
                <a:solidFill>
                  <a:srgbClr val="4D0057"/>
                </a:solidFill>
                <a:latin typeface="CourierNewPSMT"/>
              </a:rPr>
              <a:t>lastname</a:t>
            </a:r>
            <a:r>
              <a:rPr lang="en-US" sz="2000" dirty="0">
                <a:solidFill>
                  <a:prstClr val="black"/>
                </a:solidFill>
                <a:latin typeface="Courier"/>
              </a:rPr>
              <a:t> </a:t>
            </a:r>
            <a:r>
              <a:rPr lang="en-US" sz="2000" dirty="0">
                <a:solidFill>
                  <a:srgbClr val="398B0F"/>
                </a:solidFill>
                <a:latin typeface="CourierNewPSMT"/>
              </a:rPr>
              <a:t>=</a:t>
            </a:r>
            <a:r>
              <a:rPr lang="en-US" sz="2000" dirty="0">
                <a:solidFill>
                  <a:prstClr val="black"/>
                </a:solidFill>
                <a:latin typeface="Courier"/>
              </a:rPr>
              <a:t> </a:t>
            </a:r>
            <a:r>
              <a:rPr lang="en-US" sz="2000" dirty="0" err="1">
                <a:solidFill>
                  <a:prstClr val="black"/>
                </a:solidFill>
                <a:latin typeface="Courier"/>
              </a:rPr>
              <a:t>lastname</a:t>
            </a:r>
            <a:r>
              <a:rPr lang="en-US" sz="2000" dirty="0">
                <a:solidFill>
                  <a:srgbClr val="398B0F"/>
                </a:solidFill>
                <a:latin typeface="CourierNewPSMT"/>
              </a:rPr>
              <a:t>;</a:t>
            </a:r>
            <a:endParaRPr lang="en-US" sz="2000" dirty="0">
              <a:solidFill>
                <a:prstClr val="black"/>
              </a:solidFill>
              <a:latin typeface="Courier"/>
            </a:endParaRPr>
          </a:p>
          <a:p>
            <a:r>
              <a:rPr lang="en-US" sz="2000" dirty="0" smtClean="0">
                <a:solidFill>
                  <a:srgbClr val="2A8B00"/>
                </a:solidFill>
                <a:latin typeface="CourierNewPSMT"/>
              </a:rPr>
              <a:t> </a:t>
            </a:r>
            <a:r>
              <a:rPr lang="en-US" sz="2000" dirty="0" smtClean="0">
                <a:solidFill>
                  <a:srgbClr val="2A8B00"/>
                </a:solidFill>
                <a:latin typeface="CourierNewPSMT"/>
              </a:rPr>
              <a:t>}</a:t>
            </a:r>
          </a:p>
          <a:p>
            <a:r>
              <a:rPr lang="en-US" sz="2000" dirty="0" smtClean="0">
                <a:solidFill>
                  <a:srgbClr val="2A8B00"/>
                </a:solidFill>
                <a:latin typeface="CourierNewPSMT"/>
              </a:rPr>
              <a:t> </a:t>
            </a:r>
            <a:r>
              <a:rPr lang="en-US" sz="2000" i="1" dirty="0" smtClean="0">
                <a:solidFill>
                  <a:srgbClr val="1A5600"/>
                </a:solidFill>
                <a:latin typeface="CourierNewPS-ItalicMT"/>
              </a:rPr>
              <a:t>//</a:t>
            </a:r>
            <a:r>
              <a:rPr lang="en-US" sz="2000" i="1" dirty="0">
                <a:solidFill>
                  <a:srgbClr val="1A5600"/>
                </a:solidFill>
                <a:latin typeface="CourierNewPS-ItalicMT"/>
              </a:rPr>
              <a:t> </a:t>
            </a:r>
            <a:r>
              <a:rPr lang="en-US" sz="2000" i="1" dirty="0" smtClean="0">
                <a:solidFill>
                  <a:srgbClr val="1A5600"/>
                </a:solidFill>
                <a:latin typeface="CourierNewPS-ItalicMT"/>
              </a:rPr>
              <a:t>Create new class</a:t>
            </a:r>
            <a:endParaRPr lang="en-US" sz="2000" dirty="0" smtClean="0">
              <a:solidFill>
                <a:srgbClr val="2A8B00"/>
              </a:solidFill>
              <a:latin typeface="CourierNewPSMT"/>
            </a:endParaRPr>
          </a:p>
          <a:p>
            <a:r>
              <a:rPr lang="en-US" sz="2000" dirty="0">
                <a:solidFill>
                  <a:srgbClr val="2A8B00"/>
                </a:solidFill>
                <a:latin typeface="CourierNewPSMT"/>
              </a:rPr>
              <a:t> </a:t>
            </a:r>
            <a:r>
              <a:rPr lang="en-US" sz="2000" dirty="0" smtClean="0">
                <a:solidFill>
                  <a:prstClr val="black"/>
                </a:solidFill>
                <a:latin typeface="Courier"/>
              </a:rPr>
              <a:t>Employee = Person;</a:t>
            </a:r>
            <a:r>
              <a:rPr lang="en-US" sz="2000" i="1" dirty="0" smtClean="0">
                <a:solidFill>
                  <a:srgbClr val="1A5600"/>
                </a:solidFill>
                <a:latin typeface="CourierNewPS-ItalicMT"/>
              </a:rPr>
              <a:t>//Inherit from superclass</a:t>
            </a:r>
          </a:p>
          <a:p>
            <a:endParaRPr lang="en-US" sz="2000" dirty="0" smtClean="0">
              <a:solidFill>
                <a:prstClr val="black"/>
              </a:solidFill>
              <a:latin typeface="Courier"/>
            </a:endParaRPr>
          </a:p>
          <a:p>
            <a:r>
              <a:rPr lang="en-US" sz="2000" b="1" dirty="0" smtClean="0">
                <a:solidFill>
                  <a:srgbClr val="000058"/>
                </a:solidFill>
                <a:latin typeface="CourierNewPS-BoldMT"/>
              </a:rPr>
              <a:t> </a:t>
            </a:r>
            <a:r>
              <a:rPr lang="en-US" sz="2000" dirty="0" err="1" smtClean="0">
                <a:solidFill>
                  <a:prstClr val="black"/>
                </a:solidFill>
                <a:latin typeface="Courier"/>
              </a:rPr>
              <a:t>Employee.</a:t>
            </a:r>
            <a:r>
              <a:rPr lang="en-US" sz="2000" dirty="0" err="1" smtClean="0">
                <a:solidFill>
                  <a:srgbClr val="4D0057"/>
                </a:solidFill>
                <a:latin typeface="CourierNewPSMT"/>
              </a:rPr>
              <a:t>prototype</a:t>
            </a:r>
            <a:r>
              <a:rPr lang="en-US" sz="2000" dirty="0" smtClean="0">
                <a:solidFill>
                  <a:prstClr val="black"/>
                </a:solidFill>
                <a:latin typeface="Courier"/>
              </a:rPr>
              <a:t> </a:t>
            </a:r>
            <a:r>
              <a:rPr lang="en-US" sz="2000" dirty="0" smtClean="0">
                <a:solidFill>
                  <a:srgbClr val="398B0F"/>
                </a:solidFill>
                <a:latin typeface="CourierNewPSMT"/>
              </a:rPr>
              <a:t>=</a:t>
            </a:r>
            <a:r>
              <a:rPr lang="en-US" sz="2000" dirty="0" smtClean="0">
                <a:solidFill>
                  <a:prstClr val="black"/>
                </a:solidFill>
                <a:latin typeface="Courier"/>
              </a:rPr>
              <a:t> </a:t>
            </a:r>
            <a:r>
              <a:rPr lang="en-US" sz="2000" dirty="0" smtClean="0">
                <a:solidFill>
                  <a:srgbClr val="2A8B00"/>
                </a:solidFill>
                <a:latin typeface="CourierNewPSMT"/>
              </a:rPr>
              <a:t>{</a:t>
            </a:r>
            <a:endParaRPr lang="en-US" sz="2000" dirty="0">
              <a:solidFill>
                <a:prstClr val="black"/>
              </a:solidFill>
              <a:latin typeface="Courier"/>
            </a:endParaRPr>
          </a:p>
          <a:p>
            <a:r>
              <a:rPr lang="de-DE" sz="2000" dirty="0">
                <a:solidFill>
                  <a:prstClr val="black"/>
                </a:solidFill>
                <a:latin typeface="Courier"/>
              </a:rPr>
              <a:t>    </a:t>
            </a:r>
            <a:r>
              <a:rPr lang="de-DE" sz="2000" dirty="0" err="1" smtClean="0">
                <a:solidFill>
                  <a:prstClr val="black"/>
                </a:solidFill>
                <a:latin typeface="Courier"/>
              </a:rPr>
              <a:t>marital_status</a:t>
            </a:r>
            <a:r>
              <a:rPr lang="de-DE" sz="2000" dirty="0" smtClean="0">
                <a:solidFill>
                  <a:srgbClr val="398B0F"/>
                </a:solidFill>
                <a:latin typeface="CourierNewPSMT"/>
              </a:rPr>
              <a:t>:</a:t>
            </a:r>
            <a:r>
              <a:rPr lang="de-DE" sz="2000" dirty="0" smtClean="0">
                <a:solidFill>
                  <a:prstClr val="black"/>
                </a:solidFill>
                <a:latin typeface="Courier"/>
              </a:rPr>
              <a:t> </a:t>
            </a:r>
            <a:r>
              <a:rPr lang="en-US" sz="2000" dirty="0" smtClean="0">
                <a:solidFill>
                  <a:srgbClr val="284BC9"/>
                </a:solidFill>
                <a:latin typeface="CourierNewPSMT"/>
              </a:rPr>
              <a:t>'single'</a:t>
            </a:r>
            <a:r>
              <a:rPr lang="de-DE" sz="2000" dirty="0" smtClean="0">
                <a:solidFill>
                  <a:srgbClr val="398B0F"/>
                </a:solidFill>
                <a:latin typeface="CourierNewPSMT"/>
              </a:rPr>
              <a:t>,</a:t>
            </a:r>
            <a:r>
              <a:rPr lang="de-DE" sz="2000" dirty="0" smtClean="0">
                <a:solidFill>
                  <a:prstClr val="black"/>
                </a:solidFill>
                <a:latin typeface="Courier"/>
              </a:rPr>
              <a:t> </a:t>
            </a:r>
            <a:endParaRPr lang="de-DE" sz="2000" dirty="0">
              <a:solidFill>
                <a:prstClr val="black"/>
              </a:solidFill>
              <a:latin typeface="Courier"/>
            </a:endParaRPr>
          </a:p>
          <a:p>
            <a:r>
              <a:rPr lang="de-DE" sz="2000" dirty="0">
                <a:solidFill>
                  <a:prstClr val="black"/>
                </a:solidFill>
                <a:latin typeface="Courier"/>
              </a:rPr>
              <a:t> </a:t>
            </a:r>
          </a:p>
          <a:p>
            <a:r>
              <a:rPr lang="en-US" sz="2000" dirty="0">
                <a:solidFill>
                  <a:prstClr val="black"/>
                </a:solidFill>
                <a:latin typeface="Courier"/>
              </a:rPr>
              <a:t>    </a:t>
            </a:r>
            <a:r>
              <a:rPr lang="en-US" sz="2000" dirty="0" smtClean="0">
                <a:solidFill>
                  <a:prstClr val="black"/>
                </a:solidFill>
                <a:latin typeface="Courier"/>
              </a:rPr>
              <a:t>salute</a:t>
            </a:r>
            <a:r>
              <a:rPr lang="en-US" sz="2000" dirty="0" smtClean="0">
                <a:solidFill>
                  <a:srgbClr val="398B0F"/>
                </a:solidFill>
                <a:latin typeface="CourierNewPSMT"/>
              </a:rPr>
              <a:t>:</a:t>
            </a:r>
            <a:r>
              <a:rPr lang="en-US" sz="2000" dirty="0" smtClean="0">
                <a:solidFill>
                  <a:prstClr val="black"/>
                </a:solidFill>
                <a:latin typeface="Courier"/>
              </a:rPr>
              <a:t> </a:t>
            </a:r>
            <a:r>
              <a:rPr lang="en-US" sz="2000" b="1" dirty="0">
                <a:solidFill>
                  <a:srgbClr val="082357"/>
                </a:solidFill>
                <a:latin typeface="CourierNewPS-BoldMT"/>
              </a:rPr>
              <a:t>function</a:t>
            </a:r>
            <a:r>
              <a:rPr lang="en-US" sz="2000" dirty="0" smtClean="0">
                <a:solidFill>
                  <a:srgbClr val="2A8B00"/>
                </a:solidFill>
                <a:latin typeface="CourierNewPSMT"/>
              </a:rPr>
              <a:t>()</a:t>
            </a:r>
            <a:r>
              <a:rPr lang="en-US" sz="2000" dirty="0" smtClean="0">
                <a:solidFill>
                  <a:prstClr val="black"/>
                </a:solidFill>
                <a:latin typeface="Courier"/>
              </a:rPr>
              <a:t> </a:t>
            </a:r>
            <a:r>
              <a:rPr lang="en-US" sz="2000" dirty="0">
                <a:solidFill>
                  <a:srgbClr val="2A8B00"/>
                </a:solidFill>
                <a:latin typeface="CourierNewPSMT"/>
              </a:rPr>
              <a:t>{</a:t>
            </a:r>
            <a:endParaRPr lang="en-US" sz="2000" dirty="0">
              <a:solidFill>
                <a:prstClr val="black"/>
              </a:solidFill>
              <a:latin typeface="Courier"/>
            </a:endParaRPr>
          </a:p>
          <a:p>
            <a:r>
              <a:rPr lang="en-US" sz="2000" dirty="0">
                <a:solidFill>
                  <a:prstClr val="black"/>
                </a:solidFill>
                <a:latin typeface="Courier"/>
              </a:rPr>
              <a:t>    </a:t>
            </a:r>
            <a:r>
              <a:rPr lang="en-US" sz="2000" dirty="0" smtClean="0">
                <a:solidFill>
                  <a:prstClr val="black"/>
                </a:solidFill>
                <a:latin typeface="Courier"/>
              </a:rPr>
              <a:t>  </a:t>
            </a:r>
            <a:r>
              <a:rPr lang="en-US" sz="2000" b="1" dirty="0" smtClean="0">
                <a:solidFill>
                  <a:srgbClr val="000058"/>
                </a:solidFill>
                <a:latin typeface="CourierNewPS-BoldMT"/>
              </a:rPr>
              <a:t>return</a:t>
            </a:r>
            <a:r>
              <a:rPr lang="en-US" sz="2000" dirty="0" smtClean="0">
                <a:solidFill>
                  <a:prstClr val="black"/>
                </a:solidFill>
                <a:latin typeface="Courier"/>
              </a:rPr>
              <a:t> </a:t>
            </a:r>
            <a:r>
              <a:rPr lang="en-US" sz="2000" dirty="0">
                <a:solidFill>
                  <a:srgbClr val="284BC9"/>
                </a:solidFill>
                <a:latin typeface="CourierNewPSMT"/>
              </a:rPr>
              <a:t>'</a:t>
            </a:r>
            <a:r>
              <a:rPr lang="en-US" sz="2000" dirty="0" smtClean="0">
                <a:solidFill>
                  <a:srgbClr val="284BC9"/>
                </a:solidFill>
                <a:latin typeface="CourierNewPSMT"/>
              </a:rPr>
              <a:t>My name is </a:t>
            </a:r>
            <a:r>
              <a:rPr lang="en-US" sz="2000" dirty="0">
                <a:solidFill>
                  <a:srgbClr val="284BC9"/>
                </a:solidFill>
                <a:latin typeface="CourierNewPSMT"/>
              </a:rPr>
              <a:t>' + </a:t>
            </a:r>
            <a:r>
              <a:rPr lang="en-US" sz="2000" dirty="0" err="1" smtClean="0">
                <a:solidFill>
                  <a:prstClr val="black"/>
                </a:solidFill>
                <a:latin typeface="Courier"/>
              </a:rPr>
              <a:t>this.firstname</a:t>
            </a:r>
            <a:r>
              <a:rPr lang="en-US" sz="2000" dirty="0" smtClean="0">
                <a:solidFill>
                  <a:srgbClr val="398B0F"/>
                </a:solidFill>
                <a:latin typeface="CourierNewPSMT"/>
              </a:rPr>
              <a:t>;</a:t>
            </a:r>
            <a:endParaRPr lang="en-US" sz="2000" dirty="0">
              <a:solidFill>
                <a:prstClr val="black"/>
              </a:solidFill>
              <a:latin typeface="Courier"/>
            </a:endParaRPr>
          </a:p>
          <a:p>
            <a:r>
              <a:rPr lang="en-US" sz="2000" dirty="0">
                <a:solidFill>
                  <a:prstClr val="black"/>
                </a:solidFill>
                <a:latin typeface="Courier"/>
              </a:rPr>
              <a:t>    </a:t>
            </a:r>
            <a:r>
              <a:rPr lang="en-US" sz="2000" dirty="0">
                <a:solidFill>
                  <a:srgbClr val="2A8B00"/>
                </a:solidFill>
                <a:latin typeface="CourierNewPSMT"/>
              </a:rPr>
              <a:t>}</a:t>
            </a:r>
            <a:endParaRPr lang="en-US" sz="2000" dirty="0">
              <a:solidFill>
                <a:prstClr val="black"/>
              </a:solidFill>
              <a:latin typeface="Courier"/>
            </a:endParaRPr>
          </a:p>
          <a:p>
            <a:r>
              <a:rPr lang="en-US" sz="2000" dirty="0">
                <a:solidFill>
                  <a:prstClr val="black"/>
                </a:solidFill>
                <a:latin typeface="Courier"/>
              </a:rPr>
              <a:t> </a:t>
            </a:r>
            <a:r>
              <a:rPr lang="en-US" sz="2000" dirty="0" smtClean="0">
                <a:solidFill>
                  <a:srgbClr val="2A8B00"/>
                </a:solidFill>
                <a:latin typeface="CourierNewPSMT"/>
              </a:rPr>
              <a:t>}</a:t>
            </a:r>
          </a:p>
          <a:p>
            <a:endParaRPr lang="en-US" sz="2000" b="1" dirty="0" smtClean="0">
              <a:solidFill>
                <a:srgbClr val="082357"/>
              </a:solidFill>
              <a:latin typeface="CourierNewPS-BoldMT"/>
            </a:endParaRPr>
          </a:p>
          <a:p>
            <a:r>
              <a:rPr lang="en-US" sz="2000" b="1" dirty="0" smtClean="0">
                <a:solidFill>
                  <a:srgbClr val="082357"/>
                </a:solidFill>
                <a:latin typeface="CourierNewPS-BoldMT"/>
              </a:rPr>
              <a:t> </a:t>
            </a:r>
            <a:r>
              <a:rPr lang="en-US" sz="2000" b="1" dirty="0" err="1" smtClean="0">
                <a:solidFill>
                  <a:srgbClr val="082357"/>
                </a:solidFill>
                <a:latin typeface="CourierNewPS-BoldMT"/>
              </a:rPr>
              <a:t>var</a:t>
            </a:r>
            <a:r>
              <a:rPr lang="en-US" sz="2000" dirty="0" smtClean="0">
                <a:solidFill>
                  <a:prstClr val="black"/>
                </a:solidFill>
                <a:latin typeface="Courier"/>
              </a:rPr>
              <a:t> </a:t>
            </a:r>
            <a:r>
              <a:rPr lang="en-US" sz="2000" dirty="0">
                <a:solidFill>
                  <a:prstClr val="black"/>
                </a:solidFill>
                <a:latin typeface="Courier"/>
              </a:rPr>
              <a:t>p </a:t>
            </a:r>
            <a:r>
              <a:rPr lang="en-US" sz="2000" dirty="0">
                <a:solidFill>
                  <a:srgbClr val="398B0F"/>
                </a:solidFill>
                <a:latin typeface="CourierNewPSMT"/>
              </a:rPr>
              <a:t>=</a:t>
            </a:r>
            <a:r>
              <a:rPr lang="en-US" sz="2000" dirty="0">
                <a:solidFill>
                  <a:prstClr val="black"/>
                </a:solidFill>
                <a:latin typeface="Courier"/>
              </a:rPr>
              <a:t> </a:t>
            </a:r>
            <a:r>
              <a:rPr lang="en-US" sz="2000" b="1" dirty="0">
                <a:solidFill>
                  <a:srgbClr val="082357"/>
                </a:solidFill>
                <a:latin typeface="CourierNewPS-BoldMT"/>
              </a:rPr>
              <a:t>new</a:t>
            </a:r>
            <a:r>
              <a:rPr lang="en-US" sz="2000" dirty="0">
                <a:solidFill>
                  <a:prstClr val="black"/>
                </a:solidFill>
                <a:latin typeface="Courier"/>
              </a:rPr>
              <a:t> </a:t>
            </a:r>
            <a:r>
              <a:rPr lang="en-US" sz="2000" dirty="0" smtClean="0">
                <a:solidFill>
                  <a:prstClr val="black"/>
                </a:solidFill>
                <a:latin typeface="Courier"/>
              </a:rPr>
              <a:t>Employee</a:t>
            </a:r>
            <a:r>
              <a:rPr lang="en-US" sz="2000" dirty="0" smtClean="0">
                <a:solidFill>
                  <a:prstClr val="black"/>
                </a:solidFill>
                <a:latin typeface="Courier"/>
              </a:rPr>
              <a:t> </a:t>
            </a:r>
            <a:r>
              <a:rPr lang="en-US" sz="2000" dirty="0" smtClean="0">
                <a:solidFill>
                  <a:srgbClr val="2A8B00"/>
                </a:solidFill>
                <a:latin typeface="CourierNewPSMT"/>
              </a:rPr>
              <a:t>(</a:t>
            </a:r>
            <a:r>
              <a:rPr lang="en-US" sz="2000" dirty="0">
                <a:solidFill>
                  <a:prstClr val="black"/>
                </a:solidFill>
                <a:latin typeface="Courier"/>
              </a:rPr>
              <a:t>“Philip”</a:t>
            </a:r>
            <a:r>
              <a:rPr lang="en-US" sz="2000" dirty="0">
                <a:solidFill>
                  <a:srgbClr val="398B0F"/>
                </a:solidFill>
                <a:latin typeface="CourierNewPSMT"/>
              </a:rPr>
              <a:t>,</a:t>
            </a:r>
            <a:r>
              <a:rPr lang="en-US" sz="2000" dirty="0">
                <a:solidFill>
                  <a:prstClr val="black"/>
                </a:solidFill>
                <a:latin typeface="Courier"/>
              </a:rPr>
              <a:t> “Fry”</a:t>
            </a:r>
            <a:r>
              <a:rPr lang="en-US" sz="2000" dirty="0">
                <a:solidFill>
                  <a:srgbClr val="2A8B00"/>
                </a:solidFill>
                <a:latin typeface="CourierNewPSMT"/>
              </a:rPr>
              <a:t>)</a:t>
            </a:r>
            <a:r>
              <a:rPr lang="en-US" sz="2000" dirty="0" smtClean="0">
                <a:solidFill>
                  <a:srgbClr val="398B0F"/>
                </a:solidFill>
                <a:latin typeface="CourierNewPSMT"/>
              </a:rPr>
              <a:t>;</a:t>
            </a:r>
            <a:endParaRPr lang="en-US" sz="2000" dirty="0" smtClean="0">
              <a:solidFill>
                <a:srgbClr val="398B0F"/>
              </a:solidFill>
              <a:latin typeface="CourierNewPSMT"/>
            </a:endParaRPr>
          </a:p>
          <a:p>
            <a:endParaRPr lang="en-US" sz="800" dirty="0">
              <a:solidFill>
                <a:prstClr val="black"/>
              </a:solidFill>
              <a:latin typeface="Courier"/>
            </a:endParaRPr>
          </a:p>
        </p:txBody>
      </p:sp>
    </p:spTree>
    <p:extLst>
      <p:ext uri="{BB962C8B-B14F-4D97-AF65-F5344CB8AC3E}">
        <p14:creationId xmlns:p14="http://schemas.microsoft.com/office/powerpoint/2010/main" val="189799795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Watch out!</a:t>
            </a:r>
            <a:endParaRPr lang="en-US" dirty="0"/>
          </a:p>
        </p:txBody>
      </p:sp>
      <p:sp>
        <p:nvSpPr>
          <p:cNvPr id="5" name="TextBox 4"/>
          <p:cNvSpPr txBox="1"/>
          <p:nvPr/>
        </p:nvSpPr>
        <p:spPr>
          <a:xfrm>
            <a:off x="457200" y="1417638"/>
            <a:ext cx="8363454" cy="5355311"/>
          </a:xfrm>
          <a:prstGeom prst="rect">
            <a:avLst/>
          </a:prstGeom>
          <a:solidFill>
            <a:schemeClr val="bg1">
              <a:lumMod val="85000"/>
            </a:schemeClr>
          </a:solidFill>
          <a:effectLst>
            <a:softEdge rad="88900"/>
          </a:effectLst>
        </p:spPr>
        <p:txBody>
          <a:bodyPr wrap="square" rtlCol="0">
            <a:spAutoFit/>
          </a:bodyPr>
          <a:lstStyle/>
          <a:p>
            <a:r>
              <a:rPr lang="en-US" sz="1900" b="1" dirty="0">
                <a:solidFill>
                  <a:srgbClr val="082357"/>
                </a:solidFill>
                <a:latin typeface="CourierNewPS-BoldMT"/>
              </a:rPr>
              <a:t> </a:t>
            </a:r>
          </a:p>
          <a:p>
            <a:r>
              <a:rPr lang="en-US" sz="1900" b="1" dirty="0">
                <a:solidFill>
                  <a:srgbClr val="082357"/>
                </a:solidFill>
                <a:latin typeface="CourierNewPS-BoldMT"/>
              </a:rPr>
              <a:t> function</a:t>
            </a:r>
            <a:r>
              <a:rPr lang="en-US" sz="1900" dirty="0">
                <a:solidFill>
                  <a:prstClr val="black"/>
                </a:solidFill>
                <a:latin typeface="Courier"/>
              </a:rPr>
              <a:t> Person</a:t>
            </a:r>
            <a:r>
              <a:rPr lang="en-US" sz="1900" dirty="0">
                <a:solidFill>
                  <a:srgbClr val="2A8B00"/>
                </a:solidFill>
                <a:latin typeface="CourierNewPSMT"/>
              </a:rPr>
              <a:t>(</a:t>
            </a:r>
            <a:r>
              <a:rPr lang="en-US" sz="1900" dirty="0" err="1">
                <a:solidFill>
                  <a:prstClr val="black"/>
                </a:solidFill>
                <a:latin typeface="Courier"/>
              </a:rPr>
              <a:t>firstname</a:t>
            </a:r>
            <a:r>
              <a:rPr lang="en-US" sz="1900" dirty="0">
                <a:solidFill>
                  <a:srgbClr val="398B0F"/>
                </a:solidFill>
                <a:latin typeface="CourierNewPSMT"/>
              </a:rPr>
              <a:t>,</a:t>
            </a:r>
            <a:r>
              <a:rPr lang="en-US" sz="1900" dirty="0">
                <a:solidFill>
                  <a:prstClr val="black"/>
                </a:solidFill>
                <a:latin typeface="Courier"/>
              </a:rPr>
              <a:t> </a:t>
            </a:r>
            <a:r>
              <a:rPr lang="en-US" sz="1900" dirty="0" err="1">
                <a:solidFill>
                  <a:prstClr val="black"/>
                </a:solidFill>
                <a:latin typeface="Courier"/>
              </a:rPr>
              <a:t>lastname</a:t>
            </a:r>
            <a:r>
              <a:rPr lang="en-US" sz="1900" dirty="0">
                <a:solidFill>
                  <a:srgbClr val="2A8B00"/>
                </a:solidFill>
                <a:latin typeface="CourierNewPSMT"/>
              </a:rPr>
              <a:t>){</a:t>
            </a:r>
            <a:endParaRPr lang="en-US" sz="1900" dirty="0">
              <a:solidFill>
                <a:prstClr val="black"/>
              </a:solidFill>
              <a:latin typeface="Courier"/>
            </a:endParaRPr>
          </a:p>
          <a:p>
            <a:r>
              <a:rPr lang="en-US" sz="1900" dirty="0">
                <a:solidFill>
                  <a:prstClr val="black"/>
                </a:solidFill>
                <a:latin typeface="Courier"/>
              </a:rPr>
              <a:t>   </a:t>
            </a:r>
            <a:r>
              <a:rPr lang="en-US" sz="1900" b="1" dirty="0" err="1">
                <a:solidFill>
                  <a:srgbClr val="000058"/>
                </a:solidFill>
                <a:latin typeface="CourierNewPS-BoldMT"/>
              </a:rPr>
              <a:t>this</a:t>
            </a:r>
            <a:r>
              <a:rPr lang="en-US" sz="1900" dirty="0" err="1">
                <a:solidFill>
                  <a:prstClr val="black"/>
                </a:solidFill>
                <a:latin typeface="Courier"/>
              </a:rPr>
              <a:t>.</a:t>
            </a:r>
            <a:r>
              <a:rPr lang="en-US" sz="1900" dirty="0" err="1">
                <a:solidFill>
                  <a:srgbClr val="4D0057"/>
                </a:solidFill>
                <a:latin typeface="CourierNewPSMT"/>
              </a:rPr>
              <a:t>firstname</a:t>
            </a:r>
            <a:r>
              <a:rPr lang="en-US" sz="1900" dirty="0">
                <a:solidFill>
                  <a:prstClr val="black"/>
                </a:solidFill>
                <a:latin typeface="Courier"/>
              </a:rPr>
              <a:t> </a:t>
            </a:r>
            <a:r>
              <a:rPr lang="en-US" sz="1900" dirty="0">
                <a:solidFill>
                  <a:srgbClr val="398B0F"/>
                </a:solidFill>
                <a:latin typeface="CourierNewPSMT"/>
              </a:rPr>
              <a:t>=</a:t>
            </a:r>
            <a:r>
              <a:rPr lang="en-US" sz="1900" dirty="0">
                <a:solidFill>
                  <a:prstClr val="black"/>
                </a:solidFill>
                <a:latin typeface="Courier"/>
              </a:rPr>
              <a:t> </a:t>
            </a:r>
            <a:r>
              <a:rPr lang="en-US" sz="1900" dirty="0" err="1">
                <a:solidFill>
                  <a:prstClr val="black"/>
                </a:solidFill>
                <a:latin typeface="Courier"/>
              </a:rPr>
              <a:t>firstname</a:t>
            </a:r>
            <a:r>
              <a:rPr lang="en-US" sz="1900" dirty="0">
                <a:solidFill>
                  <a:srgbClr val="398B0F"/>
                </a:solidFill>
                <a:latin typeface="CourierNewPSMT"/>
              </a:rPr>
              <a:t>;</a:t>
            </a:r>
            <a:endParaRPr lang="en-US" sz="1900" dirty="0">
              <a:solidFill>
                <a:prstClr val="black"/>
              </a:solidFill>
              <a:latin typeface="Courier"/>
            </a:endParaRPr>
          </a:p>
          <a:p>
            <a:r>
              <a:rPr lang="en-US" sz="1900" dirty="0">
                <a:solidFill>
                  <a:prstClr val="black"/>
                </a:solidFill>
                <a:latin typeface="Courier"/>
              </a:rPr>
              <a:t>   </a:t>
            </a:r>
            <a:r>
              <a:rPr lang="en-US" sz="1900" b="1" dirty="0" err="1">
                <a:solidFill>
                  <a:srgbClr val="000058"/>
                </a:solidFill>
                <a:latin typeface="CourierNewPS-BoldMT"/>
              </a:rPr>
              <a:t>this</a:t>
            </a:r>
            <a:r>
              <a:rPr lang="en-US" sz="1900" dirty="0" err="1">
                <a:solidFill>
                  <a:prstClr val="black"/>
                </a:solidFill>
                <a:latin typeface="Courier"/>
              </a:rPr>
              <a:t>.</a:t>
            </a:r>
            <a:r>
              <a:rPr lang="en-US" sz="1900" dirty="0" err="1">
                <a:solidFill>
                  <a:srgbClr val="4D0057"/>
                </a:solidFill>
                <a:latin typeface="CourierNewPSMT"/>
              </a:rPr>
              <a:t>lastname</a:t>
            </a:r>
            <a:r>
              <a:rPr lang="en-US" sz="1900" dirty="0">
                <a:solidFill>
                  <a:prstClr val="black"/>
                </a:solidFill>
                <a:latin typeface="Courier"/>
              </a:rPr>
              <a:t> </a:t>
            </a:r>
            <a:r>
              <a:rPr lang="en-US" sz="1900" dirty="0">
                <a:solidFill>
                  <a:srgbClr val="398B0F"/>
                </a:solidFill>
                <a:latin typeface="CourierNewPSMT"/>
              </a:rPr>
              <a:t>=</a:t>
            </a:r>
            <a:r>
              <a:rPr lang="en-US" sz="1900" dirty="0">
                <a:solidFill>
                  <a:prstClr val="black"/>
                </a:solidFill>
                <a:latin typeface="Courier"/>
              </a:rPr>
              <a:t> </a:t>
            </a:r>
            <a:r>
              <a:rPr lang="en-US" sz="1900" dirty="0" err="1">
                <a:solidFill>
                  <a:prstClr val="black"/>
                </a:solidFill>
                <a:latin typeface="Courier"/>
              </a:rPr>
              <a:t>lastname</a:t>
            </a:r>
            <a:r>
              <a:rPr lang="en-US" sz="1900" dirty="0">
                <a:solidFill>
                  <a:srgbClr val="398B0F"/>
                </a:solidFill>
                <a:latin typeface="CourierNewPSMT"/>
              </a:rPr>
              <a:t>;</a:t>
            </a:r>
            <a:endParaRPr lang="en-US" sz="1900" dirty="0">
              <a:solidFill>
                <a:prstClr val="black"/>
              </a:solidFill>
              <a:latin typeface="Courier"/>
            </a:endParaRPr>
          </a:p>
          <a:p>
            <a:r>
              <a:rPr lang="en-US" sz="1900" dirty="0">
                <a:solidFill>
                  <a:srgbClr val="2A8B00"/>
                </a:solidFill>
                <a:latin typeface="CourierNewPSMT"/>
              </a:rPr>
              <a:t> }</a:t>
            </a:r>
          </a:p>
          <a:p>
            <a:r>
              <a:rPr lang="en-US" sz="1900" dirty="0">
                <a:solidFill>
                  <a:srgbClr val="2A8B00"/>
                </a:solidFill>
                <a:latin typeface="CourierNewPSMT"/>
              </a:rPr>
              <a:t> </a:t>
            </a:r>
            <a:r>
              <a:rPr lang="en-US" sz="1900" i="1" dirty="0">
                <a:solidFill>
                  <a:srgbClr val="1A5600"/>
                </a:solidFill>
                <a:latin typeface="CourierNewPS-ItalicMT"/>
              </a:rPr>
              <a:t>// Create new class</a:t>
            </a:r>
            <a:endParaRPr lang="en-US" sz="1900" dirty="0">
              <a:solidFill>
                <a:srgbClr val="2A8B00"/>
              </a:solidFill>
              <a:latin typeface="CourierNewPSMT"/>
            </a:endParaRPr>
          </a:p>
          <a:p>
            <a:r>
              <a:rPr lang="en-US" sz="1900" dirty="0">
                <a:solidFill>
                  <a:srgbClr val="2A8B00"/>
                </a:solidFill>
                <a:latin typeface="CourierNewPSMT"/>
              </a:rPr>
              <a:t> </a:t>
            </a:r>
            <a:r>
              <a:rPr lang="en-US" sz="1900" dirty="0">
                <a:solidFill>
                  <a:prstClr val="black"/>
                </a:solidFill>
                <a:latin typeface="Courier"/>
              </a:rPr>
              <a:t>Employee = Person;</a:t>
            </a:r>
            <a:r>
              <a:rPr lang="en-US" sz="1900" i="1" dirty="0">
                <a:solidFill>
                  <a:srgbClr val="1A5600"/>
                </a:solidFill>
                <a:latin typeface="CourierNewPS-ItalicMT"/>
              </a:rPr>
              <a:t>//Inherit from superclass</a:t>
            </a:r>
          </a:p>
          <a:p>
            <a:endParaRPr lang="en-US" sz="1900" dirty="0">
              <a:solidFill>
                <a:prstClr val="black"/>
              </a:solidFill>
              <a:latin typeface="Courier"/>
            </a:endParaRPr>
          </a:p>
          <a:p>
            <a:r>
              <a:rPr lang="en-US" sz="1900" b="1" dirty="0">
                <a:solidFill>
                  <a:srgbClr val="000058"/>
                </a:solidFill>
                <a:latin typeface="CourierNewPS-BoldMT"/>
              </a:rPr>
              <a:t> </a:t>
            </a:r>
            <a:r>
              <a:rPr lang="en-US" sz="1900" dirty="0" err="1">
                <a:solidFill>
                  <a:prstClr val="black"/>
                </a:solidFill>
                <a:latin typeface="Courier"/>
              </a:rPr>
              <a:t>Employee.</a:t>
            </a:r>
            <a:r>
              <a:rPr lang="en-US" sz="1900" dirty="0" err="1">
                <a:solidFill>
                  <a:srgbClr val="4D0057"/>
                </a:solidFill>
                <a:latin typeface="CourierNewPSMT"/>
              </a:rPr>
              <a:t>prototype</a:t>
            </a:r>
            <a:r>
              <a:rPr lang="en-US" sz="1900" dirty="0">
                <a:solidFill>
                  <a:prstClr val="black"/>
                </a:solidFill>
                <a:latin typeface="Courier"/>
              </a:rPr>
              <a:t> </a:t>
            </a:r>
            <a:r>
              <a:rPr lang="en-US" sz="1900" dirty="0">
                <a:solidFill>
                  <a:srgbClr val="398B0F"/>
                </a:solidFill>
                <a:latin typeface="CourierNewPSMT"/>
              </a:rPr>
              <a:t>=</a:t>
            </a:r>
            <a:r>
              <a:rPr lang="en-US" sz="1900" dirty="0">
                <a:solidFill>
                  <a:prstClr val="black"/>
                </a:solidFill>
                <a:latin typeface="Courier"/>
              </a:rPr>
              <a:t> </a:t>
            </a:r>
            <a:r>
              <a:rPr lang="en-US" sz="1900" dirty="0">
                <a:solidFill>
                  <a:srgbClr val="2A8B00"/>
                </a:solidFill>
                <a:latin typeface="CourierNewPSMT"/>
              </a:rPr>
              <a:t>{</a:t>
            </a:r>
            <a:endParaRPr lang="en-US" sz="1900" dirty="0">
              <a:solidFill>
                <a:prstClr val="black"/>
              </a:solidFill>
              <a:latin typeface="Courier"/>
            </a:endParaRPr>
          </a:p>
          <a:p>
            <a:r>
              <a:rPr lang="de-DE" sz="1900" dirty="0">
                <a:solidFill>
                  <a:prstClr val="black"/>
                </a:solidFill>
                <a:latin typeface="Courier"/>
              </a:rPr>
              <a:t>    </a:t>
            </a:r>
            <a:r>
              <a:rPr lang="de-DE" sz="1900" dirty="0" err="1">
                <a:solidFill>
                  <a:prstClr val="black"/>
                </a:solidFill>
                <a:latin typeface="Courier"/>
              </a:rPr>
              <a:t>marital_status</a:t>
            </a:r>
            <a:r>
              <a:rPr lang="de-DE" sz="1900" dirty="0">
                <a:solidFill>
                  <a:srgbClr val="398B0F"/>
                </a:solidFill>
                <a:latin typeface="CourierNewPSMT"/>
              </a:rPr>
              <a:t>:</a:t>
            </a:r>
            <a:r>
              <a:rPr lang="de-DE" sz="1900" dirty="0">
                <a:solidFill>
                  <a:prstClr val="black"/>
                </a:solidFill>
                <a:latin typeface="Courier"/>
              </a:rPr>
              <a:t> </a:t>
            </a:r>
            <a:r>
              <a:rPr lang="en-US" sz="1900" dirty="0">
                <a:solidFill>
                  <a:srgbClr val="284BC9"/>
                </a:solidFill>
                <a:latin typeface="CourierNewPSMT"/>
              </a:rPr>
              <a:t>'single'</a:t>
            </a:r>
            <a:r>
              <a:rPr lang="de-DE" sz="1900" dirty="0">
                <a:solidFill>
                  <a:srgbClr val="398B0F"/>
                </a:solidFill>
                <a:latin typeface="CourierNewPSMT"/>
              </a:rPr>
              <a:t>,</a:t>
            </a:r>
            <a:r>
              <a:rPr lang="de-DE" sz="1900" dirty="0">
                <a:solidFill>
                  <a:prstClr val="black"/>
                </a:solidFill>
                <a:latin typeface="Courier"/>
              </a:rPr>
              <a:t> </a:t>
            </a:r>
          </a:p>
          <a:p>
            <a:r>
              <a:rPr lang="de-DE" sz="1900" dirty="0">
                <a:solidFill>
                  <a:prstClr val="black"/>
                </a:solidFill>
                <a:latin typeface="Courier"/>
              </a:rPr>
              <a:t> </a:t>
            </a:r>
          </a:p>
          <a:p>
            <a:r>
              <a:rPr lang="en-US" sz="1900" dirty="0">
                <a:solidFill>
                  <a:prstClr val="black"/>
                </a:solidFill>
                <a:latin typeface="Courier"/>
              </a:rPr>
              <a:t>    salute</a:t>
            </a:r>
            <a:r>
              <a:rPr lang="en-US" sz="1900" dirty="0">
                <a:solidFill>
                  <a:srgbClr val="398B0F"/>
                </a:solidFill>
                <a:latin typeface="CourierNewPSMT"/>
              </a:rPr>
              <a:t>:</a:t>
            </a:r>
            <a:r>
              <a:rPr lang="en-US" sz="1900" dirty="0">
                <a:solidFill>
                  <a:prstClr val="black"/>
                </a:solidFill>
                <a:latin typeface="Courier"/>
              </a:rPr>
              <a:t> </a:t>
            </a:r>
            <a:r>
              <a:rPr lang="en-US" sz="1900" b="1" dirty="0">
                <a:solidFill>
                  <a:srgbClr val="082357"/>
                </a:solidFill>
                <a:latin typeface="CourierNewPS-BoldMT"/>
              </a:rPr>
              <a:t>function</a:t>
            </a:r>
            <a:r>
              <a:rPr lang="en-US" sz="1900" dirty="0">
                <a:solidFill>
                  <a:srgbClr val="2A8B00"/>
                </a:solidFill>
                <a:latin typeface="CourierNewPSMT"/>
              </a:rPr>
              <a:t>()</a:t>
            </a:r>
            <a:r>
              <a:rPr lang="en-US" sz="1900" dirty="0">
                <a:solidFill>
                  <a:prstClr val="black"/>
                </a:solidFill>
                <a:latin typeface="Courier"/>
              </a:rPr>
              <a:t> </a:t>
            </a:r>
            <a:r>
              <a:rPr lang="en-US" sz="1900" dirty="0">
                <a:solidFill>
                  <a:srgbClr val="2A8B00"/>
                </a:solidFill>
                <a:latin typeface="CourierNewPSMT"/>
              </a:rPr>
              <a:t>{</a:t>
            </a:r>
            <a:endParaRPr lang="en-US" sz="1900" dirty="0">
              <a:solidFill>
                <a:prstClr val="black"/>
              </a:solidFill>
              <a:latin typeface="Courier"/>
            </a:endParaRPr>
          </a:p>
          <a:p>
            <a:r>
              <a:rPr lang="en-US" sz="1900" dirty="0">
                <a:solidFill>
                  <a:prstClr val="black"/>
                </a:solidFill>
                <a:latin typeface="Courier"/>
              </a:rPr>
              <a:t>      </a:t>
            </a:r>
            <a:r>
              <a:rPr lang="en-US" sz="1900" b="1" dirty="0">
                <a:solidFill>
                  <a:srgbClr val="000058"/>
                </a:solidFill>
                <a:latin typeface="CourierNewPS-BoldMT"/>
              </a:rPr>
              <a:t>return</a:t>
            </a:r>
            <a:r>
              <a:rPr lang="en-US" sz="1900" dirty="0">
                <a:solidFill>
                  <a:prstClr val="black"/>
                </a:solidFill>
                <a:latin typeface="Courier"/>
              </a:rPr>
              <a:t> </a:t>
            </a:r>
            <a:r>
              <a:rPr lang="en-US" sz="1900" dirty="0">
                <a:solidFill>
                  <a:srgbClr val="284BC9"/>
                </a:solidFill>
                <a:latin typeface="CourierNewPSMT"/>
              </a:rPr>
              <a:t>'My name is ' + </a:t>
            </a:r>
            <a:r>
              <a:rPr lang="en-US" sz="1900" dirty="0" err="1">
                <a:solidFill>
                  <a:prstClr val="black"/>
                </a:solidFill>
                <a:latin typeface="Courier"/>
              </a:rPr>
              <a:t>this.firstname</a:t>
            </a:r>
            <a:r>
              <a:rPr lang="en-US" sz="1900" dirty="0">
                <a:solidFill>
                  <a:srgbClr val="398B0F"/>
                </a:solidFill>
                <a:latin typeface="CourierNewPSMT"/>
              </a:rPr>
              <a:t>;</a:t>
            </a:r>
            <a:endParaRPr lang="en-US" sz="1900" dirty="0">
              <a:solidFill>
                <a:prstClr val="black"/>
              </a:solidFill>
              <a:latin typeface="Courier"/>
            </a:endParaRPr>
          </a:p>
          <a:p>
            <a:r>
              <a:rPr lang="en-US" sz="1900" dirty="0">
                <a:solidFill>
                  <a:prstClr val="black"/>
                </a:solidFill>
                <a:latin typeface="Courier"/>
              </a:rPr>
              <a:t>    </a:t>
            </a:r>
            <a:r>
              <a:rPr lang="en-US" sz="1900" dirty="0">
                <a:solidFill>
                  <a:srgbClr val="2A8B00"/>
                </a:solidFill>
                <a:latin typeface="CourierNewPSMT"/>
              </a:rPr>
              <a:t>}</a:t>
            </a:r>
            <a:endParaRPr lang="en-US" sz="1900" dirty="0">
              <a:solidFill>
                <a:prstClr val="black"/>
              </a:solidFill>
              <a:latin typeface="Courier"/>
            </a:endParaRPr>
          </a:p>
          <a:p>
            <a:r>
              <a:rPr lang="en-US" sz="1900" dirty="0">
                <a:solidFill>
                  <a:prstClr val="black"/>
                </a:solidFill>
                <a:latin typeface="Courier"/>
              </a:rPr>
              <a:t> </a:t>
            </a:r>
            <a:r>
              <a:rPr lang="en-US" sz="1900" dirty="0">
                <a:solidFill>
                  <a:srgbClr val="2A8B00"/>
                </a:solidFill>
                <a:latin typeface="CourierNewPSMT"/>
              </a:rPr>
              <a:t>}</a:t>
            </a:r>
          </a:p>
          <a:p>
            <a:endParaRPr lang="en-US" sz="1900" b="1" dirty="0">
              <a:solidFill>
                <a:srgbClr val="082357"/>
              </a:solidFill>
              <a:latin typeface="CourierNewPS-BoldMT"/>
            </a:endParaRPr>
          </a:p>
          <a:p>
            <a:r>
              <a:rPr lang="en-US" sz="1900" b="1" dirty="0">
                <a:solidFill>
                  <a:srgbClr val="082357"/>
                </a:solidFill>
                <a:latin typeface="CourierNewPS-BoldMT"/>
              </a:rPr>
              <a:t> </a:t>
            </a:r>
            <a:r>
              <a:rPr lang="en-US" sz="1900" b="1" dirty="0" err="1">
                <a:solidFill>
                  <a:srgbClr val="082357"/>
                </a:solidFill>
                <a:latin typeface="CourierNewPS-BoldMT"/>
              </a:rPr>
              <a:t>var</a:t>
            </a:r>
            <a:r>
              <a:rPr lang="en-US" sz="1900" dirty="0">
                <a:solidFill>
                  <a:prstClr val="black"/>
                </a:solidFill>
                <a:latin typeface="Courier"/>
              </a:rPr>
              <a:t> p </a:t>
            </a:r>
            <a:r>
              <a:rPr lang="en-US" sz="1900" dirty="0">
                <a:solidFill>
                  <a:srgbClr val="398B0F"/>
                </a:solidFill>
                <a:latin typeface="CourierNewPSMT"/>
              </a:rPr>
              <a:t>=</a:t>
            </a:r>
            <a:r>
              <a:rPr lang="en-US" sz="1900" dirty="0">
                <a:solidFill>
                  <a:prstClr val="black"/>
                </a:solidFill>
                <a:latin typeface="Courier"/>
              </a:rPr>
              <a:t> </a:t>
            </a:r>
            <a:r>
              <a:rPr lang="en-US" sz="1900" b="1" dirty="0">
                <a:solidFill>
                  <a:srgbClr val="082357"/>
                </a:solidFill>
                <a:latin typeface="CourierNewPS-BoldMT"/>
              </a:rPr>
              <a:t>new</a:t>
            </a:r>
            <a:r>
              <a:rPr lang="en-US" sz="1900" dirty="0">
                <a:solidFill>
                  <a:prstClr val="black"/>
                </a:solidFill>
                <a:latin typeface="Courier"/>
              </a:rPr>
              <a:t> Employee </a:t>
            </a:r>
            <a:r>
              <a:rPr lang="en-US" sz="1900" dirty="0">
                <a:solidFill>
                  <a:srgbClr val="2A8B00"/>
                </a:solidFill>
                <a:latin typeface="CourierNewPSMT"/>
              </a:rPr>
              <a:t>(</a:t>
            </a:r>
            <a:r>
              <a:rPr lang="en-US" sz="1900" dirty="0">
                <a:solidFill>
                  <a:prstClr val="black"/>
                </a:solidFill>
                <a:latin typeface="Courier"/>
              </a:rPr>
              <a:t>“Philip”</a:t>
            </a:r>
            <a:r>
              <a:rPr lang="en-US" sz="1900" dirty="0">
                <a:solidFill>
                  <a:srgbClr val="398B0F"/>
                </a:solidFill>
                <a:latin typeface="CourierNewPSMT"/>
              </a:rPr>
              <a:t>,</a:t>
            </a:r>
            <a:r>
              <a:rPr lang="en-US" sz="1900" dirty="0">
                <a:solidFill>
                  <a:prstClr val="black"/>
                </a:solidFill>
                <a:latin typeface="Courier"/>
              </a:rPr>
              <a:t> “Fry”</a:t>
            </a:r>
            <a:r>
              <a:rPr lang="en-US" sz="1900" dirty="0">
                <a:solidFill>
                  <a:srgbClr val="2A8B00"/>
                </a:solidFill>
                <a:latin typeface="CourierNewPSMT"/>
              </a:rPr>
              <a:t>)</a:t>
            </a:r>
            <a:r>
              <a:rPr lang="en-US" sz="1900" dirty="0">
                <a:solidFill>
                  <a:srgbClr val="398B0F"/>
                </a:solidFill>
                <a:latin typeface="CourierNewPSMT"/>
              </a:rPr>
              <a:t>;</a:t>
            </a:r>
          </a:p>
          <a:p>
            <a:endParaRPr lang="en-US" sz="1900" dirty="0">
              <a:solidFill>
                <a:prstClr val="black"/>
              </a:solidFill>
              <a:latin typeface="Courier"/>
            </a:endParaRPr>
          </a:p>
        </p:txBody>
      </p:sp>
      <p:sp>
        <p:nvSpPr>
          <p:cNvPr id="6" name="Rounded Rectangle 5"/>
          <p:cNvSpPr/>
          <p:nvPr/>
        </p:nvSpPr>
        <p:spPr>
          <a:xfrm>
            <a:off x="1660643" y="5899609"/>
            <a:ext cx="2023472" cy="635028"/>
          </a:xfrm>
          <a:prstGeom prst="roundRect">
            <a:avLst/>
          </a:prstGeom>
          <a:noFill/>
          <a:ln w="63500">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5093567" y="66127"/>
            <a:ext cx="3994613" cy="1365468"/>
          </a:xfrm>
          <a:prstGeom prst="roundRect">
            <a:avLst/>
          </a:prstGeom>
          <a:noFill/>
          <a:ln w="63500">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solidFill>
              </a:rPr>
              <a:t>The ‘new’ is very important!</a:t>
            </a:r>
          </a:p>
          <a:p>
            <a:pPr algn="ctr"/>
            <a:endParaRPr lang="en-US" dirty="0" smtClean="0">
              <a:solidFill>
                <a:schemeClr val="accent1"/>
              </a:solidFill>
            </a:endParaRPr>
          </a:p>
          <a:p>
            <a:pPr algn="ctr"/>
            <a:r>
              <a:rPr lang="en-US" dirty="0" smtClean="0">
                <a:solidFill>
                  <a:schemeClr val="accent1"/>
                </a:solidFill>
              </a:rPr>
              <a:t>If you forget, your new object will have global scope internally</a:t>
            </a:r>
            <a:endParaRPr lang="en-US" dirty="0">
              <a:solidFill>
                <a:schemeClr val="accent1"/>
              </a:solidFill>
            </a:endParaRPr>
          </a:p>
        </p:txBody>
      </p:sp>
    </p:spTree>
    <p:extLst>
      <p:ext uri="{BB962C8B-B14F-4D97-AF65-F5344CB8AC3E}">
        <p14:creationId xmlns:p14="http://schemas.microsoft.com/office/powerpoint/2010/main" val="352975608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Another option</a:t>
            </a:r>
            <a:endParaRPr lang="en-US" dirty="0"/>
          </a:p>
        </p:txBody>
      </p:sp>
      <p:sp>
        <p:nvSpPr>
          <p:cNvPr id="5" name="TextBox 4"/>
          <p:cNvSpPr txBox="1"/>
          <p:nvPr/>
        </p:nvSpPr>
        <p:spPr>
          <a:xfrm>
            <a:off x="457200" y="1333896"/>
            <a:ext cx="8363454" cy="5386089"/>
          </a:xfrm>
          <a:prstGeom prst="rect">
            <a:avLst/>
          </a:prstGeom>
          <a:solidFill>
            <a:schemeClr val="bg1">
              <a:lumMod val="85000"/>
            </a:schemeClr>
          </a:solidFill>
          <a:effectLst>
            <a:softEdge rad="88900"/>
          </a:effectLst>
        </p:spPr>
        <p:txBody>
          <a:bodyPr wrap="square" rtlCol="0">
            <a:spAutoFit/>
          </a:bodyPr>
          <a:lstStyle/>
          <a:p>
            <a:r>
              <a:rPr lang="en-US" sz="1900" b="1" dirty="0">
                <a:solidFill>
                  <a:srgbClr val="082357"/>
                </a:solidFill>
                <a:latin typeface="CourierNewPS-BoldMT"/>
              </a:rPr>
              <a:t> </a:t>
            </a:r>
            <a:r>
              <a:rPr lang="en-US" sz="1900" b="1" dirty="0" smtClean="0">
                <a:solidFill>
                  <a:srgbClr val="082357"/>
                </a:solidFill>
                <a:latin typeface="CourierNewPS-BoldMT"/>
              </a:rPr>
              <a:t>function</a:t>
            </a:r>
            <a:r>
              <a:rPr lang="en-US" sz="1900" dirty="0" smtClean="0">
                <a:solidFill>
                  <a:prstClr val="black"/>
                </a:solidFill>
                <a:latin typeface="Courier"/>
              </a:rPr>
              <a:t> </a:t>
            </a:r>
            <a:r>
              <a:rPr lang="en-US" sz="1900" dirty="0">
                <a:solidFill>
                  <a:prstClr val="black"/>
                </a:solidFill>
                <a:latin typeface="Courier"/>
              </a:rPr>
              <a:t>Person</a:t>
            </a:r>
            <a:r>
              <a:rPr lang="en-US" sz="1900" dirty="0">
                <a:solidFill>
                  <a:srgbClr val="2A8B00"/>
                </a:solidFill>
                <a:latin typeface="CourierNewPSMT"/>
              </a:rPr>
              <a:t>(</a:t>
            </a:r>
            <a:r>
              <a:rPr lang="en-US" sz="1900" dirty="0" err="1">
                <a:solidFill>
                  <a:prstClr val="black"/>
                </a:solidFill>
                <a:latin typeface="Courier"/>
              </a:rPr>
              <a:t>firstname</a:t>
            </a:r>
            <a:r>
              <a:rPr lang="en-US" sz="1900" dirty="0">
                <a:solidFill>
                  <a:srgbClr val="398B0F"/>
                </a:solidFill>
                <a:latin typeface="CourierNewPSMT"/>
              </a:rPr>
              <a:t>,</a:t>
            </a:r>
            <a:r>
              <a:rPr lang="en-US" sz="1900" dirty="0">
                <a:solidFill>
                  <a:prstClr val="black"/>
                </a:solidFill>
                <a:latin typeface="Courier"/>
              </a:rPr>
              <a:t> </a:t>
            </a:r>
            <a:r>
              <a:rPr lang="en-US" sz="1900" dirty="0" err="1">
                <a:solidFill>
                  <a:prstClr val="black"/>
                </a:solidFill>
                <a:latin typeface="Courier"/>
              </a:rPr>
              <a:t>lastname</a:t>
            </a:r>
            <a:r>
              <a:rPr lang="en-US" sz="1900" dirty="0">
                <a:solidFill>
                  <a:srgbClr val="2A8B00"/>
                </a:solidFill>
                <a:latin typeface="CourierNewPSMT"/>
              </a:rPr>
              <a:t>){</a:t>
            </a:r>
            <a:endParaRPr lang="en-US" sz="1900" dirty="0">
              <a:solidFill>
                <a:prstClr val="black"/>
              </a:solidFill>
              <a:latin typeface="Courier"/>
            </a:endParaRPr>
          </a:p>
          <a:p>
            <a:r>
              <a:rPr lang="en-US" sz="1900" dirty="0">
                <a:solidFill>
                  <a:prstClr val="black"/>
                </a:solidFill>
                <a:latin typeface="Courier"/>
              </a:rPr>
              <a:t>   </a:t>
            </a:r>
            <a:r>
              <a:rPr lang="en-US" sz="1900" b="1" dirty="0" err="1">
                <a:solidFill>
                  <a:srgbClr val="000058"/>
                </a:solidFill>
                <a:latin typeface="CourierNewPS-BoldMT"/>
              </a:rPr>
              <a:t>this</a:t>
            </a:r>
            <a:r>
              <a:rPr lang="en-US" sz="1900" dirty="0" err="1">
                <a:solidFill>
                  <a:prstClr val="black"/>
                </a:solidFill>
                <a:latin typeface="Courier"/>
              </a:rPr>
              <a:t>.</a:t>
            </a:r>
            <a:r>
              <a:rPr lang="en-US" sz="1900" dirty="0" err="1">
                <a:solidFill>
                  <a:srgbClr val="4D0057"/>
                </a:solidFill>
                <a:latin typeface="CourierNewPSMT"/>
              </a:rPr>
              <a:t>firstname</a:t>
            </a:r>
            <a:r>
              <a:rPr lang="en-US" sz="1900" dirty="0">
                <a:solidFill>
                  <a:prstClr val="black"/>
                </a:solidFill>
                <a:latin typeface="Courier"/>
              </a:rPr>
              <a:t> </a:t>
            </a:r>
            <a:r>
              <a:rPr lang="en-US" sz="1900" dirty="0">
                <a:solidFill>
                  <a:srgbClr val="398B0F"/>
                </a:solidFill>
                <a:latin typeface="CourierNewPSMT"/>
              </a:rPr>
              <a:t>=</a:t>
            </a:r>
            <a:r>
              <a:rPr lang="en-US" sz="1900" dirty="0">
                <a:solidFill>
                  <a:prstClr val="black"/>
                </a:solidFill>
                <a:latin typeface="Courier"/>
              </a:rPr>
              <a:t> </a:t>
            </a:r>
            <a:r>
              <a:rPr lang="en-US" sz="1900" dirty="0" err="1">
                <a:solidFill>
                  <a:prstClr val="black"/>
                </a:solidFill>
                <a:latin typeface="Courier"/>
              </a:rPr>
              <a:t>firstname</a:t>
            </a:r>
            <a:r>
              <a:rPr lang="en-US" sz="1900" dirty="0">
                <a:solidFill>
                  <a:srgbClr val="398B0F"/>
                </a:solidFill>
                <a:latin typeface="CourierNewPSMT"/>
              </a:rPr>
              <a:t>;</a:t>
            </a:r>
            <a:endParaRPr lang="en-US" sz="1900" dirty="0">
              <a:solidFill>
                <a:prstClr val="black"/>
              </a:solidFill>
              <a:latin typeface="Courier"/>
            </a:endParaRPr>
          </a:p>
          <a:p>
            <a:r>
              <a:rPr lang="en-US" sz="1900" dirty="0">
                <a:solidFill>
                  <a:prstClr val="black"/>
                </a:solidFill>
                <a:latin typeface="Courier"/>
              </a:rPr>
              <a:t>   </a:t>
            </a:r>
            <a:r>
              <a:rPr lang="en-US" sz="1900" b="1" dirty="0" err="1">
                <a:solidFill>
                  <a:srgbClr val="000058"/>
                </a:solidFill>
                <a:latin typeface="CourierNewPS-BoldMT"/>
              </a:rPr>
              <a:t>this</a:t>
            </a:r>
            <a:r>
              <a:rPr lang="en-US" sz="1900" dirty="0" err="1">
                <a:solidFill>
                  <a:prstClr val="black"/>
                </a:solidFill>
                <a:latin typeface="Courier"/>
              </a:rPr>
              <a:t>.</a:t>
            </a:r>
            <a:r>
              <a:rPr lang="en-US" sz="1900" dirty="0" err="1">
                <a:solidFill>
                  <a:srgbClr val="4D0057"/>
                </a:solidFill>
                <a:latin typeface="CourierNewPSMT"/>
              </a:rPr>
              <a:t>lastname</a:t>
            </a:r>
            <a:r>
              <a:rPr lang="en-US" sz="1900" dirty="0">
                <a:solidFill>
                  <a:prstClr val="black"/>
                </a:solidFill>
                <a:latin typeface="Courier"/>
              </a:rPr>
              <a:t> </a:t>
            </a:r>
            <a:r>
              <a:rPr lang="en-US" sz="1900" dirty="0">
                <a:solidFill>
                  <a:srgbClr val="398B0F"/>
                </a:solidFill>
                <a:latin typeface="CourierNewPSMT"/>
              </a:rPr>
              <a:t>=</a:t>
            </a:r>
            <a:r>
              <a:rPr lang="en-US" sz="1900" dirty="0">
                <a:solidFill>
                  <a:prstClr val="black"/>
                </a:solidFill>
                <a:latin typeface="Courier"/>
              </a:rPr>
              <a:t> </a:t>
            </a:r>
            <a:r>
              <a:rPr lang="en-US" sz="1900" dirty="0" err="1">
                <a:solidFill>
                  <a:prstClr val="black"/>
                </a:solidFill>
                <a:latin typeface="Courier"/>
              </a:rPr>
              <a:t>lastname</a:t>
            </a:r>
            <a:r>
              <a:rPr lang="en-US" sz="1900" dirty="0">
                <a:solidFill>
                  <a:srgbClr val="398B0F"/>
                </a:solidFill>
                <a:latin typeface="CourierNewPSMT"/>
              </a:rPr>
              <a:t>;</a:t>
            </a:r>
            <a:endParaRPr lang="en-US" sz="1900" dirty="0">
              <a:solidFill>
                <a:prstClr val="black"/>
              </a:solidFill>
              <a:latin typeface="Courier"/>
            </a:endParaRPr>
          </a:p>
          <a:p>
            <a:r>
              <a:rPr lang="en-US" sz="1900" dirty="0">
                <a:solidFill>
                  <a:srgbClr val="2A8B00"/>
                </a:solidFill>
                <a:latin typeface="CourierNewPSMT"/>
              </a:rPr>
              <a:t> }</a:t>
            </a:r>
          </a:p>
          <a:p>
            <a:r>
              <a:rPr lang="en-US" sz="1900" dirty="0" smtClean="0">
                <a:solidFill>
                  <a:prstClr val="black"/>
                </a:solidFill>
                <a:latin typeface="Courier"/>
              </a:rPr>
              <a:t> Employee </a:t>
            </a:r>
            <a:r>
              <a:rPr lang="en-US" sz="1900" dirty="0">
                <a:solidFill>
                  <a:prstClr val="black"/>
                </a:solidFill>
                <a:latin typeface="Courier"/>
              </a:rPr>
              <a:t>= Person;</a:t>
            </a:r>
            <a:r>
              <a:rPr lang="en-US" sz="1900" i="1" dirty="0">
                <a:solidFill>
                  <a:srgbClr val="1A5600"/>
                </a:solidFill>
                <a:latin typeface="CourierNewPS-ItalicMT"/>
              </a:rPr>
              <a:t>//Inherit from superclass</a:t>
            </a:r>
          </a:p>
          <a:p>
            <a:endParaRPr lang="en-US" sz="1900" dirty="0">
              <a:solidFill>
                <a:prstClr val="black"/>
              </a:solidFill>
              <a:latin typeface="Courier"/>
            </a:endParaRPr>
          </a:p>
          <a:p>
            <a:r>
              <a:rPr lang="en-US" sz="1900" b="1" dirty="0">
                <a:solidFill>
                  <a:srgbClr val="000058"/>
                </a:solidFill>
                <a:latin typeface="CourierNewPS-BoldMT"/>
              </a:rPr>
              <a:t> </a:t>
            </a:r>
            <a:r>
              <a:rPr lang="en-US" sz="1900" dirty="0" err="1">
                <a:solidFill>
                  <a:prstClr val="black"/>
                </a:solidFill>
                <a:latin typeface="Courier"/>
              </a:rPr>
              <a:t>Employee.</a:t>
            </a:r>
            <a:r>
              <a:rPr lang="en-US" sz="1900" dirty="0" err="1">
                <a:solidFill>
                  <a:srgbClr val="4D0057"/>
                </a:solidFill>
                <a:latin typeface="CourierNewPSMT"/>
              </a:rPr>
              <a:t>prototype</a:t>
            </a:r>
            <a:r>
              <a:rPr lang="en-US" sz="1900" dirty="0">
                <a:solidFill>
                  <a:prstClr val="black"/>
                </a:solidFill>
                <a:latin typeface="Courier"/>
              </a:rPr>
              <a:t> </a:t>
            </a:r>
            <a:r>
              <a:rPr lang="en-US" sz="1900" dirty="0">
                <a:solidFill>
                  <a:srgbClr val="398B0F"/>
                </a:solidFill>
                <a:latin typeface="CourierNewPSMT"/>
              </a:rPr>
              <a:t>=</a:t>
            </a:r>
            <a:r>
              <a:rPr lang="en-US" sz="1900" dirty="0">
                <a:solidFill>
                  <a:prstClr val="black"/>
                </a:solidFill>
                <a:latin typeface="Courier"/>
              </a:rPr>
              <a:t> </a:t>
            </a:r>
            <a:r>
              <a:rPr lang="en-US" sz="1900" dirty="0">
                <a:solidFill>
                  <a:srgbClr val="2A8B00"/>
                </a:solidFill>
                <a:latin typeface="CourierNewPSMT"/>
              </a:rPr>
              <a:t>{</a:t>
            </a:r>
            <a:endParaRPr lang="en-US" sz="1900" dirty="0">
              <a:solidFill>
                <a:prstClr val="black"/>
              </a:solidFill>
              <a:latin typeface="Courier"/>
            </a:endParaRPr>
          </a:p>
          <a:p>
            <a:r>
              <a:rPr lang="de-DE" sz="1900" dirty="0">
                <a:solidFill>
                  <a:prstClr val="black"/>
                </a:solidFill>
                <a:latin typeface="Courier"/>
              </a:rPr>
              <a:t>    </a:t>
            </a:r>
            <a:r>
              <a:rPr lang="de-DE" sz="1900" dirty="0" err="1">
                <a:solidFill>
                  <a:prstClr val="black"/>
                </a:solidFill>
                <a:latin typeface="Courier"/>
              </a:rPr>
              <a:t>marital_status</a:t>
            </a:r>
            <a:r>
              <a:rPr lang="de-DE" sz="1900" dirty="0">
                <a:solidFill>
                  <a:srgbClr val="398B0F"/>
                </a:solidFill>
                <a:latin typeface="CourierNewPSMT"/>
              </a:rPr>
              <a:t>:</a:t>
            </a:r>
            <a:r>
              <a:rPr lang="de-DE" sz="1900" dirty="0">
                <a:solidFill>
                  <a:prstClr val="black"/>
                </a:solidFill>
                <a:latin typeface="Courier"/>
              </a:rPr>
              <a:t> </a:t>
            </a:r>
            <a:r>
              <a:rPr lang="en-US" sz="1900" dirty="0">
                <a:solidFill>
                  <a:srgbClr val="284BC9"/>
                </a:solidFill>
                <a:latin typeface="CourierNewPSMT"/>
              </a:rPr>
              <a:t>'single'</a:t>
            </a:r>
            <a:r>
              <a:rPr lang="de-DE" sz="1900" dirty="0">
                <a:solidFill>
                  <a:srgbClr val="398B0F"/>
                </a:solidFill>
                <a:latin typeface="CourierNewPSMT"/>
              </a:rPr>
              <a:t>,</a:t>
            </a:r>
            <a:r>
              <a:rPr lang="de-DE" sz="1900" dirty="0">
                <a:solidFill>
                  <a:prstClr val="black"/>
                </a:solidFill>
                <a:latin typeface="Courier"/>
              </a:rPr>
              <a:t> </a:t>
            </a:r>
          </a:p>
          <a:p>
            <a:r>
              <a:rPr lang="de-DE" sz="1900" dirty="0">
                <a:solidFill>
                  <a:prstClr val="black"/>
                </a:solidFill>
                <a:latin typeface="Courier"/>
              </a:rPr>
              <a:t> </a:t>
            </a:r>
          </a:p>
          <a:p>
            <a:r>
              <a:rPr lang="en-US" sz="1900" dirty="0">
                <a:solidFill>
                  <a:prstClr val="black"/>
                </a:solidFill>
                <a:latin typeface="Courier"/>
              </a:rPr>
              <a:t>    salute</a:t>
            </a:r>
            <a:r>
              <a:rPr lang="en-US" sz="1900" dirty="0">
                <a:solidFill>
                  <a:srgbClr val="398B0F"/>
                </a:solidFill>
                <a:latin typeface="CourierNewPSMT"/>
              </a:rPr>
              <a:t>:</a:t>
            </a:r>
            <a:r>
              <a:rPr lang="en-US" sz="1900" dirty="0">
                <a:solidFill>
                  <a:prstClr val="black"/>
                </a:solidFill>
                <a:latin typeface="Courier"/>
              </a:rPr>
              <a:t> </a:t>
            </a:r>
            <a:r>
              <a:rPr lang="en-US" sz="1900" b="1" dirty="0">
                <a:solidFill>
                  <a:srgbClr val="082357"/>
                </a:solidFill>
                <a:latin typeface="CourierNewPS-BoldMT"/>
              </a:rPr>
              <a:t>function</a:t>
            </a:r>
            <a:r>
              <a:rPr lang="en-US" sz="1900" dirty="0">
                <a:solidFill>
                  <a:srgbClr val="2A8B00"/>
                </a:solidFill>
                <a:latin typeface="CourierNewPSMT"/>
              </a:rPr>
              <a:t>()</a:t>
            </a:r>
            <a:r>
              <a:rPr lang="en-US" sz="1900" dirty="0">
                <a:solidFill>
                  <a:prstClr val="black"/>
                </a:solidFill>
                <a:latin typeface="Courier"/>
              </a:rPr>
              <a:t> </a:t>
            </a:r>
            <a:r>
              <a:rPr lang="en-US" sz="1900" dirty="0">
                <a:solidFill>
                  <a:srgbClr val="2A8B00"/>
                </a:solidFill>
                <a:latin typeface="CourierNewPSMT"/>
              </a:rPr>
              <a:t>{</a:t>
            </a:r>
            <a:endParaRPr lang="en-US" sz="1900" dirty="0">
              <a:solidFill>
                <a:prstClr val="black"/>
              </a:solidFill>
              <a:latin typeface="Courier"/>
            </a:endParaRPr>
          </a:p>
          <a:p>
            <a:r>
              <a:rPr lang="en-US" sz="1900" dirty="0">
                <a:solidFill>
                  <a:prstClr val="black"/>
                </a:solidFill>
                <a:latin typeface="Courier"/>
              </a:rPr>
              <a:t>      </a:t>
            </a:r>
            <a:r>
              <a:rPr lang="en-US" sz="1900" b="1" dirty="0">
                <a:solidFill>
                  <a:srgbClr val="000058"/>
                </a:solidFill>
                <a:latin typeface="CourierNewPS-BoldMT"/>
              </a:rPr>
              <a:t>return</a:t>
            </a:r>
            <a:r>
              <a:rPr lang="en-US" sz="1900" dirty="0">
                <a:solidFill>
                  <a:prstClr val="black"/>
                </a:solidFill>
                <a:latin typeface="Courier"/>
              </a:rPr>
              <a:t> </a:t>
            </a:r>
            <a:r>
              <a:rPr lang="en-US" sz="1900" dirty="0">
                <a:solidFill>
                  <a:srgbClr val="284BC9"/>
                </a:solidFill>
                <a:latin typeface="CourierNewPSMT"/>
              </a:rPr>
              <a:t>'My name is ' + </a:t>
            </a:r>
            <a:r>
              <a:rPr lang="en-US" sz="1900" dirty="0" err="1">
                <a:solidFill>
                  <a:prstClr val="black"/>
                </a:solidFill>
                <a:latin typeface="Courier"/>
              </a:rPr>
              <a:t>this.firstname</a:t>
            </a:r>
            <a:r>
              <a:rPr lang="en-US" sz="1900" dirty="0">
                <a:solidFill>
                  <a:srgbClr val="398B0F"/>
                </a:solidFill>
                <a:latin typeface="CourierNewPSMT"/>
              </a:rPr>
              <a:t>;</a:t>
            </a:r>
            <a:endParaRPr lang="en-US" sz="1900" dirty="0">
              <a:solidFill>
                <a:prstClr val="black"/>
              </a:solidFill>
              <a:latin typeface="Courier"/>
            </a:endParaRPr>
          </a:p>
          <a:p>
            <a:r>
              <a:rPr lang="en-US" sz="1900" dirty="0">
                <a:solidFill>
                  <a:prstClr val="black"/>
                </a:solidFill>
                <a:latin typeface="Courier"/>
              </a:rPr>
              <a:t>    </a:t>
            </a:r>
            <a:r>
              <a:rPr lang="en-US" sz="1900" dirty="0">
                <a:solidFill>
                  <a:srgbClr val="2A8B00"/>
                </a:solidFill>
                <a:latin typeface="CourierNewPSMT"/>
              </a:rPr>
              <a:t>}</a:t>
            </a:r>
            <a:endParaRPr lang="en-US" sz="1900" dirty="0">
              <a:solidFill>
                <a:prstClr val="black"/>
              </a:solidFill>
              <a:latin typeface="Courier"/>
            </a:endParaRPr>
          </a:p>
          <a:p>
            <a:r>
              <a:rPr lang="en-US" sz="1900" dirty="0">
                <a:solidFill>
                  <a:prstClr val="black"/>
                </a:solidFill>
                <a:latin typeface="Courier"/>
              </a:rPr>
              <a:t> </a:t>
            </a:r>
            <a:r>
              <a:rPr lang="en-US" sz="1900" dirty="0">
                <a:solidFill>
                  <a:srgbClr val="2A8B00"/>
                </a:solidFill>
                <a:latin typeface="CourierNewPSMT"/>
              </a:rPr>
              <a:t>}</a:t>
            </a:r>
          </a:p>
          <a:p>
            <a:endParaRPr lang="en-US" sz="1900" b="1" dirty="0">
              <a:solidFill>
                <a:srgbClr val="082357"/>
              </a:solidFill>
              <a:latin typeface="CourierNewPS-BoldMT"/>
            </a:endParaRPr>
          </a:p>
          <a:p>
            <a:r>
              <a:rPr lang="en-US" sz="1900" b="1" dirty="0">
                <a:solidFill>
                  <a:srgbClr val="082357"/>
                </a:solidFill>
                <a:latin typeface="CourierNewPS-BoldMT"/>
              </a:rPr>
              <a:t> </a:t>
            </a:r>
            <a:r>
              <a:rPr lang="en-US" sz="1900" b="1" dirty="0" err="1">
                <a:solidFill>
                  <a:srgbClr val="082357"/>
                </a:solidFill>
                <a:latin typeface="CourierNewPS-BoldMT"/>
              </a:rPr>
              <a:t>var</a:t>
            </a:r>
            <a:r>
              <a:rPr lang="en-US" sz="1900" dirty="0">
                <a:solidFill>
                  <a:prstClr val="black"/>
                </a:solidFill>
                <a:latin typeface="Courier"/>
              </a:rPr>
              <a:t> p </a:t>
            </a:r>
            <a:r>
              <a:rPr lang="en-US" sz="1900" dirty="0">
                <a:solidFill>
                  <a:srgbClr val="398B0F"/>
                </a:solidFill>
                <a:latin typeface="CourierNewPSMT"/>
              </a:rPr>
              <a:t>=</a:t>
            </a:r>
            <a:r>
              <a:rPr lang="en-US" sz="1900" dirty="0">
                <a:solidFill>
                  <a:prstClr val="black"/>
                </a:solidFill>
                <a:latin typeface="Courier"/>
              </a:rPr>
              <a:t> </a:t>
            </a:r>
            <a:r>
              <a:rPr lang="en-US" sz="1900" b="1" dirty="0" err="1" smtClean="0">
                <a:solidFill>
                  <a:srgbClr val="082357"/>
                </a:solidFill>
                <a:latin typeface="CourierNewPS-BoldMT"/>
              </a:rPr>
              <a:t>Object.</a:t>
            </a:r>
            <a:r>
              <a:rPr lang="en-US" sz="1900" dirty="0" err="1" smtClean="0">
                <a:solidFill>
                  <a:prstClr val="black"/>
                </a:solidFill>
                <a:latin typeface="Courier"/>
              </a:rPr>
              <a:t>create</a:t>
            </a:r>
            <a:r>
              <a:rPr lang="en-US" sz="1900" dirty="0" smtClean="0">
                <a:solidFill>
                  <a:srgbClr val="2A8B00"/>
                </a:solidFill>
                <a:latin typeface="CourierNewPSMT"/>
              </a:rPr>
              <a:t>(</a:t>
            </a:r>
            <a:r>
              <a:rPr lang="en-US" sz="1900" dirty="0" smtClean="0">
                <a:solidFill>
                  <a:prstClr val="black"/>
                </a:solidFill>
                <a:latin typeface="Courier"/>
              </a:rPr>
              <a:t>Employee</a:t>
            </a:r>
            <a:r>
              <a:rPr lang="en-US" sz="1900" dirty="0" smtClean="0">
                <a:solidFill>
                  <a:srgbClr val="2A8B00"/>
                </a:solidFill>
                <a:latin typeface="CourierNewPSMT"/>
              </a:rPr>
              <a:t>)</a:t>
            </a:r>
            <a:r>
              <a:rPr lang="en-US" sz="1900" dirty="0" smtClean="0">
                <a:solidFill>
                  <a:srgbClr val="398B0F"/>
                </a:solidFill>
                <a:latin typeface="CourierNewPSMT"/>
              </a:rPr>
              <a:t>;</a:t>
            </a:r>
          </a:p>
          <a:p>
            <a:r>
              <a:rPr lang="en-US" sz="2000" b="1" dirty="0" smtClean="0">
                <a:solidFill>
                  <a:srgbClr val="082357"/>
                </a:solidFill>
                <a:latin typeface="CourierNewPS-BoldMT"/>
              </a:rPr>
              <a:t> </a:t>
            </a:r>
            <a:r>
              <a:rPr lang="en-US" sz="2000" b="1" dirty="0" err="1" smtClean="0">
                <a:solidFill>
                  <a:srgbClr val="082357"/>
                </a:solidFill>
                <a:latin typeface="CourierNewPS-BoldMT"/>
              </a:rPr>
              <a:t>p.</a:t>
            </a:r>
            <a:r>
              <a:rPr lang="en-US" sz="2000" dirty="0" err="1" smtClean="0">
                <a:solidFill>
                  <a:prstClr val="black"/>
                </a:solidFill>
                <a:latin typeface="Courier"/>
              </a:rPr>
              <a:t>firstname</a:t>
            </a:r>
            <a:r>
              <a:rPr lang="en-US" sz="2000" dirty="0" smtClean="0">
                <a:solidFill>
                  <a:prstClr val="black"/>
                </a:solidFill>
                <a:latin typeface="Courier"/>
              </a:rPr>
              <a:t> </a:t>
            </a:r>
            <a:r>
              <a:rPr lang="en-US" sz="2000" dirty="0">
                <a:solidFill>
                  <a:srgbClr val="398B0F"/>
                </a:solidFill>
                <a:latin typeface="CourierNewPSMT"/>
              </a:rPr>
              <a:t>=</a:t>
            </a:r>
            <a:r>
              <a:rPr lang="en-US" sz="2000" dirty="0">
                <a:solidFill>
                  <a:prstClr val="black"/>
                </a:solidFill>
                <a:latin typeface="Courier"/>
              </a:rPr>
              <a:t> </a:t>
            </a:r>
            <a:r>
              <a:rPr lang="en-US" sz="2000" dirty="0">
                <a:solidFill>
                  <a:srgbClr val="284BC9"/>
                </a:solidFill>
                <a:latin typeface="CourierNewPSMT"/>
              </a:rPr>
              <a:t>'</a:t>
            </a:r>
            <a:r>
              <a:rPr lang="en-US" sz="2000" dirty="0" smtClean="0">
                <a:solidFill>
                  <a:srgbClr val="284BC9"/>
                </a:solidFill>
                <a:latin typeface="CourierNewPSMT"/>
              </a:rPr>
              <a:t>Philip'</a:t>
            </a:r>
            <a:r>
              <a:rPr lang="en-US" sz="2000" dirty="0" smtClean="0">
                <a:solidFill>
                  <a:srgbClr val="398B0F"/>
                </a:solidFill>
                <a:latin typeface="CourierNewPSMT"/>
              </a:rPr>
              <a:t>;</a:t>
            </a:r>
          </a:p>
          <a:p>
            <a:r>
              <a:rPr lang="en-US" sz="1900" dirty="0" smtClean="0">
                <a:solidFill>
                  <a:srgbClr val="398B0F"/>
                </a:solidFill>
                <a:latin typeface="CourierNewPSMT"/>
              </a:rPr>
              <a:t> </a:t>
            </a:r>
            <a:r>
              <a:rPr lang="en-US" sz="2000" b="1" dirty="0" err="1" smtClean="0">
                <a:solidFill>
                  <a:srgbClr val="082357"/>
                </a:solidFill>
                <a:latin typeface="CourierNewPS-BoldMT"/>
              </a:rPr>
              <a:t>p.</a:t>
            </a:r>
            <a:r>
              <a:rPr lang="en-US" sz="2000" dirty="0" err="1" smtClean="0">
                <a:solidFill>
                  <a:prstClr val="black"/>
                </a:solidFill>
                <a:latin typeface="Courier"/>
              </a:rPr>
              <a:t>lastname</a:t>
            </a:r>
            <a:r>
              <a:rPr lang="en-US" sz="2000" dirty="0" smtClean="0">
                <a:solidFill>
                  <a:prstClr val="black"/>
                </a:solidFill>
                <a:latin typeface="Courier"/>
              </a:rPr>
              <a:t> </a:t>
            </a:r>
            <a:r>
              <a:rPr lang="en-US" sz="2000" dirty="0">
                <a:solidFill>
                  <a:srgbClr val="398B0F"/>
                </a:solidFill>
                <a:latin typeface="CourierNewPSMT"/>
              </a:rPr>
              <a:t>=</a:t>
            </a:r>
            <a:r>
              <a:rPr lang="en-US" sz="2000" dirty="0">
                <a:solidFill>
                  <a:prstClr val="black"/>
                </a:solidFill>
                <a:latin typeface="Courier"/>
              </a:rPr>
              <a:t> </a:t>
            </a:r>
            <a:r>
              <a:rPr lang="en-US" sz="2000" dirty="0">
                <a:solidFill>
                  <a:srgbClr val="284BC9"/>
                </a:solidFill>
                <a:latin typeface="CourierNewPSMT"/>
              </a:rPr>
              <a:t>'</a:t>
            </a:r>
            <a:r>
              <a:rPr lang="en-US" sz="2000" dirty="0" smtClean="0">
                <a:solidFill>
                  <a:srgbClr val="284BC9"/>
                </a:solidFill>
                <a:latin typeface="CourierNewPSMT"/>
              </a:rPr>
              <a:t>Fry'</a:t>
            </a:r>
            <a:r>
              <a:rPr lang="en-US" sz="2000" dirty="0">
                <a:solidFill>
                  <a:srgbClr val="398B0F"/>
                </a:solidFill>
                <a:latin typeface="CourierNewPSMT"/>
              </a:rPr>
              <a:t>;</a:t>
            </a:r>
            <a:endParaRPr lang="en-US" sz="1900" dirty="0">
              <a:solidFill>
                <a:srgbClr val="398B0F"/>
              </a:solidFill>
              <a:latin typeface="CourierNewPSMT"/>
            </a:endParaRPr>
          </a:p>
          <a:p>
            <a:endParaRPr lang="en-US" sz="1900" dirty="0">
              <a:solidFill>
                <a:prstClr val="black"/>
              </a:solidFill>
              <a:latin typeface="Courier"/>
            </a:endParaRPr>
          </a:p>
        </p:txBody>
      </p:sp>
      <p:sp>
        <p:nvSpPr>
          <p:cNvPr id="8" name="Rounded Rectangle 7"/>
          <p:cNvSpPr/>
          <p:nvPr/>
        </p:nvSpPr>
        <p:spPr>
          <a:xfrm>
            <a:off x="558198" y="5387307"/>
            <a:ext cx="5372667" cy="1147330"/>
          </a:xfrm>
          <a:prstGeom prst="roundRect">
            <a:avLst/>
          </a:prstGeom>
          <a:noFill/>
          <a:ln w="63500">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5233117" y="69784"/>
            <a:ext cx="3851574" cy="1264112"/>
          </a:xfrm>
          <a:prstGeom prst="roundRect">
            <a:avLst/>
          </a:prstGeom>
          <a:noFill/>
          <a:ln w="63500">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solidFill>
              </a:rPr>
              <a:t>Works, but you can’t initialize attributes in constructor </a:t>
            </a:r>
          </a:p>
        </p:txBody>
      </p:sp>
    </p:spTree>
    <p:extLst>
      <p:ext uri="{BB962C8B-B14F-4D97-AF65-F5344CB8AC3E}">
        <p14:creationId xmlns:p14="http://schemas.microsoft.com/office/powerpoint/2010/main" val="102888497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Anti-Pattern: JavaScript Imports</a:t>
            </a:r>
            <a:endParaRPr lang="en-US" dirty="0"/>
          </a:p>
        </p:txBody>
      </p:sp>
      <p:sp>
        <p:nvSpPr>
          <p:cNvPr id="3" name="Content Placeholder 2"/>
          <p:cNvSpPr>
            <a:spLocks noGrp="1"/>
          </p:cNvSpPr>
          <p:nvPr>
            <p:ph idx="1"/>
          </p:nvPr>
        </p:nvSpPr>
        <p:spPr/>
        <p:txBody>
          <a:bodyPr/>
          <a:lstStyle/>
          <a:p>
            <a:r>
              <a:rPr lang="en-US" dirty="0" smtClean="0"/>
              <a:t>Spread code around files</a:t>
            </a:r>
          </a:p>
          <a:p>
            <a:r>
              <a:rPr lang="en-US" dirty="0" smtClean="0"/>
              <a:t>Link libraries</a:t>
            </a:r>
          </a:p>
          <a:p>
            <a:endParaRPr lang="en-US" dirty="0" smtClean="0"/>
          </a:p>
          <a:p>
            <a:r>
              <a:rPr lang="en-US" dirty="0" smtClean="0"/>
              <a:t>No way to maintain private local scope/state/namespace</a:t>
            </a:r>
          </a:p>
          <a:p>
            <a:r>
              <a:rPr lang="en-US" dirty="0" smtClean="0"/>
              <a:t>Leads to:</a:t>
            </a:r>
          </a:p>
          <a:p>
            <a:pPr lvl="1"/>
            <a:r>
              <a:rPr lang="en-US" dirty="0" smtClean="0"/>
              <a:t>Name collisions</a:t>
            </a:r>
          </a:p>
          <a:p>
            <a:pPr lvl="1"/>
            <a:r>
              <a:rPr lang="en-US" dirty="0" smtClean="0"/>
              <a:t>Unnecessary access</a:t>
            </a:r>
            <a:endParaRPr lang="en-US" dirty="0"/>
          </a:p>
        </p:txBody>
      </p:sp>
    </p:spTree>
    <p:extLst>
      <p:ext uri="{BB962C8B-B14F-4D97-AF65-F5344CB8AC3E}">
        <p14:creationId xmlns:p14="http://schemas.microsoft.com/office/powerpoint/2010/main" val="271993371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01475" y="-237943"/>
            <a:ext cx="4716195" cy="2947622"/>
          </a:xfrm>
          <a:prstGeom prst="rect">
            <a:avLst/>
          </a:prstGeom>
        </p:spPr>
      </p:pic>
      <p:sp>
        <p:nvSpPr>
          <p:cNvPr id="2" name="Title 1"/>
          <p:cNvSpPr>
            <a:spLocks noGrp="1"/>
          </p:cNvSpPr>
          <p:nvPr>
            <p:ph type="title"/>
          </p:nvPr>
        </p:nvSpPr>
        <p:spPr/>
        <p:txBody>
          <a:bodyPr/>
          <a:lstStyle/>
          <a:p>
            <a:pPr algn="l"/>
            <a:r>
              <a:rPr lang="en-US" dirty="0" smtClean="0"/>
              <a:t>Pattern: Modules</a:t>
            </a:r>
            <a:endParaRPr lang="en-US" dirty="0"/>
          </a:p>
        </p:txBody>
      </p:sp>
      <p:sp>
        <p:nvSpPr>
          <p:cNvPr id="3" name="Content Placeholder 2"/>
          <p:cNvSpPr>
            <a:spLocks noGrp="1"/>
          </p:cNvSpPr>
          <p:nvPr>
            <p:ph idx="1"/>
          </p:nvPr>
        </p:nvSpPr>
        <p:spPr/>
        <p:txBody>
          <a:bodyPr/>
          <a:lstStyle/>
          <a:p>
            <a:endParaRPr lang="en-US" dirty="0" smtClean="0"/>
          </a:p>
          <a:p>
            <a:r>
              <a:rPr lang="en-US" dirty="0" smtClean="0"/>
              <a:t>An </a:t>
            </a:r>
            <a:r>
              <a:rPr lang="en-US" dirty="0"/>
              <a:t>elegant way of encapsulating and reusing code</a:t>
            </a:r>
          </a:p>
          <a:p>
            <a:r>
              <a:rPr lang="en-US" dirty="0" smtClean="0"/>
              <a:t>Adapted from YUI</a:t>
            </a:r>
            <a:r>
              <a:rPr lang="en-US" dirty="0"/>
              <a:t>, a few years before </a:t>
            </a:r>
            <a:r>
              <a:rPr lang="en-US" dirty="0" err="1"/>
              <a:t>Node.js</a:t>
            </a:r>
            <a:endParaRPr lang="en-US" dirty="0"/>
          </a:p>
          <a:p>
            <a:r>
              <a:rPr lang="en-US" dirty="0" smtClean="0"/>
              <a:t>Takes advantage of the anonymous closure features of JavaScript</a:t>
            </a:r>
            <a:endParaRPr lang="en-US" dirty="0"/>
          </a:p>
        </p:txBody>
      </p:sp>
      <p:sp>
        <p:nvSpPr>
          <p:cNvPr id="5" name="TextBox 4"/>
          <p:cNvSpPr txBox="1"/>
          <p:nvPr/>
        </p:nvSpPr>
        <p:spPr>
          <a:xfrm>
            <a:off x="6482544" y="6581001"/>
            <a:ext cx="2661456" cy="276999"/>
          </a:xfrm>
          <a:prstGeom prst="rect">
            <a:avLst/>
          </a:prstGeom>
          <a:noFill/>
        </p:spPr>
        <p:txBody>
          <a:bodyPr wrap="none" rtlCol="0">
            <a:spAutoFit/>
          </a:bodyPr>
          <a:lstStyle/>
          <a:p>
            <a:r>
              <a:rPr lang="en-US" sz="1200" dirty="0" smtClean="0"/>
              <a:t>Image: </a:t>
            </a:r>
            <a:r>
              <a:rPr lang="en-US" sz="1200" dirty="0"/>
              <a:t>http://</a:t>
            </a:r>
            <a:r>
              <a:rPr lang="en-US" sz="1200" dirty="0" err="1"/>
              <a:t>wallpapersus.com</a:t>
            </a:r>
            <a:r>
              <a:rPr lang="en-US" sz="1200" dirty="0"/>
              <a:t>/</a:t>
            </a:r>
            <a:endParaRPr lang="en-US" sz="1200" dirty="0"/>
          </a:p>
        </p:txBody>
      </p:sp>
    </p:spTree>
    <p:extLst>
      <p:ext uri="{BB962C8B-B14F-4D97-AF65-F5344CB8AC3E}">
        <p14:creationId xmlns:p14="http://schemas.microsoft.com/office/powerpoint/2010/main" val="330254452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Modules in the Wild</a:t>
            </a:r>
            <a:endParaRPr lang="en-US" dirty="0"/>
          </a:p>
        </p:txBody>
      </p:sp>
      <p:sp>
        <p:nvSpPr>
          <p:cNvPr id="3" name="Content Placeholder 2"/>
          <p:cNvSpPr>
            <a:spLocks noGrp="1"/>
          </p:cNvSpPr>
          <p:nvPr>
            <p:ph idx="1"/>
          </p:nvPr>
        </p:nvSpPr>
        <p:spPr>
          <a:xfrm>
            <a:off x="457200" y="1600201"/>
            <a:ext cx="8229600" cy="1984596"/>
          </a:xfrm>
          <a:solidFill>
            <a:schemeClr val="bg1">
              <a:lumMod val="85000"/>
            </a:schemeClr>
          </a:solidFill>
          <a:effectLst>
            <a:softEdge rad="88900"/>
          </a:effectLst>
        </p:spPr>
        <p:txBody>
          <a:bodyPr/>
          <a:lstStyle/>
          <a:p>
            <a:pPr marL="0" indent="0">
              <a:buNone/>
            </a:pPr>
            <a:r>
              <a:rPr lang="en-US" b="1" dirty="0" smtClean="0">
                <a:solidFill>
                  <a:srgbClr val="082357"/>
                </a:solidFill>
                <a:latin typeface="CourierNewPS-BoldMT"/>
              </a:rPr>
              <a:t> </a:t>
            </a:r>
            <a:r>
              <a:rPr lang="en-US" b="1" dirty="0" err="1" smtClean="0">
                <a:solidFill>
                  <a:srgbClr val="082357"/>
                </a:solidFill>
                <a:latin typeface="CourierNewPS-BoldMT"/>
              </a:rPr>
              <a:t>var</a:t>
            </a:r>
            <a:r>
              <a:rPr lang="en-US" dirty="0" smtClean="0">
                <a:solidFill>
                  <a:prstClr val="black"/>
                </a:solidFill>
                <a:latin typeface="Courier"/>
              </a:rPr>
              <a:t> </a:t>
            </a:r>
            <a:r>
              <a:rPr lang="en-US" dirty="0">
                <a:solidFill>
                  <a:prstClr val="black"/>
                </a:solidFill>
                <a:latin typeface="Courier"/>
              </a:rPr>
              <a:t>http </a:t>
            </a:r>
            <a:r>
              <a:rPr lang="en-US" dirty="0">
                <a:solidFill>
                  <a:srgbClr val="398B0F"/>
                </a:solidFill>
                <a:latin typeface="CourierNewPSMT"/>
              </a:rPr>
              <a:t>=</a:t>
            </a:r>
            <a:r>
              <a:rPr lang="en-US" dirty="0">
                <a:solidFill>
                  <a:prstClr val="black"/>
                </a:solidFill>
                <a:latin typeface="Courier"/>
              </a:rPr>
              <a:t> require</a:t>
            </a:r>
            <a:r>
              <a:rPr lang="en-US" dirty="0">
                <a:solidFill>
                  <a:srgbClr val="2A8B00"/>
                </a:solidFill>
                <a:latin typeface="CourierNewPSMT"/>
              </a:rPr>
              <a:t>(</a:t>
            </a:r>
            <a:r>
              <a:rPr lang="en-US" dirty="0">
                <a:solidFill>
                  <a:srgbClr val="284BC9"/>
                </a:solidFill>
                <a:latin typeface="CourierNewPSMT"/>
              </a:rPr>
              <a:t>'http'</a:t>
            </a:r>
            <a:r>
              <a:rPr lang="en-US" dirty="0">
                <a:solidFill>
                  <a:srgbClr val="2A8B00"/>
                </a:solidFill>
                <a:latin typeface="CourierNewPSMT"/>
              </a:rPr>
              <a:t>)</a:t>
            </a:r>
            <a:r>
              <a:rPr lang="en-US" dirty="0">
                <a:solidFill>
                  <a:srgbClr val="398B0F"/>
                </a:solidFill>
                <a:latin typeface="CourierNewPSMT"/>
              </a:rPr>
              <a:t>,</a:t>
            </a:r>
            <a:endParaRPr lang="en-US" dirty="0">
              <a:solidFill>
                <a:prstClr val="black"/>
              </a:solidFill>
              <a:latin typeface="Courier"/>
            </a:endParaRPr>
          </a:p>
          <a:p>
            <a:pPr marL="0" indent="0">
              <a:buNone/>
            </a:pPr>
            <a:r>
              <a:rPr lang="en-US" dirty="0">
                <a:solidFill>
                  <a:prstClr val="black"/>
                </a:solidFill>
                <a:latin typeface="Courier"/>
              </a:rPr>
              <a:t> </a:t>
            </a:r>
            <a:r>
              <a:rPr lang="en-US" dirty="0" smtClean="0">
                <a:solidFill>
                  <a:prstClr val="black"/>
                </a:solidFill>
                <a:latin typeface="Courier"/>
              </a:rPr>
              <a:t> </a:t>
            </a:r>
            <a:r>
              <a:rPr lang="en-US" dirty="0">
                <a:solidFill>
                  <a:prstClr val="black"/>
                </a:solidFill>
                <a:latin typeface="Courier"/>
              </a:rPr>
              <a:t>   </a:t>
            </a:r>
            <a:r>
              <a:rPr lang="en-US" dirty="0" err="1">
                <a:solidFill>
                  <a:prstClr val="black"/>
                </a:solidFill>
                <a:latin typeface="Courier"/>
              </a:rPr>
              <a:t>io</a:t>
            </a:r>
            <a:r>
              <a:rPr lang="en-US" dirty="0">
                <a:solidFill>
                  <a:prstClr val="black"/>
                </a:solidFill>
                <a:latin typeface="Courier"/>
              </a:rPr>
              <a:t> </a:t>
            </a:r>
            <a:r>
              <a:rPr lang="en-US" dirty="0">
                <a:solidFill>
                  <a:srgbClr val="398B0F"/>
                </a:solidFill>
                <a:latin typeface="CourierNewPSMT"/>
              </a:rPr>
              <a:t>=</a:t>
            </a:r>
            <a:r>
              <a:rPr lang="en-US" dirty="0">
                <a:solidFill>
                  <a:prstClr val="black"/>
                </a:solidFill>
                <a:latin typeface="Courier"/>
              </a:rPr>
              <a:t> require</a:t>
            </a:r>
            <a:r>
              <a:rPr lang="en-US" dirty="0">
                <a:solidFill>
                  <a:srgbClr val="2A8B00"/>
                </a:solidFill>
                <a:latin typeface="CourierNewPSMT"/>
              </a:rPr>
              <a:t>(</a:t>
            </a:r>
            <a:r>
              <a:rPr lang="en-US" dirty="0">
                <a:solidFill>
                  <a:srgbClr val="284BC9"/>
                </a:solidFill>
                <a:latin typeface="CourierNewPSMT"/>
              </a:rPr>
              <a:t>'</a:t>
            </a:r>
            <a:r>
              <a:rPr lang="en-US" dirty="0" err="1">
                <a:solidFill>
                  <a:srgbClr val="284BC9"/>
                </a:solidFill>
                <a:latin typeface="CourierNewPSMT"/>
              </a:rPr>
              <a:t>socket.io</a:t>
            </a:r>
            <a:r>
              <a:rPr lang="en-US" dirty="0">
                <a:solidFill>
                  <a:srgbClr val="284BC9"/>
                </a:solidFill>
                <a:latin typeface="CourierNewPSMT"/>
              </a:rPr>
              <a:t>'</a:t>
            </a:r>
            <a:r>
              <a:rPr lang="en-US" dirty="0">
                <a:solidFill>
                  <a:srgbClr val="2A8B00"/>
                </a:solidFill>
                <a:latin typeface="CourierNewPSMT"/>
              </a:rPr>
              <a:t>)</a:t>
            </a:r>
            <a:r>
              <a:rPr lang="en-US" dirty="0">
                <a:solidFill>
                  <a:srgbClr val="398B0F"/>
                </a:solidFill>
                <a:latin typeface="CourierNewPSMT"/>
              </a:rPr>
              <a:t>,</a:t>
            </a:r>
            <a:endParaRPr lang="en-US" dirty="0">
              <a:solidFill>
                <a:prstClr val="black"/>
              </a:solidFill>
              <a:latin typeface="Courier"/>
            </a:endParaRPr>
          </a:p>
          <a:p>
            <a:pPr marL="0" indent="0">
              <a:buNone/>
            </a:pPr>
            <a:r>
              <a:rPr lang="en-US" dirty="0">
                <a:solidFill>
                  <a:prstClr val="black"/>
                </a:solidFill>
                <a:latin typeface="Courier"/>
              </a:rPr>
              <a:t> </a:t>
            </a:r>
            <a:r>
              <a:rPr lang="en-US" dirty="0" smtClean="0">
                <a:solidFill>
                  <a:prstClr val="black"/>
                </a:solidFill>
                <a:latin typeface="Courier"/>
              </a:rPr>
              <a:t> </a:t>
            </a:r>
            <a:r>
              <a:rPr lang="en-US" dirty="0">
                <a:solidFill>
                  <a:prstClr val="black"/>
                </a:solidFill>
                <a:latin typeface="Courier"/>
              </a:rPr>
              <a:t>   _ </a:t>
            </a:r>
            <a:r>
              <a:rPr lang="en-US" dirty="0">
                <a:solidFill>
                  <a:srgbClr val="398B0F"/>
                </a:solidFill>
                <a:latin typeface="CourierNewPSMT"/>
              </a:rPr>
              <a:t>=</a:t>
            </a:r>
            <a:r>
              <a:rPr lang="en-US" dirty="0">
                <a:solidFill>
                  <a:prstClr val="black"/>
                </a:solidFill>
                <a:latin typeface="Courier"/>
              </a:rPr>
              <a:t> require</a:t>
            </a:r>
            <a:r>
              <a:rPr lang="en-US" dirty="0">
                <a:solidFill>
                  <a:srgbClr val="2A8B00"/>
                </a:solidFill>
                <a:latin typeface="CourierNewPSMT"/>
              </a:rPr>
              <a:t>(</a:t>
            </a:r>
            <a:r>
              <a:rPr lang="en-US" dirty="0">
                <a:solidFill>
                  <a:srgbClr val="284BC9"/>
                </a:solidFill>
                <a:latin typeface="CourierNewPSMT"/>
              </a:rPr>
              <a:t>'underscore'</a:t>
            </a:r>
            <a:r>
              <a:rPr lang="en-US" dirty="0">
                <a:solidFill>
                  <a:srgbClr val="2A8B00"/>
                </a:solidFill>
                <a:latin typeface="CourierNewPSMT"/>
              </a:rPr>
              <a:t>)</a:t>
            </a:r>
            <a:r>
              <a:rPr lang="en-US" dirty="0">
                <a:solidFill>
                  <a:srgbClr val="398B0F"/>
                </a:solidFill>
                <a:latin typeface="CourierNewPSMT"/>
              </a:rPr>
              <a:t>;</a:t>
            </a:r>
            <a:endParaRPr lang="en-US" dirty="0">
              <a:solidFill>
                <a:prstClr val="black"/>
              </a:solidFill>
              <a:latin typeface="Courier"/>
            </a:endParaRPr>
          </a:p>
          <a:p>
            <a:pPr marL="0" indent="0">
              <a:buNone/>
            </a:pPr>
            <a:endParaRPr lang="en-US" dirty="0" smtClean="0">
              <a:latin typeface="Courier New"/>
              <a:cs typeface="Courier New"/>
            </a:endParaRPr>
          </a:p>
        </p:txBody>
      </p:sp>
      <p:sp>
        <p:nvSpPr>
          <p:cNvPr id="4" name="Content Placeholder 2"/>
          <p:cNvSpPr txBox="1">
            <a:spLocks/>
          </p:cNvSpPr>
          <p:nvPr/>
        </p:nvSpPr>
        <p:spPr>
          <a:xfrm>
            <a:off x="457200" y="4166436"/>
            <a:ext cx="8229600" cy="19111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If you’ve programmed in Node, this looks familiar</a:t>
            </a:r>
            <a:endParaRPr lang="en-US" dirty="0"/>
          </a:p>
        </p:txBody>
      </p:sp>
    </p:spTree>
    <p:extLst>
      <p:ext uri="{BB962C8B-B14F-4D97-AF65-F5344CB8AC3E}">
        <p14:creationId xmlns:p14="http://schemas.microsoft.com/office/powerpoint/2010/main" val="62016410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Anatomy of a module</a:t>
            </a:r>
            <a:endParaRPr lang="en-US" dirty="0"/>
          </a:p>
        </p:txBody>
      </p:sp>
      <p:sp>
        <p:nvSpPr>
          <p:cNvPr id="3" name="Content Placeholder 2"/>
          <p:cNvSpPr>
            <a:spLocks noGrp="1"/>
          </p:cNvSpPr>
          <p:nvPr>
            <p:ph idx="1"/>
          </p:nvPr>
        </p:nvSpPr>
        <p:spPr>
          <a:xfrm>
            <a:off x="457200" y="1600200"/>
            <a:ext cx="8229600" cy="4690999"/>
          </a:xfrm>
          <a:solidFill>
            <a:schemeClr val="bg1">
              <a:lumMod val="85000"/>
            </a:schemeClr>
          </a:solidFill>
          <a:effectLst>
            <a:softEdge rad="88900"/>
          </a:effectLst>
        </p:spPr>
        <p:txBody>
          <a:bodyPr>
            <a:normAutofit fontScale="92500" lnSpcReduction="20000"/>
          </a:bodyPr>
          <a:lstStyle/>
          <a:p>
            <a:pPr marL="0" indent="0">
              <a:buNone/>
            </a:pPr>
            <a:r>
              <a:rPr lang="en-US" sz="1100" dirty="0" smtClean="0">
                <a:latin typeface="Courier New"/>
                <a:cs typeface="Courier New"/>
              </a:rPr>
              <a:t>	</a:t>
            </a:r>
          </a:p>
          <a:p>
            <a:pPr marL="0" indent="0">
              <a:buNone/>
            </a:pPr>
            <a:r>
              <a:rPr lang="en-US" b="1" dirty="0">
                <a:solidFill>
                  <a:srgbClr val="082357"/>
                </a:solidFill>
                <a:latin typeface="Courier New"/>
                <a:cs typeface="Courier New"/>
              </a:rPr>
              <a:t> </a:t>
            </a:r>
            <a:r>
              <a:rPr lang="en-US" b="1" dirty="0" smtClean="0">
                <a:solidFill>
                  <a:srgbClr val="082357"/>
                </a:solidFill>
                <a:latin typeface="Courier New"/>
                <a:cs typeface="Courier New"/>
              </a:rPr>
              <a:t> </a:t>
            </a:r>
            <a:r>
              <a:rPr lang="en-US" b="1" dirty="0" err="1" smtClean="0">
                <a:solidFill>
                  <a:srgbClr val="082357"/>
                </a:solidFill>
                <a:latin typeface="CourierNewPS-BoldMT"/>
              </a:rPr>
              <a:t>var</a:t>
            </a:r>
            <a:r>
              <a:rPr lang="en-US" dirty="0" smtClean="0">
                <a:solidFill>
                  <a:prstClr val="black"/>
                </a:solidFill>
                <a:latin typeface="Courier"/>
              </a:rPr>
              <a:t> </a:t>
            </a:r>
            <a:r>
              <a:rPr lang="en-US" dirty="0" err="1">
                <a:solidFill>
                  <a:prstClr val="black"/>
                </a:solidFill>
                <a:latin typeface="Courier"/>
              </a:rPr>
              <a:t>privateVal</a:t>
            </a:r>
            <a:r>
              <a:rPr lang="en-US" dirty="0">
                <a:solidFill>
                  <a:prstClr val="black"/>
                </a:solidFill>
                <a:latin typeface="Courier"/>
              </a:rPr>
              <a:t> </a:t>
            </a:r>
            <a:r>
              <a:rPr lang="en-US" dirty="0">
                <a:solidFill>
                  <a:srgbClr val="398B0F"/>
                </a:solidFill>
                <a:latin typeface="CourierNewPSMT"/>
              </a:rPr>
              <a:t>=</a:t>
            </a:r>
            <a:r>
              <a:rPr lang="en-US" dirty="0">
                <a:solidFill>
                  <a:prstClr val="black"/>
                </a:solidFill>
                <a:latin typeface="Courier"/>
              </a:rPr>
              <a:t> </a:t>
            </a:r>
            <a:r>
              <a:rPr lang="en-US" dirty="0">
                <a:solidFill>
                  <a:srgbClr val="284BC9"/>
                </a:solidFill>
                <a:latin typeface="CourierNewPSMT"/>
              </a:rPr>
              <a:t>'</a:t>
            </a:r>
            <a:r>
              <a:rPr lang="en-US" dirty="0" smtClean="0">
                <a:solidFill>
                  <a:srgbClr val="284BC9"/>
                </a:solidFill>
                <a:latin typeface="CourierNewPSMT"/>
              </a:rPr>
              <a:t>I</a:t>
            </a:r>
            <a:r>
              <a:rPr lang="fr-FR" dirty="0" smtClean="0">
                <a:solidFill>
                  <a:srgbClr val="284BC9"/>
                </a:solidFill>
                <a:latin typeface="CourierNewPSMT"/>
              </a:rPr>
              <a:t> a</a:t>
            </a:r>
            <a:r>
              <a:rPr lang="en-US" dirty="0" smtClean="0">
                <a:solidFill>
                  <a:srgbClr val="284BC9"/>
                </a:solidFill>
                <a:latin typeface="CourierNewPSMT"/>
              </a:rPr>
              <a:t>m Private!'</a:t>
            </a:r>
            <a:r>
              <a:rPr lang="en-US" dirty="0" smtClean="0">
                <a:solidFill>
                  <a:srgbClr val="398B0F"/>
                </a:solidFill>
                <a:latin typeface="CourierNewPSMT"/>
              </a:rPr>
              <a:t>;</a:t>
            </a:r>
            <a:endParaRPr lang="en-US" dirty="0">
              <a:solidFill>
                <a:prstClr val="black"/>
              </a:solidFill>
              <a:latin typeface="Courier"/>
            </a:endParaRPr>
          </a:p>
          <a:p>
            <a:pPr marL="0" indent="0">
              <a:buNone/>
            </a:pPr>
            <a:r>
              <a:rPr lang="en-US" dirty="0">
                <a:solidFill>
                  <a:prstClr val="black"/>
                </a:solidFill>
                <a:latin typeface="Courier"/>
              </a:rPr>
              <a:t> </a:t>
            </a:r>
          </a:p>
          <a:p>
            <a:pPr marL="0" indent="0">
              <a:buNone/>
            </a:pPr>
            <a:r>
              <a:rPr lang="en-US" dirty="0">
                <a:solidFill>
                  <a:prstClr val="black"/>
                </a:solidFill>
                <a:latin typeface="Courier"/>
              </a:rPr>
              <a:t>  </a:t>
            </a:r>
            <a:r>
              <a:rPr lang="en-US" dirty="0" err="1">
                <a:solidFill>
                  <a:prstClr val="black"/>
                </a:solidFill>
                <a:latin typeface="Courier"/>
              </a:rPr>
              <a:t>module.</a:t>
            </a:r>
            <a:r>
              <a:rPr lang="en-US" dirty="0" err="1">
                <a:solidFill>
                  <a:srgbClr val="4D0057"/>
                </a:solidFill>
                <a:latin typeface="CourierNewPSMT"/>
              </a:rPr>
              <a:t>exports</a:t>
            </a:r>
            <a:r>
              <a:rPr lang="en-US" dirty="0">
                <a:solidFill>
                  <a:prstClr val="black"/>
                </a:solidFill>
                <a:latin typeface="Courier"/>
              </a:rPr>
              <a:t> </a:t>
            </a:r>
            <a:r>
              <a:rPr lang="en-US" dirty="0">
                <a:solidFill>
                  <a:srgbClr val="398B0F"/>
                </a:solidFill>
                <a:latin typeface="CourierNewPSMT"/>
              </a:rPr>
              <a:t>=</a:t>
            </a:r>
            <a:r>
              <a:rPr lang="en-US" dirty="0">
                <a:solidFill>
                  <a:prstClr val="black"/>
                </a:solidFill>
                <a:latin typeface="Courier"/>
              </a:rPr>
              <a:t> </a:t>
            </a:r>
            <a:r>
              <a:rPr lang="en-US" dirty="0">
                <a:solidFill>
                  <a:srgbClr val="2A8B00"/>
                </a:solidFill>
                <a:latin typeface="CourierNewPSMT"/>
              </a:rPr>
              <a:t>{</a:t>
            </a:r>
            <a:endParaRPr lang="en-US" dirty="0">
              <a:solidFill>
                <a:prstClr val="black"/>
              </a:solidFill>
              <a:latin typeface="Courier"/>
            </a:endParaRPr>
          </a:p>
          <a:p>
            <a:pPr marL="0" indent="0">
              <a:buNone/>
            </a:pPr>
            <a:r>
              <a:rPr lang="de-DE" dirty="0">
                <a:solidFill>
                  <a:prstClr val="black"/>
                </a:solidFill>
                <a:latin typeface="Courier"/>
              </a:rPr>
              <a:t>    </a:t>
            </a:r>
            <a:r>
              <a:rPr lang="de-DE" dirty="0" err="1" smtClean="0">
                <a:solidFill>
                  <a:prstClr val="black"/>
                </a:solidFill>
                <a:latin typeface="Courier"/>
              </a:rPr>
              <a:t>answer</a:t>
            </a:r>
            <a:r>
              <a:rPr lang="de-DE" dirty="0">
                <a:solidFill>
                  <a:srgbClr val="398B0F"/>
                </a:solidFill>
                <a:latin typeface="CourierNewPSMT"/>
              </a:rPr>
              <a:t>:</a:t>
            </a:r>
            <a:r>
              <a:rPr lang="de-DE" dirty="0">
                <a:solidFill>
                  <a:prstClr val="black"/>
                </a:solidFill>
                <a:latin typeface="Courier"/>
              </a:rPr>
              <a:t> </a:t>
            </a:r>
            <a:r>
              <a:rPr lang="de-DE" dirty="0">
                <a:solidFill>
                  <a:srgbClr val="B50000"/>
                </a:solidFill>
                <a:latin typeface="CourierNewPSMT"/>
              </a:rPr>
              <a:t>42</a:t>
            </a:r>
            <a:r>
              <a:rPr lang="de-DE" dirty="0">
                <a:solidFill>
                  <a:srgbClr val="398B0F"/>
                </a:solidFill>
                <a:latin typeface="CourierNewPSMT"/>
              </a:rPr>
              <a:t>,</a:t>
            </a:r>
            <a:r>
              <a:rPr lang="de-DE" dirty="0">
                <a:solidFill>
                  <a:prstClr val="black"/>
                </a:solidFill>
                <a:latin typeface="Courier"/>
              </a:rPr>
              <a:t> </a:t>
            </a:r>
          </a:p>
          <a:p>
            <a:pPr marL="0" indent="0">
              <a:buNone/>
            </a:pPr>
            <a:r>
              <a:rPr lang="de-DE" dirty="0">
                <a:solidFill>
                  <a:prstClr val="black"/>
                </a:solidFill>
                <a:latin typeface="Courier"/>
              </a:rPr>
              <a:t> </a:t>
            </a:r>
          </a:p>
          <a:p>
            <a:pPr marL="0" indent="0">
              <a:buNone/>
            </a:pPr>
            <a:r>
              <a:rPr lang="en-US" dirty="0">
                <a:solidFill>
                  <a:prstClr val="black"/>
                </a:solidFill>
                <a:latin typeface="Courier"/>
              </a:rPr>
              <a:t>    </a:t>
            </a:r>
            <a:r>
              <a:rPr lang="en-US" dirty="0" smtClean="0">
                <a:solidFill>
                  <a:prstClr val="black"/>
                </a:solidFill>
                <a:latin typeface="Courier"/>
              </a:rPr>
              <a:t>add</a:t>
            </a:r>
            <a:r>
              <a:rPr lang="en-US" dirty="0">
                <a:solidFill>
                  <a:srgbClr val="398B0F"/>
                </a:solidFill>
                <a:latin typeface="CourierNewPSMT"/>
              </a:rPr>
              <a:t>:</a:t>
            </a:r>
            <a:r>
              <a:rPr lang="en-US" dirty="0">
                <a:solidFill>
                  <a:prstClr val="black"/>
                </a:solidFill>
                <a:latin typeface="Courier"/>
              </a:rPr>
              <a:t> </a:t>
            </a:r>
            <a:r>
              <a:rPr lang="en-US" b="1" dirty="0">
                <a:solidFill>
                  <a:srgbClr val="082357"/>
                </a:solidFill>
                <a:latin typeface="CourierNewPS-BoldMT"/>
              </a:rPr>
              <a:t>function</a:t>
            </a:r>
            <a:r>
              <a:rPr lang="en-US" dirty="0">
                <a:solidFill>
                  <a:srgbClr val="2A8B00"/>
                </a:solidFill>
                <a:latin typeface="CourierNewPSMT"/>
              </a:rPr>
              <a:t>(</a:t>
            </a:r>
            <a:r>
              <a:rPr lang="en-US" dirty="0">
                <a:solidFill>
                  <a:prstClr val="black"/>
                </a:solidFill>
                <a:latin typeface="Courier"/>
              </a:rPr>
              <a:t>x</a:t>
            </a:r>
            <a:r>
              <a:rPr lang="en-US" dirty="0">
                <a:solidFill>
                  <a:srgbClr val="398B0F"/>
                </a:solidFill>
                <a:latin typeface="CourierNewPSMT"/>
              </a:rPr>
              <a:t>,</a:t>
            </a:r>
            <a:r>
              <a:rPr lang="en-US" dirty="0">
                <a:solidFill>
                  <a:prstClr val="black"/>
                </a:solidFill>
                <a:latin typeface="Courier"/>
              </a:rPr>
              <a:t> y</a:t>
            </a:r>
            <a:r>
              <a:rPr lang="en-US" dirty="0">
                <a:solidFill>
                  <a:srgbClr val="2A8B00"/>
                </a:solidFill>
                <a:latin typeface="CourierNewPSMT"/>
              </a:rPr>
              <a:t>)</a:t>
            </a:r>
            <a:r>
              <a:rPr lang="en-US" dirty="0">
                <a:solidFill>
                  <a:prstClr val="black"/>
                </a:solidFill>
                <a:latin typeface="Courier"/>
              </a:rPr>
              <a:t> </a:t>
            </a:r>
            <a:r>
              <a:rPr lang="en-US" dirty="0">
                <a:solidFill>
                  <a:srgbClr val="2A8B00"/>
                </a:solidFill>
                <a:latin typeface="CourierNewPSMT"/>
              </a:rPr>
              <a:t>{</a:t>
            </a:r>
            <a:endParaRPr lang="en-US" dirty="0">
              <a:solidFill>
                <a:prstClr val="black"/>
              </a:solidFill>
              <a:latin typeface="Courier"/>
            </a:endParaRPr>
          </a:p>
          <a:p>
            <a:pPr marL="0" indent="0">
              <a:buNone/>
            </a:pPr>
            <a:r>
              <a:rPr lang="en-US" dirty="0">
                <a:solidFill>
                  <a:prstClr val="black"/>
                </a:solidFill>
                <a:latin typeface="Courier"/>
              </a:rPr>
              <a:t>         </a:t>
            </a:r>
            <a:r>
              <a:rPr lang="en-US" dirty="0" smtClean="0">
                <a:solidFill>
                  <a:prstClr val="black"/>
                </a:solidFill>
                <a:latin typeface="Courier"/>
              </a:rPr>
              <a:t>  </a:t>
            </a:r>
            <a:r>
              <a:rPr lang="en-US" b="1" dirty="0" smtClean="0">
                <a:solidFill>
                  <a:srgbClr val="000058"/>
                </a:solidFill>
                <a:latin typeface="CourierNewPS-BoldMT"/>
              </a:rPr>
              <a:t>return</a:t>
            </a:r>
            <a:r>
              <a:rPr lang="en-US" dirty="0" smtClean="0">
                <a:solidFill>
                  <a:prstClr val="black"/>
                </a:solidFill>
                <a:latin typeface="Courier"/>
              </a:rPr>
              <a:t> </a:t>
            </a:r>
            <a:r>
              <a:rPr lang="en-US" dirty="0">
                <a:solidFill>
                  <a:prstClr val="black"/>
                </a:solidFill>
                <a:latin typeface="Courier"/>
              </a:rPr>
              <a:t>x </a:t>
            </a:r>
            <a:r>
              <a:rPr lang="en-US" dirty="0">
                <a:solidFill>
                  <a:srgbClr val="398B0F"/>
                </a:solidFill>
                <a:latin typeface="CourierNewPSMT"/>
              </a:rPr>
              <a:t>+</a:t>
            </a:r>
            <a:r>
              <a:rPr lang="en-US" dirty="0">
                <a:solidFill>
                  <a:prstClr val="black"/>
                </a:solidFill>
                <a:latin typeface="Courier"/>
              </a:rPr>
              <a:t> y</a:t>
            </a:r>
            <a:r>
              <a:rPr lang="en-US" dirty="0">
                <a:solidFill>
                  <a:srgbClr val="398B0F"/>
                </a:solidFill>
                <a:latin typeface="CourierNewPSMT"/>
              </a:rPr>
              <a:t>;</a:t>
            </a:r>
            <a:endParaRPr lang="en-US" dirty="0">
              <a:solidFill>
                <a:prstClr val="black"/>
              </a:solidFill>
              <a:latin typeface="Courier"/>
            </a:endParaRPr>
          </a:p>
          <a:p>
            <a:pPr marL="0" indent="0">
              <a:buNone/>
            </a:pPr>
            <a:r>
              <a:rPr lang="en-US" dirty="0">
                <a:solidFill>
                  <a:prstClr val="black"/>
                </a:solidFill>
                <a:latin typeface="Courier"/>
              </a:rPr>
              <a:t>    </a:t>
            </a:r>
            <a:r>
              <a:rPr lang="en-US" dirty="0" smtClean="0">
                <a:solidFill>
                  <a:srgbClr val="2A8B00"/>
                </a:solidFill>
                <a:latin typeface="CourierNewPSMT"/>
              </a:rPr>
              <a:t>}</a:t>
            </a:r>
            <a:endParaRPr lang="en-US" dirty="0">
              <a:solidFill>
                <a:prstClr val="black"/>
              </a:solidFill>
              <a:latin typeface="Courier"/>
            </a:endParaRPr>
          </a:p>
          <a:p>
            <a:pPr marL="0" indent="0">
              <a:buNone/>
            </a:pPr>
            <a:r>
              <a:rPr lang="en-US" dirty="0">
                <a:solidFill>
                  <a:prstClr val="black"/>
                </a:solidFill>
                <a:latin typeface="Courier"/>
              </a:rPr>
              <a:t>  </a:t>
            </a:r>
            <a:r>
              <a:rPr lang="en-US" dirty="0" smtClean="0">
                <a:solidFill>
                  <a:srgbClr val="2A8B00"/>
                </a:solidFill>
                <a:latin typeface="CourierNewPSMT"/>
              </a:rPr>
              <a:t>}</a:t>
            </a:r>
            <a:endParaRPr lang="en-US" dirty="0">
              <a:solidFill>
                <a:prstClr val="black"/>
              </a:solidFill>
              <a:latin typeface="Courier"/>
            </a:endParaRPr>
          </a:p>
          <a:p>
            <a:pPr marL="0" indent="0">
              <a:buNone/>
            </a:pPr>
            <a:endParaRPr lang="en-US" dirty="0">
              <a:latin typeface="Courier New"/>
              <a:cs typeface="Courier New"/>
            </a:endParaRPr>
          </a:p>
        </p:txBody>
      </p:sp>
      <p:sp>
        <p:nvSpPr>
          <p:cNvPr id="4" name="TextBox 3"/>
          <p:cNvSpPr txBox="1"/>
          <p:nvPr/>
        </p:nvSpPr>
        <p:spPr>
          <a:xfrm>
            <a:off x="6567521" y="6174586"/>
            <a:ext cx="2367154" cy="523220"/>
          </a:xfrm>
          <a:prstGeom prst="rect">
            <a:avLst/>
          </a:prstGeom>
          <a:noFill/>
        </p:spPr>
        <p:txBody>
          <a:bodyPr wrap="none" rtlCol="0">
            <a:spAutoFit/>
          </a:bodyPr>
          <a:lstStyle/>
          <a:p>
            <a:r>
              <a:rPr lang="en-US" sz="2800" dirty="0" err="1" smtClean="0"/>
              <a:t>mymodule.js</a:t>
            </a:r>
            <a:endParaRPr lang="en-US" sz="2800" dirty="0"/>
          </a:p>
        </p:txBody>
      </p:sp>
    </p:spTree>
    <p:extLst>
      <p:ext uri="{BB962C8B-B14F-4D97-AF65-F5344CB8AC3E}">
        <p14:creationId xmlns:p14="http://schemas.microsoft.com/office/powerpoint/2010/main" val="32734826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Usage</a:t>
            </a:r>
            <a:endParaRPr lang="en-US" dirty="0"/>
          </a:p>
        </p:txBody>
      </p:sp>
      <p:sp>
        <p:nvSpPr>
          <p:cNvPr id="3" name="Content Placeholder 2"/>
          <p:cNvSpPr>
            <a:spLocks noGrp="1"/>
          </p:cNvSpPr>
          <p:nvPr>
            <p:ph idx="1"/>
          </p:nvPr>
        </p:nvSpPr>
        <p:spPr>
          <a:xfrm>
            <a:off x="372867" y="1600201"/>
            <a:ext cx="8552655" cy="3432758"/>
          </a:xfrm>
          <a:solidFill>
            <a:schemeClr val="bg1">
              <a:lumMod val="85000"/>
            </a:schemeClr>
          </a:solidFill>
          <a:effectLst>
            <a:softEdge rad="88900"/>
          </a:effectLst>
        </p:spPr>
        <p:txBody>
          <a:bodyPr>
            <a:normAutofit/>
          </a:bodyPr>
          <a:lstStyle/>
          <a:p>
            <a:pPr marL="0" indent="0">
              <a:buNone/>
            </a:pPr>
            <a:r>
              <a:rPr lang="en-US" sz="1000" dirty="0" smtClean="0">
                <a:solidFill>
                  <a:prstClr val="black"/>
                </a:solidFill>
                <a:latin typeface="Courier"/>
              </a:rPr>
              <a:t> </a:t>
            </a:r>
          </a:p>
          <a:p>
            <a:pPr marL="0" indent="0">
              <a:buNone/>
            </a:pPr>
            <a:r>
              <a:rPr lang="en-US" sz="2700" dirty="0" smtClean="0">
                <a:solidFill>
                  <a:prstClr val="black"/>
                </a:solidFill>
                <a:latin typeface="Courier"/>
              </a:rPr>
              <a:t> </a:t>
            </a:r>
            <a:r>
              <a:rPr lang="en-US" sz="2600" dirty="0" smtClean="0">
                <a:solidFill>
                  <a:prstClr val="black"/>
                </a:solidFill>
                <a:latin typeface="Courier"/>
              </a:rPr>
              <a:t>mod </a:t>
            </a:r>
            <a:r>
              <a:rPr lang="en-US" sz="2600" dirty="0">
                <a:solidFill>
                  <a:srgbClr val="398B0F"/>
                </a:solidFill>
                <a:latin typeface="CourierNewPSMT"/>
              </a:rPr>
              <a:t>=</a:t>
            </a:r>
            <a:r>
              <a:rPr lang="en-US" sz="2600" dirty="0">
                <a:solidFill>
                  <a:prstClr val="black"/>
                </a:solidFill>
                <a:latin typeface="Courier"/>
              </a:rPr>
              <a:t> require</a:t>
            </a:r>
            <a:r>
              <a:rPr lang="en-US" sz="2600" dirty="0">
                <a:solidFill>
                  <a:srgbClr val="2A8B00"/>
                </a:solidFill>
                <a:latin typeface="CourierNewPSMT"/>
              </a:rPr>
              <a:t>(</a:t>
            </a:r>
            <a:r>
              <a:rPr lang="en-US" sz="2600" dirty="0">
                <a:solidFill>
                  <a:srgbClr val="284BC9"/>
                </a:solidFill>
                <a:latin typeface="CourierNewPSMT"/>
              </a:rPr>
              <a:t>'./</a:t>
            </a:r>
            <a:r>
              <a:rPr lang="en-US" sz="2600" dirty="0" err="1">
                <a:solidFill>
                  <a:srgbClr val="284BC9"/>
                </a:solidFill>
                <a:latin typeface="CourierNewPSMT"/>
              </a:rPr>
              <a:t>mymodule</a:t>
            </a:r>
            <a:r>
              <a:rPr lang="en-US" sz="2600" dirty="0">
                <a:solidFill>
                  <a:srgbClr val="284BC9"/>
                </a:solidFill>
                <a:latin typeface="CourierNewPSMT"/>
              </a:rPr>
              <a:t>'</a:t>
            </a:r>
            <a:r>
              <a:rPr lang="en-US" sz="2600" dirty="0">
                <a:solidFill>
                  <a:srgbClr val="2A8B00"/>
                </a:solidFill>
                <a:latin typeface="CourierNewPSMT"/>
              </a:rPr>
              <a:t>)</a:t>
            </a:r>
            <a:r>
              <a:rPr lang="en-US" sz="2600" dirty="0">
                <a:solidFill>
                  <a:srgbClr val="398B0F"/>
                </a:solidFill>
                <a:latin typeface="CourierNewPSMT"/>
              </a:rPr>
              <a:t>;</a:t>
            </a:r>
            <a:endParaRPr lang="en-US" sz="2600" dirty="0">
              <a:solidFill>
                <a:prstClr val="black"/>
              </a:solidFill>
              <a:latin typeface="Courier"/>
            </a:endParaRPr>
          </a:p>
          <a:p>
            <a:pPr marL="0" indent="0">
              <a:buNone/>
            </a:pPr>
            <a:r>
              <a:rPr lang="en-US" sz="2600" dirty="0">
                <a:solidFill>
                  <a:prstClr val="black"/>
                </a:solidFill>
                <a:latin typeface="Courier"/>
              </a:rPr>
              <a:t> </a:t>
            </a:r>
          </a:p>
          <a:p>
            <a:pPr marL="0" indent="0">
              <a:buNone/>
            </a:pPr>
            <a:r>
              <a:rPr lang="en-US" sz="2600" dirty="0" smtClean="0">
                <a:solidFill>
                  <a:prstClr val="black"/>
                </a:solidFill>
                <a:latin typeface="Courier"/>
              </a:rPr>
              <a:t> </a:t>
            </a:r>
            <a:r>
              <a:rPr lang="en-US" sz="2600" dirty="0" err="1" smtClean="0">
                <a:solidFill>
                  <a:prstClr val="black"/>
                </a:solidFill>
                <a:latin typeface="Courier"/>
              </a:rPr>
              <a:t>console.</a:t>
            </a:r>
            <a:r>
              <a:rPr lang="en-US" sz="2600" dirty="0" err="1" smtClean="0">
                <a:solidFill>
                  <a:srgbClr val="4D0057"/>
                </a:solidFill>
                <a:latin typeface="CourierNewPSMT"/>
              </a:rPr>
              <a:t>log</a:t>
            </a:r>
            <a:r>
              <a:rPr lang="en-US" sz="2600" dirty="0">
                <a:solidFill>
                  <a:srgbClr val="2A8B00"/>
                </a:solidFill>
                <a:latin typeface="CourierNewPSMT"/>
              </a:rPr>
              <a:t>(</a:t>
            </a:r>
            <a:r>
              <a:rPr lang="en-US" sz="2600" dirty="0">
                <a:solidFill>
                  <a:srgbClr val="284BC9"/>
                </a:solidFill>
                <a:latin typeface="CourierNewPSMT"/>
              </a:rPr>
              <a:t>'The answer: '</a:t>
            </a:r>
            <a:r>
              <a:rPr lang="en-US" sz="2600" dirty="0" smtClean="0">
                <a:solidFill>
                  <a:srgbClr val="398B0F"/>
                </a:solidFill>
                <a:latin typeface="CourierNewPSMT"/>
              </a:rPr>
              <a:t>+ </a:t>
            </a:r>
            <a:r>
              <a:rPr lang="en-US" sz="2600" dirty="0" err="1" smtClean="0">
                <a:solidFill>
                  <a:prstClr val="black"/>
                </a:solidFill>
                <a:latin typeface="Courier"/>
              </a:rPr>
              <a:t>mod.</a:t>
            </a:r>
            <a:r>
              <a:rPr lang="en-US" sz="2600" dirty="0" err="1" smtClean="0">
                <a:solidFill>
                  <a:srgbClr val="4D0057"/>
                </a:solidFill>
                <a:latin typeface="CourierNewPSMT"/>
              </a:rPr>
              <a:t>answer</a:t>
            </a:r>
            <a:r>
              <a:rPr lang="en-US" sz="2600" dirty="0">
                <a:solidFill>
                  <a:srgbClr val="2A8B00"/>
                </a:solidFill>
                <a:latin typeface="CourierNewPSMT"/>
              </a:rPr>
              <a:t>)</a:t>
            </a:r>
            <a:r>
              <a:rPr lang="en-US" sz="2600" dirty="0">
                <a:solidFill>
                  <a:srgbClr val="398B0F"/>
                </a:solidFill>
                <a:latin typeface="CourierNewPSMT"/>
              </a:rPr>
              <a:t>;</a:t>
            </a:r>
            <a:endParaRPr lang="en-US" sz="2600" dirty="0">
              <a:solidFill>
                <a:prstClr val="black"/>
              </a:solidFill>
              <a:latin typeface="Courier"/>
            </a:endParaRPr>
          </a:p>
          <a:p>
            <a:pPr marL="0" indent="0">
              <a:buNone/>
            </a:pPr>
            <a:r>
              <a:rPr lang="en-US" sz="2600" dirty="0">
                <a:solidFill>
                  <a:prstClr val="black"/>
                </a:solidFill>
                <a:latin typeface="Courier"/>
              </a:rPr>
              <a:t> </a:t>
            </a:r>
          </a:p>
          <a:p>
            <a:pPr marL="0" indent="0">
              <a:buNone/>
            </a:pPr>
            <a:r>
              <a:rPr lang="is-IS" sz="2600" b="1" dirty="0" smtClean="0">
                <a:solidFill>
                  <a:srgbClr val="082357"/>
                </a:solidFill>
                <a:latin typeface="CourierNewPS-BoldMT"/>
              </a:rPr>
              <a:t> var</a:t>
            </a:r>
            <a:r>
              <a:rPr lang="is-IS" sz="2600" dirty="0" smtClean="0">
                <a:solidFill>
                  <a:prstClr val="black"/>
                </a:solidFill>
                <a:latin typeface="Courier"/>
              </a:rPr>
              <a:t> </a:t>
            </a:r>
            <a:r>
              <a:rPr lang="is-IS" sz="2600" dirty="0">
                <a:solidFill>
                  <a:prstClr val="black"/>
                </a:solidFill>
                <a:latin typeface="Courier"/>
              </a:rPr>
              <a:t>sum </a:t>
            </a:r>
            <a:r>
              <a:rPr lang="is-IS" sz="2600" dirty="0">
                <a:solidFill>
                  <a:srgbClr val="398B0F"/>
                </a:solidFill>
                <a:latin typeface="CourierNewPSMT"/>
              </a:rPr>
              <a:t>=</a:t>
            </a:r>
            <a:r>
              <a:rPr lang="is-IS" sz="2600" dirty="0">
                <a:solidFill>
                  <a:prstClr val="black"/>
                </a:solidFill>
                <a:latin typeface="Courier"/>
              </a:rPr>
              <a:t> mod.</a:t>
            </a:r>
            <a:r>
              <a:rPr lang="is-IS" sz="2600" dirty="0">
                <a:solidFill>
                  <a:srgbClr val="4D0057"/>
                </a:solidFill>
                <a:latin typeface="CourierNewPSMT"/>
              </a:rPr>
              <a:t>add</a:t>
            </a:r>
            <a:r>
              <a:rPr lang="is-IS" sz="2600" dirty="0">
                <a:solidFill>
                  <a:srgbClr val="2A8B00"/>
                </a:solidFill>
                <a:latin typeface="CourierNewPSMT"/>
              </a:rPr>
              <a:t>(</a:t>
            </a:r>
            <a:r>
              <a:rPr lang="is-IS" sz="2600" dirty="0">
                <a:solidFill>
                  <a:srgbClr val="B50000"/>
                </a:solidFill>
                <a:latin typeface="CourierNewPSMT"/>
              </a:rPr>
              <a:t>4</a:t>
            </a:r>
            <a:r>
              <a:rPr lang="is-IS" sz="2600" dirty="0">
                <a:solidFill>
                  <a:srgbClr val="398B0F"/>
                </a:solidFill>
                <a:latin typeface="CourierNewPSMT"/>
              </a:rPr>
              <a:t>,</a:t>
            </a:r>
            <a:r>
              <a:rPr lang="is-IS" sz="2600" dirty="0">
                <a:solidFill>
                  <a:srgbClr val="B50000"/>
                </a:solidFill>
                <a:latin typeface="CourierNewPSMT"/>
              </a:rPr>
              <a:t>5</a:t>
            </a:r>
            <a:r>
              <a:rPr lang="is-IS" sz="2600" dirty="0">
                <a:solidFill>
                  <a:srgbClr val="2A8B00"/>
                </a:solidFill>
                <a:latin typeface="CourierNewPSMT"/>
              </a:rPr>
              <a:t>)</a:t>
            </a:r>
            <a:r>
              <a:rPr lang="is-IS" sz="2600" dirty="0">
                <a:solidFill>
                  <a:srgbClr val="398B0F"/>
                </a:solidFill>
                <a:latin typeface="CourierNewPSMT"/>
              </a:rPr>
              <a:t>;</a:t>
            </a:r>
            <a:endParaRPr lang="is-IS" sz="2600" dirty="0">
              <a:solidFill>
                <a:prstClr val="black"/>
              </a:solidFill>
              <a:latin typeface="Courier"/>
            </a:endParaRPr>
          </a:p>
          <a:p>
            <a:pPr marL="0" indent="0">
              <a:buNone/>
            </a:pPr>
            <a:r>
              <a:rPr lang="en-US" sz="2600" dirty="0" smtClean="0">
                <a:solidFill>
                  <a:prstClr val="black"/>
                </a:solidFill>
                <a:latin typeface="Courier"/>
              </a:rPr>
              <a:t> </a:t>
            </a:r>
            <a:r>
              <a:rPr lang="en-US" sz="2600" dirty="0" err="1" smtClean="0">
                <a:solidFill>
                  <a:prstClr val="black"/>
                </a:solidFill>
                <a:latin typeface="Courier"/>
              </a:rPr>
              <a:t>console.</a:t>
            </a:r>
            <a:r>
              <a:rPr lang="en-US" sz="2600" dirty="0" err="1" smtClean="0">
                <a:solidFill>
                  <a:srgbClr val="4D0057"/>
                </a:solidFill>
                <a:latin typeface="CourierNewPSMT"/>
              </a:rPr>
              <a:t>log</a:t>
            </a:r>
            <a:r>
              <a:rPr lang="en-US" sz="2600" dirty="0">
                <a:solidFill>
                  <a:srgbClr val="2A8B00"/>
                </a:solidFill>
                <a:latin typeface="CourierNewPSMT"/>
              </a:rPr>
              <a:t>(</a:t>
            </a:r>
            <a:r>
              <a:rPr lang="en-US" sz="2600" dirty="0">
                <a:solidFill>
                  <a:srgbClr val="284BC9"/>
                </a:solidFill>
                <a:latin typeface="CourierNewPSMT"/>
              </a:rPr>
              <a:t>'Sum: '</a:t>
            </a:r>
            <a:r>
              <a:rPr lang="en-US" sz="2600" dirty="0">
                <a:solidFill>
                  <a:prstClr val="black"/>
                </a:solidFill>
                <a:latin typeface="Courier"/>
              </a:rPr>
              <a:t> </a:t>
            </a:r>
            <a:r>
              <a:rPr lang="en-US" sz="2600" dirty="0">
                <a:solidFill>
                  <a:srgbClr val="398B0F"/>
                </a:solidFill>
                <a:latin typeface="CourierNewPSMT"/>
              </a:rPr>
              <a:t>+</a:t>
            </a:r>
            <a:r>
              <a:rPr lang="en-US" sz="2600" dirty="0">
                <a:solidFill>
                  <a:prstClr val="black"/>
                </a:solidFill>
                <a:latin typeface="Courier"/>
              </a:rPr>
              <a:t> sum</a:t>
            </a:r>
            <a:r>
              <a:rPr lang="en-US" sz="2600" dirty="0">
                <a:solidFill>
                  <a:srgbClr val="2A8B00"/>
                </a:solidFill>
                <a:latin typeface="CourierNewPSMT"/>
              </a:rPr>
              <a:t>)</a:t>
            </a:r>
            <a:r>
              <a:rPr lang="en-US" sz="2600" dirty="0">
                <a:solidFill>
                  <a:srgbClr val="398B0F"/>
                </a:solidFill>
                <a:latin typeface="CourierNewPSMT"/>
              </a:rPr>
              <a:t>;</a:t>
            </a:r>
            <a:endParaRPr lang="en-US" sz="2600" dirty="0">
              <a:solidFill>
                <a:prstClr val="black"/>
              </a:solidFill>
              <a:latin typeface="Courier"/>
            </a:endParaRPr>
          </a:p>
          <a:p>
            <a:pPr marL="0" indent="0">
              <a:buNone/>
            </a:pPr>
            <a:endParaRPr lang="en-US" sz="2700" dirty="0">
              <a:latin typeface="Courier New"/>
              <a:cs typeface="Courier New"/>
            </a:endParaRPr>
          </a:p>
        </p:txBody>
      </p:sp>
    </p:spTree>
    <p:extLst>
      <p:ext uri="{BB962C8B-B14F-4D97-AF65-F5344CB8AC3E}">
        <p14:creationId xmlns:p14="http://schemas.microsoft.com/office/powerpoint/2010/main" val="393019734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Modules are used everywhere</a:t>
            </a:r>
            <a:endParaRPr lang="en-US" dirty="0"/>
          </a:p>
        </p:txBody>
      </p:sp>
      <p:sp>
        <p:nvSpPr>
          <p:cNvPr id="3" name="Content Placeholder 2"/>
          <p:cNvSpPr>
            <a:spLocks noGrp="1"/>
          </p:cNvSpPr>
          <p:nvPr>
            <p:ph idx="1"/>
          </p:nvPr>
        </p:nvSpPr>
        <p:spPr>
          <a:xfrm>
            <a:off x="219808" y="1298936"/>
            <a:ext cx="8686801" cy="5293270"/>
          </a:xfrm>
          <a:solidFill>
            <a:schemeClr val="bg1">
              <a:lumMod val="85000"/>
            </a:schemeClr>
          </a:solidFill>
          <a:effectLst>
            <a:softEdge rad="88900"/>
          </a:effectLst>
        </p:spPr>
        <p:txBody>
          <a:bodyPr>
            <a:noAutofit/>
          </a:bodyPr>
          <a:lstStyle/>
          <a:p>
            <a:pPr marL="0" indent="0">
              <a:buNone/>
            </a:pPr>
            <a:endParaRPr lang="en-US" sz="500" i="1" dirty="0" smtClean="0">
              <a:solidFill>
                <a:srgbClr val="1A5600"/>
              </a:solidFill>
              <a:latin typeface="CourierNewPS-ItalicMT"/>
            </a:endParaRPr>
          </a:p>
          <a:p>
            <a:pPr marL="0" indent="0">
              <a:buNone/>
            </a:pPr>
            <a:r>
              <a:rPr lang="en-US" sz="1600" i="1" dirty="0" smtClean="0">
                <a:solidFill>
                  <a:srgbClr val="1A5600"/>
                </a:solidFill>
                <a:latin typeface="CourierNewPS-ItalicMT"/>
              </a:rPr>
              <a:t>   /</a:t>
            </a:r>
            <a:r>
              <a:rPr lang="en-US" sz="1600" i="1" dirty="0">
                <a:solidFill>
                  <a:srgbClr val="1A5600"/>
                </a:solidFill>
                <a:latin typeface="CourierNewPS-ItalicMT"/>
              </a:rPr>
              <a:t>/ User model</a:t>
            </a:r>
            <a:endParaRPr lang="en-US" sz="1600" dirty="0">
              <a:solidFill>
                <a:prstClr val="black"/>
              </a:solidFill>
              <a:latin typeface="Courier"/>
            </a:endParaRPr>
          </a:p>
          <a:p>
            <a:pPr marL="0" indent="0">
              <a:buNone/>
            </a:pPr>
            <a:r>
              <a:rPr lang="en-US" sz="1600" dirty="0">
                <a:solidFill>
                  <a:prstClr val="black"/>
                </a:solidFill>
                <a:latin typeface="Courier"/>
              </a:rPr>
              <a:t>   </a:t>
            </a:r>
            <a:r>
              <a:rPr lang="en-US" sz="1600" b="1" dirty="0" err="1">
                <a:solidFill>
                  <a:srgbClr val="082357"/>
                </a:solidFill>
                <a:latin typeface="CourierNewPS-BoldMT"/>
              </a:rPr>
              <a:t>var</a:t>
            </a:r>
            <a:r>
              <a:rPr lang="en-US" sz="1600" dirty="0">
                <a:solidFill>
                  <a:prstClr val="black"/>
                </a:solidFill>
                <a:latin typeface="Courier"/>
              </a:rPr>
              <a:t> mongoose </a:t>
            </a:r>
            <a:r>
              <a:rPr lang="en-US" sz="1600" dirty="0">
                <a:solidFill>
                  <a:srgbClr val="398B0F"/>
                </a:solidFill>
                <a:latin typeface="CourierNewPSMT"/>
              </a:rPr>
              <a:t>=</a:t>
            </a:r>
            <a:r>
              <a:rPr lang="en-US" sz="1600" dirty="0">
                <a:solidFill>
                  <a:prstClr val="black"/>
                </a:solidFill>
                <a:latin typeface="Courier"/>
              </a:rPr>
              <a:t> require</a:t>
            </a:r>
            <a:r>
              <a:rPr lang="en-US" sz="1600" dirty="0">
                <a:solidFill>
                  <a:srgbClr val="2A8B00"/>
                </a:solidFill>
                <a:latin typeface="CourierNewPSMT"/>
              </a:rPr>
              <a:t>(</a:t>
            </a:r>
            <a:r>
              <a:rPr lang="en-US" sz="1600" dirty="0">
                <a:solidFill>
                  <a:srgbClr val="284BC9"/>
                </a:solidFill>
                <a:latin typeface="CourierNewPSMT"/>
              </a:rPr>
              <a:t>'mongoose'</a:t>
            </a:r>
            <a:r>
              <a:rPr lang="en-US" sz="1600" dirty="0">
                <a:solidFill>
                  <a:srgbClr val="2A8B00"/>
                </a:solidFill>
                <a:latin typeface="CourierNewPSMT"/>
              </a:rPr>
              <a:t>)</a:t>
            </a:r>
            <a:endParaRPr lang="en-US" sz="1600" dirty="0">
              <a:solidFill>
                <a:prstClr val="black"/>
              </a:solidFill>
              <a:latin typeface="Courier"/>
            </a:endParaRPr>
          </a:p>
          <a:p>
            <a:pPr marL="0" indent="0">
              <a:buNone/>
            </a:pPr>
            <a:r>
              <a:rPr lang="en-US" sz="1600" dirty="0">
                <a:solidFill>
                  <a:prstClr val="black"/>
                </a:solidFill>
                <a:latin typeface="Courier"/>
              </a:rPr>
              <a:t>         </a:t>
            </a:r>
            <a:r>
              <a:rPr lang="en-US" sz="1600" dirty="0">
                <a:solidFill>
                  <a:srgbClr val="398B0F"/>
                </a:solidFill>
                <a:latin typeface="CourierNewPSMT"/>
              </a:rPr>
              <a:t>,</a:t>
            </a:r>
            <a:r>
              <a:rPr lang="en-US" sz="1600" dirty="0">
                <a:solidFill>
                  <a:prstClr val="black"/>
                </a:solidFill>
                <a:latin typeface="Courier"/>
              </a:rPr>
              <a:t> Schema </a:t>
            </a:r>
            <a:r>
              <a:rPr lang="en-US" sz="1600" dirty="0">
                <a:solidFill>
                  <a:srgbClr val="398B0F"/>
                </a:solidFill>
                <a:latin typeface="CourierNewPSMT"/>
              </a:rPr>
              <a:t>=</a:t>
            </a:r>
            <a:r>
              <a:rPr lang="en-US" sz="1600" dirty="0">
                <a:solidFill>
                  <a:prstClr val="black"/>
                </a:solidFill>
                <a:latin typeface="Courier"/>
              </a:rPr>
              <a:t> </a:t>
            </a:r>
            <a:r>
              <a:rPr lang="en-US" sz="1600" dirty="0" err="1">
                <a:solidFill>
                  <a:prstClr val="black"/>
                </a:solidFill>
                <a:latin typeface="Courier"/>
              </a:rPr>
              <a:t>mongoose.</a:t>
            </a:r>
            <a:r>
              <a:rPr lang="en-US" sz="1600" dirty="0" err="1">
                <a:solidFill>
                  <a:srgbClr val="4D0057"/>
                </a:solidFill>
                <a:latin typeface="CourierNewPSMT"/>
              </a:rPr>
              <a:t>Schema</a:t>
            </a:r>
            <a:r>
              <a:rPr lang="en-US" sz="1600" dirty="0">
                <a:solidFill>
                  <a:srgbClr val="398B0F"/>
                </a:solidFill>
                <a:latin typeface="CourierNewPSMT"/>
              </a:rPr>
              <a:t>;</a:t>
            </a:r>
            <a:endParaRPr lang="en-US" sz="1600" dirty="0">
              <a:solidFill>
                <a:prstClr val="black"/>
              </a:solidFill>
              <a:latin typeface="Courier"/>
            </a:endParaRPr>
          </a:p>
          <a:p>
            <a:pPr marL="0" indent="0">
              <a:buNone/>
            </a:pPr>
            <a:r>
              <a:rPr lang="en-US" sz="1600" dirty="0">
                <a:solidFill>
                  <a:prstClr val="black"/>
                </a:solidFill>
                <a:latin typeface="Courier"/>
              </a:rPr>
              <a:t> </a:t>
            </a:r>
          </a:p>
          <a:p>
            <a:pPr marL="0" indent="0">
              <a:buNone/>
            </a:pPr>
            <a:r>
              <a:rPr lang="en-US" sz="1600" dirty="0">
                <a:solidFill>
                  <a:prstClr val="black"/>
                </a:solidFill>
                <a:latin typeface="Courier"/>
              </a:rPr>
              <a:t>   </a:t>
            </a:r>
            <a:r>
              <a:rPr lang="en-US" sz="1600" b="1" dirty="0" err="1">
                <a:solidFill>
                  <a:srgbClr val="082357"/>
                </a:solidFill>
                <a:latin typeface="CourierNewPS-BoldMT"/>
              </a:rPr>
              <a:t>var</a:t>
            </a:r>
            <a:r>
              <a:rPr lang="en-US" sz="1600" dirty="0">
                <a:solidFill>
                  <a:prstClr val="black"/>
                </a:solidFill>
                <a:latin typeface="Courier"/>
              </a:rPr>
              <a:t> </a:t>
            </a:r>
            <a:r>
              <a:rPr lang="en-US" sz="1600" dirty="0" err="1">
                <a:solidFill>
                  <a:prstClr val="black"/>
                </a:solidFill>
                <a:latin typeface="Courier"/>
              </a:rPr>
              <a:t>userSchema</a:t>
            </a:r>
            <a:r>
              <a:rPr lang="en-US" sz="1600" dirty="0">
                <a:solidFill>
                  <a:prstClr val="black"/>
                </a:solidFill>
                <a:latin typeface="Courier"/>
              </a:rPr>
              <a:t> </a:t>
            </a:r>
            <a:r>
              <a:rPr lang="en-US" sz="1600" dirty="0">
                <a:solidFill>
                  <a:srgbClr val="398B0F"/>
                </a:solidFill>
                <a:latin typeface="CourierNewPSMT"/>
              </a:rPr>
              <a:t>=</a:t>
            </a:r>
            <a:r>
              <a:rPr lang="en-US" sz="1600" dirty="0">
                <a:solidFill>
                  <a:prstClr val="black"/>
                </a:solidFill>
                <a:latin typeface="Courier"/>
              </a:rPr>
              <a:t> </a:t>
            </a:r>
            <a:r>
              <a:rPr lang="en-US" sz="1600" b="1" dirty="0">
                <a:solidFill>
                  <a:srgbClr val="082357"/>
                </a:solidFill>
                <a:latin typeface="CourierNewPS-BoldMT"/>
              </a:rPr>
              <a:t>new</a:t>
            </a:r>
            <a:r>
              <a:rPr lang="en-US" sz="1600" dirty="0">
                <a:solidFill>
                  <a:prstClr val="black"/>
                </a:solidFill>
                <a:latin typeface="Courier"/>
              </a:rPr>
              <a:t> Schema</a:t>
            </a:r>
            <a:r>
              <a:rPr lang="en-US" sz="1600" dirty="0">
                <a:solidFill>
                  <a:srgbClr val="2A8B00"/>
                </a:solidFill>
                <a:latin typeface="CourierNewPSMT"/>
              </a:rPr>
              <a:t>({</a:t>
            </a:r>
            <a:endParaRPr lang="en-US" sz="1600" dirty="0">
              <a:solidFill>
                <a:prstClr val="black"/>
              </a:solidFill>
              <a:latin typeface="Courier"/>
            </a:endParaRPr>
          </a:p>
          <a:p>
            <a:pPr marL="0" indent="0">
              <a:buNone/>
            </a:pPr>
            <a:r>
              <a:rPr lang="en-US" sz="1600" dirty="0">
                <a:solidFill>
                  <a:prstClr val="black"/>
                </a:solidFill>
                <a:latin typeface="Courier"/>
              </a:rPr>
              <a:t>      </a:t>
            </a:r>
            <a:r>
              <a:rPr lang="en-US" sz="1600" dirty="0">
                <a:solidFill>
                  <a:srgbClr val="000058"/>
                </a:solidFill>
                <a:latin typeface="CourierNewPSMT"/>
              </a:rPr>
              <a:t>name</a:t>
            </a:r>
            <a:r>
              <a:rPr lang="en-US" sz="1600" dirty="0">
                <a:solidFill>
                  <a:srgbClr val="398B0F"/>
                </a:solidFill>
                <a:latin typeface="CourierNewPSMT"/>
              </a:rPr>
              <a:t>:</a:t>
            </a:r>
            <a:r>
              <a:rPr lang="en-US" sz="1600" dirty="0">
                <a:solidFill>
                  <a:prstClr val="black"/>
                </a:solidFill>
                <a:latin typeface="Courier"/>
              </a:rPr>
              <a:t> </a:t>
            </a:r>
            <a:r>
              <a:rPr lang="en-US" sz="1600" dirty="0">
                <a:solidFill>
                  <a:srgbClr val="2A8B00"/>
                </a:solidFill>
                <a:latin typeface="CourierNewPSMT"/>
              </a:rPr>
              <a:t>{</a:t>
            </a:r>
            <a:r>
              <a:rPr lang="en-US" sz="1600" dirty="0">
                <a:solidFill>
                  <a:prstClr val="black"/>
                </a:solidFill>
                <a:latin typeface="Courier"/>
              </a:rPr>
              <a:t>type</a:t>
            </a:r>
            <a:r>
              <a:rPr lang="en-US" sz="1600" dirty="0">
                <a:solidFill>
                  <a:srgbClr val="398B0F"/>
                </a:solidFill>
                <a:latin typeface="CourierNewPSMT"/>
              </a:rPr>
              <a:t>:</a:t>
            </a:r>
            <a:r>
              <a:rPr lang="en-US" sz="1600" dirty="0">
                <a:solidFill>
                  <a:prstClr val="black"/>
                </a:solidFill>
                <a:latin typeface="Courier"/>
              </a:rPr>
              <a:t> String</a:t>
            </a:r>
            <a:r>
              <a:rPr lang="en-US" sz="1600" dirty="0">
                <a:solidFill>
                  <a:srgbClr val="398B0F"/>
                </a:solidFill>
                <a:latin typeface="CourierNewPSMT"/>
              </a:rPr>
              <a:t>,</a:t>
            </a:r>
            <a:r>
              <a:rPr lang="en-US" sz="1600" dirty="0">
                <a:solidFill>
                  <a:prstClr val="black"/>
                </a:solidFill>
                <a:latin typeface="Courier"/>
              </a:rPr>
              <a:t> required</a:t>
            </a:r>
            <a:r>
              <a:rPr lang="en-US" sz="1600" dirty="0">
                <a:solidFill>
                  <a:srgbClr val="398B0F"/>
                </a:solidFill>
                <a:latin typeface="CourierNewPSMT"/>
              </a:rPr>
              <a:t>:</a:t>
            </a:r>
            <a:r>
              <a:rPr lang="en-US" sz="1600" dirty="0">
                <a:solidFill>
                  <a:prstClr val="black"/>
                </a:solidFill>
                <a:latin typeface="Courier"/>
              </a:rPr>
              <a:t> </a:t>
            </a:r>
            <a:r>
              <a:rPr lang="en-US" sz="1600" b="1" dirty="0">
                <a:solidFill>
                  <a:srgbClr val="082357"/>
                </a:solidFill>
                <a:latin typeface="CourierNewPS-BoldMT"/>
              </a:rPr>
              <a:t>true</a:t>
            </a:r>
            <a:r>
              <a:rPr lang="en-US" sz="1600" dirty="0">
                <a:solidFill>
                  <a:srgbClr val="2A8B00"/>
                </a:solidFill>
                <a:latin typeface="CourierNewPSMT"/>
              </a:rPr>
              <a:t>}</a:t>
            </a:r>
            <a:r>
              <a:rPr lang="en-US" sz="1600" dirty="0">
                <a:solidFill>
                  <a:srgbClr val="398B0F"/>
                </a:solidFill>
                <a:latin typeface="CourierNewPSMT"/>
              </a:rPr>
              <a:t>,</a:t>
            </a:r>
            <a:endParaRPr lang="en-US" sz="1600" dirty="0">
              <a:solidFill>
                <a:prstClr val="black"/>
              </a:solidFill>
              <a:latin typeface="Courier"/>
            </a:endParaRPr>
          </a:p>
          <a:p>
            <a:pPr marL="0" indent="0">
              <a:buNone/>
            </a:pPr>
            <a:r>
              <a:rPr lang="en-US" sz="1600" dirty="0">
                <a:solidFill>
                  <a:prstClr val="black"/>
                </a:solidFill>
                <a:latin typeface="Courier"/>
              </a:rPr>
              <a:t>      email</a:t>
            </a:r>
            <a:r>
              <a:rPr lang="en-US" sz="1600" dirty="0">
                <a:solidFill>
                  <a:srgbClr val="398B0F"/>
                </a:solidFill>
                <a:latin typeface="CourierNewPSMT"/>
              </a:rPr>
              <a:t>:</a:t>
            </a:r>
            <a:r>
              <a:rPr lang="en-US" sz="1600" dirty="0">
                <a:solidFill>
                  <a:prstClr val="black"/>
                </a:solidFill>
                <a:latin typeface="Courier"/>
              </a:rPr>
              <a:t> </a:t>
            </a:r>
            <a:r>
              <a:rPr lang="en-US" sz="1600" dirty="0">
                <a:solidFill>
                  <a:srgbClr val="2A8B00"/>
                </a:solidFill>
                <a:latin typeface="CourierNewPSMT"/>
              </a:rPr>
              <a:t>{</a:t>
            </a:r>
            <a:r>
              <a:rPr lang="en-US" sz="1600" dirty="0">
                <a:solidFill>
                  <a:prstClr val="black"/>
                </a:solidFill>
                <a:latin typeface="Courier"/>
              </a:rPr>
              <a:t>type</a:t>
            </a:r>
            <a:r>
              <a:rPr lang="en-US" sz="1600" dirty="0">
                <a:solidFill>
                  <a:srgbClr val="398B0F"/>
                </a:solidFill>
                <a:latin typeface="CourierNewPSMT"/>
              </a:rPr>
              <a:t>:</a:t>
            </a:r>
            <a:r>
              <a:rPr lang="en-US" sz="1600" dirty="0">
                <a:solidFill>
                  <a:prstClr val="black"/>
                </a:solidFill>
                <a:latin typeface="Courier"/>
              </a:rPr>
              <a:t> String</a:t>
            </a:r>
            <a:r>
              <a:rPr lang="en-US" sz="1600" dirty="0">
                <a:solidFill>
                  <a:srgbClr val="398B0F"/>
                </a:solidFill>
                <a:latin typeface="CourierNewPSMT"/>
              </a:rPr>
              <a:t>,</a:t>
            </a:r>
            <a:r>
              <a:rPr lang="en-US" sz="1600" dirty="0">
                <a:solidFill>
                  <a:prstClr val="black"/>
                </a:solidFill>
                <a:latin typeface="Courier"/>
              </a:rPr>
              <a:t> required</a:t>
            </a:r>
            <a:r>
              <a:rPr lang="en-US" sz="1600" dirty="0">
                <a:solidFill>
                  <a:srgbClr val="398B0F"/>
                </a:solidFill>
                <a:latin typeface="CourierNewPSMT"/>
              </a:rPr>
              <a:t>:</a:t>
            </a:r>
            <a:r>
              <a:rPr lang="en-US" sz="1600" dirty="0">
                <a:solidFill>
                  <a:prstClr val="black"/>
                </a:solidFill>
                <a:latin typeface="Courier"/>
              </a:rPr>
              <a:t> </a:t>
            </a:r>
            <a:r>
              <a:rPr lang="en-US" sz="1600" b="1" dirty="0">
                <a:solidFill>
                  <a:srgbClr val="082357"/>
                </a:solidFill>
                <a:latin typeface="CourierNewPS-BoldMT"/>
              </a:rPr>
              <a:t>true</a:t>
            </a:r>
            <a:r>
              <a:rPr lang="en-US" sz="1600" dirty="0">
                <a:solidFill>
                  <a:srgbClr val="2A8B00"/>
                </a:solidFill>
                <a:latin typeface="CourierNewPSMT"/>
              </a:rPr>
              <a:t>}</a:t>
            </a:r>
            <a:r>
              <a:rPr lang="en-US" sz="1600" dirty="0">
                <a:solidFill>
                  <a:srgbClr val="398B0F"/>
                </a:solidFill>
                <a:latin typeface="CourierNewPSMT"/>
              </a:rPr>
              <a:t>,</a:t>
            </a:r>
            <a:endParaRPr lang="en-US" sz="1600" dirty="0">
              <a:solidFill>
                <a:prstClr val="black"/>
              </a:solidFill>
              <a:latin typeface="Courier"/>
            </a:endParaRPr>
          </a:p>
          <a:p>
            <a:pPr marL="0" indent="0">
              <a:buNone/>
            </a:pPr>
            <a:r>
              <a:rPr lang="en-US" sz="1600" dirty="0">
                <a:solidFill>
                  <a:prstClr val="black"/>
                </a:solidFill>
                <a:latin typeface="Courier"/>
              </a:rPr>
              <a:t>      </a:t>
            </a:r>
            <a:r>
              <a:rPr lang="en-US" sz="1600" dirty="0" err="1">
                <a:solidFill>
                  <a:prstClr val="black"/>
                </a:solidFill>
                <a:latin typeface="Courier"/>
              </a:rPr>
              <a:t>githubid</a:t>
            </a:r>
            <a:r>
              <a:rPr lang="en-US" sz="1600" dirty="0">
                <a:solidFill>
                  <a:srgbClr val="398B0F"/>
                </a:solidFill>
                <a:latin typeface="CourierNewPSMT"/>
              </a:rPr>
              <a:t>:</a:t>
            </a:r>
            <a:r>
              <a:rPr lang="en-US" sz="1600" dirty="0">
                <a:solidFill>
                  <a:prstClr val="black"/>
                </a:solidFill>
                <a:latin typeface="Courier"/>
              </a:rPr>
              <a:t> String</a:t>
            </a:r>
            <a:r>
              <a:rPr lang="en-US" sz="1600" dirty="0">
                <a:solidFill>
                  <a:srgbClr val="398B0F"/>
                </a:solidFill>
                <a:latin typeface="CourierNewPSMT"/>
              </a:rPr>
              <a:t>,</a:t>
            </a:r>
            <a:endParaRPr lang="en-US" sz="1600" dirty="0">
              <a:solidFill>
                <a:prstClr val="black"/>
              </a:solidFill>
              <a:latin typeface="Courier"/>
            </a:endParaRPr>
          </a:p>
          <a:p>
            <a:pPr marL="0" indent="0">
              <a:buNone/>
            </a:pPr>
            <a:r>
              <a:rPr lang="en-US" sz="1600" dirty="0">
                <a:solidFill>
                  <a:prstClr val="black"/>
                </a:solidFill>
                <a:latin typeface="Courier"/>
              </a:rPr>
              <a:t>      </a:t>
            </a:r>
            <a:r>
              <a:rPr lang="en-US" sz="1600" dirty="0" err="1">
                <a:solidFill>
                  <a:prstClr val="black"/>
                </a:solidFill>
                <a:latin typeface="Courier"/>
              </a:rPr>
              <a:t>twitterid</a:t>
            </a:r>
            <a:r>
              <a:rPr lang="en-US" sz="1600" dirty="0">
                <a:solidFill>
                  <a:srgbClr val="398B0F"/>
                </a:solidFill>
                <a:latin typeface="CourierNewPSMT"/>
              </a:rPr>
              <a:t>:</a:t>
            </a:r>
            <a:r>
              <a:rPr lang="en-US" sz="1600" dirty="0">
                <a:solidFill>
                  <a:prstClr val="black"/>
                </a:solidFill>
                <a:latin typeface="Courier"/>
              </a:rPr>
              <a:t> String</a:t>
            </a:r>
            <a:r>
              <a:rPr lang="en-US" sz="1600" dirty="0">
                <a:solidFill>
                  <a:srgbClr val="398B0F"/>
                </a:solidFill>
                <a:latin typeface="CourierNewPSMT"/>
              </a:rPr>
              <a:t>,</a:t>
            </a:r>
            <a:endParaRPr lang="en-US" sz="1600" dirty="0">
              <a:solidFill>
                <a:prstClr val="black"/>
              </a:solidFill>
              <a:latin typeface="Courier"/>
            </a:endParaRPr>
          </a:p>
          <a:p>
            <a:pPr marL="0" indent="0">
              <a:buNone/>
            </a:pPr>
            <a:r>
              <a:rPr lang="en-US" sz="1600" dirty="0">
                <a:solidFill>
                  <a:prstClr val="black"/>
                </a:solidFill>
                <a:latin typeface="Courier"/>
              </a:rPr>
              <a:t>      </a:t>
            </a:r>
            <a:r>
              <a:rPr lang="en-US" sz="1600" dirty="0" err="1">
                <a:solidFill>
                  <a:prstClr val="black"/>
                </a:solidFill>
                <a:latin typeface="Courier"/>
              </a:rPr>
              <a:t>dateCreated</a:t>
            </a:r>
            <a:r>
              <a:rPr lang="en-US" sz="1600" dirty="0">
                <a:solidFill>
                  <a:srgbClr val="398B0F"/>
                </a:solidFill>
                <a:latin typeface="CourierNewPSMT"/>
              </a:rPr>
              <a:t>:</a:t>
            </a:r>
            <a:r>
              <a:rPr lang="en-US" sz="1600" dirty="0">
                <a:solidFill>
                  <a:prstClr val="black"/>
                </a:solidFill>
                <a:latin typeface="Courier"/>
              </a:rPr>
              <a:t> </a:t>
            </a:r>
            <a:r>
              <a:rPr lang="en-US" sz="1600" dirty="0">
                <a:solidFill>
                  <a:srgbClr val="2A8B00"/>
                </a:solidFill>
                <a:latin typeface="CourierNewPSMT"/>
              </a:rPr>
              <a:t>{</a:t>
            </a:r>
            <a:r>
              <a:rPr lang="en-US" sz="1600" dirty="0">
                <a:solidFill>
                  <a:prstClr val="black"/>
                </a:solidFill>
                <a:latin typeface="Courier"/>
              </a:rPr>
              <a:t>type</a:t>
            </a:r>
            <a:r>
              <a:rPr lang="en-US" sz="1600" dirty="0">
                <a:solidFill>
                  <a:srgbClr val="398B0F"/>
                </a:solidFill>
                <a:latin typeface="CourierNewPSMT"/>
              </a:rPr>
              <a:t>:</a:t>
            </a:r>
            <a:r>
              <a:rPr lang="en-US" sz="1600" dirty="0">
                <a:solidFill>
                  <a:prstClr val="black"/>
                </a:solidFill>
                <a:latin typeface="Courier"/>
              </a:rPr>
              <a:t> Date</a:t>
            </a:r>
            <a:r>
              <a:rPr lang="en-US" sz="1600" dirty="0">
                <a:solidFill>
                  <a:srgbClr val="398B0F"/>
                </a:solidFill>
                <a:latin typeface="CourierNewPSMT"/>
              </a:rPr>
              <a:t>,</a:t>
            </a:r>
            <a:r>
              <a:rPr lang="en-US" sz="1600" dirty="0">
                <a:solidFill>
                  <a:prstClr val="black"/>
                </a:solidFill>
                <a:latin typeface="Courier"/>
              </a:rPr>
              <a:t> </a:t>
            </a:r>
            <a:r>
              <a:rPr lang="en-US" sz="1600" b="1" dirty="0">
                <a:solidFill>
                  <a:srgbClr val="082357"/>
                </a:solidFill>
                <a:latin typeface="CourierNewPS-BoldMT"/>
              </a:rPr>
              <a:t>default</a:t>
            </a:r>
            <a:r>
              <a:rPr lang="en-US" sz="1600" dirty="0">
                <a:solidFill>
                  <a:srgbClr val="398B0F"/>
                </a:solidFill>
                <a:latin typeface="CourierNewPSMT"/>
              </a:rPr>
              <a:t>:</a:t>
            </a:r>
            <a:r>
              <a:rPr lang="en-US" sz="1600" dirty="0">
                <a:solidFill>
                  <a:prstClr val="black"/>
                </a:solidFill>
                <a:latin typeface="Courier"/>
              </a:rPr>
              <a:t> </a:t>
            </a:r>
            <a:r>
              <a:rPr lang="en-US" sz="1600" dirty="0" err="1">
                <a:solidFill>
                  <a:prstClr val="black"/>
                </a:solidFill>
                <a:latin typeface="Courier"/>
              </a:rPr>
              <a:t>Date.</a:t>
            </a:r>
            <a:r>
              <a:rPr lang="en-US" sz="1600" dirty="0" err="1">
                <a:solidFill>
                  <a:srgbClr val="4D0057"/>
                </a:solidFill>
                <a:latin typeface="CourierNewPSMT"/>
              </a:rPr>
              <a:t>now</a:t>
            </a:r>
            <a:r>
              <a:rPr lang="en-US" sz="1600" dirty="0">
                <a:solidFill>
                  <a:srgbClr val="2A8B00"/>
                </a:solidFill>
                <a:latin typeface="CourierNewPSMT"/>
              </a:rPr>
              <a:t>}</a:t>
            </a:r>
            <a:endParaRPr lang="en-US" sz="1600" dirty="0">
              <a:solidFill>
                <a:prstClr val="black"/>
              </a:solidFill>
              <a:latin typeface="Courier"/>
            </a:endParaRPr>
          </a:p>
          <a:p>
            <a:pPr marL="0" indent="0">
              <a:buNone/>
            </a:pPr>
            <a:r>
              <a:rPr lang="en-US" sz="1600" dirty="0">
                <a:solidFill>
                  <a:prstClr val="black"/>
                </a:solidFill>
                <a:latin typeface="Courier"/>
              </a:rPr>
              <a:t>   </a:t>
            </a:r>
            <a:r>
              <a:rPr lang="en-US" sz="1600" dirty="0">
                <a:solidFill>
                  <a:srgbClr val="2A8B00"/>
                </a:solidFill>
                <a:latin typeface="CourierNewPSMT"/>
              </a:rPr>
              <a:t>})</a:t>
            </a:r>
            <a:r>
              <a:rPr lang="en-US" sz="1600" dirty="0">
                <a:solidFill>
                  <a:srgbClr val="398B0F"/>
                </a:solidFill>
                <a:latin typeface="CourierNewPSMT"/>
              </a:rPr>
              <a:t>;</a:t>
            </a:r>
            <a:endParaRPr lang="en-US" sz="1600" dirty="0">
              <a:solidFill>
                <a:prstClr val="black"/>
              </a:solidFill>
              <a:latin typeface="Courier"/>
            </a:endParaRPr>
          </a:p>
          <a:p>
            <a:pPr marL="0" indent="0">
              <a:buNone/>
            </a:pPr>
            <a:r>
              <a:rPr lang="en-US" sz="1600" dirty="0">
                <a:solidFill>
                  <a:prstClr val="black"/>
                </a:solidFill>
                <a:latin typeface="Courier"/>
              </a:rPr>
              <a:t> </a:t>
            </a:r>
          </a:p>
          <a:p>
            <a:pPr marL="0" indent="0">
              <a:buNone/>
            </a:pPr>
            <a:r>
              <a:rPr lang="en-US" sz="1600" dirty="0">
                <a:solidFill>
                  <a:prstClr val="black"/>
                </a:solidFill>
                <a:latin typeface="Courier"/>
              </a:rPr>
              <a:t>   </a:t>
            </a:r>
            <a:r>
              <a:rPr lang="en-US" sz="1600" dirty="0" err="1">
                <a:solidFill>
                  <a:prstClr val="black"/>
                </a:solidFill>
                <a:latin typeface="Courier"/>
              </a:rPr>
              <a:t>userSchema.</a:t>
            </a:r>
            <a:r>
              <a:rPr lang="en-US" sz="1600" dirty="0" err="1">
                <a:solidFill>
                  <a:srgbClr val="4D0057"/>
                </a:solidFill>
                <a:latin typeface="CourierNewPSMT"/>
              </a:rPr>
              <a:t>methods</a:t>
            </a:r>
            <a:r>
              <a:rPr lang="en-US" sz="1600" dirty="0" err="1">
                <a:solidFill>
                  <a:prstClr val="black"/>
                </a:solidFill>
                <a:latin typeface="Courier"/>
              </a:rPr>
              <a:t>.</a:t>
            </a:r>
            <a:r>
              <a:rPr lang="en-US" sz="1600" dirty="0" err="1">
                <a:solidFill>
                  <a:srgbClr val="4D0057"/>
                </a:solidFill>
                <a:latin typeface="CourierNewPSMT"/>
              </a:rPr>
              <a:t>validPassword</a:t>
            </a:r>
            <a:r>
              <a:rPr lang="en-US" sz="1600" dirty="0">
                <a:solidFill>
                  <a:prstClr val="black"/>
                </a:solidFill>
                <a:latin typeface="Courier"/>
              </a:rPr>
              <a:t> </a:t>
            </a:r>
            <a:r>
              <a:rPr lang="en-US" sz="1600" dirty="0">
                <a:solidFill>
                  <a:srgbClr val="398B0F"/>
                </a:solidFill>
                <a:latin typeface="CourierNewPSMT"/>
              </a:rPr>
              <a:t>=</a:t>
            </a:r>
            <a:r>
              <a:rPr lang="en-US" sz="1600" dirty="0">
                <a:solidFill>
                  <a:prstClr val="black"/>
                </a:solidFill>
                <a:latin typeface="Courier"/>
              </a:rPr>
              <a:t> </a:t>
            </a:r>
            <a:r>
              <a:rPr lang="en-US" sz="1600" b="1" dirty="0">
                <a:solidFill>
                  <a:srgbClr val="082357"/>
                </a:solidFill>
                <a:latin typeface="CourierNewPS-BoldMT"/>
              </a:rPr>
              <a:t>function</a:t>
            </a:r>
            <a:r>
              <a:rPr lang="en-US" sz="1600" dirty="0">
                <a:solidFill>
                  <a:prstClr val="black"/>
                </a:solidFill>
                <a:latin typeface="Courier"/>
              </a:rPr>
              <a:t> </a:t>
            </a:r>
            <a:r>
              <a:rPr lang="en-US" sz="1600" dirty="0" err="1">
                <a:solidFill>
                  <a:prstClr val="black"/>
                </a:solidFill>
                <a:latin typeface="Courier"/>
              </a:rPr>
              <a:t>validPass</a:t>
            </a:r>
            <a:r>
              <a:rPr lang="en-US" sz="1600" dirty="0">
                <a:solidFill>
                  <a:srgbClr val="2A8B00"/>
                </a:solidFill>
                <a:latin typeface="CourierNewPSMT"/>
              </a:rPr>
              <a:t>(</a:t>
            </a:r>
            <a:r>
              <a:rPr lang="en-US" sz="1600" dirty="0">
                <a:solidFill>
                  <a:prstClr val="black"/>
                </a:solidFill>
                <a:latin typeface="Courier"/>
              </a:rPr>
              <a:t>pass</a:t>
            </a:r>
            <a:r>
              <a:rPr lang="en-US" sz="1600" dirty="0">
                <a:solidFill>
                  <a:srgbClr val="2A8B00"/>
                </a:solidFill>
                <a:latin typeface="CourierNewPSMT"/>
              </a:rPr>
              <a:t>)</a:t>
            </a:r>
            <a:r>
              <a:rPr lang="en-US" sz="1600" dirty="0">
                <a:solidFill>
                  <a:prstClr val="black"/>
                </a:solidFill>
                <a:latin typeface="Courier"/>
              </a:rPr>
              <a:t> </a:t>
            </a:r>
            <a:r>
              <a:rPr lang="en-US" sz="1600" dirty="0">
                <a:solidFill>
                  <a:srgbClr val="2A8B00"/>
                </a:solidFill>
                <a:latin typeface="CourierNewPSMT"/>
              </a:rPr>
              <a:t>{</a:t>
            </a:r>
            <a:endParaRPr lang="en-US" sz="1600" dirty="0">
              <a:solidFill>
                <a:prstClr val="black"/>
              </a:solidFill>
              <a:latin typeface="Courier"/>
            </a:endParaRPr>
          </a:p>
          <a:p>
            <a:pPr marL="0" indent="0">
              <a:buNone/>
            </a:pPr>
            <a:r>
              <a:rPr lang="en-US" sz="1600" dirty="0">
                <a:solidFill>
                  <a:prstClr val="black"/>
                </a:solidFill>
                <a:latin typeface="Courier"/>
              </a:rPr>
              <a:t>      </a:t>
            </a:r>
            <a:r>
              <a:rPr lang="en-US" sz="1600" i="1" dirty="0">
                <a:solidFill>
                  <a:srgbClr val="1A5600"/>
                </a:solidFill>
                <a:latin typeface="CourierNewPS-ItalicMT"/>
              </a:rPr>
              <a:t>// validate password…</a:t>
            </a:r>
            <a:endParaRPr lang="en-US" sz="1600" dirty="0">
              <a:solidFill>
                <a:prstClr val="black"/>
              </a:solidFill>
              <a:latin typeface="Courier"/>
            </a:endParaRPr>
          </a:p>
          <a:p>
            <a:pPr marL="0" indent="0">
              <a:buNone/>
            </a:pPr>
            <a:r>
              <a:rPr lang="en-US" sz="1600" dirty="0">
                <a:solidFill>
                  <a:prstClr val="black"/>
                </a:solidFill>
                <a:latin typeface="Courier"/>
              </a:rPr>
              <a:t>   </a:t>
            </a:r>
            <a:r>
              <a:rPr lang="en-US" sz="1600" dirty="0">
                <a:solidFill>
                  <a:srgbClr val="2A8B00"/>
                </a:solidFill>
                <a:latin typeface="CourierNewPSMT"/>
              </a:rPr>
              <a:t>}</a:t>
            </a:r>
            <a:endParaRPr lang="en-US" sz="1600" dirty="0">
              <a:solidFill>
                <a:prstClr val="black"/>
              </a:solidFill>
              <a:latin typeface="Courier"/>
            </a:endParaRPr>
          </a:p>
          <a:p>
            <a:pPr marL="0" indent="0">
              <a:buNone/>
            </a:pPr>
            <a:r>
              <a:rPr lang="en-US" sz="1600" dirty="0">
                <a:solidFill>
                  <a:prstClr val="black"/>
                </a:solidFill>
                <a:latin typeface="Courier"/>
              </a:rPr>
              <a:t> </a:t>
            </a:r>
          </a:p>
          <a:p>
            <a:pPr marL="0" indent="0">
              <a:buNone/>
            </a:pPr>
            <a:r>
              <a:rPr lang="en-US" sz="1600" dirty="0">
                <a:solidFill>
                  <a:prstClr val="black"/>
                </a:solidFill>
                <a:latin typeface="Courier"/>
              </a:rPr>
              <a:t>   </a:t>
            </a:r>
            <a:r>
              <a:rPr lang="en-US" sz="1600" dirty="0" err="1">
                <a:solidFill>
                  <a:prstClr val="black"/>
                </a:solidFill>
                <a:latin typeface="Courier"/>
              </a:rPr>
              <a:t>module.</a:t>
            </a:r>
            <a:r>
              <a:rPr lang="en-US" sz="1600" dirty="0" err="1">
                <a:solidFill>
                  <a:srgbClr val="4D0057"/>
                </a:solidFill>
                <a:latin typeface="CourierNewPSMT"/>
              </a:rPr>
              <a:t>exports</a:t>
            </a:r>
            <a:r>
              <a:rPr lang="en-US" sz="1600" dirty="0">
                <a:solidFill>
                  <a:prstClr val="black"/>
                </a:solidFill>
                <a:latin typeface="Courier"/>
              </a:rPr>
              <a:t> </a:t>
            </a:r>
            <a:r>
              <a:rPr lang="en-US" sz="1600" dirty="0">
                <a:solidFill>
                  <a:srgbClr val="398B0F"/>
                </a:solidFill>
                <a:latin typeface="CourierNewPSMT"/>
              </a:rPr>
              <a:t>=</a:t>
            </a:r>
            <a:r>
              <a:rPr lang="en-US" sz="1600" dirty="0">
                <a:solidFill>
                  <a:prstClr val="black"/>
                </a:solidFill>
                <a:latin typeface="Courier"/>
              </a:rPr>
              <a:t> </a:t>
            </a:r>
            <a:r>
              <a:rPr lang="en-US" sz="1600" dirty="0" err="1">
                <a:solidFill>
                  <a:prstClr val="black"/>
                </a:solidFill>
                <a:latin typeface="Courier"/>
              </a:rPr>
              <a:t>mongoose.</a:t>
            </a:r>
            <a:r>
              <a:rPr lang="en-US" sz="1600" dirty="0" err="1">
                <a:solidFill>
                  <a:srgbClr val="4D0057"/>
                </a:solidFill>
                <a:latin typeface="CourierNewPSMT"/>
              </a:rPr>
              <a:t>model</a:t>
            </a:r>
            <a:r>
              <a:rPr lang="en-US" sz="1600" dirty="0">
                <a:solidFill>
                  <a:srgbClr val="2A8B00"/>
                </a:solidFill>
                <a:latin typeface="CourierNewPSMT"/>
              </a:rPr>
              <a:t>(</a:t>
            </a:r>
            <a:r>
              <a:rPr lang="en-US" sz="1600" dirty="0">
                <a:solidFill>
                  <a:srgbClr val="284BC9"/>
                </a:solidFill>
                <a:latin typeface="CourierNewPSMT"/>
              </a:rPr>
              <a:t>'User'</a:t>
            </a:r>
            <a:r>
              <a:rPr lang="en-US" sz="1600" dirty="0">
                <a:solidFill>
                  <a:srgbClr val="398B0F"/>
                </a:solidFill>
                <a:latin typeface="CourierNewPSMT"/>
              </a:rPr>
              <a:t>,</a:t>
            </a:r>
            <a:r>
              <a:rPr lang="en-US" sz="1600" dirty="0">
                <a:solidFill>
                  <a:prstClr val="black"/>
                </a:solidFill>
                <a:latin typeface="Courier"/>
              </a:rPr>
              <a:t> </a:t>
            </a:r>
            <a:r>
              <a:rPr lang="en-US" sz="1600" dirty="0" err="1">
                <a:solidFill>
                  <a:prstClr val="black"/>
                </a:solidFill>
                <a:latin typeface="Courier"/>
              </a:rPr>
              <a:t>userSchema</a:t>
            </a:r>
            <a:r>
              <a:rPr lang="en-US" sz="1600" dirty="0">
                <a:solidFill>
                  <a:srgbClr val="2A8B00"/>
                </a:solidFill>
                <a:latin typeface="CourierNewPSMT"/>
              </a:rPr>
              <a:t>)</a:t>
            </a:r>
            <a:r>
              <a:rPr lang="en-US" sz="1600" dirty="0">
                <a:solidFill>
                  <a:srgbClr val="398B0F"/>
                </a:solidFill>
                <a:latin typeface="CourierNewPSMT"/>
              </a:rPr>
              <a:t>;</a:t>
            </a:r>
            <a:endParaRPr lang="en-US" sz="1600" dirty="0">
              <a:solidFill>
                <a:prstClr val="black"/>
              </a:solidFill>
              <a:latin typeface="Courier"/>
            </a:endParaRPr>
          </a:p>
          <a:p>
            <a:pPr marL="0" indent="0">
              <a:buNone/>
            </a:pPr>
            <a:endParaRPr lang="en-US" sz="1600" dirty="0">
              <a:latin typeface="Courier New"/>
              <a:cs typeface="Courier New"/>
            </a:endParaRPr>
          </a:p>
        </p:txBody>
      </p:sp>
    </p:spTree>
    <p:extLst>
      <p:ext uri="{BB962C8B-B14F-4D97-AF65-F5344CB8AC3E}">
        <p14:creationId xmlns:p14="http://schemas.microsoft.com/office/powerpoint/2010/main" val="222400700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501475" y="-237943"/>
            <a:ext cx="4716195" cy="2947622"/>
          </a:xfrm>
          <a:prstGeom prst="rect">
            <a:avLst/>
          </a:prstGeom>
        </p:spPr>
      </p:pic>
      <p:sp>
        <p:nvSpPr>
          <p:cNvPr id="2" name="Title 1"/>
          <p:cNvSpPr>
            <a:spLocks noGrp="1"/>
          </p:cNvSpPr>
          <p:nvPr>
            <p:ph type="title"/>
          </p:nvPr>
        </p:nvSpPr>
        <p:spPr/>
        <p:txBody>
          <a:bodyPr>
            <a:normAutofit/>
          </a:bodyPr>
          <a:lstStyle/>
          <a:p>
            <a:pPr algn="l"/>
            <a:r>
              <a:rPr lang="en-US" dirty="0" smtClean="0"/>
              <a:t>My </a:t>
            </a:r>
            <a:r>
              <a:rPr lang="en-US" dirty="0" err="1" smtClean="0"/>
              <a:t>config</a:t>
            </a:r>
            <a:r>
              <a:rPr lang="en-US" dirty="0" smtClean="0"/>
              <a:t> files? Modules.</a:t>
            </a:r>
            <a:endParaRPr lang="en-US" dirty="0"/>
          </a:p>
        </p:txBody>
      </p:sp>
      <p:sp>
        <p:nvSpPr>
          <p:cNvPr id="3" name="Content Placeholder 2"/>
          <p:cNvSpPr>
            <a:spLocks noGrp="1"/>
          </p:cNvSpPr>
          <p:nvPr>
            <p:ph idx="1"/>
          </p:nvPr>
        </p:nvSpPr>
        <p:spPr>
          <a:xfrm>
            <a:off x="255418" y="4534411"/>
            <a:ext cx="8686801" cy="1780528"/>
          </a:xfrm>
          <a:solidFill>
            <a:schemeClr val="bg1">
              <a:lumMod val="85000"/>
            </a:schemeClr>
          </a:solidFill>
          <a:effectLst>
            <a:softEdge rad="88900"/>
          </a:effectLst>
        </p:spPr>
        <p:txBody>
          <a:bodyPr>
            <a:noAutofit/>
          </a:bodyPr>
          <a:lstStyle/>
          <a:p>
            <a:pPr marL="0" indent="0">
              <a:buNone/>
            </a:pPr>
            <a:endParaRPr lang="en-US" sz="500" i="1" dirty="0" smtClean="0">
              <a:solidFill>
                <a:srgbClr val="1A5600"/>
              </a:solidFill>
              <a:latin typeface="CourierNewPS-ItalicMT"/>
            </a:endParaRPr>
          </a:p>
          <a:p>
            <a:pPr marL="0" indent="0">
              <a:buNone/>
            </a:pPr>
            <a:endParaRPr lang="en-US" sz="1600" dirty="0" smtClean="0">
              <a:solidFill>
                <a:prstClr val="black"/>
              </a:solidFill>
              <a:latin typeface="Courier"/>
            </a:endParaRPr>
          </a:p>
          <a:p>
            <a:pPr marL="0" indent="0">
              <a:buNone/>
            </a:pPr>
            <a:r>
              <a:rPr lang="en-US" sz="1600" dirty="0">
                <a:solidFill>
                  <a:prstClr val="black"/>
                </a:solidFill>
                <a:latin typeface="Courier"/>
              </a:rPr>
              <a:t>   </a:t>
            </a:r>
            <a:r>
              <a:rPr lang="en-US" sz="1600" b="1" dirty="0" err="1">
                <a:solidFill>
                  <a:srgbClr val="082357"/>
                </a:solidFill>
                <a:latin typeface="CourierNewPS-BoldMT"/>
              </a:rPr>
              <a:t>var</a:t>
            </a:r>
            <a:r>
              <a:rPr lang="en-US" sz="1600" dirty="0">
                <a:solidFill>
                  <a:prstClr val="black"/>
                </a:solidFill>
                <a:latin typeface="Courier"/>
              </a:rPr>
              <a:t> </a:t>
            </a:r>
            <a:r>
              <a:rPr lang="en-US" sz="1600" dirty="0" err="1" smtClean="0">
                <a:solidFill>
                  <a:prstClr val="black"/>
                </a:solidFill>
                <a:latin typeface="Courier"/>
              </a:rPr>
              <a:t>config</a:t>
            </a:r>
            <a:r>
              <a:rPr lang="en-US" sz="1600" dirty="0" smtClean="0">
                <a:solidFill>
                  <a:prstClr val="black"/>
                </a:solidFill>
                <a:latin typeface="Courier"/>
              </a:rPr>
              <a:t> </a:t>
            </a:r>
            <a:r>
              <a:rPr lang="en-US" sz="1600" dirty="0">
                <a:solidFill>
                  <a:srgbClr val="398B0F"/>
                </a:solidFill>
                <a:latin typeface="CourierNewPSMT"/>
              </a:rPr>
              <a:t>=</a:t>
            </a:r>
            <a:r>
              <a:rPr lang="en-US" sz="1600" dirty="0">
                <a:solidFill>
                  <a:prstClr val="black"/>
                </a:solidFill>
                <a:latin typeface="Courier"/>
              </a:rPr>
              <a:t> require</a:t>
            </a:r>
            <a:r>
              <a:rPr lang="en-US" sz="1600" dirty="0" smtClean="0">
                <a:solidFill>
                  <a:srgbClr val="2A8B00"/>
                </a:solidFill>
                <a:latin typeface="CourierNewPSMT"/>
              </a:rPr>
              <a:t>(</a:t>
            </a:r>
            <a:r>
              <a:rPr lang="en-US" sz="1600" dirty="0">
                <a:solidFill>
                  <a:srgbClr val="284BC9"/>
                </a:solidFill>
                <a:latin typeface="CourierNewPSMT"/>
              </a:rPr>
              <a:t>'</a:t>
            </a:r>
            <a:r>
              <a:rPr lang="en-US" sz="1600" dirty="0" err="1" smtClean="0">
                <a:solidFill>
                  <a:srgbClr val="284BC9"/>
                </a:solidFill>
                <a:latin typeface="CourierNewPSMT"/>
              </a:rPr>
              <a:t>config.js</a:t>
            </a:r>
            <a:r>
              <a:rPr lang="en-US" sz="1600" dirty="0">
                <a:solidFill>
                  <a:srgbClr val="284BC9"/>
                </a:solidFill>
                <a:latin typeface="CourierNewPSMT"/>
              </a:rPr>
              <a:t>'</a:t>
            </a:r>
            <a:r>
              <a:rPr lang="en-US" sz="1600" dirty="0" smtClean="0">
                <a:solidFill>
                  <a:srgbClr val="2A8B00"/>
                </a:solidFill>
                <a:latin typeface="CourierNewPSMT"/>
              </a:rPr>
              <a:t>)</a:t>
            </a:r>
            <a:r>
              <a:rPr lang="en-US" sz="1600" dirty="0" smtClean="0">
                <a:solidFill>
                  <a:srgbClr val="398B0F"/>
                </a:solidFill>
                <a:latin typeface="CourierNewPSMT"/>
              </a:rPr>
              <a:t>;</a:t>
            </a:r>
            <a:endParaRPr lang="en-US" sz="1600" dirty="0">
              <a:solidFill>
                <a:prstClr val="black"/>
              </a:solidFill>
              <a:latin typeface="Courier"/>
            </a:endParaRPr>
          </a:p>
          <a:p>
            <a:pPr marL="0" indent="0">
              <a:buNone/>
            </a:pPr>
            <a:r>
              <a:rPr lang="en-US" sz="1600" dirty="0">
                <a:solidFill>
                  <a:prstClr val="black"/>
                </a:solidFill>
                <a:latin typeface="Courier"/>
              </a:rPr>
              <a:t> </a:t>
            </a:r>
          </a:p>
          <a:p>
            <a:pPr marL="0" indent="0">
              <a:buNone/>
            </a:pPr>
            <a:r>
              <a:rPr lang="en-US" sz="1600" dirty="0" smtClean="0">
                <a:solidFill>
                  <a:prstClr val="black"/>
                </a:solidFill>
                <a:latin typeface="Courier"/>
              </a:rPr>
              <a:t>   </a:t>
            </a:r>
            <a:r>
              <a:rPr lang="en-US" sz="1600" dirty="0" err="1" smtClean="0">
                <a:solidFill>
                  <a:prstClr val="black"/>
                </a:solidFill>
                <a:latin typeface="Courier"/>
              </a:rPr>
              <a:t>console.</a:t>
            </a:r>
            <a:r>
              <a:rPr lang="en-US" sz="1600" dirty="0" err="1" smtClean="0">
                <a:solidFill>
                  <a:srgbClr val="4D0057"/>
                </a:solidFill>
                <a:latin typeface="CourierNewPSMT"/>
              </a:rPr>
              <a:t>log</a:t>
            </a:r>
            <a:r>
              <a:rPr lang="en-US" sz="1600" dirty="0" smtClean="0">
                <a:solidFill>
                  <a:srgbClr val="2A8B00"/>
                </a:solidFill>
                <a:latin typeface="CourierNewPSMT"/>
              </a:rPr>
              <a:t>(</a:t>
            </a:r>
            <a:r>
              <a:rPr lang="en-US" sz="1600" dirty="0">
                <a:solidFill>
                  <a:srgbClr val="284BC9"/>
                </a:solidFill>
                <a:latin typeface="CourierNewPSMT"/>
              </a:rPr>
              <a:t>'Configured </a:t>
            </a:r>
            <a:r>
              <a:rPr lang="en-US" sz="1600" dirty="0" smtClean="0">
                <a:solidFill>
                  <a:srgbClr val="284BC9"/>
                </a:solidFill>
                <a:latin typeface="CourierNewPSMT"/>
              </a:rPr>
              <a:t>user is: </a:t>
            </a:r>
            <a:r>
              <a:rPr lang="en-US" sz="1600" dirty="0">
                <a:solidFill>
                  <a:srgbClr val="284BC9"/>
                </a:solidFill>
                <a:latin typeface="CourierNewPSMT"/>
              </a:rPr>
              <a:t>'</a:t>
            </a:r>
            <a:r>
              <a:rPr lang="en-US" sz="1600" dirty="0" smtClean="0">
                <a:solidFill>
                  <a:srgbClr val="284BC9"/>
                </a:solidFill>
                <a:latin typeface="CourierNewPSMT"/>
              </a:rPr>
              <a:t> + </a:t>
            </a:r>
            <a:r>
              <a:rPr lang="en-US" sz="1600" dirty="0" err="1" smtClean="0">
                <a:solidFill>
                  <a:prstClr val="black"/>
                </a:solidFill>
                <a:latin typeface="Courier"/>
              </a:rPr>
              <a:t>config.user</a:t>
            </a:r>
            <a:r>
              <a:rPr lang="en-US" sz="1600" dirty="0">
                <a:solidFill>
                  <a:srgbClr val="2A8B00"/>
                </a:solidFill>
                <a:latin typeface="CourierNewPSMT"/>
              </a:rPr>
              <a:t>)</a:t>
            </a:r>
            <a:r>
              <a:rPr lang="en-US" sz="1600" dirty="0">
                <a:solidFill>
                  <a:srgbClr val="398B0F"/>
                </a:solidFill>
                <a:latin typeface="CourierNewPSMT"/>
              </a:rPr>
              <a:t>;</a:t>
            </a:r>
            <a:endParaRPr lang="en-US" sz="1600" dirty="0">
              <a:solidFill>
                <a:prstClr val="black"/>
              </a:solidFill>
              <a:latin typeface="Courier"/>
            </a:endParaRPr>
          </a:p>
          <a:p>
            <a:pPr marL="0" indent="0">
              <a:buNone/>
            </a:pPr>
            <a:endParaRPr lang="en-US" sz="1600" dirty="0" smtClean="0">
              <a:latin typeface="Courier New"/>
              <a:cs typeface="Courier New"/>
            </a:endParaRPr>
          </a:p>
          <a:p>
            <a:pPr marL="0" indent="0">
              <a:buNone/>
            </a:pPr>
            <a:endParaRPr lang="en-US" sz="1600" dirty="0">
              <a:latin typeface="Courier New"/>
              <a:cs typeface="Courier New"/>
            </a:endParaRPr>
          </a:p>
        </p:txBody>
      </p:sp>
      <p:sp>
        <p:nvSpPr>
          <p:cNvPr id="4" name="Content Placeholder 2"/>
          <p:cNvSpPr txBox="1">
            <a:spLocks/>
          </p:cNvSpPr>
          <p:nvPr/>
        </p:nvSpPr>
        <p:spPr>
          <a:xfrm>
            <a:off x="241638" y="2367752"/>
            <a:ext cx="8686801" cy="1319503"/>
          </a:xfrm>
          <a:prstGeom prst="rect">
            <a:avLst/>
          </a:prstGeom>
          <a:solidFill>
            <a:schemeClr val="bg1">
              <a:lumMod val="85000"/>
            </a:schemeClr>
          </a:solidFill>
          <a:effectLst>
            <a:softEdge rad="88900"/>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500" i="1" dirty="0" smtClean="0">
              <a:solidFill>
                <a:srgbClr val="1A5600"/>
              </a:solidFill>
              <a:latin typeface="CourierNewPS-ItalicMT"/>
            </a:endParaRPr>
          </a:p>
          <a:p>
            <a:pPr marL="0" indent="0">
              <a:buNone/>
            </a:pPr>
            <a:r>
              <a:rPr lang="en-US" sz="1600" dirty="0" smtClean="0">
                <a:solidFill>
                  <a:prstClr val="black"/>
                </a:solidFill>
                <a:latin typeface="Courier"/>
              </a:rPr>
              <a:t>   </a:t>
            </a:r>
            <a:r>
              <a:rPr lang="en-US" sz="1600" dirty="0" err="1">
                <a:solidFill>
                  <a:prstClr val="black"/>
                </a:solidFill>
                <a:latin typeface="Courier"/>
              </a:rPr>
              <a:t>module.</a:t>
            </a:r>
            <a:r>
              <a:rPr lang="en-US" sz="1600" dirty="0" err="1">
                <a:solidFill>
                  <a:srgbClr val="4D0057"/>
                </a:solidFill>
                <a:latin typeface="CourierNewPSMT"/>
              </a:rPr>
              <a:t>exports</a:t>
            </a:r>
            <a:r>
              <a:rPr lang="en-US" sz="1600" dirty="0">
                <a:solidFill>
                  <a:prstClr val="black"/>
                </a:solidFill>
                <a:latin typeface="Courier"/>
              </a:rPr>
              <a:t> </a:t>
            </a:r>
            <a:r>
              <a:rPr lang="en-US" sz="1600" dirty="0">
                <a:solidFill>
                  <a:srgbClr val="398B0F"/>
                </a:solidFill>
                <a:latin typeface="CourierNewPSMT"/>
              </a:rPr>
              <a:t>=</a:t>
            </a:r>
            <a:r>
              <a:rPr lang="en-US" sz="1600" dirty="0">
                <a:solidFill>
                  <a:prstClr val="black"/>
                </a:solidFill>
                <a:latin typeface="Courier"/>
              </a:rPr>
              <a:t> </a:t>
            </a:r>
            <a:r>
              <a:rPr lang="en-US" sz="1600" dirty="0" smtClean="0">
                <a:solidFill>
                  <a:prstClr val="black"/>
                </a:solidFill>
                <a:latin typeface="Courier"/>
              </a:rPr>
              <a:t>{</a:t>
            </a:r>
          </a:p>
          <a:p>
            <a:pPr marL="0" indent="0">
              <a:buNone/>
            </a:pPr>
            <a:r>
              <a:rPr lang="en-US" sz="1600" dirty="0">
                <a:solidFill>
                  <a:prstClr val="black"/>
                </a:solidFill>
                <a:latin typeface="Courier"/>
              </a:rPr>
              <a:t> </a:t>
            </a:r>
            <a:r>
              <a:rPr lang="en-US" sz="1600" dirty="0" smtClean="0">
                <a:solidFill>
                  <a:prstClr val="black"/>
                </a:solidFill>
                <a:latin typeface="Courier"/>
              </a:rPr>
              <a:t>     user: </a:t>
            </a:r>
            <a:r>
              <a:rPr lang="en-US" sz="1600" dirty="0">
                <a:solidFill>
                  <a:srgbClr val="284BC9"/>
                </a:solidFill>
                <a:latin typeface="CourierNewPSMT"/>
              </a:rPr>
              <a:t>'</a:t>
            </a:r>
            <a:r>
              <a:rPr lang="en-US" sz="1600" dirty="0" err="1" smtClean="0">
                <a:solidFill>
                  <a:srgbClr val="284BC9"/>
                </a:solidFill>
                <a:latin typeface="CourierNewPSMT"/>
              </a:rPr>
              <a:t>maurice.moss</a:t>
            </a:r>
            <a:r>
              <a:rPr lang="en-US" sz="1600" dirty="0" smtClean="0">
                <a:solidFill>
                  <a:srgbClr val="284BC9"/>
                </a:solidFill>
                <a:latin typeface="CourierNewPSMT"/>
              </a:rPr>
              <a:t>'</a:t>
            </a:r>
            <a:endParaRPr lang="en-US" sz="1600" dirty="0" smtClean="0">
              <a:solidFill>
                <a:prstClr val="black"/>
              </a:solidFill>
              <a:latin typeface="Courier"/>
            </a:endParaRPr>
          </a:p>
          <a:p>
            <a:pPr marL="0" indent="0">
              <a:buNone/>
            </a:pPr>
            <a:r>
              <a:rPr lang="en-US" sz="1600" dirty="0" smtClean="0">
                <a:solidFill>
                  <a:prstClr val="black"/>
                </a:solidFill>
                <a:latin typeface="Courier"/>
              </a:rPr>
              <a:t>   }</a:t>
            </a:r>
          </a:p>
        </p:txBody>
      </p:sp>
      <p:sp>
        <p:nvSpPr>
          <p:cNvPr id="5" name="TextBox 4"/>
          <p:cNvSpPr txBox="1"/>
          <p:nvPr/>
        </p:nvSpPr>
        <p:spPr>
          <a:xfrm>
            <a:off x="359750" y="1844532"/>
            <a:ext cx="1668646" cy="523220"/>
          </a:xfrm>
          <a:prstGeom prst="rect">
            <a:avLst/>
          </a:prstGeom>
          <a:noFill/>
        </p:spPr>
        <p:txBody>
          <a:bodyPr wrap="none" rtlCol="0">
            <a:spAutoFit/>
          </a:bodyPr>
          <a:lstStyle/>
          <a:p>
            <a:r>
              <a:rPr lang="en-US" sz="2800" dirty="0" err="1" smtClean="0"/>
              <a:t>config.js</a:t>
            </a:r>
            <a:endParaRPr lang="en-US" sz="2800" dirty="0"/>
          </a:p>
        </p:txBody>
      </p:sp>
      <p:sp>
        <p:nvSpPr>
          <p:cNvPr id="6" name="TextBox 5"/>
          <p:cNvSpPr txBox="1"/>
          <p:nvPr/>
        </p:nvSpPr>
        <p:spPr>
          <a:xfrm>
            <a:off x="359750" y="4011192"/>
            <a:ext cx="1251890" cy="523220"/>
          </a:xfrm>
          <a:prstGeom prst="rect">
            <a:avLst/>
          </a:prstGeom>
          <a:noFill/>
        </p:spPr>
        <p:txBody>
          <a:bodyPr wrap="none" rtlCol="0">
            <a:spAutoFit/>
          </a:bodyPr>
          <a:lstStyle/>
          <a:p>
            <a:r>
              <a:rPr lang="en-US" sz="2800" dirty="0" err="1" smtClean="0"/>
              <a:t>app.js</a:t>
            </a:r>
            <a:endParaRPr lang="en-US" sz="2800" dirty="0"/>
          </a:p>
        </p:txBody>
      </p:sp>
    </p:spTree>
    <p:extLst>
      <p:ext uri="{BB962C8B-B14F-4D97-AF65-F5344CB8AC3E}">
        <p14:creationId xmlns:p14="http://schemas.microsoft.com/office/powerpoint/2010/main" val="226723995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t>
            </a:r>
            <a:endParaRPr lang="en-US" dirty="0"/>
          </a:p>
        </p:txBody>
      </p:sp>
      <p:sp>
        <p:nvSpPr>
          <p:cNvPr id="4" name="TextBox 3"/>
          <p:cNvSpPr txBox="1"/>
          <p:nvPr/>
        </p:nvSpPr>
        <p:spPr>
          <a:xfrm flipH="1">
            <a:off x="3084327" y="1975655"/>
            <a:ext cx="2899644" cy="646331"/>
          </a:xfrm>
          <a:prstGeom prst="rect">
            <a:avLst/>
          </a:prstGeom>
          <a:noFill/>
        </p:spPr>
        <p:txBody>
          <a:bodyPr wrap="square" rtlCol="0">
            <a:spAutoFit/>
          </a:bodyPr>
          <a:lstStyle/>
          <a:p>
            <a:r>
              <a:rPr lang="en-US" sz="3600" dirty="0" smtClean="0"/>
              <a:t>@</a:t>
            </a:r>
            <a:r>
              <a:rPr lang="en-US" sz="3600" dirty="0" err="1" smtClean="0"/>
              <a:t>aaroncois</a:t>
            </a:r>
            <a:endParaRPr lang="en-US" sz="3600" dirty="0"/>
          </a:p>
        </p:txBody>
      </p:sp>
      <p:pic>
        <p:nvPicPr>
          <p:cNvPr id="5" name="Picture 4"/>
          <p:cNvPicPr>
            <a:picLocks noChangeAspect="1"/>
          </p:cNvPicPr>
          <p:nvPr/>
        </p:nvPicPr>
        <p:blipFill>
          <a:blip r:embed="rId3"/>
          <a:stretch>
            <a:fillRect/>
          </a:stretch>
        </p:blipFill>
        <p:spPr>
          <a:xfrm>
            <a:off x="1470935" y="1549567"/>
            <a:ext cx="1428064" cy="1428064"/>
          </a:xfrm>
          <a:prstGeom prst="rect">
            <a:avLst/>
          </a:prstGeom>
        </p:spPr>
      </p:pic>
      <p:sp>
        <p:nvSpPr>
          <p:cNvPr id="6" name="TextBox 5"/>
          <p:cNvSpPr txBox="1"/>
          <p:nvPr/>
        </p:nvSpPr>
        <p:spPr>
          <a:xfrm flipH="1">
            <a:off x="4590964" y="4669096"/>
            <a:ext cx="4553035" cy="584776"/>
          </a:xfrm>
          <a:prstGeom prst="rect">
            <a:avLst/>
          </a:prstGeom>
          <a:noFill/>
        </p:spPr>
        <p:txBody>
          <a:bodyPr wrap="square" rtlCol="0">
            <a:spAutoFit/>
          </a:bodyPr>
          <a:lstStyle/>
          <a:p>
            <a:r>
              <a:rPr lang="en-US" sz="3200" dirty="0" err="1" smtClean="0"/>
              <a:t>www.codehenge.net</a:t>
            </a:r>
            <a:endParaRPr lang="en-US" sz="3200" dirty="0"/>
          </a:p>
        </p:txBody>
      </p:sp>
      <p:pic>
        <p:nvPicPr>
          <p:cNvPr id="7" name="Picture 6"/>
          <p:cNvPicPr>
            <a:picLocks noChangeAspect="1"/>
          </p:cNvPicPr>
          <p:nvPr/>
        </p:nvPicPr>
        <p:blipFill>
          <a:blip r:embed="rId4"/>
          <a:stretch>
            <a:fillRect/>
          </a:stretch>
        </p:blipFill>
        <p:spPr>
          <a:xfrm>
            <a:off x="317374" y="4412251"/>
            <a:ext cx="4145387" cy="1142839"/>
          </a:xfrm>
          <a:prstGeom prst="rect">
            <a:avLst/>
          </a:prstGeom>
        </p:spPr>
      </p:pic>
      <p:pic>
        <p:nvPicPr>
          <p:cNvPr id="8" name="Picture 7"/>
          <p:cNvPicPr>
            <a:picLocks noChangeAspect="1"/>
          </p:cNvPicPr>
          <p:nvPr/>
        </p:nvPicPr>
        <p:blipFill>
          <a:blip r:embed="rId5"/>
          <a:stretch>
            <a:fillRect/>
          </a:stretch>
        </p:blipFill>
        <p:spPr>
          <a:xfrm>
            <a:off x="6501884" y="2808391"/>
            <a:ext cx="1474139" cy="1474139"/>
          </a:xfrm>
          <a:prstGeom prst="rect">
            <a:avLst/>
          </a:prstGeom>
        </p:spPr>
      </p:pic>
      <p:sp>
        <p:nvSpPr>
          <p:cNvPr id="9" name="TextBox 8"/>
          <p:cNvSpPr txBox="1"/>
          <p:nvPr/>
        </p:nvSpPr>
        <p:spPr>
          <a:xfrm>
            <a:off x="2502339" y="3255558"/>
            <a:ext cx="3995204" cy="584776"/>
          </a:xfrm>
          <a:prstGeom prst="rect">
            <a:avLst/>
          </a:prstGeom>
          <a:noFill/>
        </p:spPr>
        <p:txBody>
          <a:bodyPr wrap="none" rtlCol="0">
            <a:spAutoFit/>
          </a:bodyPr>
          <a:lstStyle/>
          <a:p>
            <a:r>
              <a:rPr lang="en-US" sz="3200" dirty="0" err="1" smtClean="0"/>
              <a:t>github.com</a:t>
            </a:r>
            <a:r>
              <a:rPr lang="en-US" sz="3200" dirty="0"/>
              <a:t>/</a:t>
            </a:r>
            <a:r>
              <a:rPr lang="en-US" sz="3200" dirty="0" err="1"/>
              <a:t>cacois</a:t>
            </a:r>
            <a:endParaRPr lang="en-US" sz="3200" dirty="0"/>
          </a:p>
        </p:txBody>
      </p:sp>
      <p:sp>
        <p:nvSpPr>
          <p:cNvPr id="3" name="TextBox 2"/>
          <p:cNvSpPr txBox="1"/>
          <p:nvPr/>
        </p:nvSpPr>
        <p:spPr>
          <a:xfrm>
            <a:off x="1" y="6360692"/>
            <a:ext cx="9143998" cy="492443"/>
          </a:xfrm>
          <a:prstGeom prst="rect">
            <a:avLst/>
          </a:prstGeom>
          <a:noFill/>
        </p:spPr>
        <p:txBody>
          <a:bodyPr wrap="square" rtlCol="0">
            <a:spAutoFit/>
          </a:bodyPr>
          <a:lstStyle/>
          <a:p>
            <a:r>
              <a:rPr lang="en-US" sz="1300" i="1" dirty="0"/>
              <a:t>Disclaimer: Though </a:t>
            </a:r>
            <a:r>
              <a:rPr lang="en-US" sz="1300" i="1" dirty="0" smtClean="0"/>
              <a:t>I am an employee </a:t>
            </a:r>
            <a:r>
              <a:rPr lang="en-US" sz="1300" i="1" dirty="0"/>
              <a:t>of the Software Engineering Institute at Carnegie Mellon University, this </a:t>
            </a:r>
            <a:r>
              <a:rPr lang="en-US" sz="1300" i="1" dirty="0" smtClean="0"/>
              <a:t>work </a:t>
            </a:r>
            <a:r>
              <a:rPr lang="en-US" sz="1300" i="1" dirty="0"/>
              <a:t>was not funded by the SEI and does not reflect the work or opinions of the SEI or its customers.</a:t>
            </a:r>
          </a:p>
        </p:txBody>
      </p:sp>
    </p:spTree>
    <p:extLst>
      <p:ext uri="{BB962C8B-B14F-4D97-AF65-F5344CB8AC3E}">
        <p14:creationId xmlns:p14="http://schemas.microsoft.com/office/powerpoint/2010/main" val="223675116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4849"/>
            <a:ext cx="8229600" cy="1143000"/>
          </a:xfrm>
        </p:spPr>
        <p:txBody>
          <a:bodyPr/>
          <a:lstStyle/>
          <a:p>
            <a:r>
              <a:rPr lang="en-US" dirty="0" smtClean="0"/>
              <a:t>Asynchronous</a:t>
            </a:r>
            <a:endParaRPr lang="en-US" dirty="0"/>
          </a:p>
        </p:txBody>
      </p:sp>
    </p:spTree>
    <p:extLst>
      <p:ext uri="{BB962C8B-B14F-4D97-AF65-F5344CB8AC3E}">
        <p14:creationId xmlns:p14="http://schemas.microsoft.com/office/powerpoint/2010/main" val="94371850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Asynchronous Programming</a:t>
            </a:r>
            <a:endParaRPr lang="en-US" dirty="0"/>
          </a:p>
        </p:txBody>
      </p:sp>
      <p:sp>
        <p:nvSpPr>
          <p:cNvPr id="3" name="Content Placeholder 2"/>
          <p:cNvSpPr>
            <a:spLocks noGrp="1"/>
          </p:cNvSpPr>
          <p:nvPr>
            <p:ph idx="1"/>
          </p:nvPr>
        </p:nvSpPr>
        <p:spPr>
          <a:ln>
            <a:noFill/>
          </a:ln>
        </p:spPr>
        <p:txBody>
          <a:bodyPr/>
          <a:lstStyle/>
          <a:p>
            <a:r>
              <a:rPr lang="en-US" dirty="0" smtClean="0"/>
              <a:t>Node is entirely </a:t>
            </a:r>
            <a:r>
              <a:rPr lang="en-US" dirty="0" smtClean="0">
                <a:solidFill>
                  <a:schemeClr val="accent1"/>
                </a:solidFill>
              </a:rPr>
              <a:t>asynchronous</a:t>
            </a:r>
          </a:p>
          <a:p>
            <a:r>
              <a:rPr lang="en-US" dirty="0" smtClean="0"/>
              <a:t>You have to </a:t>
            </a:r>
            <a:r>
              <a:rPr lang="en-US" dirty="0" smtClean="0">
                <a:solidFill>
                  <a:srgbClr val="1D86CD"/>
                </a:solidFill>
              </a:rPr>
              <a:t>think a bit differently</a:t>
            </a:r>
          </a:p>
          <a:p>
            <a:r>
              <a:rPr lang="en-US" dirty="0" smtClean="0"/>
              <a:t>Failure to understand the </a:t>
            </a:r>
            <a:r>
              <a:rPr lang="en-US" dirty="0" smtClean="0">
                <a:solidFill>
                  <a:schemeClr val="accent1"/>
                </a:solidFill>
              </a:rPr>
              <a:t>event loop </a:t>
            </a:r>
            <a:r>
              <a:rPr lang="en-US" dirty="0" smtClean="0"/>
              <a:t>and </a:t>
            </a:r>
            <a:r>
              <a:rPr lang="en-US" dirty="0" smtClean="0">
                <a:solidFill>
                  <a:srgbClr val="1D86CD"/>
                </a:solidFill>
              </a:rPr>
              <a:t>I/O model </a:t>
            </a:r>
            <a:r>
              <a:rPr lang="en-US" dirty="0" smtClean="0"/>
              <a:t>can lead to anti-patterns</a:t>
            </a:r>
            <a:endParaRPr lang="en-US" dirty="0"/>
          </a:p>
        </p:txBody>
      </p:sp>
    </p:spTree>
    <p:extLst>
      <p:ext uri="{BB962C8B-B14F-4D97-AF65-F5344CB8AC3E}">
        <p14:creationId xmlns:p14="http://schemas.microsoft.com/office/powerpoint/2010/main" val="339627160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p:cNvCxnSpPr/>
          <p:nvPr/>
        </p:nvCxnSpPr>
        <p:spPr>
          <a:xfrm>
            <a:off x="2323384" y="2943725"/>
            <a:ext cx="1044077" cy="3311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2323384" y="2943725"/>
            <a:ext cx="1044077" cy="6214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2323384" y="2943725"/>
            <a:ext cx="1044077" cy="8894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4" idx="2"/>
          </p:cNvCxnSpPr>
          <p:nvPr/>
        </p:nvCxnSpPr>
        <p:spPr>
          <a:xfrm>
            <a:off x="2323384" y="2943725"/>
            <a:ext cx="1044077" cy="12214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2323384" y="2943725"/>
            <a:ext cx="1044077" cy="15185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2323384" y="2943725"/>
            <a:ext cx="1044077" cy="1856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pPr algn="l"/>
            <a:r>
              <a:rPr lang="en-US" dirty="0" smtClean="0"/>
              <a:t>Event Loop</a:t>
            </a:r>
            <a:endParaRPr lang="en-US" dirty="0"/>
          </a:p>
        </p:txBody>
      </p:sp>
      <p:sp>
        <p:nvSpPr>
          <p:cNvPr id="4" name="Can 3"/>
          <p:cNvSpPr/>
          <p:nvPr/>
        </p:nvSpPr>
        <p:spPr>
          <a:xfrm>
            <a:off x="3367461" y="2155414"/>
            <a:ext cx="2400337" cy="4019554"/>
          </a:xfrm>
          <a:prstGeom prst="can">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t>Node.js</a:t>
            </a:r>
            <a:r>
              <a:rPr lang="en-US" sz="3200" dirty="0" smtClean="0"/>
              <a:t> Event Loop</a:t>
            </a:r>
            <a:endParaRPr lang="en-US" sz="3200" dirty="0"/>
          </a:p>
        </p:txBody>
      </p:sp>
      <p:sp>
        <p:nvSpPr>
          <p:cNvPr id="13" name="Rectangle 12"/>
          <p:cNvSpPr/>
          <p:nvPr/>
        </p:nvSpPr>
        <p:spPr>
          <a:xfrm>
            <a:off x="762000" y="2460214"/>
            <a:ext cx="1561384" cy="967022"/>
          </a:xfrm>
          <a:prstGeom prst="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Node app</a:t>
            </a:r>
            <a:endParaRPr lang="en-US" dirty="0"/>
          </a:p>
        </p:txBody>
      </p:sp>
    </p:spTree>
    <p:extLst>
      <p:ext uri="{BB962C8B-B14F-4D97-AF65-F5344CB8AC3E}">
        <p14:creationId xmlns:p14="http://schemas.microsoft.com/office/powerpoint/2010/main" val="263547098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p:cNvCxnSpPr/>
          <p:nvPr/>
        </p:nvCxnSpPr>
        <p:spPr>
          <a:xfrm>
            <a:off x="2323384" y="2943725"/>
            <a:ext cx="1044077" cy="3311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2323384" y="2943725"/>
            <a:ext cx="1044077" cy="6214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2323384" y="2943725"/>
            <a:ext cx="1044077" cy="8894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4" idx="2"/>
          </p:cNvCxnSpPr>
          <p:nvPr/>
        </p:nvCxnSpPr>
        <p:spPr>
          <a:xfrm>
            <a:off x="2323384" y="2943725"/>
            <a:ext cx="1044077" cy="12214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2323384" y="2943725"/>
            <a:ext cx="1044077" cy="15185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2323384" y="2943725"/>
            <a:ext cx="1044077" cy="1856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31" idx="6"/>
          </p:cNvCxnSpPr>
          <p:nvPr/>
        </p:nvCxnSpPr>
        <p:spPr>
          <a:xfrm flipH="1" flipV="1">
            <a:off x="2621727" y="3565170"/>
            <a:ext cx="155961" cy="908769"/>
          </a:xfrm>
          <a:prstGeom prst="line">
            <a:avLst/>
          </a:prstGeom>
          <a:ln w="952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pPr algn="l"/>
            <a:r>
              <a:rPr lang="en-US" dirty="0" smtClean="0"/>
              <a:t>Event Loop</a:t>
            </a:r>
            <a:endParaRPr lang="en-US" dirty="0"/>
          </a:p>
        </p:txBody>
      </p:sp>
      <p:sp>
        <p:nvSpPr>
          <p:cNvPr id="4" name="Can 3"/>
          <p:cNvSpPr/>
          <p:nvPr/>
        </p:nvSpPr>
        <p:spPr>
          <a:xfrm>
            <a:off x="3367461" y="2155414"/>
            <a:ext cx="2400337" cy="4019554"/>
          </a:xfrm>
          <a:prstGeom prst="can">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t>Node.js</a:t>
            </a:r>
            <a:r>
              <a:rPr lang="en-US" sz="3200" dirty="0" smtClean="0"/>
              <a:t> Event Loop</a:t>
            </a:r>
            <a:endParaRPr lang="en-US" sz="3200" dirty="0"/>
          </a:p>
        </p:txBody>
      </p:sp>
      <p:sp>
        <p:nvSpPr>
          <p:cNvPr id="30" name="TextBox 29"/>
          <p:cNvSpPr txBox="1"/>
          <p:nvPr/>
        </p:nvSpPr>
        <p:spPr>
          <a:xfrm>
            <a:off x="209739" y="5400327"/>
            <a:ext cx="2784856" cy="923330"/>
          </a:xfrm>
          <a:prstGeom prst="rect">
            <a:avLst/>
          </a:prstGeom>
          <a:noFill/>
        </p:spPr>
        <p:txBody>
          <a:bodyPr wrap="square" rtlCol="0">
            <a:spAutoFit/>
          </a:bodyPr>
          <a:lstStyle/>
          <a:p>
            <a:r>
              <a:rPr lang="en-US" dirty="0" smtClean="0"/>
              <a:t>Node apps pass </a:t>
            </a:r>
            <a:r>
              <a:rPr lang="en-US" dirty="0" err="1" smtClean="0"/>
              <a:t>async</a:t>
            </a:r>
            <a:r>
              <a:rPr lang="en-US" dirty="0" smtClean="0"/>
              <a:t> tasks to the event loop, along with a callback</a:t>
            </a:r>
            <a:endParaRPr lang="en-US" dirty="0"/>
          </a:p>
        </p:txBody>
      </p:sp>
      <p:sp>
        <p:nvSpPr>
          <p:cNvPr id="34" name="TextBox 33"/>
          <p:cNvSpPr txBox="1"/>
          <p:nvPr/>
        </p:nvSpPr>
        <p:spPr>
          <a:xfrm>
            <a:off x="395717" y="4242669"/>
            <a:ext cx="2451400" cy="369332"/>
          </a:xfrm>
          <a:prstGeom prst="rect">
            <a:avLst/>
          </a:prstGeom>
          <a:noFill/>
        </p:spPr>
        <p:txBody>
          <a:bodyPr wrap="none" rtlCol="0">
            <a:spAutoFit/>
          </a:bodyPr>
          <a:lstStyle/>
          <a:p>
            <a:r>
              <a:rPr lang="en-US" dirty="0" smtClean="0"/>
              <a:t>(</a:t>
            </a:r>
            <a:r>
              <a:rPr lang="en-US" dirty="0"/>
              <a:t>f</a:t>
            </a:r>
            <a:r>
              <a:rPr lang="en-US" dirty="0" smtClean="0"/>
              <a:t>unction, callback)</a:t>
            </a:r>
            <a:endParaRPr lang="en-US" dirty="0"/>
          </a:p>
        </p:txBody>
      </p:sp>
      <p:cxnSp>
        <p:nvCxnSpPr>
          <p:cNvPr id="36" name="Straight Connector 35"/>
          <p:cNvCxnSpPr/>
          <p:nvPr/>
        </p:nvCxnSpPr>
        <p:spPr>
          <a:xfrm flipV="1">
            <a:off x="1013734" y="3565170"/>
            <a:ext cx="1607993" cy="396131"/>
          </a:xfrm>
          <a:prstGeom prst="line">
            <a:avLst/>
          </a:prstGeom>
          <a:ln w="9525"/>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302956" y="3926348"/>
            <a:ext cx="2474732" cy="1095182"/>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762000" y="2460214"/>
            <a:ext cx="1561384" cy="967022"/>
          </a:xfrm>
          <a:prstGeom prst="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Node app</a:t>
            </a:r>
            <a:endParaRPr lang="en-US" dirty="0"/>
          </a:p>
        </p:txBody>
      </p:sp>
    </p:spTree>
    <p:extLst>
      <p:ext uri="{BB962C8B-B14F-4D97-AF65-F5344CB8AC3E}">
        <p14:creationId xmlns:p14="http://schemas.microsoft.com/office/powerpoint/2010/main" val="336011392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Event Loop</a:t>
            </a:r>
            <a:endParaRPr lang="en-US" dirty="0"/>
          </a:p>
        </p:txBody>
      </p:sp>
      <p:sp>
        <p:nvSpPr>
          <p:cNvPr id="4" name="Can 3"/>
          <p:cNvSpPr/>
          <p:nvPr/>
        </p:nvSpPr>
        <p:spPr>
          <a:xfrm>
            <a:off x="3367461" y="2155414"/>
            <a:ext cx="2400337" cy="4019554"/>
          </a:xfrm>
          <a:prstGeom prst="can">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t>Node.js</a:t>
            </a:r>
            <a:r>
              <a:rPr lang="en-US" sz="3200" dirty="0" smtClean="0"/>
              <a:t> Event Loop</a:t>
            </a:r>
            <a:endParaRPr lang="en-US" sz="3200" dirty="0"/>
          </a:p>
        </p:txBody>
      </p:sp>
      <p:cxnSp>
        <p:nvCxnSpPr>
          <p:cNvPr id="14" name="Straight Arrow Connector 13"/>
          <p:cNvCxnSpPr/>
          <p:nvPr/>
        </p:nvCxnSpPr>
        <p:spPr>
          <a:xfrm>
            <a:off x="2323384" y="2943725"/>
            <a:ext cx="1044077" cy="3311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2323384" y="2943725"/>
            <a:ext cx="1044077" cy="6214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2323384" y="2943725"/>
            <a:ext cx="1044077" cy="8894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4" idx="2"/>
          </p:cNvCxnSpPr>
          <p:nvPr/>
        </p:nvCxnSpPr>
        <p:spPr>
          <a:xfrm>
            <a:off x="2323384" y="2943725"/>
            <a:ext cx="1044077" cy="12214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2323384" y="2943725"/>
            <a:ext cx="1044077" cy="15185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2323384" y="2943725"/>
            <a:ext cx="1044077" cy="1856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5091978" y="292257"/>
            <a:ext cx="3530591" cy="923330"/>
          </a:xfrm>
          <a:prstGeom prst="rect">
            <a:avLst/>
          </a:prstGeom>
          <a:noFill/>
        </p:spPr>
        <p:txBody>
          <a:bodyPr wrap="square" rtlCol="0">
            <a:spAutoFit/>
          </a:bodyPr>
          <a:lstStyle/>
          <a:p>
            <a:r>
              <a:rPr lang="en-US" dirty="0" smtClean="0"/>
              <a:t>The event loop efficiently manages a thread pool and executes tasks efficiently…</a:t>
            </a:r>
            <a:endParaRPr lang="en-US" dirty="0"/>
          </a:p>
        </p:txBody>
      </p:sp>
      <p:cxnSp>
        <p:nvCxnSpPr>
          <p:cNvPr id="5" name="Straight Arrow Connector 4"/>
          <p:cNvCxnSpPr/>
          <p:nvPr/>
        </p:nvCxnSpPr>
        <p:spPr>
          <a:xfrm>
            <a:off x="5767798" y="2943725"/>
            <a:ext cx="1130256"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5767798" y="3382508"/>
            <a:ext cx="1970131" cy="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5767798" y="3833140"/>
            <a:ext cx="2919002" cy="0"/>
          </a:xfrm>
          <a:prstGeom prst="straightConnector1">
            <a:avLst/>
          </a:prstGeom>
          <a:ln>
            <a:solidFill>
              <a:schemeClr val="accent5"/>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5767798" y="4843757"/>
            <a:ext cx="1130256" cy="0"/>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6898054" y="2307814"/>
            <a:ext cx="46609" cy="3867154"/>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7737929" y="2307814"/>
            <a:ext cx="46609" cy="386715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8698453" y="2307814"/>
            <a:ext cx="46609" cy="3867154"/>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476574" y="1570638"/>
            <a:ext cx="936178" cy="584776"/>
          </a:xfrm>
          <a:prstGeom prst="rect">
            <a:avLst/>
          </a:prstGeom>
          <a:noFill/>
        </p:spPr>
        <p:txBody>
          <a:bodyPr wrap="square" rtlCol="0">
            <a:spAutoFit/>
          </a:bodyPr>
          <a:lstStyle/>
          <a:p>
            <a:pPr algn="ctr"/>
            <a:r>
              <a:rPr lang="en-US" sz="1600" dirty="0" smtClean="0"/>
              <a:t>Thread 1</a:t>
            </a:r>
            <a:endParaRPr lang="en-US" sz="1600" dirty="0"/>
          </a:p>
        </p:txBody>
      </p:sp>
      <p:sp>
        <p:nvSpPr>
          <p:cNvPr id="33" name="TextBox 32"/>
          <p:cNvSpPr txBox="1"/>
          <p:nvPr/>
        </p:nvSpPr>
        <p:spPr>
          <a:xfrm>
            <a:off x="7316449" y="1570638"/>
            <a:ext cx="936178" cy="584776"/>
          </a:xfrm>
          <a:prstGeom prst="rect">
            <a:avLst/>
          </a:prstGeom>
          <a:noFill/>
        </p:spPr>
        <p:txBody>
          <a:bodyPr wrap="square" rtlCol="0">
            <a:spAutoFit/>
          </a:bodyPr>
          <a:lstStyle/>
          <a:p>
            <a:pPr algn="ctr"/>
            <a:r>
              <a:rPr lang="en-US" sz="1600" dirty="0" smtClean="0"/>
              <a:t>Thread 2</a:t>
            </a:r>
            <a:endParaRPr lang="en-US" sz="1600" dirty="0"/>
          </a:p>
        </p:txBody>
      </p:sp>
      <p:sp>
        <p:nvSpPr>
          <p:cNvPr id="35" name="TextBox 34"/>
          <p:cNvSpPr txBox="1"/>
          <p:nvPr/>
        </p:nvSpPr>
        <p:spPr>
          <a:xfrm>
            <a:off x="8277936" y="1570638"/>
            <a:ext cx="936178" cy="584776"/>
          </a:xfrm>
          <a:prstGeom prst="rect">
            <a:avLst/>
          </a:prstGeom>
          <a:noFill/>
        </p:spPr>
        <p:txBody>
          <a:bodyPr wrap="square" rtlCol="0">
            <a:spAutoFit/>
          </a:bodyPr>
          <a:lstStyle/>
          <a:p>
            <a:pPr algn="ctr"/>
            <a:r>
              <a:rPr lang="en-US" sz="1600" dirty="0" smtClean="0"/>
              <a:t>Thread n</a:t>
            </a:r>
            <a:endParaRPr lang="en-US" sz="1600" dirty="0"/>
          </a:p>
        </p:txBody>
      </p:sp>
      <p:sp>
        <p:nvSpPr>
          <p:cNvPr id="12" name="TextBox 11"/>
          <p:cNvSpPr txBox="1"/>
          <p:nvPr/>
        </p:nvSpPr>
        <p:spPr>
          <a:xfrm>
            <a:off x="8006066" y="2155414"/>
            <a:ext cx="543739" cy="523220"/>
          </a:xfrm>
          <a:prstGeom prst="rect">
            <a:avLst/>
          </a:prstGeom>
          <a:noFill/>
        </p:spPr>
        <p:txBody>
          <a:bodyPr wrap="none" rtlCol="0">
            <a:spAutoFit/>
          </a:bodyPr>
          <a:lstStyle/>
          <a:p>
            <a:r>
              <a:rPr lang="en-US" sz="2800" dirty="0" smtClean="0"/>
              <a:t>…</a:t>
            </a:r>
            <a:endParaRPr lang="en-US" sz="2800" dirty="0"/>
          </a:p>
        </p:txBody>
      </p:sp>
      <p:cxnSp>
        <p:nvCxnSpPr>
          <p:cNvPr id="39" name="Straight Arrow Connector 38"/>
          <p:cNvCxnSpPr/>
          <p:nvPr/>
        </p:nvCxnSpPr>
        <p:spPr>
          <a:xfrm flipH="1">
            <a:off x="5767798" y="4322477"/>
            <a:ext cx="1130256"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5954233" y="2597695"/>
            <a:ext cx="825992" cy="369332"/>
          </a:xfrm>
          <a:prstGeom prst="rect">
            <a:avLst/>
          </a:prstGeom>
          <a:noFill/>
        </p:spPr>
        <p:txBody>
          <a:bodyPr wrap="none" rtlCol="0">
            <a:spAutoFit/>
          </a:bodyPr>
          <a:lstStyle/>
          <a:p>
            <a:r>
              <a:rPr lang="en-US" dirty="0" smtClean="0">
                <a:solidFill>
                  <a:schemeClr val="accent2"/>
                </a:solidFill>
              </a:rPr>
              <a:t>Task 1</a:t>
            </a:r>
            <a:endParaRPr lang="en-US" dirty="0">
              <a:solidFill>
                <a:schemeClr val="accent2"/>
              </a:solidFill>
            </a:endParaRPr>
          </a:p>
        </p:txBody>
      </p:sp>
      <p:sp>
        <p:nvSpPr>
          <p:cNvPr id="43" name="TextBox 42"/>
          <p:cNvSpPr txBox="1"/>
          <p:nvPr/>
        </p:nvSpPr>
        <p:spPr>
          <a:xfrm>
            <a:off x="5929621" y="3013176"/>
            <a:ext cx="825992" cy="369332"/>
          </a:xfrm>
          <a:prstGeom prst="rect">
            <a:avLst/>
          </a:prstGeom>
          <a:noFill/>
        </p:spPr>
        <p:txBody>
          <a:bodyPr wrap="none" rtlCol="0">
            <a:spAutoFit/>
          </a:bodyPr>
          <a:lstStyle/>
          <a:p>
            <a:r>
              <a:rPr lang="en-US" dirty="0" smtClean="0">
                <a:solidFill>
                  <a:schemeClr val="accent3"/>
                </a:solidFill>
              </a:rPr>
              <a:t>Task 2</a:t>
            </a:r>
            <a:endParaRPr lang="en-US" dirty="0">
              <a:solidFill>
                <a:schemeClr val="accent3"/>
              </a:solidFill>
            </a:endParaRPr>
          </a:p>
        </p:txBody>
      </p:sp>
      <p:sp>
        <p:nvSpPr>
          <p:cNvPr id="44" name="TextBox 43"/>
          <p:cNvSpPr txBox="1"/>
          <p:nvPr/>
        </p:nvSpPr>
        <p:spPr>
          <a:xfrm>
            <a:off x="5929621" y="3463808"/>
            <a:ext cx="825992" cy="369332"/>
          </a:xfrm>
          <a:prstGeom prst="rect">
            <a:avLst/>
          </a:prstGeom>
          <a:noFill/>
        </p:spPr>
        <p:txBody>
          <a:bodyPr wrap="none" rtlCol="0">
            <a:spAutoFit/>
          </a:bodyPr>
          <a:lstStyle/>
          <a:p>
            <a:r>
              <a:rPr lang="en-US" dirty="0" smtClean="0">
                <a:solidFill>
                  <a:schemeClr val="accent5"/>
                </a:solidFill>
              </a:rPr>
              <a:t>Task 3</a:t>
            </a:r>
            <a:endParaRPr lang="en-US" dirty="0">
              <a:solidFill>
                <a:schemeClr val="accent5"/>
              </a:solidFill>
            </a:endParaRPr>
          </a:p>
        </p:txBody>
      </p:sp>
      <p:sp>
        <p:nvSpPr>
          <p:cNvPr id="45" name="TextBox 44"/>
          <p:cNvSpPr txBox="1"/>
          <p:nvPr/>
        </p:nvSpPr>
        <p:spPr>
          <a:xfrm>
            <a:off x="5929621" y="4474426"/>
            <a:ext cx="825992" cy="369332"/>
          </a:xfrm>
          <a:prstGeom prst="rect">
            <a:avLst/>
          </a:prstGeom>
          <a:noFill/>
        </p:spPr>
        <p:txBody>
          <a:bodyPr wrap="none" rtlCol="0">
            <a:spAutoFit/>
          </a:bodyPr>
          <a:lstStyle/>
          <a:p>
            <a:r>
              <a:rPr lang="en-US" dirty="0" smtClean="0">
                <a:solidFill>
                  <a:schemeClr val="accent6">
                    <a:lumMod val="60000"/>
                    <a:lumOff val="40000"/>
                  </a:schemeClr>
                </a:solidFill>
              </a:rPr>
              <a:t>Task 4</a:t>
            </a:r>
            <a:endParaRPr lang="en-US" dirty="0">
              <a:solidFill>
                <a:schemeClr val="accent6">
                  <a:lumMod val="60000"/>
                  <a:lumOff val="40000"/>
                </a:schemeClr>
              </a:solidFill>
            </a:endParaRPr>
          </a:p>
        </p:txBody>
      </p:sp>
      <p:sp>
        <p:nvSpPr>
          <p:cNvPr id="46" name="TextBox 45"/>
          <p:cNvSpPr txBox="1"/>
          <p:nvPr/>
        </p:nvSpPr>
        <p:spPr>
          <a:xfrm>
            <a:off x="5844444" y="3953145"/>
            <a:ext cx="1100219" cy="369332"/>
          </a:xfrm>
          <a:prstGeom prst="rect">
            <a:avLst/>
          </a:prstGeom>
          <a:noFill/>
        </p:spPr>
        <p:txBody>
          <a:bodyPr wrap="none" rtlCol="0">
            <a:spAutoFit/>
          </a:bodyPr>
          <a:lstStyle/>
          <a:p>
            <a:r>
              <a:rPr lang="en-US" dirty="0" smtClean="0">
                <a:solidFill>
                  <a:schemeClr val="accent2"/>
                </a:solidFill>
              </a:rPr>
              <a:t>Return 1</a:t>
            </a:r>
            <a:endParaRPr lang="en-US" dirty="0">
              <a:solidFill>
                <a:schemeClr val="accent2"/>
              </a:solidFill>
            </a:endParaRPr>
          </a:p>
        </p:txBody>
      </p:sp>
      <p:sp>
        <p:nvSpPr>
          <p:cNvPr id="52" name="Arc 51"/>
          <p:cNvSpPr/>
          <p:nvPr/>
        </p:nvSpPr>
        <p:spPr>
          <a:xfrm rot="11185619">
            <a:off x="1202288" y="2027187"/>
            <a:ext cx="4825009" cy="3365729"/>
          </a:xfrm>
          <a:prstGeom prst="arc">
            <a:avLst>
              <a:gd name="adj1" fmla="val 16342777"/>
              <a:gd name="adj2" fmla="val 21593035"/>
            </a:avLst>
          </a:prstGeom>
          <a:ln>
            <a:solidFill>
              <a:srgbClr val="732E9A"/>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3" name="TextBox 52"/>
          <p:cNvSpPr txBox="1"/>
          <p:nvPr/>
        </p:nvSpPr>
        <p:spPr>
          <a:xfrm>
            <a:off x="642200" y="4860555"/>
            <a:ext cx="1501132" cy="369332"/>
          </a:xfrm>
          <a:prstGeom prst="rect">
            <a:avLst/>
          </a:prstGeom>
          <a:noFill/>
        </p:spPr>
        <p:txBody>
          <a:bodyPr wrap="none" rtlCol="0">
            <a:spAutoFit/>
          </a:bodyPr>
          <a:lstStyle/>
          <a:p>
            <a:r>
              <a:rPr lang="en-US" dirty="0" smtClean="0">
                <a:solidFill>
                  <a:schemeClr val="accent2"/>
                </a:solidFill>
              </a:rPr>
              <a:t>Callback1()</a:t>
            </a:r>
            <a:endParaRPr lang="en-US" dirty="0">
              <a:solidFill>
                <a:schemeClr val="accent2"/>
              </a:solidFill>
            </a:endParaRPr>
          </a:p>
        </p:txBody>
      </p:sp>
      <p:sp>
        <p:nvSpPr>
          <p:cNvPr id="54" name="TextBox 53"/>
          <p:cNvSpPr txBox="1"/>
          <p:nvPr/>
        </p:nvSpPr>
        <p:spPr>
          <a:xfrm>
            <a:off x="82488" y="6090965"/>
            <a:ext cx="3530591" cy="646331"/>
          </a:xfrm>
          <a:prstGeom prst="rect">
            <a:avLst/>
          </a:prstGeom>
          <a:noFill/>
        </p:spPr>
        <p:txBody>
          <a:bodyPr wrap="square" rtlCol="0">
            <a:spAutoFit/>
          </a:bodyPr>
          <a:lstStyle/>
          <a:p>
            <a:r>
              <a:rPr lang="en-US" dirty="0" smtClean="0"/>
              <a:t>…and executes each callback as tasks complete</a:t>
            </a:r>
            <a:endParaRPr lang="en-US" dirty="0"/>
          </a:p>
        </p:txBody>
      </p:sp>
      <p:sp>
        <p:nvSpPr>
          <p:cNvPr id="57" name="Rectangle 56"/>
          <p:cNvSpPr/>
          <p:nvPr/>
        </p:nvSpPr>
        <p:spPr>
          <a:xfrm>
            <a:off x="762000" y="2460214"/>
            <a:ext cx="1561384" cy="967022"/>
          </a:xfrm>
          <a:prstGeom prst="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Node app</a:t>
            </a:r>
            <a:endParaRPr lang="en-US" dirty="0"/>
          </a:p>
        </p:txBody>
      </p:sp>
      <p:sp>
        <p:nvSpPr>
          <p:cNvPr id="36" name="Arc 35"/>
          <p:cNvSpPr/>
          <p:nvPr/>
        </p:nvSpPr>
        <p:spPr>
          <a:xfrm rot="9951849">
            <a:off x="2055920" y="2028801"/>
            <a:ext cx="4825009" cy="3365729"/>
          </a:xfrm>
          <a:prstGeom prst="arc">
            <a:avLst>
              <a:gd name="adj1" fmla="val 14393008"/>
              <a:gd name="adj2" fmla="val 19023422"/>
            </a:avLst>
          </a:prstGeom>
          <a:ln>
            <a:solidFill>
              <a:srgbClr val="732E9A"/>
            </a:solidFill>
            <a:headEnd type="none"/>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7074505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err="1" smtClean="0"/>
              <a:t>Async</a:t>
            </a:r>
            <a:r>
              <a:rPr lang="en-US" dirty="0" smtClean="0"/>
              <a:t> I/O</a:t>
            </a:r>
            <a:endParaRPr lang="en-US" dirty="0"/>
          </a:p>
        </p:txBody>
      </p:sp>
      <p:sp>
        <p:nvSpPr>
          <p:cNvPr id="3" name="Content Placeholder 2"/>
          <p:cNvSpPr>
            <a:spLocks noGrp="1"/>
          </p:cNvSpPr>
          <p:nvPr>
            <p:ph idx="1"/>
          </p:nvPr>
        </p:nvSpPr>
        <p:spPr/>
        <p:txBody>
          <a:bodyPr/>
          <a:lstStyle/>
          <a:p>
            <a:pPr marL="0" indent="0">
              <a:buNone/>
            </a:pPr>
            <a:r>
              <a:rPr lang="en-US" dirty="0" smtClean="0"/>
              <a:t>The following tasks should be done asynchronously, using the event loop:</a:t>
            </a:r>
          </a:p>
          <a:p>
            <a:pPr marL="0" indent="0">
              <a:buNone/>
            </a:pPr>
            <a:endParaRPr lang="en-US" dirty="0" smtClean="0"/>
          </a:p>
          <a:p>
            <a:r>
              <a:rPr lang="en-US" dirty="0" smtClean="0"/>
              <a:t>I/O operations</a:t>
            </a:r>
          </a:p>
          <a:p>
            <a:r>
              <a:rPr lang="en-US" dirty="0" smtClean="0"/>
              <a:t>Heavy computation</a:t>
            </a:r>
          </a:p>
          <a:p>
            <a:r>
              <a:rPr lang="en-US" dirty="0" smtClean="0"/>
              <a:t>Anything requiring blocking</a:t>
            </a:r>
            <a:endParaRPr lang="en-US" dirty="0"/>
          </a:p>
        </p:txBody>
      </p:sp>
    </p:spTree>
    <p:extLst>
      <p:ext uri="{BB962C8B-B14F-4D97-AF65-F5344CB8AC3E}">
        <p14:creationId xmlns:p14="http://schemas.microsoft.com/office/powerpoint/2010/main" val="327461352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249" y="2814849"/>
            <a:ext cx="8489911" cy="1143000"/>
          </a:xfrm>
        </p:spPr>
        <p:txBody>
          <a:bodyPr>
            <a:normAutofit fontScale="90000"/>
          </a:bodyPr>
          <a:lstStyle/>
          <a:p>
            <a:r>
              <a:rPr lang="en-US" dirty="0" smtClean="0"/>
              <a:t>Your Node app is single-threaded</a:t>
            </a:r>
            <a:endParaRPr lang="en-US" dirty="0"/>
          </a:p>
        </p:txBody>
      </p:sp>
    </p:spTree>
    <p:extLst>
      <p:ext uri="{BB962C8B-B14F-4D97-AF65-F5344CB8AC3E}">
        <p14:creationId xmlns:p14="http://schemas.microsoft.com/office/powerpoint/2010/main" val="195084412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Anti-pattern: Synchronous Code</a:t>
            </a:r>
            <a:endParaRPr lang="en-US" dirty="0"/>
          </a:p>
        </p:txBody>
      </p:sp>
      <p:sp>
        <p:nvSpPr>
          <p:cNvPr id="3" name="Content Placeholder 2"/>
          <p:cNvSpPr>
            <a:spLocks noGrp="1"/>
          </p:cNvSpPr>
          <p:nvPr>
            <p:ph idx="1"/>
          </p:nvPr>
        </p:nvSpPr>
        <p:spPr>
          <a:xfrm>
            <a:off x="1138331" y="2671908"/>
            <a:ext cx="6768700" cy="2408313"/>
          </a:xfrm>
          <a:solidFill>
            <a:schemeClr val="bg1">
              <a:lumMod val="85000"/>
            </a:schemeClr>
          </a:solidFill>
          <a:effectLst>
            <a:softEdge rad="88900"/>
          </a:effectLst>
        </p:spPr>
        <p:txBody>
          <a:bodyPr>
            <a:normAutofit/>
          </a:bodyPr>
          <a:lstStyle/>
          <a:p>
            <a:pPr marL="0" indent="0">
              <a:buNone/>
            </a:pPr>
            <a:endParaRPr lang="en-US" dirty="0"/>
          </a:p>
          <a:p>
            <a:pPr marL="0" indent="0">
              <a:buNone/>
            </a:pPr>
            <a:r>
              <a:rPr lang="da-DK" sz="2000" b="1" dirty="0" smtClean="0">
                <a:solidFill>
                  <a:srgbClr val="000058"/>
                </a:solidFill>
                <a:latin typeface="CourierNewPS-BoldMT"/>
              </a:rPr>
              <a:t>  </a:t>
            </a:r>
            <a:r>
              <a:rPr lang="da-DK" sz="2400" b="1" dirty="0" smtClean="0">
                <a:solidFill>
                  <a:srgbClr val="000058"/>
                </a:solidFill>
                <a:latin typeface="CourierNewPS-BoldMT"/>
              </a:rPr>
              <a:t>for</a:t>
            </a:r>
            <a:r>
              <a:rPr lang="da-DK" sz="2400" dirty="0" smtClean="0">
                <a:solidFill>
                  <a:prstClr val="black"/>
                </a:solidFill>
                <a:latin typeface="Courier"/>
              </a:rPr>
              <a:t> </a:t>
            </a:r>
            <a:r>
              <a:rPr lang="da-DK" sz="2400" dirty="0">
                <a:solidFill>
                  <a:srgbClr val="2A8B00"/>
                </a:solidFill>
                <a:latin typeface="CourierNewPSMT"/>
              </a:rPr>
              <a:t>(</a:t>
            </a:r>
            <a:r>
              <a:rPr lang="da-DK" sz="2400" b="1" dirty="0">
                <a:solidFill>
                  <a:srgbClr val="082357"/>
                </a:solidFill>
                <a:latin typeface="CourierNewPS-BoldMT"/>
              </a:rPr>
              <a:t>var</a:t>
            </a:r>
            <a:r>
              <a:rPr lang="da-DK" sz="2400" dirty="0">
                <a:solidFill>
                  <a:prstClr val="black"/>
                </a:solidFill>
                <a:latin typeface="Courier"/>
              </a:rPr>
              <a:t> i </a:t>
            </a:r>
            <a:r>
              <a:rPr lang="da-DK" sz="2400" dirty="0">
                <a:solidFill>
                  <a:srgbClr val="398B0F"/>
                </a:solidFill>
                <a:latin typeface="CourierNewPSMT"/>
              </a:rPr>
              <a:t>=</a:t>
            </a:r>
            <a:r>
              <a:rPr lang="da-DK" sz="2400" dirty="0">
                <a:solidFill>
                  <a:prstClr val="black"/>
                </a:solidFill>
                <a:latin typeface="Courier"/>
              </a:rPr>
              <a:t> </a:t>
            </a:r>
            <a:r>
              <a:rPr lang="da-DK" sz="2400" dirty="0">
                <a:solidFill>
                  <a:srgbClr val="B50000"/>
                </a:solidFill>
                <a:latin typeface="CourierNewPSMT"/>
              </a:rPr>
              <a:t>0</a:t>
            </a:r>
            <a:r>
              <a:rPr lang="da-DK" sz="2400" dirty="0">
                <a:solidFill>
                  <a:srgbClr val="398B0F"/>
                </a:solidFill>
                <a:latin typeface="CourierNewPSMT"/>
              </a:rPr>
              <a:t>;</a:t>
            </a:r>
            <a:r>
              <a:rPr lang="da-DK" sz="2400" dirty="0">
                <a:solidFill>
                  <a:prstClr val="black"/>
                </a:solidFill>
                <a:latin typeface="Courier"/>
              </a:rPr>
              <a:t> i </a:t>
            </a:r>
            <a:r>
              <a:rPr lang="da-DK" sz="2400" dirty="0">
                <a:solidFill>
                  <a:srgbClr val="398B0F"/>
                </a:solidFill>
                <a:latin typeface="CourierNewPSMT"/>
              </a:rPr>
              <a:t>&lt;</a:t>
            </a:r>
            <a:r>
              <a:rPr lang="da-DK" sz="2400" dirty="0">
                <a:solidFill>
                  <a:prstClr val="black"/>
                </a:solidFill>
                <a:latin typeface="Courier"/>
              </a:rPr>
              <a:t> </a:t>
            </a:r>
            <a:r>
              <a:rPr lang="da-DK" sz="2400" dirty="0" smtClean="0">
                <a:solidFill>
                  <a:srgbClr val="B50000"/>
                </a:solidFill>
                <a:latin typeface="CourierNewPSMT"/>
              </a:rPr>
              <a:t>100000</a:t>
            </a:r>
            <a:r>
              <a:rPr lang="da-DK" sz="2400" dirty="0">
                <a:solidFill>
                  <a:srgbClr val="398B0F"/>
                </a:solidFill>
                <a:latin typeface="CourierNewPSMT"/>
              </a:rPr>
              <a:t>;</a:t>
            </a:r>
            <a:r>
              <a:rPr lang="da-DK" sz="2400" dirty="0">
                <a:solidFill>
                  <a:prstClr val="black"/>
                </a:solidFill>
                <a:latin typeface="Courier"/>
              </a:rPr>
              <a:t> i</a:t>
            </a:r>
            <a:r>
              <a:rPr lang="da-DK" sz="2400" dirty="0">
                <a:solidFill>
                  <a:srgbClr val="398B0F"/>
                </a:solidFill>
                <a:latin typeface="CourierNewPSMT"/>
              </a:rPr>
              <a:t>++</a:t>
            </a:r>
            <a:r>
              <a:rPr lang="da-DK" sz="2400" dirty="0" smtClean="0">
                <a:solidFill>
                  <a:srgbClr val="2A8B00"/>
                </a:solidFill>
                <a:latin typeface="CourierNewPSMT"/>
              </a:rPr>
              <a:t>){</a:t>
            </a:r>
          </a:p>
          <a:p>
            <a:pPr marL="0" indent="0">
              <a:buNone/>
            </a:pPr>
            <a:r>
              <a:rPr lang="da-DK" sz="2400" dirty="0" smtClean="0">
                <a:solidFill>
                  <a:srgbClr val="2A8B00"/>
                </a:solidFill>
                <a:latin typeface="CourierNewPSMT"/>
              </a:rPr>
              <a:t>  </a:t>
            </a:r>
            <a:r>
              <a:rPr lang="da-DK" sz="2400" dirty="0">
                <a:solidFill>
                  <a:srgbClr val="2A8B00"/>
                </a:solidFill>
                <a:latin typeface="CourierNewPSMT"/>
              </a:rPr>
              <a:t>	</a:t>
            </a:r>
            <a:r>
              <a:rPr lang="da-DK" sz="2400" dirty="0" smtClean="0">
                <a:solidFill>
                  <a:srgbClr val="2A8B00"/>
                </a:solidFill>
                <a:latin typeface="CourierNewPSMT"/>
              </a:rPr>
              <a:t>  // Do </a:t>
            </a:r>
            <a:r>
              <a:rPr lang="da-DK" sz="2400" dirty="0" err="1" smtClean="0">
                <a:solidFill>
                  <a:srgbClr val="2A8B00"/>
                </a:solidFill>
                <a:latin typeface="CourierNewPSMT"/>
              </a:rPr>
              <a:t>anything</a:t>
            </a:r>
            <a:endParaRPr lang="da-DK" sz="2400" dirty="0" smtClean="0">
              <a:solidFill>
                <a:srgbClr val="2A8B00"/>
              </a:solidFill>
              <a:latin typeface="CourierNewPSMT"/>
            </a:endParaRPr>
          </a:p>
          <a:p>
            <a:pPr marL="0" indent="0">
              <a:buNone/>
            </a:pPr>
            <a:r>
              <a:rPr lang="da-DK" sz="2400" dirty="0" smtClean="0">
                <a:solidFill>
                  <a:srgbClr val="2A8B00"/>
                </a:solidFill>
                <a:latin typeface="CourierNewPSMT"/>
              </a:rPr>
              <a:t>  }</a:t>
            </a:r>
            <a:endParaRPr lang="en-US" sz="2400" dirty="0">
              <a:solidFill>
                <a:prstClr val="black"/>
              </a:solidFill>
              <a:latin typeface="Courier"/>
            </a:endParaRPr>
          </a:p>
          <a:p>
            <a:pPr marL="0" indent="0">
              <a:buNone/>
            </a:pPr>
            <a:endParaRPr lang="en-US" dirty="0" smtClean="0"/>
          </a:p>
        </p:txBody>
      </p:sp>
      <p:sp>
        <p:nvSpPr>
          <p:cNvPr id="4" name="Content Placeholder 2"/>
          <p:cNvSpPr txBox="1">
            <a:spLocks/>
          </p:cNvSpPr>
          <p:nvPr/>
        </p:nvSpPr>
        <p:spPr>
          <a:xfrm>
            <a:off x="457200" y="1585700"/>
            <a:ext cx="8229600" cy="91590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Your app only has one thread, so:</a:t>
            </a:r>
            <a:endParaRPr lang="en-US" dirty="0" smtClean="0">
              <a:latin typeface="Courier New"/>
              <a:cs typeface="Courier New"/>
            </a:endParaRPr>
          </a:p>
          <a:p>
            <a:pPr marL="0" indent="0">
              <a:buFont typeface="Arial"/>
              <a:buNone/>
            </a:pPr>
            <a:endParaRPr lang="en-US" dirty="0" smtClean="0">
              <a:latin typeface="Courier New"/>
              <a:cs typeface="Courier New"/>
            </a:endParaRPr>
          </a:p>
          <a:p>
            <a:pPr marL="0" indent="0">
              <a:buFont typeface="Arial"/>
              <a:buNone/>
            </a:pPr>
            <a:endParaRPr lang="en-US" dirty="0" smtClean="0"/>
          </a:p>
        </p:txBody>
      </p:sp>
      <p:sp>
        <p:nvSpPr>
          <p:cNvPr id="5" name="Content Placeholder 2"/>
          <p:cNvSpPr txBox="1">
            <a:spLocks/>
          </p:cNvSpPr>
          <p:nvPr/>
        </p:nvSpPr>
        <p:spPr>
          <a:xfrm>
            <a:off x="457200" y="5416469"/>
            <a:ext cx="8229600" cy="91590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…will </a:t>
            </a:r>
            <a:r>
              <a:rPr lang="en-US" dirty="0"/>
              <a:t>bring </a:t>
            </a:r>
            <a:r>
              <a:rPr lang="en-US" dirty="0" smtClean="0"/>
              <a:t>your app </a:t>
            </a:r>
            <a:r>
              <a:rPr lang="en-US" dirty="0"/>
              <a:t>to a grinding halt</a:t>
            </a:r>
          </a:p>
          <a:p>
            <a:pPr marL="0" indent="0">
              <a:buFont typeface="Arial"/>
              <a:buNone/>
            </a:pPr>
            <a:endParaRPr lang="en-US" dirty="0" smtClean="0">
              <a:latin typeface="Courier New"/>
              <a:cs typeface="Courier New"/>
            </a:endParaRPr>
          </a:p>
          <a:p>
            <a:pPr marL="0" indent="0">
              <a:buFont typeface="Arial"/>
              <a:buNone/>
            </a:pPr>
            <a:endParaRPr lang="en-US" dirty="0" smtClean="0"/>
          </a:p>
        </p:txBody>
      </p:sp>
    </p:spTree>
    <p:extLst>
      <p:ext uri="{BB962C8B-B14F-4D97-AF65-F5344CB8AC3E}">
        <p14:creationId xmlns:p14="http://schemas.microsoft.com/office/powerpoint/2010/main" val="14784794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Anti-pattern: Synchronous Code</a:t>
            </a:r>
            <a:endParaRPr lang="en-US" dirty="0"/>
          </a:p>
        </p:txBody>
      </p:sp>
      <p:sp>
        <p:nvSpPr>
          <p:cNvPr id="3" name="Content Placeholder 2"/>
          <p:cNvSpPr>
            <a:spLocks noGrp="1"/>
          </p:cNvSpPr>
          <p:nvPr>
            <p:ph idx="1"/>
          </p:nvPr>
        </p:nvSpPr>
        <p:spPr>
          <a:xfrm>
            <a:off x="457200" y="1600200"/>
            <a:ext cx="8360336" cy="2461215"/>
          </a:xfrm>
          <a:noFill/>
        </p:spPr>
        <p:txBody>
          <a:bodyPr>
            <a:normAutofit fontScale="85000" lnSpcReduction="10000"/>
          </a:bodyPr>
          <a:lstStyle/>
          <a:p>
            <a:pPr marL="0" indent="0">
              <a:buNone/>
            </a:pPr>
            <a:r>
              <a:rPr lang="en-US" dirty="0" smtClean="0"/>
              <a:t>But why would you do that?  </a:t>
            </a:r>
            <a:endParaRPr lang="en-US" dirty="0"/>
          </a:p>
          <a:p>
            <a:pPr marL="0" indent="0">
              <a:buNone/>
            </a:pPr>
            <a:r>
              <a:rPr lang="en-US" dirty="0" smtClean="0"/>
              <a:t>										Good question.</a:t>
            </a:r>
          </a:p>
          <a:p>
            <a:pPr marL="0" indent="0">
              <a:buNone/>
            </a:pPr>
            <a:endParaRPr lang="en-US" dirty="0" smtClean="0"/>
          </a:p>
          <a:p>
            <a:pPr marL="0" indent="0">
              <a:buNone/>
            </a:pPr>
            <a:endParaRPr lang="en-US" dirty="0" smtClean="0"/>
          </a:p>
          <a:p>
            <a:pPr marL="0" indent="0">
              <a:buNone/>
            </a:pPr>
            <a:r>
              <a:rPr lang="en-US" dirty="0" smtClean="0"/>
              <a:t>But in other languages (Python), you may do this:</a:t>
            </a:r>
          </a:p>
          <a:p>
            <a:pPr marL="0" indent="0">
              <a:buNone/>
            </a:pPr>
            <a:endParaRPr lang="en-US" dirty="0"/>
          </a:p>
          <a:p>
            <a:pPr marL="0" indent="0">
              <a:buNone/>
            </a:pPr>
            <a:endParaRPr lang="en-US" dirty="0">
              <a:latin typeface="Courier New"/>
              <a:cs typeface="Courier New"/>
            </a:endParaRPr>
          </a:p>
        </p:txBody>
      </p:sp>
      <p:sp>
        <p:nvSpPr>
          <p:cNvPr id="5" name="TextBox 4"/>
          <p:cNvSpPr txBox="1"/>
          <p:nvPr/>
        </p:nvSpPr>
        <p:spPr>
          <a:xfrm>
            <a:off x="553040" y="4068967"/>
            <a:ext cx="7999517" cy="2200603"/>
          </a:xfrm>
          <a:prstGeom prst="rect">
            <a:avLst/>
          </a:prstGeom>
          <a:solidFill>
            <a:schemeClr val="bg1">
              <a:lumMod val="85000"/>
            </a:schemeClr>
          </a:solidFill>
          <a:effectLst>
            <a:softEdge rad="88900"/>
          </a:effectLst>
        </p:spPr>
        <p:txBody>
          <a:bodyPr wrap="square" rtlCol="0">
            <a:spAutoFit/>
          </a:bodyPr>
          <a:lstStyle/>
          <a:p>
            <a:r>
              <a:rPr lang="en-US" sz="2400" b="1" dirty="0" smtClean="0">
                <a:solidFill>
                  <a:srgbClr val="082357"/>
                </a:solidFill>
                <a:latin typeface="CourierNewPS-BoldMT"/>
              </a:rPr>
              <a:t> </a:t>
            </a:r>
          </a:p>
          <a:p>
            <a:pPr lvl="1"/>
            <a:r>
              <a:rPr lang="en-US" sz="2400" b="1" dirty="0" smtClean="0">
                <a:solidFill>
                  <a:srgbClr val="082357"/>
                </a:solidFill>
                <a:latin typeface="CourierNewPS-BoldMT"/>
              </a:rPr>
              <a:t>   </a:t>
            </a:r>
            <a:r>
              <a:rPr lang="en-US" sz="2800" b="1" dirty="0">
                <a:solidFill>
                  <a:srgbClr val="F36400"/>
                </a:solidFill>
                <a:latin typeface="CourierNewPS-BoldMT"/>
              </a:rPr>
              <a:t>for</a:t>
            </a:r>
            <a:r>
              <a:rPr lang="en-US" sz="2800" dirty="0">
                <a:solidFill>
                  <a:prstClr val="black"/>
                </a:solidFill>
                <a:latin typeface="Courier"/>
              </a:rPr>
              <a:t> </a:t>
            </a:r>
            <a:r>
              <a:rPr lang="en-US" sz="2800" dirty="0">
                <a:solidFill>
                  <a:srgbClr val="227000"/>
                </a:solidFill>
                <a:latin typeface="CourierNewPSMT"/>
              </a:rPr>
              <a:t>file</a:t>
            </a:r>
            <a:r>
              <a:rPr lang="en-US" sz="2800" dirty="0">
                <a:solidFill>
                  <a:prstClr val="black"/>
                </a:solidFill>
                <a:latin typeface="Courier"/>
              </a:rPr>
              <a:t> </a:t>
            </a:r>
            <a:r>
              <a:rPr lang="en-US" sz="2800" b="1" dirty="0">
                <a:solidFill>
                  <a:srgbClr val="F36400"/>
                </a:solidFill>
                <a:latin typeface="CourierNewPS-BoldMT"/>
              </a:rPr>
              <a:t>in</a:t>
            </a:r>
            <a:r>
              <a:rPr lang="en-US" sz="2800" dirty="0">
                <a:solidFill>
                  <a:prstClr val="black"/>
                </a:solidFill>
                <a:latin typeface="Courier"/>
              </a:rPr>
              <a:t> </a:t>
            </a:r>
            <a:r>
              <a:rPr lang="en-US" sz="2800" dirty="0" smtClean="0">
                <a:solidFill>
                  <a:srgbClr val="227000"/>
                </a:solidFill>
                <a:latin typeface="CourierNewPSMT"/>
              </a:rPr>
              <a:t>files</a:t>
            </a:r>
            <a:r>
              <a:rPr lang="en-US" sz="2800" dirty="0" smtClean="0">
                <a:solidFill>
                  <a:prstClr val="black"/>
                </a:solidFill>
                <a:latin typeface="Courier"/>
              </a:rPr>
              <a:t>:</a:t>
            </a:r>
            <a:endParaRPr lang="en-US" sz="2800" dirty="0">
              <a:solidFill>
                <a:prstClr val="black"/>
              </a:solidFill>
              <a:latin typeface="Courier"/>
            </a:endParaRPr>
          </a:p>
          <a:p>
            <a:pPr lvl="1"/>
            <a:r>
              <a:rPr lang="en-US" sz="2800" dirty="0" smtClean="0">
                <a:solidFill>
                  <a:prstClr val="black"/>
                </a:solidFill>
                <a:latin typeface="Courier"/>
              </a:rPr>
              <a:t> </a:t>
            </a:r>
            <a:r>
              <a:rPr lang="en-US" sz="2800" dirty="0">
                <a:solidFill>
                  <a:prstClr val="black"/>
                </a:solidFill>
                <a:latin typeface="Courier"/>
              </a:rPr>
              <a:t>   </a:t>
            </a:r>
            <a:r>
              <a:rPr lang="en-US" sz="2800" dirty="0" smtClean="0">
                <a:solidFill>
                  <a:prstClr val="black"/>
                </a:solidFill>
                <a:latin typeface="Courier"/>
              </a:rPr>
              <a:t>   f = </a:t>
            </a:r>
            <a:r>
              <a:rPr lang="en-US" sz="2800" dirty="0" smtClean="0">
                <a:solidFill>
                  <a:srgbClr val="227000"/>
                </a:solidFill>
                <a:latin typeface="CourierNewPSMT"/>
              </a:rPr>
              <a:t>open</a:t>
            </a:r>
            <a:r>
              <a:rPr lang="en-US" sz="2800" dirty="0">
                <a:solidFill>
                  <a:prstClr val="black"/>
                </a:solidFill>
                <a:latin typeface="CourierNewPSMT"/>
              </a:rPr>
              <a:t>(</a:t>
            </a:r>
            <a:r>
              <a:rPr lang="en-US" sz="2800" dirty="0" smtClean="0">
                <a:solidFill>
                  <a:srgbClr val="227000"/>
                </a:solidFill>
                <a:latin typeface="CourierNewPSMT"/>
              </a:rPr>
              <a:t>file, ‘r’</a:t>
            </a:r>
            <a:r>
              <a:rPr lang="en-US" sz="2800" dirty="0" smtClean="0">
                <a:solidFill>
                  <a:prstClr val="black"/>
                </a:solidFill>
                <a:latin typeface="CourierNewPSMT"/>
              </a:rPr>
              <a:t>)</a:t>
            </a:r>
          </a:p>
          <a:p>
            <a:pPr lvl="1"/>
            <a:r>
              <a:rPr lang="en-US" sz="2800" dirty="0">
                <a:solidFill>
                  <a:prstClr val="black"/>
                </a:solidFill>
                <a:latin typeface="CourierNewPSMT"/>
              </a:rPr>
              <a:t> </a:t>
            </a:r>
            <a:r>
              <a:rPr lang="en-US" sz="2800" dirty="0" smtClean="0">
                <a:solidFill>
                  <a:prstClr val="black"/>
                </a:solidFill>
                <a:latin typeface="CourierNewPSMT"/>
              </a:rPr>
              <a:t>      print </a:t>
            </a:r>
            <a:r>
              <a:rPr lang="en-US" sz="2800" dirty="0" err="1" smtClean="0">
                <a:solidFill>
                  <a:prstClr val="black"/>
                </a:solidFill>
                <a:latin typeface="CourierNewPSMT"/>
              </a:rPr>
              <a:t>f.</a:t>
            </a:r>
            <a:r>
              <a:rPr lang="en-US" sz="2800" dirty="0" err="1" smtClean="0">
                <a:solidFill>
                  <a:srgbClr val="227000"/>
                </a:solidFill>
                <a:latin typeface="CourierNewPSMT"/>
              </a:rPr>
              <a:t>readline</a:t>
            </a:r>
            <a:r>
              <a:rPr lang="en-US" sz="2800" dirty="0" smtClean="0">
                <a:solidFill>
                  <a:prstClr val="black"/>
                </a:solidFill>
                <a:latin typeface="CourierNewPSMT"/>
              </a:rPr>
              <a:t>()</a:t>
            </a:r>
          </a:p>
          <a:p>
            <a:pPr lvl="1"/>
            <a:endParaRPr lang="en-US" sz="500" dirty="0">
              <a:solidFill>
                <a:prstClr val="black"/>
              </a:solidFill>
              <a:latin typeface="Courier"/>
            </a:endParaRPr>
          </a:p>
          <a:p>
            <a:endParaRPr lang="en-US" sz="2400" dirty="0" smtClean="0">
              <a:solidFill>
                <a:srgbClr val="2A8B00"/>
              </a:solidFill>
              <a:latin typeface="CourierNewPSMT"/>
            </a:endParaRPr>
          </a:p>
        </p:txBody>
      </p:sp>
    </p:spTree>
    <p:extLst>
      <p:ext uri="{BB962C8B-B14F-4D97-AF65-F5344CB8AC3E}">
        <p14:creationId xmlns:p14="http://schemas.microsoft.com/office/powerpoint/2010/main" val="76106483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Anti-pattern: Synchronous Code</a:t>
            </a:r>
            <a:endParaRPr lang="en-US" dirty="0"/>
          </a:p>
        </p:txBody>
      </p:sp>
      <p:sp>
        <p:nvSpPr>
          <p:cNvPr id="3" name="Content Placeholder 2"/>
          <p:cNvSpPr>
            <a:spLocks noGrp="1"/>
          </p:cNvSpPr>
          <p:nvPr>
            <p:ph idx="1"/>
          </p:nvPr>
        </p:nvSpPr>
        <p:spPr>
          <a:xfrm>
            <a:off x="457200" y="1600201"/>
            <a:ext cx="8229600" cy="1735464"/>
          </a:xfrm>
          <a:noFill/>
        </p:spPr>
        <p:txBody>
          <a:bodyPr>
            <a:normAutofit/>
          </a:bodyPr>
          <a:lstStyle/>
          <a:p>
            <a:pPr marL="0" indent="0">
              <a:buNone/>
            </a:pPr>
            <a:r>
              <a:rPr lang="en-US" dirty="0" smtClean="0"/>
              <a:t>The </a:t>
            </a:r>
            <a:r>
              <a:rPr lang="en-US" dirty="0" err="1" smtClean="0"/>
              <a:t>Node.js</a:t>
            </a:r>
            <a:r>
              <a:rPr lang="en-US" dirty="0" smtClean="0"/>
              <a:t> equivalent is:</a:t>
            </a:r>
          </a:p>
          <a:p>
            <a:pPr marL="0" indent="0">
              <a:buNone/>
            </a:pPr>
            <a:endParaRPr lang="en-US" dirty="0"/>
          </a:p>
          <a:p>
            <a:pPr marL="0" indent="0">
              <a:buNone/>
            </a:pPr>
            <a:endParaRPr lang="en-US" dirty="0">
              <a:latin typeface="Courier New"/>
              <a:cs typeface="Courier New"/>
            </a:endParaRPr>
          </a:p>
        </p:txBody>
      </p:sp>
      <p:sp>
        <p:nvSpPr>
          <p:cNvPr id="4" name="TextBox 3"/>
          <p:cNvSpPr txBox="1"/>
          <p:nvPr/>
        </p:nvSpPr>
        <p:spPr>
          <a:xfrm>
            <a:off x="2248859" y="6534835"/>
            <a:ext cx="6895141" cy="323165"/>
          </a:xfrm>
          <a:prstGeom prst="rect">
            <a:avLst/>
          </a:prstGeom>
          <a:noFill/>
        </p:spPr>
        <p:txBody>
          <a:bodyPr wrap="square" rtlCol="0">
            <a:spAutoFit/>
          </a:bodyPr>
          <a:lstStyle/>
          <a:p>
            <a:r>
              <a:rPr lang="en-US" sz="1500" dirty="0" smtClean="0"/>
              <a:t>Based on </a:t>
            </a:r>
            <a:r>
              <a:rPr lang="en-US" sz="1500" dirty="0"/>
              <a:t>examples </a:t>
            </a:r>
            <a:r>
              <a:rPr lang="en-US" sz="1500" dirty="0" smtClean="0"/>
              <a:t>from: </a:t>
            </a:r>
            <a:r>
              <a:rPr lang="en-US" sz="1500" dirty="0"/>
              <a:t>https://</a:t>
            </a:r>
            <a:r>
              <a:rPr lang="en-US" sz="1500" dirty="0" err="1"/>
              <a:t>github.com</a:t>
            </a:r>
            <a:r>
              <a:rPr lang="en-US" sz="1500" dirty="0"/>
              <a:t>/</a:t>
            </a:r>
            <a:r>
              <a:rPr lang="en-US" sz="1500" dirty="0" err="1"/>
              <a:t>nodebits</a:t>
            </a:r>
            <a:r>
              <a:rPr lang="en-US" sz="1500" dirty="0"/>
              <a:t>/distilled-patterns/</a:t>
            </a:r>
          </a:p>
        </p:txBody>
      </p:sp>
      <p:sp>
        <p:nvSpPr>
          <p:cNvPr id="5" name="TextBox 4"/>
          <p:cNvSpPr txBox="1"/>
          <p:nvPr/>
        </p:nvSpPr>
        <p:spPr>
          <a:xfrm>
            <a:off x="457200" y="2342806"/>
            <a:ext cx="7999517" cy="3046988"/>
          </a:xfrm>
          <a:prstGeom prst="rect">
            <a:avLst/>
          </a:prstGeom>
          <a:solidFill>
            <a:schemeClr val="bg1">
              <a:lumMod val="85000"/>
            </a:schemeClr>
          </a:solidFill>
          <a:effectLst>
            <a:softEdge rad="88900"/>
          </a:effectLst>
        </p:spPr>
        <p:txBody>
          <a:bodyPr wrap="square" rtlCol="0">
            <a:spAutoFit/>
          </a:bodyPr>
          <a:lstStyle/>
          <a:p>
            <a:r>
              <a:rPr lang="en-US" sz="2400" b="1" dirty="0" smtClean="0">
                <a:solidFill>
                  <a:srgbClr val="082357"/>
                </a:solidFill>
                <a:latin typeface="CourierNewPS-BoldMT"/>
              </a:rPr>
              <a:t> </a:t>
            </a:r>
          </a:p>
          <a:p>
            <a:r>
              <a:rPr lang="en-US" sz="2400" b="1" dirty="0">
                <a:solidFill>
                  <a:srgbClr val="082357"/>
                </a:solidFill>
                <a:latin typeface="CourierNewPS-BoldMT"/>
              </a:rPr>
              <a:t> </a:t>
            </a:r>
            <a:r>
              <a:rPr lang="en-US" sz="2400" b="1" dirty="0" err="1" smtClean="0">
                <a:solidFill>
                  <a:srgbClr val="082357"/>
                </a:solidFill>
                <a:latin typeface="CourierNewPS-BoldMT"/>
              </a:rPr>
              <a:t>var</a:t>
            </a:r>
            <a:r>
              <a:rPr lang="en-US" sz="2400" dirty="0" smtClean="0">
                <a:solidFill>
                  <a:prstClr val="black"/>
                </a:solidFill>
                <a:latin typeface="Courier"/>
              </a:rPr>
              <a:t> </a:t>
            </a:r>
            <a:r>
              <a:rPr lang="en-US" sz="2400" dirty="0" err="1">
                <a:solidFill>
                  <a:prstClr val="black"/>
                </a:solidFill>
                <a:latin typeface="Courier"/>
              </a:rPr>
              <a:t>fs</a:t>
            </a:r>
            <a:r>
              <a:rPr lang="en-US" sz="2400" dirty="0">
                <a:solidFill>
                  <a:prstClr val="black"/>
                </a:solidFill>
                <a:latin typeface="Courier"/>
              </a:rPr>
              <a:t> </a:t>
            </a:r>
            <a:r>
              <a:rPr lang="en-US" sz="2400" dirty="0">
                <a:solidFill>
                  <a:srgbClr val="398B0F"/>
                </a:solidFill>
                <a:latin typeface="CourierNewPSMT"/>
              </a:rPr>
              <a:t>=</a:t>
            </a:r>
            <a:r>
              <a:rPr lang="en-US" sz="2400" dirty="0">
                <a:solidFill>
                  <a:prstClr val="black"/>
                </a:solidFill>
                <a:latin typeface="Courier"/>
              </a:rPr>
              <a:t> require</a:t>
            </a:r>
            <a:r>
              <a:rPr lang="en-US" sz="2400" dirty="0">
                <a:solidFill>
                  <a:srgbClr val="2A8B00"/>
                </a:solidFill>
                <a:latin typeface="CourierNewPSMT"/>
              </a:rPr>
              <a:t>(</a:t>
            </a:r>
            <a:r>
              <a:rPr lang="en-US" sz="2400" dirty="0">
                <a:solidFill>
                  <a:srgbClr val="284BC9"/>
                </a:solidFill>
                <a:latin typeface="CourierNewPSMT"/>
              </a:rPr>
              <a:t>'</a:t>
            </a:r>
            <a:r>
              <a:rPr lang="en-US" sz="2400" dirty="0" err="1">
                <a:solidFill>
                  <a:srgbClr val="284BC9"/>
                </a:solidFill>
                <a:latin typeface="CourierNewPSMT"/>
              </a:rPr>
              <a:t>fs</a:t>
            </a:r>
            <a:r>
              <a:rPr lang="en-US" sz="2400" dirty="0">
                <a:solidFill>
                  <a:srgbClr val="284BC9"/>
                </a:solidFill>
                <a:latin typeface="CourierNewPSMT"/>
              </a:rPr>
              <a:t>'</a:t>
            </a:r>
            <a:r>
              <a:rPr lang="en-US" sz="2400" dirty="0">
                <a:solidFill>
                  <a:srgbClr val="2A8B00"/>
                </a:solidFill>
                <a:latin typeface="CourierNewPSMT"/>
              </a:rPr>
              <a:t>)</a:t>
            </a:r>
            <a:r>
              <a:rPr lang="en-US" sz="2400" dirty="0">
                <a:solidFill>
                  <a:srgbClr val="398B0F"/>
                </a:solidFill>
                <a:latin typeface="CourierNewPSMT"/>
              </a:rPr>
              <a:t>;</a:t>
            </a:r>
            <a:endParaRPr lang="en-US" sz="2400" dirty="0">
              <a:solidFill>
                <a:prstClr val="black"/>
              </a:solidFill>
              <a:latin typeface="Courier"/>
            </a:endParaRPr>
          </a:p>
          <a:p>
            <a:r>
              <a:rPr lang="en-US" sz="2400" dirty="0">
                <a:solidFill>
                  <a:prstClr val="black"/>
                </a:solidFill>
                <a:latin typeface="Courier"/>
              </a:rPr>
              <a:t> </a:t>
            </a:r>
          </a:p>
          <a:p>
            <a:r>
              <a:rPr lang="en-US" sz="2400" b="1" dirty="0" smtClean="0">
                <a:solidFill>
                  <a:srgbClr val="000058"/>
                </a:solidFill>
                <a:latin typeface="CourierNewPS-BoldMT"/>
              </a:rPr>
              <a:t> for</a:t>
            </a:r>
            <a:r>
              <a:rPr lang="en-US" sz="2400" dirty="0" smtClean="0">
                <a:solidFill>
                  <a:prstClr val="black"/>
                </a:solidFill>
                <a:latin typeface="Courier"/>
              </a:rPr>
              <a:t> </a:t>
            </a:r>
            <a:r>
              <a:rPr lang="en-US" sz="2400" dirty="0">
                <a:solidFill>
                  <a:srgbClr val="2A8B00"/>
                </a:solidFill>
                <a:latin typeface="CourierNewPSMT"/>
              </a:rPr>
              <a:t>(</a:t>
            </a:r>
            <a:r>
              <a:rPr lang="en-US" sz="2400" b="1" dirty="0" err="1">
                <a:solidFill>
                  <a:srgbClr val="082357"/>
                </a:solidFill>
                <a:latin typeface="CourierNewPS-BoldMT"/>
              </a:rPr>
              <a:t>var</a:t>
            </a:r>
            <a:r>
              <a:rPr lang="en-US" sz="2400" dirty="0">
                <a:solidFill>
                  <a:prstClr val="black"/>
                </a:solidFill>
                <a:latin typeface="Courier"/>
              </a:rPr>
              <a:t> </a:t>
            </a:r>
            <a:r>
              <a:rPr lang="en-US" sz="2400" dirty="0" err="1">
                <a:solidFill>
                  <a:prstClr val="black"/>
                </a:solidFill>
                <a:latin typeface="Courier"/>
              </a:rPr>
              <a:t>i</a:t>
            </a:r>
            <a:r>
              <a:rPr lang="en-US" sz="2400" dirty="0">
                <a:solidFill>
                  <a:prstClr val="black"/>
                </a:solidFill>
                <a:latin typeface="Courier"/>
              </a:rPr>
              <a:t> </a:t>
            </a:r>
            <a:r>
              <a:rPr lang="en-US" sz="2400" dirty="0">
                <a:solidFill>
                  <a:srgbClr val="398B0F"/>
                </a:solidFill>
                <a:latin typeface="CourierNewPSMT"/>
              </a:rPr>
              <a:t>=</a:t>
            </a:r>
            <a:r>
              <a:rPr lang="en-US" sz="2400" dirty="0">
                <a:solidFill>
                  <a:prstClr val="black"/>
                </a:solidFill>
                <a:latin typeface="Courier"/>
              </a:rPr>
              <a:t> </a:t>
            </a:r>
            <a:r>
              <a:rPr lang="en-US" sz="2400" dirty="0">
                <a:solidFill>
                  <a:srgbClr val="B50000"/>
                </a:solidFill>
                <a:latin typeface="CourierNewPSMT"/>
              </a:rPr>
              <a:t>0</a:t>
            </a:r>
            <a:r>
              <a:rPr lang="en-US" sz="2400" dirty="0" smtClean="0">
                <a:solidFill>
                  <a:srgbClr val="398B0F"/>
                </a:solidFill>
                <a:latin typeface="CourierNewPSMT"/>
              </a:rPr>
              <a:t>; </a:t>
            </a:r>
            <a:r>
              <a:rPr lang="en-US" sz="2400" dirty="0" err="1" smtClean="0">
                <a:solidFill>
                  <a:prstClr val="black"/>
                </a:solidFill>
                <a:latin typeface="Courier"/>
              </a:rPr>
              <a:t>i</a:t>
            </a:r>
            <a:r>
              <a:rPr lang="en-US" sz="2400" dirty="0" smtClean="0">
                <a:solidFill>
                  <a:prstClr val="black"/>
                </a:solidFill>
                <a:latin typeface="Courier"/>
              </a:rPr>
              <a:t> </a:t>
            </a:r>
            <a:r>
              <a:rPr lang="en-US" sz="2400" dirty="0">
                <a:solidFill>
                  <a:srgbClr val="398B0F"/>
                </a:solidFill>
                <a:latin typeface="CourierNewPSMT"/>
              </a:rPr>
              <a:t>&lt;</a:t>
            </a:r>
            <a:r>
              <a:rPr lang="en-US" sz="2400" dirty="0">
                <a:solidFill>
                  <a:prstClr val="black"/>
                </a:solidFill>
                <a:latin typeface="Courier"/>
              </a:rPr>
              <a:t> </a:t>
            </a:r>
            <a:r>
              <a:rPr lang="en-US" sz="2400" dirty="0" err="1">
                <a:solidFill>
                  <a:prstClr val="black"/>
                </a:solidFill>
                <a:latin typeface="Courier"/>
              </a:rPr>
              <a:t>files.</a:t>
            </a:r>
            <a:r>
              <a:rPr lang="en-US" sz="2400" dirty="0" err="1">
                <a:solidFill>
                  <a:srgbClr val="4D0057"/>
                </a:solidFill>
                <a:latin typeface="CourierNewPSMT"/>
              </a:rPr>
              <a:t>length</a:t>
            </a:r>
            <a:r>
              <a:rPr lang="en-US" sz="2400" dirty="0" smtClean="0">
                <a:solidFill>
                  <a:srgbClr val="398B0F"/>
                </a:solidFill>
                <a:latin typeface="CourierNewPSMT"/>
              </a:rPr>
              <a:t>; </a:t>
            </a:r>
            <a:r>
              <a:rPr lang="en-US" sz="2400" dirty="0" err="1" smtClean="0">
                <a:solidFill>
                  <a:prstClr val="black"/>
                </a:solidFill>
                <a:latin typeface="Courier"/>
              </a:rPr>
              <a:t>i</a:t>
            </a:r>
            <a:r>
              <a:rPr lang="en-US" sz="2400" dirty="0">
                <a:solidFill>
                  <a:srgbClr val="398B0F"/>
                </a:solidFill>
                <a:latin typeface="CourierNewPSMT"/>
              </a:rPr>
              <a:t>++</a:t>
            </a:r>
            <a:r>
              <a:rPr lang="en-US" sz="2400" dirty="0" smtClean="0">
                <a:solidFill>
                  <a:srgbClr val="2A8B00"/>
                </a:solidFill>
                <a:latin typeface="CourierNewPSMT"/>
              </a:rPr>
              <a:t>){</a:t>
            </a:r>
            <a:endParaRPr lang="en-US" sz="2400" dirty="0">
              <a:solidFill>
                <a:prstClr val="black"/>
              </a:solidFill>
              <a:latin typeface="Courier"/>
            </a:endParaRPr>
          </a:p>
          <a:p>
            <a:r>
              <a:rPr lang="en-US" sz="2400" dirty="0" smtClean="0">
                <a:solidFill>
                  <a:prstClr val="black"/>
                </a:solidFill>
                <a:latin typeface="Courier"/>
              </a:rPr>
              <a:t> </a:t>
            </a:r>
            <a:r>
              <a:rPr lang="en-US" sz="2400" dirty="0">
                <a:solidFill>
                  <a:prstClr val="black"/>
                </a:solidFill>
                <a:latin typeface="Courier"/>
              </a:rPr>
              <a:t>  </a:t>
            </a:r>
            <a:r>
              <a:rPr lang="en-US" sz="2400" dirty="0" smtClean="0">
                <a:solidFill>
                  <a:prstClr val="black"/>
                </a:solidFill>
                <a:latin typeface="Courier"/>
              </a:rPr>
              <a:t> data = </a:t>
            </a:r>
            <a:r>
              <a:rPr lang="en-US" sz="2400" dirty="0" err="1" smtClean="0">
                <a:solidFill>
                  <a:prstClr val="black"/>
                </a:solidFill>
                <a:latin typeface="Courier"/>
              </a:rPr>
              <a:t>fs.</a:t>
            </a:r>
            <a:r>
              <a:rPr lang="en-US" sz="2400" dirty="0" err="1" smtClean="0">
                <a:solidFill>
                  <a:srgbClr val="4D0057"/>
                </a:solidFill>
                <a:latin typeface="CourierNewPSMT"/>
              </a:rPr>
              <a:t>readFileSync</a:t>
            </a:r>
            <a:r>
              <a:rPr lang="en-US" sz="2400" dirty="0">
                <a:solidFill>
                  <a:srgbClr val="2A8B00"/>
                </a:solidFill>
                <a:latin typeface="CourierNewPSMT"/>
              </a:rPr>
              <a:t>(</a:t>
            </a:r>
            <a:r>
              <a:rPr lang="en-US" sz="2400" dirty="0">
                <a:solidFill>
                  <a:prstClr val="black"/>
                </a:solidFill>
                <a:latin typeface="Courier"/>
              </a:rPr>
              <a:t>files</a:t>
            </a:r>
            <a:r>
              <a:rPr lang="en-US" sz="2400" dirty="0">
                <a:solidFill>
                  <a:srgbClr val="2A8B00"/>
                </a:solidFill>
                <a:latin typeface="CourierNewPSMT"/>
              </a:rPr>
              <a:t>[</a:t>
            </a:r>
            <a:r>
              <a:rPr lang="en-US" sz="2400" dirty="0" err="1">
                <a:solidFill>
                  <a:prstClr val="black"/>
                </a:solidFill>
                <a:latin typeface="Courier"/>
              </a:rPr>
              <a:t>i</a:t>
            </a:r>
            <a:r>
              <a:rPr lang="en-US" sz="2400" dirty="0">
                <a:solidFill>
                  <a:srgbClr val="2A8B00"/>
                </a:solidFill>
                <a:latin typeface="CourierNewPSMT"/>
              </a:rPr>
              <a:t>])</a:t>
            </a:r>
            <a:r>
              <a:rPr lang="en-US" sz="2400" dirty="0" smtClean="0">
                <a:solidFill>
                  <a:srgbClr val="398B0F"/>
                </a:solidFill>
                <a:latin typeface="CourierNewPSMT"/>
              </a:rPr>
              <a:t>;</a:t>
            </a:r>
          </a:p>
          <a:p>
            <a:r>
              <a:rPr lang="en-US" sz="2400" dirty="0" smtClean="0">
                <a:solidFill>
                  <a:srgbClr val="398B0F"/>
                </a:solidFill>
                <a:latin typeface="CourierNewPSMT"/>
              </a:rPr>
              <a:t>    </a:t>
            </a:r>
            <a:r>
              <a:rPr lang="en-US" sz="2400" dirty="0" err="1" smtClean="0">
                <a:solidFill>
                  <a:prstClr val="black"/>
                </a:solidFill>
                <a:latin typeface="Courier"/>
              </a:rPr>
              <a:t>console.</a:t>
            </a:r>
            <a:r>
              <a:rPr lang="en-US" sz="2400" dirty="0" err="1" smtClean="0">
                <a:solidFill>
                  <a:srgbClr val="4D0057"/>
                </a:solidFill>
                <a:latin typeface="CourierNewPSMT"/>
              </a:rPr>
              <a:t>log</a:t>
            </a:r>
            <a:r>
              <a:rPr lang="en-US" sz="2400" dirty="0">
                <a:solidFill>
                  <a:srgbClr val="2A8B00"/>
                </a:solidFill>
                <a:latin typeface="CourierNewPSMT"/>
              </a:rPr>
              <a:t>(</a:t>
            </a:r>
            <a:r>
              <a:rPr lang="en-US" sz="2400" dirty="0">
                <a:solidFill>
                  <a:prstClr val="black"/>
                </a:solidFill>
                <a:latin typeface="Courier"/>
              </a:rPr>
              <a:t>data</a:t>
            </a:r>
            <a:r>
              <a:rPr lang="en-US" sz="2400" dirty="0">
                <a:solidFill>
                  <a:srgbClr val="2A8B00"/>
                </a:solidFill>
                <a:latin typeface="CourierNewPSMT"/>
              </a:rPr>
              <a:t>)</a:t>
            </a:r>
            <a:r>
              <a:rPr lang="en-US" sz="2400" dirty="0" smtClean="0">
                <a:solidFill>
                  <a:srgbClr val="398B0F"/>
                </a:solidFill>
                <a:latin typeface="CourierNewPSMT"/>
              </a:rPr>
              <a:t>;</a:t>
            </a:r>
            <a:endParaRPr lang="en-US" sz="2400" dirty="0">
              <a:solidFill>
                <a:prstClr val="black"/>
              </a:solidFill>
              <a:latin typeface="Courier"/>
            </a:endParaRPr>
          </a:p>
          <a:p>
            <a:r>
              <a:rPr lang="en-US" sz="2400" dirty="0" smtClean="0">
                <a:solidFill>
                  <a:srgbClr val="2A8B00"/>
                </a:solidFill>
                <a:latin typeface="CourierNewPSMT"/>
              </a:rPr>
              <a:t> }</a:t>
            </a:r>
          </a:p>
          <a:p>
            <a:endParaRPr lang="en-US" sz="2400" dirty="0"/>
          </a:p>
        </p:txBody>
      </p:sp>
      <p:sp>
        <p:nvSpPr>
          <p:cNvPr id="6" name="Content Placeholder 2"/>
          <p:cNvSpPr txBox="1">
            <a:spLocks/>
          </p:cNvSpPr>
          <p:nvPr/>
        </p:nvSpPr>
        <p:spPr>
          <a:xfrm>
            <a:off x="457200" y="5416469"/>
            <a:ext cx="8229600" cy="915903"/>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…and it will cause severe performance problems</a:t>
            </a:r>
            <a:endParaRPr lang="en-US" dirty="0"/>
          </a:p>
          <a:p>
            <a:pPr marL="0" indent="0">
              <a:buFont typeface="Arial"/>
              <a:buNone/>
            </a:pPr>
            <a:endParaRPr lang="en-US" dirty="0" smtClean="0">
              <a:latin typeface="Courier New"/>
              <a:cs typeface="Courier New"/>
            </a:endParaRPr>
          </a:p>
          <a:p>
            <a:pPr marL="0" indent="0">
              <a:buFont typeface="Arial"/>
              <a:buNone/>
            </a:pPr>
            <a:endParaRPr lang="en-US" dirty="0" smtClean="0"/>
          </a:p>
        </p:txBody>
      </p:sp>
    </p:spTree>
    <p:extLst>
      <p:ext uri="{BB962C8B-B14F-4D97-AF65-F5344CB8AC3E}">
        <p14:creationId xmlns:p14="http://schemas.microsoft.com/office/powerpoint/2010/main" val="356939764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44863" y="1620786"/>
            <a:ext cx="6494356" cy="3247178"/>
          </a:xfrm>
          <a:prstGeom prst="rect">
            <a:avLst/>
          </a:prstGeom>
        </p:spPr>
      </p:pic>
      <p:sp>
        <p:nvSpPr>
          <p:cNvPr id="4" name="Title 1"/>
          <p:cNvSpPr>
            <a:spLocks noGrp="1"/>
          </p:cNvSpPr>
          <p:nvPr>
            <p:ph type="title"/>
          </p:nvPr>
        </p:nvSpPr>
        <p:spPr>
          <a:xfrm>
            <a:off x="457200" y="274638"/>
            <a:ext cx="8229600" cy="1143000"/>
          </a:xfrm>
        </p:spPr>
        <p:txBody>
          <a:bodyPr/>
          <a:lstStyle/>
          <a:p>
            <a:pPr algn="l"/>
            <a:r>
              <a:rPr lang="en-US" dirty="0" smtClean="0"/>
              <a:t>Let’s talk about</a:t>
            </a:r>
            <a:endParaRPr lang="en-US" dirty="0"/>
          </a:p>
        </p:txBody>
      </p:sp>
    </p:spTree>
    <p:extLst>
      <p:ext uri="{BB962C8B-B14F-4D97-AF65-F5344CB8AC3E}">
        <p14:creationId xmlns:p14="http://schemas.microsoft.com/office/powerpoint/2010/main" val="264524805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6101178" y="-237943"/>
            <a:ext cx="3642525" cy="2276578"/>
          </a:xfrm>
          <a:prstGeom prst="rect">
            <a:avLst/>
          </a:prstGeom>
        </p:spPr>
      </p:pic>
      <p:sp>
        <p:nvSpPr>
          <p:cNvPr id="2" name="Title 1"/>
          <p:cNvSpPr>
            <a:spLocks noGrp="1"/>
          </p:cNvSpPr>
          <p:nvPr>
            <p:ph type="title"/>
          </p:nvPr>
        </p:nvSpPr>
        <p:spPr/>
        <p:txBody>
          <a:bodyPr/>
          <a:lstStyle/>
          <a:p>
            <a:pPr algn="l"/>
            <a:r>
              <a:rPr lang="en-US" dirty="0"/>
              <a:t>Pattern: </a:t>
            </a:r>
            <a:r>
              <a:rPr lang="en-US" dirty="0" err="1"/>
              <a:t>Async</a:t>
            </a:r>
            <a:r>
              <a:rPr lang="en-US" dirty="0"/>
              <a:t> I/O</a:t>
            </a:r>
          </a:p>
        </p:txBody>
      </p:sp>
      <p:sp>
        <p:nvSpPr>
          <p:cNvPr id="3" name="Content Placeholder 2"/>
          <p:cNvSpPr>
            <a:spLocks noGrp="1"/>
          </p:cNvSpPr>
          <p:nvPr>
            <p:ph idx="1"/>
          </p:nvPr>
        </p:nvSpPr>
        <p:spPr>
          <a:xfrm>
            <a:off x="291303" y="1600200"/>
            <a:ext cx="8621929" cy="4043761"/>
          </a:xfrm>
          <a:solidFill>
            <a:schemeClr val="bg1">
              <a:lumMod val="85000"/>
            </a:schemeClr>
          </a:solidFill>
          <a:effectLst>
            <a:softEdge rad="88900"/>
          </a:effectLst>
        </p:spPr>
        <p:txBody>
          <a:bodyPr>
            <a:noAutofit/>
          </a:bodyPr>
          <a:lstStyle/>
          <a:p>
            <a:pPr marL="0" indent="0">
              <a:buNone/>
            </a:pPr>
            <a:r>
              <a:rPr lang="en-US" sz="2300" dirty="0" smtClean="0">
                <a:solidFill>
                  <a:prstClr val="black"/>
                </a:solidFill>
                <a:latin typeface="Courier"/>
              </a:rPr>
              <a:t> </a:t>
            </a:r>
          </a:p>
          <a:p>
            <a:pPr marL="0" indent="0">
              <a:buNone/>
            </a:pPr>
            <a:r>
              <a:rPr lang="en-US" sz="2300" dirty="0">
                <a:solidFill>
                  <a:prstClr val="black"/>
                </a:solidFill>
                <a:latin typeface="Courier"/>
              </a:rPr>
              <a:t> </a:t>
            </a:r>
            <a:r>
              <a:rPr lang="en-US" sz="2300" dirty="0" err="1" smtClean="0">
                <a:solidFill>
                  <a:prstClr val="black"/>
                </a:solidFill>
                <a:latin typeface="Courier"/>
              </a:rPr>
              <a:t>fs</a:t>
            </a:r>
            <a:r>
              <a:rPr lang="en-US" sz="2300" dirty="0" smtClean="0">
                <a:solidFill>
                  <a:prstClr val="black"/>
                </a:solidFill>
                <a:latin typeface="Courier"/>
              </a:rPr>
              <a:t> </a:t>
            </a:r>
            <a:r>
              <a:rPr lang="en-US" sz="2300" dirty="0">
                <a:solidFill>
                  <a:srgbClr val="398B0F"/>
                </a:solidFill>
                <a:latin typeface="CourierNewPSMT"/>
              </a:rPr>
              <a:t>=</a:t>
            </a:r>
            <a:r>
              <a:rPr lang="en-US" sz="2300" dirty="0">
                <a:solidFill>
                  <a:prstClr val="black"/>
                </a:solidFill>
                <a:latin typeface="Courier"/>
              </a:rPr>
              <a:t> require</a:t>
            </a:r>
            <a:r>
              <a:rPr lang="en-US" sz="2300" dirty="0">
                <a:solidFill>
                  <a:srgbClr val="2A8B00"/>
                </a:solidFill>
                <a:latin typeface="CourierNewPSMT"/>
              </a:rPr>
              <a:t>(</a:t>
            </a:r>
            <a:r>
              <a:rPr lang="en-US" sz="2300" dirty="0">
                <a:solidFill>
                  <a:srgbClr val="284BC9"/>
                </a:solidFill>
                <a:latin typeface="CourierNewPSMT"/>
              </a:rPr>
              <a:t>'</a:t>
            </a:r>
            <a:r>
              <a:rPr lang="en-US" sz="2300" dirty="0" err="1">
                <a:solidFill>
                  <a:srgbClr val="284BC9"/>
                </a:solidFill>
                <a:latin typeface="CourierNewPSMT"/>
              </a:rPr>
              <a:t>fs</a:t>
            </a:r>
            <a:r>
              <a:rPr lang="en-US" sz="2300" dirty="0">
                <a:solidFill>
                  <a:srgbClr val="284BC9"/>
                </a:solidFill>
                <a:latin typeface="CourierNewPSMT"/>
              </a:rPr>
              <a:t>'</a:t>
            </a:r>
            <a:r>
              <a:rPr lang="en-US" sz="2300" dirty="0">
                <a:solidFill>
                  <a:srgbClr val="2A8B00"/>
                </a:solidFill>
                <a:latin typeface="CourierNewPSMT"/>
              </a:rPr>
              <a:t>)</a:t>
            </a:r>
            <a:r>
              <a:rPr lang="en-US" sz="2300" dirty="0">
                <a:solidFill>
                  <a:srgbClr val="398B0F"/>
                </a:solidFill>
                <a:latin typeface="CourierNewPSMT"/>
              </a:rPr>
              <a:t>;</a:t>
            </a:r>
            <a:endParaRPr lang="en-US" sz="2300" dirty="0">
              <a:solidFill>
                <a:prstClr val="black"/>
              </a:solidFill>
              <a:latin typeface="Courier"/>
            </a:endParaRPr>
          </a:p>
          <a:p>
            <a:pPr marL="0" indent="0">
              <a:buNone/>
            </a:pPr>
            <a:r>
              <a:rPr lang="en-US" sz="2300" dirty="0">
                <a:solidFill>
                  <a:prstClr val="black"/>
                </a:solidFill>
                <a:latin typeface="Courier"/>
              </a:rPr>
              <a:t> </a:t>
            </a:r>
          </a:p>
          <a:p>
            <a:pPr marL="0" indent="0">
              <a:buNone/>
            </a:pPr>
            <a:r>
              <a:rPr lang="en-US" sz="2300" dirty="0" smtClean="0">
                <a:solidFill>
                  <a:prstClr val="black"/>
                </a:solidFill>
                <a:latin typeface="Courier"/>
              </a:rPr>
              <a:t> </a:t>
            </a:r>
            <a:r>
              <a:rPr lang="en-US" sz="2300" dirty="0" err="1" smtClean="0">
                <a:solidFill>
                  <a:prstClr val="black"/>
                </a:solidFill>
                <a:latin typeface="Courier"/>
              </a:rPr>
              <a:t>fs.</a:t>
            </a:r>
            <a:r>
              <a:rPr lang="en-US" sz="2300" dirty="0" err="1" smtClean="0">
                <a:solidFill>
                  <a:srgbClr val="4D0057"/>
                </a:solidFill>
                <a:latin typeface="CourierNewPSMT"/>
              </a:rPr>
              <a:t>readFile</a:t>
            </a:r>
            <a:r>
              <a:rPr lang="en-US" sz="2300" dirty="0">
                <a:solidFill>
                  <a:srgbClr val="2A8B00"/>
                </a:solidFill>
                <a:latin typeface="CourierNewPSMT"/>
              </a:rPr>
              <a:t>(</a:t>
            </a:r>
            <a:r>
              <a:rPr lang="en-US" sz="2300" dirty="0">
                <a:solidFill>
                  <a:srgbClr val="284BC9"/>
                </a:solidFill>
                <a:latin typeface="CourierNewPSMT"/>
              </a:rPr>
              <a:t>'f1.txt'</a:t>
            </a:r>
            <a:r>
              <a:rPr lang="en-US" sz="2300" dirty="0">
                <a:solidFill>
                  <a:srgbClr val="398B0F"/>
                </a:solidFill>
                <a:latin typeface="CourierNewPSMT"/>
              </a:rPr>
              <a:t>,</a:t>
            </a:r>
            <a:r>
              <a:rPr lang="en-US" sz="2300" dirty="0">
                <a:solidFill>
                  <a:srgbClr val="284BC9"/>
                </a:solidFill>
                <a:latin typeface="CourierNewPSMT"/>
              </a:rPr>
              <a:t>'utf8'</a:t>
            </a:r>
            <a:r>
              <a:rPr lang="en-US" sz="2300" dirty="0">
                <a:solidFill>
                  <a:srgbClr val="398B0F"/>
                </a:solidFill>
                <a:latin typeface="CourierNewPSMT"/>
              </a:rPr>
              <a:t>,</a:t>
            </a:r>
            <a:r>
              <a:rPr lang="en-US" sz="2300" b="1" dirty="0">
                <a:solidFill>
                  <a:srgbClr val="082357"/>
                </a:solidFill>
                <a:latin typeface="CourierNewPS-BoldMT"/>
              </a:rPr>
              <a:t>function</a:t>
            </a:r>
            <a:r>
              <a:rPr lang="en-US" sz="2300" dirty="0">
                <a:solidFill>
                  <a:srgbClr val="2A8B00"/>
                </a:solidFill>
                <a:latin typeface="CourierNewPSMT"/>
              </a:rPr>
              <a:t>(</a:t>
            </a:r>
            <a:r>
              <a:rPr lang="en-US" sz="2300" dirty="0" err="1">
                <a:solidFill>
                  <a:prstClr val="black"/>
                </a:solidFill>
                <a:latin typeface="Courier"/>
              </a:rPr>
              <a:t>err</a:t>
            </a:r>
            <a:r>
              <a:rPr lang="en-US" sz="2300" dirty="0" err="1">
                <a:solidFill>
                  <a:srgbClr val="398B0F"/>
                </a:solidFill>
                <a:latin typeface="CourierNewPSMT"/>
              </a:rPr>
              <a:t>,</a:t>
            </a:r>
            <a:r>
              <a:rPr lang="en-US" sz="2300" dirty="0" err="1">
                <a:solidFill>
                  <a:prstClr val="black"/>
                </a:solidFill>
                <a:latin typeface="Courier"/>
              </a:rPr>
              <a:t>data</a:t>
            </a:r>
            <a:r>
              <a:rPr lang="en-US" sz="2300" dirty="0">
                <a:solidFill>
                  <a:srgbClr val="2A8B00"/>
                </a:solidFill>
                <a:latin typeface="CourierNewPSMT"/>
              </a:rPr>
              <a:t>){</a:t>
            </a:r>
            <a:endParaRPr lang="en-US" sz="2300" dirty="0">
              <a:solidFill>
                <a:prstClr val="black"/>
              </a:solidFill>
              <a:latin typeface="Courier"/>
            </a:endParaRPr>
          </a:p>
          <a:p>
            <a:pPr marL="0" indent="0">
              <a:buNone/>
            </a:pPr>
            <a:r>
              <a:rPr lang="en-US" sz="2300" dirty="0">
                <a:solidFill>
                  <a:prstClr val="black"/>
                </a:solidFill>
                <a:latin typeface="Courier"/>
              </a:rPr>
              <a:t> </a:t>
            </a:r>
            <a:r>
              <a:rPr lang="en-US" sz="2300" dirty="0" smtClean="0">
                <a:solidFill>
                  <a:prstClr val="black"/>
                </a:solidFill>
                <a:latin typeface="Courier"/>
              </a:rPr>
              <a:t> </a:t>
            </a:r>
            <a:r>
              <a:rPr lang="en-US" sz="2300" dirty="0">
                <a:solidFill>
                  <a:prstClr val="black"/>
                </a:solidFill>
                <a:latin typeface="Courier"/>
              </a:rPr>
              <a:t>   </a:t>
            </a:r>
            <a:r>
              <a:rPr lang="en-US" sz="2300" b="1" dirty="0">
                <a:solidFill>
                  <a:srgbClr val="000058"/>
                </a:solidFill>
                <a:latin typeface="CourierNewPS-BoldMT"/>
              </a:rPr>
              <a:t>if</a:t>
            </a:r>
            <a:r>
              <a:rPr lang="en-US" sz="2300" dirty="0">
                <a:solidFill>
                  <a:prstClr val="black"/>
                </a:solidFill>
                <a:latin typeface="Courier"/>
              </a:rPr>
              <a:t> </a:t>
            </a:r>
            <a:r>
              <a:rPr lang="en-US" sz="2300" dirty="0">
                <a:solidFill>
                  <a:srgbClr val="2A8B00"/>
                </a:solidFill>
                <a:latin typeface="CourierNewPSMT"/>
              </a:rPr>
              <a:t>(</a:t>
            </a:r>
            <a:r>
              <a:rPr lang="en-US" sz="2300" dirty="0">
                <a:solidFill>
                  <a:prstClr val="black"/>
                </a:solidFill>
                <a:latin typeface="Courier"/>
              </a:rPr>
              <a:t>err</a:t>
            </a:r>
            <a:r>
              <a:rPr lang="en-US" sz="2300" dirty="0">
                <a:solidFill>
                  <a:srgbClr val="2A8B00"/>
                </a:solidFill>
                <a:latin typeface="CourierNewPSMT"/>
              </a:rPr>
              <a:t>)</a:t>
            </a:r>
            <a:r>
              <a:rPr lang="en-US" sz="2300" dirty="0">
                <a:solidFill>
                  <a:prstClr val="black"/>
                </a:solidFill>
                <a:latin typeface="Courier"/>
              </a:rPr>
              <a:t> </a:t>
            </a:r>
            <a:r>
              <a:rPr lang="en-US" sz="2300" dirty="0">
                <a:solidFill>
                  <a:srgbClr val="2A8B00"/>
                </a:solidFill>
                <a:latin typeface="CourierNewPSMT"/>
              </a:rPr>
              <a:t>{</a:t>
            </a:r>
            <a:endParaRPr lang="en-US" sz="2300" dirty="0">
              <a:solidFill>
                <a:prstClr val="black"/>
              </a:solidFill>
              <a:latin typeface="Courier"/>
            </a:endParaRPr>
          </a:p>
          <a:p>
            <a:pPr marL="0" indent="0">
              <a:buNone/>
            </a:pPr>
            <a:r>
              <a:rPr lang="en-US" sz="2300" dirty="0">
                <a:solidFill>
                  <a:prstClr val="black"/>
                </a:solidFill>
                <a:latin typeface="Courier"/>
              </a:rPr>
              <a:t> </a:t>
            </a:r>
            <a:r>
              <a:rPr lang="en-US" sz="2300" dirty="0" smtClean="0">
                <a:solidFill>
                  <a:prstClr val="black"/>
                </a:solidFill>
                <a:latin typeface="Courier"/>
              </a:rPr>
              <a:t> </a:t>
            </a:r>
            <a:r>
              <a:rPr lang="en-US" sz="2300" dirty="0">
                <a:solidFill>
                  <a:prstClr val="black"/>
                </a:solidFill>
                <a:latin typeface="Courier"/>
              </a:rPr>
              <a:t>    </a:t>
            </a:r>
            <a:r>
              <a:rPr lang="en-US" sz="2300" dirty="0" smtClean="0">
                <a:solidFill>
                  <a:prstClr val="black"/>
                </a:solidFill>
                <a:latin typeface="Courier"/>
              </a:rPr>
              <a:t>  </a:t>
            </a:r>
            <a:r>
              <a:rPr lang="en-US" sz="2300" dirty="0">
                <a:solidFill>
                  <a:prstClr val="black"/>
                </a:solidFill>
                <a:latin typeface="Courier"/>
              </a:rPr>
              <a:t> </a:t>
            </a:r>
            <a:r>
              <a:rPr lang="en-US" sz="2300" b="1" dirty="0" smtClean="0">
                <a:solidFill>
                  <a:srgbClr val="000058"/>
                </a:solidFill>
                <a:latin typeface="CourierNewPS-BoldMT"/>
              </a:rPr>
              <a:t>// handle error</a:t>
            </a:r>
            <a:endParaRPr lang="en-US" sz="2300" dirty="0">
              <a:solidFill>
                <a:prstClr val="black"/>
              </a:solidFill>
              <a:latin typeface="Courier"/>
            </a:endParaRPr>
          </a:p>
          <a:p>
            <a:pPr marL="0" indent="0">
              <a:buNone/>
            </a:pPr>
            <a:r>
              <a:rPr lang="en-US" sz="2300" dirty="0">
                <a:solidFill>
                  <a:prstClr val="black"/>
                </a:solidFill>
                <a:latin typeface="Courier"/>
              </a:rPr>
              <a:t>    </a:t>
            </a:r>
            <a:r>
              <a:rPr lang="en-US" sz="2300" dirty="0" smtClean="0">
                <a:solidFill>
                  <a:prstClr val="black"/>
                </a:solidFill>
                <a:latin typeface="Courier"/>
              </a:rPr>
              <a:t> </a:t>
            </a:r>
            <a:r>
              <a:rPr lang="en-US" sz="2300" dirty="0" smtClean="0">
                <a:solidFill>
                  <a:srgbClr val="2A8B00"/>
                </a:solidFill>
                <a:latin typeface="CourierNewPSMT"/>
              </a:rPr>
              <a:t>}</a:t>
            </a:r>
            <a:endParaRPr lang="en-US" sz="2300" dirty="0">
              <a:solidFill>
                <a:prstClr val="black"/>
              </a:solidFill>
              <a:latin typeface="Courier"/>
            </a:endParaRPr>
          </a:p>
          <a:p>
            <a:pPr marL="0" indent="0">
              <a:buNone/>
            </a:pPr>
            <a:r>
              <a:rPr lang="en-US" sz="2300" dirty="0">
                <a:solidFill>
                  <a:prstClr val="black"/>
                </a:solidFill>
                <a:latin typeface="Courier"/>
              </a:rPr>
              <a:t>    </a:t>
            </a:r>
            <a:r>
              <a:rPr lang="en-US" sz="2300" dirty="0" smtClean="0">
                <a:solidFill>
                  <a:prstClr val="black"/>
                </a:solidFill>
                <a:latin typeface="Courier"/>
              </a:rPr>
              <a:t> </a:t>
            </a:r>
            <a:r>
              <a:rPr lang="en-US" sz="2300" dirty="0" err="1" smtClean="0">
                <a:solidFill>
                  <a:prstClr val="black"/>
                </a:solidFill>
                <a:latin typeface="Courier"/>
              </a:rPr>
              <a:t>console.</a:t>
            </a:r>
            <a:r>
              <a:rPr lang="en-US" sz="2300" dirty="0" err="1" smtClean="0">
                <a:solidFill>
                  <a:srgbClr val="4D0057"/>
                </a:solidFill>
                <a:latin typeface="CourierNewPSMT"/>
              </a:rPr>
              <a:t>log</a:t>
            </a:r>
            <a:r>
              <a:rPr lang="en-US" sz="2300" dirty="0">
                <a:solidFill>
                  <a:srgbClr val="2A8B00"/>
                </a:solidFill>
                <a:latin typeface="CourierNewPSMT"/>
              </a:rPr>
              <a:t>(</a:t>
            </a:r>
            <a:r>
              <a:rPr lang="en-US" sz="2300" dirty="0">
                <a:solidFill>
                  <a:prstClr val="black"/>
                </a:solidFill>
                <a:latin typeface="Courier"/>
              </a:rPr>
              <a:t>data</a:t>
            </a:r>
            <a:r>
              <a:rPr lang="en-US" sz="2300" dirty="0">
                <a:solidFill>
                  <a:srgbClr val="2A8B00"/>
                </a:solidFill>
                <a:latin typeface="CourierNewPSMT"/>
              </a:rPr>
              <a:t>)</a:t>
            </a:r>
            <a:r>
              <a:rPr lang="en-US" sz="2300" dirty="0">
                <a:solidFill>
                  <a:srgbClr val="398B0F"/>
                </a:solidFill>
                <a:latin typeface="CourierNewPSMT"/>
              </a:rPr>
              <a:t>;</a:t>
            </a:r>
            <a:endParaRPr lang="en-US" sz="2300" dirty="0">
              <a:solidFill>
                <a:prstClr val="black"/>
              </a:solidFill>
              <a:latin typeface="Courier"/>
            </a:endParaRPr>
          </a:p>
          <a:p>
            <a:pPr marL="0" indent="0">
              <a:buNone/>
            </a:pPr>
            <a:r>
              <a:rPr lang="en-US" sz="2300" dirty="0" smtClean="0">
                <a:solidFill>
                  <a:srgbClr val="2A8B00"/>
                </a:solidFill>
                <a:latin typeface="CourierNewPSMT"/>
              </a:rPr>
              <a:t> }</a:t>
            </a:r>
            <a:r>
              <a:rPr lang="en-US" sz="2300" dirty="0">
                <a:solidFill>
                  <a:srgbClr val="2A8B00"/>
                </a:solidFill>
                <a:latin typeface="CourierNewPSMT"/>
              </a:rPr>
              <a:t>)</a:t>
            </a:r>
            <a:r>
              <a:rPr lang="en-US" sz="2300" dirty="0">
                <a:solidFill>
                  <a:srgbClr val="398B0F"/>
                </a:solidFill>
                <a:latin typeface="CourierNewPSMT"/>
              </a:rPr>
              <a:t>;</a:t>
            </a:r>
            <a:endParaRPr lang="en-US" sz="2300" dirty="0">
              <a:latin typeface="Courier New"/>
              <a:cs typeface="Courier New"/>
            </a:endParaRPr>
          </a:p>
        </p:txBody>
      </p:sp>
    </p:spTree>
    <p:extLst>
      <p:ext uri="{BB962C8B-B14F-4D97-AF65-F5344CB8AC3E}">
        <p14:creationId xmlns:p14="http://schemas.microsoft.com/office/powerpoint/2010/main" val="110941265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Async</a:t>
            </a:r>
            <a:r>
              <a:rPr lang="en-US" dirty="0" smtClean="0"/>
              <a:t> </a:t>
            </a:r>
            <a:r>
              <a:rPr lang="en-US" dirty="0"/>
              <a:t>I/O</a:t>
            </a:r>
          </a:p>
        </p:txBody>
      </p:sp>
      <p:sp>
        <p:nvSpPr>
          <p:cNvPr id="3" name="Content Placeholder 2"/>
          <p:cNvSpPr>
            <a:spLocks noGrp="1"/>
          </p:cNvSpPr>
          <p:nvPr>
            <p:ph idx="1"/>
          </p:nvPr>
        </p:nvSpPr>
        <p:spPr>
          <a:xfrm>
            <a:off x="291303" y="1600200"/>
            <a:ext cx="8621929" cy="4043761"/>
          </a:xfrm>
          <a:solidFill>
            <a:schemeClr val="bg1">
              <a:lumMod val="85000"/>
            </a:schemeClr>
          </a:solidFill>
          <a:effectLst>
            <a:softEdge rad="88900"/>
          </a:effectLst>
        </p:spPr>
        <p:txBody>
          <a:bodyPr>
            <a:noAutofit/>
          </a:bodyPr>
          <a:lstStyle/>
          <a:p>
            <a:pPr marL="0" indent="0">
              <a:buNone/>
            </a:pPr>
            <a:r>
              <a:rPr lang="en-US" sz="2300" dirty="0" smtClean="0">
                <a:solidFill>
                  <a:prstClr val="black"/>
                </a:solidFill>
                <a:latin typeface="Courier"/>
              </a:rPr>
              <a:t> </a:t>
            </a:r>
          </a:p>
          <a:p>
            <a:pPr marL="0" indent="0">
              <a:buNone/>
            </a:pPr>
            <a:r>
              <a:rPr lang="en-US" sz="2300" dirty="0">
                <a:solidFill>
                  <a:prstClr val="black"/>
                </a:solidFill>
                <a:latin typeface="Courier"/>
              </a:rPr>
              <a:t> </a:t>
            </a:r>
            <a:r>
              <a:rPr lang="en-US" sz="2300" dirty="0" err="1" smtClean="0">
                <a:solidFill>
                  <a:prstClr val="black"/>
                </a:solidFill>
                <a:latin typeface="Courier"/>
              </a:rPr>
              <a:t>fs</a:t>
            </a:r>
            <a:r>
              <a:rPr lang="en-US" sz="2300" dirty="0" smtClean="0">
                <a:solidFill>
                  <a:prstClr val="black"/>
                </a:solidFill>
                <a:latin typeface="Courier"/>
              </a:rPr>
              <a:t> </a:t>
            </a:r>
            <a:r>
              <a:rPr lang="en-US" sz="2300" dirty="0">
                <a:solidFill>
                  <a:srgbClr val="398B0F"/>
                </a:solidFill>
                <a:latin typeface="CourierNewPSMT"/>
              </a:rPr>
              <a:t>=</a:t>
            </a:r>
            <a:r>
              <a:rPr lang="en-US" sz="2300" dirty="0">
                <a:solidFill>
                  <a:prstClr val="black"/>
                </a:solidFill>
                <a:latin typeface="Courier"/>
              </a:rPr>
              <a:t> require</a:t>
            </a:r>
            <a:r>
              <a:rPr lang="en-US" sz="2300" dirty="0">
                <a:solidFill>
                  <a:srgbClr val="2A8B00"/>
                </a:solidFill>
                <a:latin typeface="CourierNewPSMT"/>
              </a:rPr>
              <a:t>(</a:t>
            </a:r>
            <a:r>
              <a:rPr lang="en-US" sz="2300" dirty="0">
                <a:solidFill>
                  <a:srgbClr val="284BC9"/>
                </a:solidFill>
                <a:latin typeface="CourierNewPSMT"/>
              </a:rPr>
              <a:t>'</a:t>
            </a:r>
            <a:r>
              <a:rPr lang="en-US" sz="2300" dirty="0" err="1">
                <a:solidFill>
                  <a:srgbClr val="284BC9"/>
                </a:solidFill>
                <a:latin typeface="CourierNewPSMT"/>
              </a:rPr>
              <a:t>fs</a:t>
            </a:r>
            <a:r>
              <a:rPr lang="en-US" sz="2300" dirty="0">
                <a:solidFill>
                  <a:srgbClr val="284BC9"/>
                </a:solidFill>
                <a:latin typeface="CourierNewPSMT"/>
              </a:rPr>
              <a:t>'</a:t>
            </a:r>
            <a:r>
              <a:rPr lang="en-US" sz="2300" dirty="0">
                <a:solidFill>
                  <a:srgbClr val="2A8B00"/>
                </a:solidFill>
                <a:latin typeface="CourierNewPSMT"/>
              </a:rPr>
              <a:t>)</a:t>
            </a:r>
            <a:r>
              <a:rPr lang="en-US" sz="2300" dirty="0">
                <a:solidFill>
                  <a:srgbClr val="398B0F"/>
                </a:solidFill>
                <a:latin typeface="CourierNewPSMT"/>
              </a:rPr>
              <a:t>;</a:t>
            </a:r>
            <a:endParaRPr lang="en-US" sz="2300" dirty="0">
              <a:solidFill>
                <a:prstClr val="black"/>
              </a:solidFill>
              <a:latin typeface="Courier"/>
            </a:endParaRPr>
          </a:p>
          <a:p>
            <a:pPr marL="0" indent="0">
              <a:buNone/>
            </a:pPr>
            <a:r>
              <a:rPr lang="en-US" sz="2300" dirty="0">
                <a:solidFill>
                  <a:prstClr val="black"/>
                </a:solidFill>
                <a:latin typeface="Courier"/>
              </a:rPr>
              <a:t> </a:t>
            </a:r>
          </a:p>
          <a:p>
            <a:pPr marL="0" indent="0">
              <a:buNone/>
            </a:pPr>
            <a:r>
              <a:rPr lang="en-US" sz="2300" dirty="0" smtClean="0">
                <a:solidFill>
                  <a:prstClr val="black"/>
                </a:solidFill>
                <a:latin typeface="Courier"/>
              </a:rPr>
              <a:t> </a:t>
            </a:r>
            <a:r>
              <a:rPr lang="en-US" sz="2300" dirty="0" err="1" smtClean="0">
                <a:solidFill>
                  <a:prstClr val="black"/>
                </a:solidFill>
                <a:latin typeface="Courier"/>
              </a:rPr>
              <a:t>fs.</a:t>
            </a:r>
            <a:r>
              <a:rPr lang="en-US" sz="2300" dirty="0" err="1" smtClean="0">
                <a:solidFill>
                  <a:srgbClr val="4D0057"/>
                </a:solidFill>
                <a:latin typeface="CourierNewPSMT"/>
              </a:rPr>
              <a:t>readFile</a:t>
            </a:r>
            <a:r>
              <a:rPr lang="en-US" sz="2300" dirty="0">
                <a:solidFill>
                  <a:srgbClr val="2A8B00"/>
                </a:solidFill>
                <a:latin typeface="CourierNewPSMT"/>
              </a:rPr>
              <a:t>(</a:t>
            </a:r>
            <a:r>
              <a:rPr lang="en-US" sz="2300" dirty="0">
                <a:solidFill>
                  <a:srgbClr val="284BC9"/>
                </a:solidFill>
                <a:latin typeface="CourierNewPSMT"/>
              </a:rPr>
              <a:t>'f1.txt'</a:t>
            </a:r>
            <a:r>
              <a:rPr lang="en-US" sz="2300" dirty="0">
                <a:solidFill>
                  <a:srgbClr val="398B0F"/>
                </a:solidFill>
                <a:latin typeface="CourierNewPSMT"/>
              </a:rPr>
              <a:t>,</a:t>
            </a:r>
            <a:r>
              <a:rPr lang="en-US" sz="2300" dirty="0">
                <a:solidFill>
                  <a:srgbClr val="284BC9"/>
                </a:solidFill>
                <a:latin typeface="CourierNewPSMT"/>
              </a:rPr>
              <a:t>'utf8'</a:t>
            </a:r>
            <a:r>
              <a:rPr lang="en-US" sz="2300" dirty="0">
                <a:solidFill>
                  <a:srgbClr val="398B0F"/>
                </a:solidFill>
                <a:latin typeface="CourierNewPSMT"/>
              </a:rPr>
              <a:t>,</a:t>
            </a:r>
            <a:r>
              <a:rPr lang="en-US" sz="2300" b="1" dirty="0">
                <a:solidFill>
                  <a:schemeClr val="accent3"/>
                </a:solidFill>
                <a:latin typeface="CourierNewPS-BoldMT"/>
              </a:rPr>
              <a:t>function</a:t>
            </a:r>
            <a:r>
              <a:rPr lang="en-US" sz="2300" dirty="0">
                <a:solidFill>
                  <a:schemeClr val="accent3"/>
                </a:solidFill>
                <a:latin typeface="CourierNewPSMT"/>
              </a:rPr>
              <a:t>(</a:t>
            </a:r>
            <a:r>
              <a:rPr lang="en-US" sz="2300" dirty="0" err="1">
                <a:solidFill>
                  <a:schemeClr val="accent3"/>
                </a:solidFill>
                <a:latin typeface="Courier"/>
              </a:rPr>
              <a:t>err</a:t>
            </a:r>
            <a:r>
              <a:rPr lang="en-US" sz="2300" dirty="0" err="1">
                <a:solidFill>
                  <a:schemeClr val="accent3"/>
                </a:solidFill>
                <a:latin typeface="CourierNewPSMT"/>
              </a:rPr>
              <a:t>,</a:t>
            </a:r>
            <a:r>
              <a:rPr lang="en-US" sz="2300" dirty="0" err="1">
                <a:solidFill>
                  <a:schemeClr val="accent3"/>
                </a:solidFill>
                <a:latin typeface="Courier"/>
              </a:rPr>
              <a:t>data</a:t>
            </a:r>
            <a:r>
              <a:rPr lang="en-US" sz="2300" dirty="0">
                <a:solidFill>
                  <a:schemeClr val="accent3"/>
                </a:solidFill>
                <a:latin typeface="CourierNewPSMT"/>
              </a:rPr>
              <a:t>){</a:t>
            </a:r>
            <a:endParaRPr lang="en-US" sz="2300" dirty="0">
              <a:solidFill>
                <a:schemeClr val="accent3"/>
              </a:solidFill>
              <a:latin typeface="Courier"/>
            </a:endParaRPr>
          </a:p>
          <a:p>
            <a:pPr marL="0" indent="0">
              <a:buNone/>
            </a:pPr>
            <a:r>
              <a:rPr lang="en-US" sz="2300" dirty="0">
                <a:solidFill>
                  <a:schemeClr val="accent3"/>
                </a:solidFill>
                <a:latin typeface="Courier"/>
              </a:rPr>
              <a:t> </a:t>
            </a:r>
            <a:r>
              <a:rPr lang="en-US" sz="2300" dirty="0" smtClean="0">
                <a:solidFill>
                  <a:schemeClr val="accent3"/>
                </a:solidFill>
                <a:latin typeface="Courier"/>
              </a:rPr>
              <a:t> </a:t>
            </a:r>
            <a:r>
              <a:rPr lang="en-US" sz="2300" dirty="0">
                <a:solidFill>
                  <a:schemeClr val="accent3"/>
                </a:solidFill>
                <a:latin typeface="Courier"/>
              </a:rPr>
              <a:t>   </a:t>
            </a:r>
            <a:r>
              <a:rPr lang="en-US" sz="2300" b="1" dirty="0">
                <a:solidFill>
                  <a:schemeClr val="accent3"/>
                </a:solidFill>
                <a:latin typeface="CourierNewPS-BoldMT"/>
              </a:rPr>
              <a:t>if</a:t>
            </a:r>
            <a:r>
              <a:rPr lang="en-US" sz="2300" dirty="0">
                <a:solidFill>
                  <a:schemeClr val="accent3"/>
                </a:solidFill>
                <a:latin typeface="Courier"/>
              </a:rPr>
              <a:t> </a:t>
            </a:r>
            <a:r>
              <a:rPr lang="en-US" sz="2300" dirty="0">
                <a:solidFill>
                  <a:schemeClr val="accent3"/>
                </a:solidFill>
                <a:latin typeface="CourierNewPSMT"/>
              </a:rPr>
              <a:t>(</a:t>
            </a:r>
            <a:r>
              <a:rPr lang="en-US" sz="2300" dirty="0">
                <a:solidFill>
                  <a:schemeClr val="accent3"/>
                </a:solidFill>
                <a:latin typeface="Courier"/>
              </a:rPr>
              <a:t>err</a:t>
            </a:r>
            <a:r>
              <a:rPr lang="en-US" sz="2300" dirty="0">
                <a:solidFill>
                  <a:schemeClr val="accent3"/>
                </a:solidFill>
                <a:latin typeface="CourierNewPSMT"/>
              </a:rPr>
              <a:t>)</a:t>
            </a:r>
            <a:r>
              <a:rPr lang="en-US" sz="2300" dirty="0">
                <a:solidFill>
                  <a:schemeClr val="accent3"/>
                </a:solidFill>
                <a:latin typeface="Courier"/>
              </a:rPr>
              <a:t> </a:t>
            </a:r>
            <a:r>
              <a:rPr lang="en-US" sz="2300" dirty="0">
                <a:solidFill>
                  <a:schemeClr val="accent3"/>
                </a:solidFill>
                <a:latin typeface="CourierNewPSMT"/>
              </a:rPr>
              <a:t>{</a:t>
            </a:r>
            <a:endParaRPr lang="en-US" sz="2300" dirty="0">
              <a:solidFill>
                <a:schemeClr val="accent3"/>
              </a:solidFill>
              <a:latin typeface="Courier"/>
            </a:endParaRPr>
          </a:p>
          <a:p>
            <a:pPr marL="0" indent="0">
              <a:buNone/>
            </a:pPr>
            <a:r>
              <a:rPr lang="en-US" sz="2300" dirty="0">
                <a:solidFill>
                  <a:schemeClr val="accent3"/>
                </a:solidFill>
                <a:latin typeface="Courier"/>
              </a:rPr>
              <a:t> </a:t>
            </a:r>
            <a:r>
              <a:rPr lang="en-US" sz="2300" dirty="0" smtClean="0">
                <a:solidFill>
                  <a:schemeClr val="accent3"/>
                </a:solidFill>
                <a:latin typeface="Courier"/>
              </a:rPr>
              <a:t> </a:t>
            </a:r>
            <a:r>
              <a:rPr lang="en-US" sz="2300" dirty="0">
                <a:solidFill>
                  <a:schemeClr val="accent3"/>
                </a:solidFill>
                <a:latin typeface="Courier"/>
              </a:rPr>
              <a:t>    </a:t>
            </a:r>
            <a:r>
              <a:rPr lang="en-US" sz="2300" dirty="0" smtClean="0">
                <a:solidFill>
                  <a:schemeClr val="accent3"/>
                </a:solidFill>
                <a:latin typeface="Courier"/>
              </a:rPr>
              <a:t>  </a:t>
            </a:r>
            <a:r>
              <a:rPr lang="en-US" sz="2300" dirty="0">
                <a:solidFill>
                  <a:schemeClr val="accent3"/>
                </a:solidFill>
                <a:latin typeface="Courier"/>
              </a:rPr>
              <a:t> </a:t>
            </a:r>
            <a:r>
              <a:rPr lang="en-US" sz="2300" b="1" dirty="0" smtClean="0">
                <a:solidFill>
                  <a:schemeClr val="accent3"/>
                </a:solidFill>
                <a:latin typeface="CourierNewPS-BoldMT"/>
              </a:rPr>
              <a:t>// handle error</a:t>
            </a:r>
            <a:endParaRPr lang="en-US" sz="2300" dirty="0">
              <a:solidFill>
                <a:schemeClr val="accent3"/>
              </a:solidFill>
              <a:latin typeface="Courier"/>
            </a:endParaRPr>
          </a:p>
          <a:p>
            <a:pPr marL="0" indent="0">
              <a:buNone/>
            </a:pPr>
            <a:r>
              <a:rPr lang="en-US" sz="2300" dirty="0">
                <a:solidFill>
                  <a:schemeClr val="accent3"/>
                </a:solidFill>
                <a:latin typeface="Courier"/>
              </a:rPr>
              <a:t>    </a:t>
            </a:r>
            <a:r>
              <a:rPr lang="en-US" sz="2300" dirty="0" smtClean="0">
                <a:solidFill>
                  <a:schemeClr val="accent3"/>
                </a:solidFill>
                <a:latin typeface="Courier"/>
              </a:rPr>
              <a:t> </a:t>
            </a:r>
            <a:r>
              <a:rPr lang="en-US" sz="2300" dirty="0" smtClean="0">
                <a:solidFill>
                  <a:schemeClr val="accent3"/>
                </a:solidFill>
                <a:latin typeface="CourierNewPSMT"/>
              </a:rPr>
              <a:t>}</a:t>
            </a:r>
            <a:endParaRPr lang="en-US" sz="2300" dirty="0">
              <a:solidFill>
                <a:schemeClr val="accent3"/>
              </a:solidFill>
              <a:latin typeface="Courier"/>
            </a:endParaRPr>
          </a:p>
          <a:p>
            <a:pPr marL="0" indent="0">
              <a:buNone/>
            </a:pPr>
            <a:r>
              <a:rPr lang="en-US" sz="2300" dirty="0">
                <a:solidFill>
                  <a:schemeClr val="accent3"/>
                </a:solidFill>
                <a:latin typeface="Courier"/>
              </a:rPr>
              <a:t>    </a:t>
            </a:r>
            <a:r>
              <a:rPr lang="en-US" sz="2300" dirty="0" smtClean="0">
                <a:solidFill>
                  <a:schemeClr val="accent3"/>
                </a:solidFill>
                <a:latin typeface="Courier"/>
              </a:rPr>
              <a:t> </a:t>
            </a:r>
            <a:r>
              <a:rPr lang="en-US" sz="2300" dirty="0" err="1" smtClean="0">
                <a:solidFill>
                  <a:schemeClr val="accent3"/>
                </a:solidFill>
                <a:latin typeface="Courier"/>
              </a:rPr>
              <a:t>console.</a:t>
            </a:r>
            <a:r>
              <a:rPr lang="en-US" sz="2300" dirty="0" err="1" smtClean="0">
                <a:solidFill>
                  <a:schemeClr val="accent3"/>
                </a:solidFill>
                <a:latin typeface="CourierNewPSMT"/>
              </a:rPr>
              <a:t>log</a:t>
            </a:r>
            <a:r>
              <a:rPr lang="en-US" sz="2300" dirty="0">
                <a:solidFill>
                  <a:schemeClr val="accent3"/>
                </a:solidFill>
                <a:latin typeface="CourierNewPSMT"/>
              </a:rPr>
              <a:t>(</a:t>
            </a:r>
            <a:r>
              <a:rPr lang="en-US" sz="2300" dirty="0">
                <a:solidFill>
                  <a:schemeClr val="accent3"/>
                </a:solidFill>
                <a:latin typeface="Courier"/>
              </a:rPr>
              <a:t>data</a:t>
            </a:r>
            <a:r>
              <a:rPr lang="en-US" sz="2300" dirty="0">
                <a:solidFill>
                  <a:schemeClr val="accent3"/>
                </a:solidFill>
                <a:latin typeface="CourierNewPSMT"/>
              </a:rPr>
              <a:t>);</a:t>
            </a:r>
            <a:endParaRPr lang="en-US" sz="2300" dirty="0">
              <a:solidFill>
                <a:schemeClr val="accent3"/>
              </a:solidFill>
              <a:latin typeface="Courier"/>
            </a:endParaRPr>
          </a:p>
          <a:p>
            <a:pPr marL="0" indent="0">
              <a:buNone/>
            </a:pPr>
            <a:r>
              <a:rPr lang="en-US" sz="2300" dirty="0" smtClean="0">
                <a:solidFill>
                  <a:schemeClr val="accent3"/>
                </a:solidFill>
                <a:latin typeface="CourierNewPSMT"/>
              </a:rPr>
              <a:t> }</a:t>
            </a:r>
            <a:r>
              <a:rPr lang="en-US" sz="2300" dirty="0">
                <a:solidFill>
                  <a:srgbClr val="2A8B00"/>
                </a:solidFill>
                <a:latin typeface="CourierNewPSMT"/>
              </a:rPr>
              <a:t>)</a:t>
            </a:r>
            <a:r>
              <a:rPr lang="en-US" sz="2300" dirty="0">
                <a:solidFill>
                  <a:srgbClr val="398B0F"/>
                </a:solidFill>
                <a:latin typeface="CourierNewPSMT"/>
              </a:rPr>
              <a:t>;</a:t>
            </a:r>
            <a:endParaRPr lang="en-US" sz="2300" dirty="0">
              <a:latin typeface="Courier New"/>
              <a:cs typeface="Courier New"/>
            </a:endParaRPr>
          </a:p>
        </p:txBody>
      </p:sp>
      <p:sp>
        <p:nvSpPr>
          <p:cNvPr id="5" name="TextBox 4"/>
          <p:cNvSpPr txBox="1"/>
          <p:nvPr/>
        </p:nvSpPr>
        <p:spPr>
          <a:xfrm>
            <a:off x="3731597" y="5893680"/>
            <a:ext cx="4955203" cy="523220"/>
          </a:xfrm>
          <a:prstGeom prst="rect">
            <a:avLst/>
          </a:prstGeom>
          <a:noFill/>
        </p:spPr>
        <p:txBody>
          <a:bodyPr wrap="none" rtlCol="0">
            <a:spAutoFit/>
          </a:bodyPr>
          <a:lstStyle/>
          <a:p>
            <a:r>
              <a:rPr lang="en-US" sz="2800" dirty="0" smtClean="0"/>
              <a:t>Anonymous, inline </a:t>
            </a:r>
            <a:r>
              <a:rPr lang="en-US" sz="2800" dirty="0"/>
              <a:t>c</a:t>
            </a:r>
            <a:r>
              <a:rPr lang="en-US" sz="2800" dirty="0" smtClean="0"/>
              <a:t>allback</a:t>
            </a:r>
            <a:endParaRPr lang="en-US" sz="2800" dirty="0"/>
          </a:p>
        </p:txBody>
      </p:sp>
    </p:spTree>
    <p:extLst>
      <p:ext uri="{BB962C8B-B14F-4D97-AF65-F5344CB8AC3E}">
        <p14:creationId xmlns:p14="http://schemas.microsoft.com/office/powerpoint/2010/main" val="109466073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Async</a:t>
            </a:r>
            <a:r>
              <a:rPr lang="en-US" dirty="0" smtClean="0"/>
              <a:t> </a:t>
            </a:r>
            <a:r>
              <a:rPr lang="en-US" dirty="0"/>
              <a:t>I/O</a:t>
            </a:r>
          </a:p>
        </p:txBody>
      </p:sp>
      <p:sp>
        <p:nvSpPr>
          <p:cNvPr id="3" name="Content Placeholder 2"/>
          <p:cNvSpPr>
            <a:spLocks noGrp="1"/>
          </p:cNvSpPr>
          <p:nvPr>
            <p:ph idx="1"/>
          </p:nvPr>
        </p:nvSpPr>
        <p:spPr>
          <a:xfrm>
            <a:off x="291303" y="1600200"/>
            <a:ext cx="8621929" cy="4878596"/>
          </a:xfrm>
          <a:solidFill>
            <a:schemeClr val="bg1">
              <a:lumMod val="85000"/>
            </a:schemeClr>
          </a:solidFill>
          <a:effectLst>
            <a:softEdge rad="88900"/>
          </a:effectLst>
        </p:spPr>
        <p:txBody>
          <a:bodyPr>
            <a:noAutofit/>
          </a:bodyPr>
          <a:lstStyle/>
          <a:p>
            <a:pPr marL="0" indent="0">
              <a:buNone/>
            </a:pPr>
            <a:r>
              <a:rPr lang="en-US" sz="2300" dirty="0" smtClean="0">
                <a:solidFill>
                  <a:prstClr val="black"/>
                </a:solidFill>
                <a:latin typeface="Courier"/>
              </a:rPr>
              <a:t> </a:t>
            </a:r>
          </a:p>
          <a:p>
            <a:pPr marL="0" indent="0">
              <a:buNone/>
            </a:pPr>
            <a:r>
              <a:rPr lang="en-US" sz="2300" dirty="0">
                <a:solidFill>
                  <a:prstClr val="black"/>
                </a:solidFill>
                <a:latin typeface="Courier"/>
              </a:rPr>
              <a:t> </a:t>
            </a:r>
            <a:r>
              <a:rPr lang="en-US" sz="2300" dirty="0" err="1" smtClean="0">
                <a:solidFill>
                  <a:prstClr val="black"/>
                </a:solidFill>
                <a:latin typeface="Courier"/>
              </a:rPr>
              <a:t>fs</a:t>
            </a:r>
            <a:r>
              <a:rPr lang="en-US" sz="2300" dirty="0" smtClean="0">
                <a:solidFill>
                  <a:prstClr val="black"/>
                </a:solidFill>
                <a:latin typeface="Courier"/>
              </a:rPr>
              <a:t> </a:t>
            </a:r>
            <a:r>
              <a:rPr lang="en-US" sz="2300" dirty="0">
                <a:solidFill>
                  <a:srgbClr val="398B0F"/>
                </a:solidFill>
                <a:latin typeface="CourierNewPSMT"/>
              </a:rPr>
              <a:t>=</a:t>
            </a:r>
            <a:r>
              <a:rPr lang="en-US" sz="2300" dirty="0">
                <a:solidFill>
                  <a:prstClr val="black"/>
                </a:solidFill>
                <a:latin typeface="Courier"/>
              </a:rPr>
              <a:t> require</a:t>
            </a:r>
            <a:r>
              <a:rPr lang="en-US" sz="2300" dirty="0">
                <a:solidFill>
                  <a:srgbClr val="2A8B00"/>
                </a:solidFill>
                <a:latin typeface="CourierNewPSMT"/>
              </a:rPr>
              <a:t>(</a:t>
            </a:r>
            <a:r>
              <a:rPr lang="en-US" sz="2300" dirty="0">
                <a:solidFill>
                  <a:srgbClr val="284BC9"/>
                </a:solidFill>
                <a:latin typeface="CourierNewPSMT"/>
              </a:rPr>
              <a:t>'</a:t>
            </a:r>
            <a:r>
              <a:rPr lang="en-US" sz="2300" dirty="0" err="1">
                <a:solidFill>
                  <a:srgbClr val="284BC9"/>
                </a:solidFill>
                <a:latin typeface="CourierNewPSMT"/>
              </a:rPr>
              <a:t>fs</a:t>
            </a:r>
            <a:r>
              <a:rPr lang="en-US" sz="2300" dirty="0">
                <a:solidFill>
                  <a:srgbClr val="284BC9"/>
                </a:solidFill>
                <a:latin typeface="CourierNewPSMT"/>
              </a:rPr>
              <a:t>'</a:t>
            </a:r>
            <a:r>
              <a:rPr lang="en-US" sz="2300" dirty="0">
                <a:solidFill>
                  <a:srgbClr val="2A8B00"/>
                </a:solidFill>
                <a:latin typeface="CourierNewPSMT"/>
              </a:rPr>
              <a:t>)</a:t>
            </a:r>
            <a:r>
              <a:rPr lang="en-US" sz="2300" dirty="0">
                <a:solidFill>
                  <a:srgbClr val="398B0F"/>
                </a:solidFill>
                <a:latin typeface="CourierNewPSMT"/>
              </a:rPr>
              <a:t>;</a:t>
            </a:r>
            <a:endParaRPr lang="en-US" sz="2300" dirty="0">
              <a:solidFill>
                <a:prstClr val="black"/>
              </a:solidFill>
              <a:latin typeface="Courier"/>
            </a:endParaRPr>
          </a:p>
          <a:p>
            <a:pPr marL="0" indent="0">
              <a:buNone/>
            </a:pPr>
            <a:r>
              <a:rPr lang="en-US" sz="2300" dirty="0">
                <a:solidFill>
                  <a:prstClr val="black"/>
                </a:solidFill>
                <a:latin typeface="Courier"/>
              </a:rPr>
              <a:t> </a:t>
            </a:r>
          </a:p>
          <a:p>
            <a:pPr marL="0" indent="0">
              <a:buNone/>
            </a:pPr>
            <a:r>
              <a:rPr lang="en-US" sz="2300" dirty="0" smtClean="0">
                <a:solidFill>
                  <a:prstClr val="black"/>
                </a:solidFill>
                <a:latin typeface="Courier"/>
              </a:rPr>
              <a:t> </a:t>
            </a:r>
            <a:r>
              <a:rPr lang="en-US" sz="2300" dirty="0" err="1" smtClean="0">
                <a:solidFill>
                  <a:prstClr val="black"/>
                </a:solidFill>
                <a:latin typeface="Courier"/>
              </a:rPr>
              <a:t>fs.</a:t>
            </a:r>
            <a:r>
              <a:rPr lang="en-US" sz="2300" dirty="0" err="1" smtClean="0">
                <a:solidFill>
                  <a:srgbClr val="4D0057"/>
                </a:solidFill>
                <a:latin typeface="CourierNewPSMT"/>
              </a:rPr>
              <a:t>readFile</a:t>
            </a:r>
            <a:r>
              <a:rPr lang="en-US" sz="2300" dirty="0">
                <a:solidFill>
                  <a:srgbClr val="2A8B00"/>
                </a:solidFill>
                <a:latin typeface="CourierNewPSMT"/>
              </a:rPr>
              <a:t>(</a:t>
            </a:r>
            <a:r>
              <a:rPr lang="en-US" sz="2300" dirty="0">
                <a:solidFill>
                  <a:srgbClr val="284BC9"/>
                </a:solidFill>
                <a:latin typeface="CourierNewPSMT"/>
              </a:rPr>
              <a:t>'f1.txt'</a:t>
            </a:r>
            <a:r>
              <a:rPr lang="en-US" sz="2300" dirty="0">
                <a:solidFill>
                  <a:srgbClr val="398B0F"/>
                </a:solidFill>
                <a:latin typeface="CourierNewPSMT"/>
              </a:rPr>
              <a:t>,</a:t>
            </a:r>
            <a:r>
              <a:rPr lang="en-US" sz="2300" dirty="0">
                <a:solidFill>
                  <a:srgbClr val="284BC9"/>
                </a:solidFill>
                <a:latin typeface="CourierNewPSMT"/>
              </a:rPr>
              <a:t>'utf8'</a:t>
            </a:r>
            <a:r>
              <a:rPr lang="en-US" sz="2300" dirty="0" smtClean="0">
                <a:solidFill>
                  <a:srgbClr val="398B0F"/>
                </a:solidFill>
                <a:latin typeface="CourierNewPSMT"/>
              </a:rPr>
              <a:t>,</a:t>
            </a:r>
          </a:p>
          <a:p>
            <a:pPr marL="0" indent="0">
              <a:buNone/>
            </a:pPr>
            <a:r>
              <a:rPr lang="en-US" sz="2300" b="1" dirty="0">
                <a:solidFill>
                  <a:srgbClr val="398B0F"/>
                </a:solidFill>
                <a:latin typeface="CourierNewPSMT"/>
              </a:rPr>
              <a:t> </a:t>
            </a:r>
            <a:r>
              <a:rPr lang="en-US" sz="2300" b="1" dirty="0" smtClean="0">
                <a:solidFill>
                  <a:srgbClr val="398B0F"/>
                </a:solidFill>
                <a:latin typeface="CourierNewPSMT"/>
              </a:rPr>
              <a:t>  </a:t>
            </a:r>
            <a:r>
              <a:rPr lang="en-US" sz="2300" b="1" dirty="0" smtClean="0">
                <a:solidFill>
                  <a:srgbClr val="082357"/>
                </a:solidFill>
                <a:latin typeface="CourierNewPS-BoldMT"/>
              </a:rPr>
              <a:t>function</a:t>
            </a:r>
            <a:r>
              <a:rPr lang="en-US" sz="2300" dirty="0">
                <a:solidFill>
                  <a:srgbClr val="2A8B00"/>
                </a:solidFill>
                <a:latin typeface="CourierNewPSMT"/>
              </a:rPr>
              <a:t>(</a:t>
            </a:r>
            <a:r>
              <a:rPr lang="en-US" sz="2300" dirty="0" err="1">
                <a:solidFill>
                  <a:prstClr val="black"/>
                </a:solidFill>
                <a:latin typeface="Courier"/>
              </a:rPr>
              <a:t>err</a:t>
            </a:r>
            <a:r>
              <a:rPr lang="en-US" sz="2300" dirty="0" err="1">
                <a:solidFill>
                  <a:srgbClr val="398B0F"/>
                </a:solidFill>
                <a:latin typeface="CourierNewPSMT"/>
              </a:rPr>
              <a:t>,</a:t>
            </a:r>
            <a:r>
              <a:rPr lang="en-US" sz="2300" dirty="0" err="1">
                <a:solidFill>
                  <a:prstClr val="black"/>
                </a:solidFill>
                <a:latin typeface="Courier"/>
              </a:rPr>
              <a:t>data</a:t>
            </a:r>
            <a:r>
              <a:rPr lang="en-US" sz="2300" dirty="0">
                <a:solidFill>
                  <a:srgbClr val="2A8B00"/>
                </a:solidFill>
                <a:latin typeface="CourierNewPSMT"/>
              </a:rPr>
              <a:t>){</a:t>
            </a:r>
            <a:endParaRPr lang="en-US" sz="2300" dirty="0">
              <a:solidFill>
                <a:prstClr val="black"/>
              </a:solidFill>
              <a:latin typeface="Courier"/>
            </a:endParaRPr>
          </a:p>
          <a:p>
            <a:pPr marL="0" indent="0">
              <a:buNone/>
            </a:pPr>
            <a:r>
              <a:rPr lang="en-US" sz="2300" dirty="0">
                <a:solidFill>
                  <a:prstClr val="black"/>
                </a:solidFill>
                <a:latin typeface="Courier"/>
              </a:rPr>
              <a:t> </a:t>
            </a:r>
            <a:r>
              <a:rPr lang="en-US" sz="2300" dirty="0" smtClean="0">
                <a:solidFill>
                  <a:prstClr val="black"/>
                </a:solidFill>
                <a:latin typeface="Courier"/>
              </a:rPr>
              <a:t> </a:t>
            </a:r>
            <a:r>
              <a:rPr lang="en-US" sz="2300" dirty="0">
                <a:solidFill>
                  <a:prstClr val="black"/>
                </a:solidFill>
                <a:latin typeface="Courier"/>
              </a:rPr>
              <a:t>   </a:t>
            </a:r>
            <a:r>
              <a:rPr lang="en-US" sz="2300" b="1" dirty="0">
                <a:solidFill>
                  <a:srgbClr val="000058"/>
                </a:solidFill>
                <a:latin typeface="CourierNewPS-BoldMT"/>
              </a:rPr>
              <a:t>if</a:t>
            </a:r>
            <a:r>
              <a:rPr lang="en-US" sz="2300" dirty="0">
                <a:solidFill>
                  <a:prstClr val="black"/>
                </a:solidFill>
                <a:latin typeface="Courier"/>
              </a:rPr>
              <a:t> </a:t>
            </a:r>
            <a:r>
              <a:rPr lang="en-US" sz="2300" dirty="0">
                <a:solidFill>
                  <a:srgbClr val="2A8B00"/>
                </a:solidFill>
                <a:latin typeface="CourierNewPSMT"/>
              </a:rPr>
              <a:t>(</a:t>
            </a:r>
            <a:r>
              <a:rPr lang="en-US" sz="2300" dirty="0">
                <a:solidFill>
                  <a:prstClr val="black"/>
                </a:solidFill>
                <a:latin typeface="Courier"/>
              </a:rPr>
              <a:t>err</a:t>
            </a:r>
            <a:r>
              <a:rPr lang="en-US" sz="2300" dirty="0">
                <a:solidFill>
                  <a:srgbClr val="2A8B00"/>
                </a:solidFill>
                <a:latin typeface="CourierNewPSMT"/>
              </a:rPr>
              <a:t>)</a:t>
            </a:r>
            <a:r>
              <a:rPr lang="en-US" sz="2300" dirty="0">
                <a:solidFill>
                  <a:prstClr val="black"/>
                </a:solidFill>
                <a:latin typeface="Courier"/>
              </a:rPr>
              <a:t> </a:t>
            </a:r>
            <a:r>
              <a:rPr lang="en-US" sz="2300" dirty="0">
                <a:solidFill>
                  <a:srgbClr val="2A8B00"/>
                </a:solidFill>
                <a:latin typeface="CourierNewPSMT"/>
              </a:rPr>
              <a:t>{</a:t>
            </a:r>
            <a:endParaRPr lang="en-US" sz="2300" dirty="0">
              <a:solidFill>
                <a:prstClr val="black"/>
              </a:solidFill>
              <a:latin typeface="Courier"/>
            </a:endParaRPr>
          </a:p>
          <a:p>
            <a:pPr marL="0" indent="0">
              <a:buNone/>
            </a:pPr>
            <a:r>
              <a:rPr lang="en-US" sz="2300" dirty="0">
                <a:solidFill>
                  <a:prstClr val="black"/>
                </a:solidFill>
                <a:latin typeface="Courier"/>
              </a:rPr>
              <a:t> </a:t>
            </a:r>
            <a:r>
              <a:rPr lang="en-US" sz="2300" dirty="0" smtClean="0">
                <a:solidFill>
                  <a:prstClr val="black"/>
                </a:solidFill>
                <a:latin typeface="Courier"/>
              </a:rPr>
              <a:t> </a:t>
            </a:r>
            <a:r>
              <a:rPr lang="en-US" sz="2300" dirty="0">
                <a:solidFill>
                  <a:prstClr val="black"/>
                </a:solidFill>
                <a:latin typeface="Courier"/>
              </a:rPr>
              <a:t>    </a:t>
            </a:r>
            <a:r>
              <a:rPr lang="en-US" sz="2300" dirty="0" smtClean="0">
                <a:solidFill>
                  <a:prstClr val="black"/>
                </a:solidFill>
                <a:latin typeface="Courier"/>
              </a:rPr>
              <a:t>  </a:t>
            </a:r>
            <a:r>
              <a:rPr lang="en-US" sz="2300" dirty="0">
                <a:solidFill>
                  <a:prstClr val="black"/>
                </a:solidFill>
                <a:latin typeface="Courier"/>
              </a:rPr>
              <a:t> </a:t>
            </a:r>
            <a:r>
              <a:rPr lang="en-US" sz="2300" b="1" dirty="0" smtClean="0">
                <a:solidFill>
                  <a:srgbClr val="000058"/>
                </a:solidFill>
                <a:latin typeface="CourierNewPS-BoldMT"/>
              </a:rPr>
              <a:t>// handle error</a:t>
            </a:r>
            <a:endParaRPr lang="en-US" sz="2300" dirty="0">
              <a:solidFill>
                <a:prstClr val="black"/>
              </a:solidFill>
              <a:latin typeface="Courier"/>
            </a:endParaRPr>
          </a:p>
          <a:p>
            <a:pPr marL="0" indent="0">
              <a:buNone/>
            </a:pPr>
            <a:r>
              <a:rPr lang="en-US" sz="2300" dirty="0">
                <a:solidFill>
                  <a:prstClr val="black"/>
                </a:solidFill>
                <a:latin typeface="Courier"/>
              </a:rPr>
              <a:t>    </a:t>
            </a:r>
            <a:r>
              <a:rPr lang="en-US" sz="2300" dirty="0" smtClean="0">
                <a:solidFill>
                  <a:prstClr val="black"/>
                </a:solidFill>
                <a:latin typeface="Courier"/>
              </a:rPr>
              <a:t> </a:t>
            </a:r>
            <a:r>
              <a:rPr lang="en-US" sz="2300" dirty="0" smtClean="0">
                <a:solidFill>
                  <a:srgbClr val="2A8B00"/>
                </a:solidFill>
                <a:latin typeface="CourierNewPSMT"/>
              </a:rPr>
              <a:t>}</a:t>
            </a:r>
            <a:endParaRPr lang="en-US" sz="2300" dirty="0">
              <a:solidFill>
                <a:prstClr val="black"/>
              </a:solidFill>
              <a:latin typeface="Courier"/>
            </a:endParaRPr>
          </a:p>
          <a:p>
            <a:pPr marL="0" indent="0">
              <a:buNone/>
            </a:pPr>
            <a:r>
              <a:rPr lang="en-US" sz="2300" dirty="0">
                <a:solidFill>
                  <a:prstClr val="black"/>
                </a:solidFill>
                <a:latin typeface="Courier"/>
              </a:rPr>
              <a:t>    </a:t>
            </a:r>
            <a:r>
              <a:rPr lang="en-US" sz="2300" dirty="0" smtClean="0">
                <a:solidFill>
                  <a:prstClr val="black"/>
                </a:solidFill>
                <a:latin typeface="Courier"/>
              </a:rPr>
              <a:t> </a:t>
            </a:r>
            <a:r>
              <a:rPr lang="en-US" sz="2300" dirty="0" err="1" smtClean="0">
                <a:solidFill>
                  <a:prstClr val="black"/>
                </a:solidFill>
                <a:latin typeface="Courier"/>
              </a:rPr>
              <a:t>console.</a:t>
            </a:r>
            <a:r>
              <a:rPr lang="en-US" sz="2300" dirty="0" err="1" smtClean="0">
                <a:solidFill>
                  <a:srgbClr val="4D0057"/>
                </a:solidFill>
                <a:latin typeface="CourierNewPSMT"/>
              </a:rPr>
              <a:t>log</a:t>
            </a:r>
            <a:r>
              <a:rPr lang="en-US" sz="2300" dirty="0">
                <a:solidFill>
                  <a:srgbClr val="2A8B00"/>
                </a:solidFill>
                <a:latin typeface="CourierNewPSMT"/>
              </a:rPr>
              <a:t>(</a:t>
            </a:r>
            <a:r>
              <a:rPr lang="en-US" sz="2300" dirty="0">
                <a:solidFill>
                  <a:prstClr val="black"/>
                </a:solidFill>
                <a:latin typeface="Courier"/>
              </a:rPr>
              <a:t>data</a:t>
            </a:r>
            <a:r>
              <a:rPr lang="en-US" sz="2300" dirty="0">
                <a:solidFill>
                  <a:srgbClr val="2A8B00"/>
                </a:solidFill>
                <a:latin typeface="CourierNewPSMT"/>
              </a:rPr>
              <a:t>)</a:t>
            </a:r>
            <a:r>
              <a:rPr lang="en-US" sz="2300" dirty="0">
                <a:solidFill>
                  <a:srgbClr val="398B0F"/>
                </a:solidFill>
                <a:latin typeface="CourierNewPSMT"/>
              </a:rPr>
              <a:t>;</a:t>
            </a:r>
            <a:endParaRPr lang="en-US" sz="2300" dirty="0">
              <a:solidFill>
                <a:prstClr val="black"/>
              </a:solidFill>
              <a:latin typeface="Courier"/>
            </a:endParaRPr>
          </a:p>
          <a:p>
            <a:pPr marL="0" indent="0">
              <a:buNone/>
            </a:pPr>
            <a:r>
              <a:rPr lang="en-US" sz="2300" dirty="0" smtClean="0">
                <a:solidFill>
                  <a:srgbClr val="2A8B00"/>
                </a:solidFill>
                <a:latin typeface="CourierNewPSMT"/>
              </a:rPr>
              <a:t>   }</a:t>
            </a:r>
          </a:p>
          <a:p>
            <a:pPr marL="0" indent="0">
              <a:buNone/>
            </a:pPr>
            <a:r>
              <a:rPr lang="en-US" sz="2300" dirty="0" smtClean="0">
                <a:solidFill>
                  <a:srgbClr val="2A8B00"/>
                </a:solidFill>
                <a:latin typeface="CourierNewPSMT"/>
              </a:rPr>
              <a:t> )</a:t>
            </a:r>
            <a:r>
              <a:rPr lang="en-US" sz="2300" dirty="0">
                <a:solidFill>
                  <a:srgbClr val="398B0F"/>
                </a:solidFill>
                <a:latin typeface="CourierNewPSMT"/>
              </a:rPr>
              <a:t>;</a:t>
            </a:r>
            <a:endParaRPr lang="en-US" sz="2300" dirty="0">
              <a:latin typeface="Courier New"/>
              <a:cs typeface="Courier New"/>
            </a:endParaRPr>
          </a:p>
        </p:txBody>
      </p:sp>
      <p:sp>
        <p:nvSpPr>
          <p:cNvPr id="4" name="Right Brace 3"/>
          <p:cNvSpPr/>
          <p:nvPr/>
        </p:nvSpPr>
        <p:spPr>
          <a:xfrm>
            <a:off x="5667781" y="3409892"/>
            <a:ext cx="1117093" cy="2257585"/>
          </a:xfrm>
          <a:prstGeom prst="rightBrace">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p:cNvSpPr txBox="1"/>
          <p:nvPr/>
        </p:nvSpPr>
        <p:spPr>
          <a:xfrm>
            <a:off x="6878945" y="4115388"/>
            <a:ext cx="1742785" cy="830997"/>
          </a:xfrm>
          <a:prstGeom prst="rect">
            <a:avLst/>
          </a:prstGeom>
          <a:noFill/>
        </p:spPr>
        <p:txBody>
          <a:bodyPr wrap="none" rtlCol="0">
            <a:spAutoFit/>
          </a:bodyPr>
          <a:lstStyle/>
          <a:p>
            <a:r>
              <a:rPr lang="en-US" sz="2400" dirty="0" smtClean="0"/>
              <a:t>Equivalent</a:t>
            </a:r>
          </a:p>
          <a:p>
            <a:r>
              <a:rPr lang="en-US" sz="2400" dirty="0" smtClean="0"/>
              <a:t>syntax</a:t>
            </a:r>
            <a:endParaRPr lang="en-US" sz="2400" dirty="0"/>
          </a:p>
        </p:txBody>
      </p:sp>
    </p:spTree>
    <p:extLst>
      <p:ext uri="{BB962C8B-B14F-4D97-AF65-F5344CB8AC3E}">
        <p14:creationId xmlns:p14="http://schemas.microsoft.com/office/powerpoint/2010/main" val="308099051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Callback Hell</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When working with callbacks, nesting can get quite out of hand… </a:t>
            </a:r>
            <a:endParaRPr lang="en-US" dirty="0"/>
          </a:p>
        </p:txBody>
      </p:sp>
      <p:pic>
        <p:nvPicPr>
          <p:cNvPr id="5" name="Picture 4" descr="crazy.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0355" y="3479514"/>
            <a:ext cx="4372606" cy="3277172"/>
          </a:xfrm>
          <a:prstGeom prst="rect">
            <a:avLst/>
          </a:prstGeom>
        </p:spPr>
      </p:pic>
    </p:spTree>
    <p:extLst>
      <p:ext uri="{BB962C8B-B14F-4D97-AF65-F5344CB8AC3E}">
        <p14:creationId xmlns:p14="http://schemas.microsoft.com/office/powerpoint/2010/main" val="233736016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Callback Hell</a:t>
            </a:r>
            <a:endParaRPr lang="en-US" dirty="0"/>
          </a:p>
        </p:txBody>
      </p:sp>
      <p:sp>
        <p:nvSpPr>
          <p:cNvPr id="3" name="Content Placeholder 2"/>
          <p:cNvSpPr>
            <a:spLocks noGrp="1"/>
          </p:cNvSpPr>
          <p:nvPr>
            <p:ph idx="1"/>
          </p:nvPr>
        </p:nvSpPr>
        <p:spPr>
          <a:xfrm>
            <a:off x="481624" y="1600200"/>
            <a:ext cx="8229600" cy="4525963"/>
          </a:xfrm>
          <a:solidFill>
            <a:schemeClr val="bg1">
              <a:lumMod val="85000"/>
            </a:schemeClr>
          </a:solidFill>
          <a:effectLst>
            <a:softEdge rad="88900"/>
          </a:effectLst>
        </p:spPr>
        <p:txBody>
          <a:bodyPr>
            <a:normAutofit fontScale="62500" lnSpcReduction="20000"/>
          </a:bodyPr>
          <a:lstStyle/>
          <a:p>
            <a:pPr marL="0" indent="0">
              <a:buNone/>
            </a:pPr>
            <a:endParaRPr lang="en-US" sz="3000" b="1" dirty="0" smtClean="0">
              <a:solidFill>
                <a:srgbClr val="082357"/>
              </a:solidFill>
              <a:latin typeface="CourierNewPS-BoldMT"/>
            </a:endParaRPr>
          </a:p>
          <a:p>
            <a:pPr marL="0" indent="0">
              <a:buNone/>
            </a:pPr>
            <a:r>
              <a:rPr lang="en-US" sz="3000" b="1" dirty="0" err="1" smtClean="0">
                <a:solidFill>
                  <a:srgbClr val="082357"/>
                </a:solidFill>
                <a:latin typeface="CourierNewPS-BoldMT"/>
              </a:rPr>
              <a:t>var</a:t>
            </a:r>
            <a:r>
              <a:rPr lang="en-US" sz="3000" dirty="0" smtClean="0">
                <a:solidFill>
                  <a:prstClr val="black"/>
                </a:solidFill>
                <a:latin typeface="Courier"/>
              </a:rPr>
              <a:t> </a:t>
            </a:r>
            <a:r>
              <a:rPr lang="en-US" sz="3000" dirty="0" err="1">
                <a:solidFill>
                  <a:prstClr val="black"/>
                </a:solidFill>
                <a:latin typeface="Courier"/>
              </a:rPr>
              <a:t>db</a:t>
            </a:r>
            <a:r>
              <a:rPr lang="en-US" sz="3000" dirty="0">
                <a:solidFill>
                  <a:prstClr val="black"/>
                </a:solidFill>
                <a:latin typeface="Courier"/>
              </a:rPr>
              <a:t> </a:t>
            </a:r>
            <a:r>
              <a:rPr lang="en-US" sz="3000" dirty="0">
                <a:solidFill>
                  <a:srgbClr val="398B0F"/>
                </a:solidFill>
                <a:latin typeface="CourierNewPSMT"/>
              </a:rPr>
              <a:t>=</a:t>
            </a:r>
            <a:r>
              <a:rPr lang="en-US" sz="3000" dirty="0">
                <a:solidFill>
                  <a:prstClr val="black"/>
                </a:solidFill>
                <a:latin typeface="Courier"/>
              </a:rPr>
              <a:t> require</a:t>
            </a:r>
            <a:r>
              <a:rPr lang="en-US" sz="3000" dirty="0">
                <a:solidFill>
                  <a:srgbClr val="2A8B00"/>
                </a:solidFill>
                <a:latin typeface="CourierNewPSMT"/>
              </a:rPr>
              <a:t>(</a:t>
            </a:r>
            <a:r>
              <a:rPr lang="en-US" sz="3000" dirty="0">
                <a:solidFill>
                  <a:srgbClr val="284BC9"/>
                </a:solidFill>
                <a:latin typeface="CourierNewPSMT"/>
              </a:rPr>
              <a:t>'</a:t>
            </a:r>
            <a:r>
              <a:rPr lang="en-US" sz="3000" dirty="0" err="1">
                <a:solidFill>
                  <a:srgbClr val="284BC9"/>
                </a:solidFill>
                <a:latin typeface="CourierNewPSMT"/>
              </a:rPr>
              <a:t>somedatabaseprovider</a:t>
            </a:r>
            <a:r>
              <a:rPr lang="en-US" sz="3000" dirty="0">
                <a:solidFill>
                  <a:srgbClr val="284BC9"/>
                </a:solidFill>
                <a:latin typeface="CourierNewPSMT"/>
              </a:rPr>
              <a:t>'</a:t>
            </a:r>
            <a:r>
              <a:rPr lang="en-US" sz="3000" dirty="0">
                <a:solidFill>
                  <a:srgbClr val="2A8B00"/>
                </a:solidFill>
                <a:latin typeface="CourierNewPSMT"/>
              </a:rPr>
              <a:t>)</a:t>
            </a:r>
            <a:r>
              <a:rPr lang="en-US" sz="3000" dirty="0" smtClean="0">
                <a:solidFill>
                  <a:srgbClr val="398B0F"/>
                </a:solidFill>
                <a:latin typeface="CourierNewPSMT"/>
              </a:rPr>
              <a:t>;</a:t>
            </a:r>
          </a:p>
          <a:p>
            <a:pPr marL="0" indent="0">
              <a:buNone/>
            </a:pPr>
            <a:r>
              <a:rPr lang="en-US" sz="3000" i="1" dirty="0" smtClean="0">
                <a:solidFill>
                  <a:srgbClr val="1A5600"/>
                </a:solidFill>
                <a:latin typeface="CourierNewPS-ItalicMT"/>
              </a:rPr>
              <a:t>/</a:t>
            </a:r>
            <a:r>
              <a:rPr lang="en-US" sz="3000" i="1" dirty="0">
                <a:solidFill>
                  <a:srgbClr val="1A5600"/>
                </a:solidFill>
                <a:latin typeface="CourierNewPS-ItalicMT"/>
              </a:rPr>
              <a:t>/get recent </a:t>
            </a:r>
            <a:r>
              <a:rPr lang="en-US" sz="3000" i="1" dirty="0" smtClean="0">
                <a:solidFill>
                  <a:srgbClr val="1A5600"/>
                </a:solidFill>
                <a:latin typeface="CourierNewPS-ItalicMT"/>
              </a:rPr>
              <a:t>posts</a:t>
            </a:r>
            <a:endParaRPr lang="en-US" sz="3000" dirty="0" smtClean="0">
              <a:solidFill>
                <a:prstClr val="black"/>
              </a:solidFill>
              <a:latin typeface="Courier"/>
            </a:endParaRPr>
          </a:p>
          <a:p>
            <a:pPr marL="0" indent="0">
              <a:buNone/>
            </a:pPr>
            <a:r>
              <a:rPr lang="en-US" sz="3000" dirty="0" err="1" smtClean="0">
                <a:solidFill>
                  <a:prstClr val="black"/>
                </a:solidFill>
                <a:latin typeface="Courier"/>
              </a:rPr>
              <a:t>http.</a:t>
            </a:r>
            <a:r>
              <a:rPr lang="en-US" sz="3000" dirty="0" err="1" smtClean="0">
                <a:solidFill>
                  <a:srgbClr val="4D0057"/>
                </a:solidFill>
                <a:latin typeface="CourierNewPSMT"/>
              </a:rPr>
              <a:t>get</a:t>
            </a:r>
            <a:r>
              <a:rPr lang="en-US" sz="3000" dirty="0">
                <a:solidFill>
                  <a:srgbClr val="2A8B00"/>
                </a:solidFill>
                <a:latin typeface="CourierNewPSMT"/>
              </a:rPr>
              <a:t>(</a:t>
            </a:r>
            <a:r>
              <a:rPr lang="en-US" sz="3000" dirty="0">
                <a:solidFill>
                  <a:srgbClr val="284BC9"/>
                </a:solidFill>
                <a:latin typeface="CourierNewPSMT"/>
              </a:rPr>
              <a:t>'/</a:t>
            </a:r>
            <a:r>
              <a:rPr lang="en-US" sz="3000" dirty="0" err="1">
                <a:solidFill>
                  <a:srgbClr val="284BC9"/>
                </a:solidFill>
                <a:latin typeface="CourierNewPSMT"/>
              </a:rPr>
              <a:t>recentposts</a:t>
            </a:r>
            <a:r>
              <a:rPr lang="en-US" sz="3000" dirty="0">
                <a:solidFill>
                  <a:srgbClr val="284BC9"/>
                </a:solidFill>
                <a:latin typeface="CourierNewPSMT"/>
              </a:rPr>
              <a:t>'</a:t>
            </a:r>
            <a:r>
              <a:rPr lang="en-US" sz="3000" dirty="0">
                <a:solidFill>
                  <a:srgbClr val="398B0F"/>
                </a:solidFill>
                <a:latin typeface="CourierNewPSMT"/>
              </a:rPr>
              <a:t>,</a:t>
            </a:r>
            <a:r>
              <a:rPr lang="en-US" sz="3000" dirty="0">
                <a:solidFill>
                  <a:prstClr val="black"/>
                </a:solidFill>
                <a:latin typeface="Courier"/>
              </a:rPr>
              <a:t> </a:t>
            </a:r>
            <a:r>
              <a:rPr lang="en-US" sz="3000" b="1" dirty="0">
                <a:solidFill>
                  <a:srgbClr val="082357"/>
                </a:solidFill>
                <a:latin typeface="CourierNewPS-BoldMT"/>
              </a:rPr>
              <a:t>function</a:t>
            </a:r>
            <a:r>
              <a:rPr lang="en-US" sz="3000" dirty="0">
                <a:solidFill>
                  <a:srgbClr val="2A8B00"/>
                </a:solidFill>
                <a:latin typeface="CourierNewPSMT"/>
              </a:rPr>
              <a:t>(</a:t>
            </a:r>
            <a:r>
              <a:rPr lang="en-US" sz="3000" dirty="0" err="1">
                <a:solidFill>
                  <a:prstClr val="black"/>
                </a:solidFill>
                <a:latin typeface="Courier"/>
              </a:rPr>
              <a:t>req</a:t>
            </a:r>
            <a:r>
              <a:rPr lang="en-US" sz="3000" dirty="0">
                <a:solidFill>
                  <a:srgbClr val="398B0F"/>
                </a:solidFill>
                <a:latin typeface="CourierNewPSMT"/>
              </a:rPr>
              <a:t>,</a:t>
            </a:r>
            <a:r>
              <a:rPr lang="en-US" sz="3000" dirty="0">
                <a:solidFill>
                  <a:prstClr val="black"/>
                </a:solidFill>
                <a:latin typeface="Courier"/>
              </a:rPr>
              <a:t> res</a:t>
            </a:r>
            <a:r>
              <a:rPr lang="en-US" sz="3000" dirty="0">
                <a:solidFill>
                  <a:srgbClr val="2A8B00"/>
                </a:solidFill>
                <a:latin typeface="CourierNewPSMT"/>
              </a:rPr>
              <a:t>)</a:t>
            </a:r>
            <a:r>
              <a:rPr lang="en-US" sz="3000" dirty="0">
                <a:solidFill>
                  <a:prstClr val="black"/>
                </a:solidFill>
                <a:latin typeface="Courier"/>
              </a:rPr>
              <a:t> </a:t>
            </a:r>
            <a:r>
              <a:rPr lang="en-US" sz="3000" dirty="0" smtClean="0">
                <a:solidFill>
                  <a:srgbClr val="2A8B00"/>
                </a:solidFill>
                <a:latin typeface="CourierNewPSMT"/>
              </a:rPr>
              <a:t>{</a:t>
            </a:r>
            <a:endParaRPr lang="en-US" sz="3000" i="1" dirty="0">
              <a:solidFill>
                <a:srgbClr val="1A5600"/>
              </a:solidFill>
              <a:latin typeface="CourierNewPS-ItalicMT"/>
            </a:endParaRPr>
          </a:p>
          <a:p>
            <a:pPr marL="0" indent="0">
              <a:buNone/>
            </a:pPr>
            <a:r>
              <a:rPr lang="en-US" sz="3000" i="1" dirty="0" smtClean="0">
                <a:solidFill>
                  <a:srgbClr val="1A5600"/>
                </a:solidFill>
                <a:latin typeface="CourierNewPS-ItalicMT"/>
              </a:rPr>
              <a:t>  </a:t>
            </a:r>
            <a:r>
              <a:rPr lang="en-US" sz="3000" i="1" dirty="0">
                <a:solidFill>
                  <a:srgbClr val="1A5600"/>
                </a:solidFill>
                <a:latin typeface="CourierNewPS-ItalicMT"/>
              </a:rPr>
              <a:t>// open database connection</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err="1">
                <a:solidFill>
                  <a:prstClr val="black"/>
                </a:solidFill>
                <a:latin typeface="Courier"/>
              </a:rPr>
              <a:t>db.</a:t>
            </a:r>
            <a:r>
              <a:rPr lang="en-US" sz="3000" dirty="0" err="1">
                <a:solidFill>
                  <a:srgbClr val="4D0057"/>
                </a:solidFill>
                <a:latin typeface="CourierNewPSMT"/>
              </a:rPr>
              <a:t>openConnection</a:t>
            </a:r>
            <a:r>
              <a:rPr lang="en-US" sz="3000" dirty="0">
                <a:solidFill>
                  <a:srgbClr val="2A8B00"/>
                </a:solidFill>
                <a:latin typeface="CourierNewPSMT"/>
              </a:rPr>
              <a:t>(</a:t>
            </a:r>
            <a:r>
              <a:rPr lang="en-US" sz="3000" dirty="0">
                <a:solidFill>
                  <a:srgbClr val="284BC9"/>
                </a:solidFill>
                <a:latin typeface="CourierNewPSMT"/>
              </a:rPr>
              <a:t>'host'</a:t>
            </a:r>
            <a:r>
              <a:rPr lang="en-US" sz="3000" dirty="0">
                <a:solidFill>
                  <a:srgbClr val="398B0F"/>
                </a:solidFill>
                <a:latin typeface="CourierNewPSMT"/>
              </a:rPr>
              <a:t>,</a:t>
            </a:r>
            <a:r>
              <a:rPr lang="en-US" sz="3000" dirty="0">
                <a:solidFill>
                  <a:prstClr val="black"/>
                </a:solidFill>
                <a:latin typeface="Courier"/>
              </a:rPr>
              <a:t> </a:t>
            </a:r>
            <a:r>
              <a:rPr lang="en-US" sz="3000" dirty="0" err="1">
                <a:solidFill>
                  <a:prstClr val="black"/>
                </a:solidFill>
                <a:latin typeface="Courier"/>
              </a:rPr>
              <a:t>creds</a:t>
            </a:r>
            <a:r>
              <a:rPr lang="en-US" sz="3000" dirty="0" err="1" smtClean="0">
                <a:solidFill>
                  <a:srgbClr val="398B0F"/>
                </a:solidFill>
                <a:latin typeface="CourierNewPSMT"/>
              </a:rPr>
              <a:t>,</a:t>
            </a:r>
            <a:r>
              <a:rPr lang="en-US" sz="3000" b="1" dirty="0" err="1" smtClean="0">
                <a:solidFill>
                  <a:srgbClr val="082357"/>
                </a:solidFill>
                <a:latin typeface="CourierNewPS-BoldMT"/>
              </a:rPr>
              <a:t>function</a:t>
            </a:r>
            <a:r>
              <a:rPr lang="en-US" sz="3000" dirty="0">
                <a:solidFill>
                  <a:srgbClr val="2A8B00"/>
                </a:solidFill>
                <a:latin typeface="CourierNewPSMT"/>
              </a:rPr>
              <a:t>(</a:t>
            </a:r>
            <a:r>
              <a:rPr lang="en-US" sz="3000" dirty="0">
                <a:solidFill>
                  <a:prstClr val="black"/>
                </a:solidFill>
                <a:latin typeface="Courier"/>
              </a:rPr>
              <a:t>err</a:t>
            </a:r>
            <a:r>
              <a:rPr lang="en-US" sz="3000" dirty="0">
                <a:solidFill>
                  <a:srgbClr val="398B0F"/>
                </a:solidFill>
                <a:latin typeface="CourierNewPSMT"/>
              </a:rPr>
              <a:t>,</a:t>
            </a:r>
            <a:r>
              <a:rPr lang="en-US" sz="3000" dirty="0">
                <a:solidFill>
                  <a:prstClr val="black"/>
                </a:solidFill>
                <a:latin typeface="Courier"/>
              </a:rPr>
              <a:t> conn</a:t>
            </a:r>
            <a:r>
              <a:rPr lang="en-US" sz="3000" dirty="0" smtClean="0">
                <a:solidFill>
                  <a:srgbClr val="2A8B00"/>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smtClean="0">
                <a:solidFill>
                  <a:prstClr val="black"/>
                </a:solidFill>
                <a:latin typeface="Courier"/>
              </a:rPr>
              <a:t> </a:t>
            </a:r>
            <a:r>
              <a:rPr lang="en-US" sz="3000" dirty="0">
                <a:solidFill>
                  <a:prstClr val="black"/>
                </a:solidFill>
                <a:latin typeface="Courier"/>
              </a:rPr>
              <a:t> </a:t>
            </a:r>
            <a:r>
              <a:rPr lang="en-US" sz="3000" dirty="0" err="1">
                <a:solidFill>
                  <a:prstClr val="black"/>
                </a:solidFill>
                <a:latin typeface="Courier"/>
              </a:rPr>
              <a:t>res.</a:t>
            </a:r>
            <a:r>
              <a:rPr lang="en-US" sz="3000" dirty="0" err="1">
                <a:solidFill>
                  <a:srgbClr val="4D0057"/>
                </a:solidFill>
                <a:latin typeface="CourierNewPSMT"/>
              </a:rPr>
              <a:t>param</a:t>
            </a:r>
            <a:r>
              <a:rPr lang="en-US" sz="3000" dirty="0">
                <a:solidFill>
                  <a:srgbClr val="2A8B00"/>
                </a:solidFill>
                <a:latin typeface="CourierNewPSMT"/>
              </a:rPr>
              <a:t>[</a:t>
            </a:r>
            <a:r>
              <a:rPr lang="en-US" sz="3000" dirty="0">
                <a:solidFill>
                  <a:srgbClr val="284BC9"/>
                </a:solidFill>
                <a:latin typeface="CourierNewPSMT"/>
              </a:rPr>
              <a:t>'posts'</a:t>
            </a:r>
            <a:r>
              <a:rPr lang="en-US" sz="3000" dirty="0">
                <a:solidFill>
                  <a:srgbClr val="2A8B00"/>
                </a:solidFill>
                <a:latin typeface="CourierNewPSMT"/>
              </a:rPr>
              <a:t>]</a:t>
            </a:r>
            <a:r>
              <a:rPr lang="en-US" sz="3000" dirty="0">
                <a:solidFill>
                  <a:prstClr val="black"/>
                </a:solidFill>
                <a:latin typeface="Courier"/>
              </a:rPr>
              <a:t>.</a:t>
            </a:r>
            <a:r>
              <a:rPr lang="en-US" sz="3000" dirty="0" err="1">
                <a:solidFill>
                  <a:srgbClr val="4D0057"/>
                </a:solidFill>
                <a:latin typeface="CourierNewPSMT"/>
              </a:rPr>
              <a:t>forEach</a:t>
            </a:r>
            <a:r>
              <a:rPr lang="en-US" sz="3000" dirty="0">
                <a:solidFill>
                  <a:srgbClr val="2A8B00"/>
                </a:solidFill>
                <a:latin typeface="CourierNewPSMT"/>
              </a:rPr>
              <a:t>(</a:t>
            </a:r>
            <a:r>
              <a:rPr lang="en-US" sz="3000" dirty="0">
                <a:solidFill>
                  <a:prstClr val="black"/>
                </a:solidFill>
                <a:latin typeface="Courier"/>
              </a:rPr>
              <a:t>post</a:t>
            </a:r>
            <a:r>
              <a:rPr lang="en-US" sz="3000" dirty="0">
                <a:solidFill>
                  <a:srgbClr val="2A8B00"/>
                </a:solidFill>
                <a:latin typeface="CourierNewPSMT"/>
              </a:rPr>
              <a:t>)</a:t>
            </a:r>
            <a:r>
              <a:rPr lang="en-US" sz="3000" dirty="0">
                <a:solidFill>
                  <a:prstClr val="black"/>
                </a:solidFill>
                <a:latin typeface="Courier"/>
              </a:rPr>
              <a:t> </a:t>
            </a:r>
            <a:r>
              <a:rPr lang="en-US" sz="3000" dirty="0">
                <a:solidFill>
                  <a:srgbClr val="2A8B00"/>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smtClean="0">
                <a:solidFill>
                  <a:prstClr val="black"/>
                </a:solidFill>
                <a:latin typeface="Courier"/>
              </a:rPr>
              <a:t> </a:t>
            </a:r>
            <a:r>
              <a:rPr lang="en-US" sz="3000" dirty="0">
                <a:solidFill>
                  <a:prstClr val="black"/>
                </a:solidFill>
                <a:latin typeface="Courier"/>
              </a:rPr>
              <a:t>  </a:t>
            </a:r>
            <a:r>
              <a:rPr lang="en-US" sz="3000" dirty="0" err="1">
                <a:solidFill>
                  <a:prstClr val="black"/>
                </a:solidFill>
                <a:latin typeface="Courier"/>
              </a:rPr>
              <a:t>conn.</a:t>
            </a:r>
            <a:r>
              <a:rPr lang="en-US" sz="3000" dirty="0" err="1">
                <a:solidFill>
                  <a:srgbClr val="4D0057"/>
                </a:solidFill>
                <a:latin typeface="CourierNewPSMT"/>
              </a:rPr>
              <a:t>query</a:t>
            </a:r>
            <a:r>
              <a:rPr lang="en-US" sz="3000" dirty="0">
                <a:solidFill>
                  <a:srgbClr val="2A8B00"/>
                </a:solidFill>
                <a:latin typeface="CourierNewPSMT"/>
              </a:rPr>
              <a:t>(</a:t>
            </a:r>
            <a:r>
              <a:rPr lang="en-US" sz="3000" dirty="0">
                <a:solidFill>
                  <a:srgbClr val="284BC9"/>
                </a:solidFill>
                <a:latin typeface="CourierNewPSMT"/>
              </a:rPr>
              <a:t>'select * from users </a:t>
            </a:r>
            <a:r>
              <a:rPr lang="en-US" sz="3000" dirty="0" smtClean="0">
                <a:solidFill>
                  <a:srgbClr val="284BC9"/>
                </a:solidFill>
                <a:latin typeface="CourierNewPSMT"/>
              </a:rPr>
              <a:t>where 					              id=</a:t>
            </a:r>
            <a:r>
              <a:rPr lang="en-US" sz="3000" dirty="0">
                <a:solidFill>
                  <a:srgbClr val="284BC9"/>
                </a:solidFill>
                <a:latin typeface="CourierNewPSMT"/>
              </a:rPr>
              <a:t>'</a:t>
            </a:r>
            <a:r>
              <a:rPr lang="en-US" sz="3000" dirty="0" smtClean="0">
                <a:solidFill>
                  <a:srgbClr val="398B0F"/>
                </a:solidFill>
                <a:latin typeface="CourierNewPSMT"/>
              </a:rPr>
              <a:t>+</a:t>
            </a:r>
            <a:r>
              <a:rPr lang="en-US" sz="3000" dirty="0" smtClean="0">
                <a:solidFill>
                  <a:prstClr val="black"/>
                </a:solidFill>
                <a:latin typeface="Courier"/>
              </a:rPr>
              <a:t>post</a:t>
            </a:r>
            <a:r>
              <a:rPr lang="en-US" sz="3000" dirty="0">
                <a:solidFill>
                  <a:srgbClr val="2A8B00"/>
                </a:solidFill>
                <a:latin typeface="CourierNewPSMT"/>
              </a:rPr>
              <a:t>[</a:t>
            </a:r>
            <a:r>
              <a:rPr lang="en-US" sz="3000" dirty="0">
                <a:solidFill>
                  <a:srgbClr val="284BC9"/>
                </a:solidFill>
                <a:latin typeface="CourierNewPSMT"/>
              </a:rPr>
              <a:t>'user'</a:t>
            </a:r>
            <a:r>
              <a:rPr lang="en-US" sz="3000" dirty="0">
                <a:solidFill>
                  <a:srgbClr val="2A8B00"/>
                </a:solidFill>
                <a:latin typeface="CourierNewPSMT"/>
              </a:rPr>
              <a:t>]</a:t>
            </a:r>
            <a:r>
              <a:rPr lang="en-US" sz="3000" dirty="0" smtClean="0">
                <a:solidFill>
                  <a:srgbClr val="398B0F"/>
                </a:solidFill>
                <a:latin typeface="CourierNewPSMT"/>
              </a:rPr>
              <a:t>,</a:t>
            </a:r>
            <a:r>
              <a:rPr lang="en-US" sz="3000" b="1" dirty="0" smtClean="0">
                <a:solidFill>
                  <a:srgbClr val="082357"/>
                </a:solidFill>
                <a:latin typeface="CourierNewPS-BoldMT"/>
              </a:rPr>
              <a:t>function</a:t>
            </a:r>
            <a:r>
              <a:rPr lang="en-US" sz="3000" dirty="0">
                <a:solidFill>
                  <a:srgbClr val="2A8B00"/>
                </a:solidFill>
                <a:latin typeface="CourierNewPSMT"/>
              </a:rPr>
              <a:t>(</a:t>
            </a:r>
            <a:r>
              <a:rPr lang="en-US" sz="3000" dirty="0" err="1">
                <a:solidFill>
                  <a:prstClr val="black"/>
                </a:solidFill>
                <a:latin typeface="Courier"/>
              </a:rPr>
              <a:t>err</a:t>
            </a:r>
            <a:r>
              <a:rPr lang="en-US" sz="3000" dirty="0" err="1" smtClean="0">
                <a:solidFill>
                  <a:srgbClr val="398B0F"/>
                </a:solidFill>
                <a:latin typeface="CourierNewPSMT"/>
              </a:rPr>
              <a:t>,</a:t>
            </a:r>
            <a:r>
              <a:rPr lang="en-US" sz="3000" dirty="0" err="1" smtClean="0">
                <a:solidFill>
                  <a:prstClr val="black"/>
                </a:solidFill>
                <a:latin typeface="Courier"/>
              </a:rPr>
              <a:t>users</a:t>
            </a:r>
            <a:r>
              <a:rPr lang="en-US" sz="3000" dirty="0" smtClean="0">
                <a:solidFill>
                  <a:srgbClr val="2A8B00"/>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err="1">
                <a:solidFill>
                  <a:prstClr val="black"/>
                </a:solidFill>
                <a:latin typeface="Courier"/>
              </a:rPr>
              <a:t>conn.</a:t>
            </a:r>
            <a:r>
              <a:rPr lang="en-US" sz="3000" dirty="0" err="1">
                <a:solidFill>
                  <a:srgbClr val="000058"/>
                </a:solidFill>
                <a:latin typeface="CourierNewPSMT"/>
              </a:rPr>
              <a:t>close</a:t>
            </a:r>
            <a:r>
              <a:rPr lang="en-US" sz="3000" dirty="0">
                <a:solidFill>
                  <a:srgbClr val="2A8B00"/>
                </a:solidFill>
                <a:latin typeface="CourierNewPSMT"/>
              </a:rPr>
              <a:t>()</a:t>
            </a:r>
            <a:r>
              <a:rPr lang="en-US" sz="3000" dirty="0">
                <a:solidFill>
                  <a:srgbClr val="398B0F"/>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err="1">
                <a:solidFill>
                  <a:prstClr val="black"/>
                </a:solidFill>
                <a:latin typeface="Courier"/>
              </a:rPr>
              <a:t>res.</a:t>
            </a:r>
            <a:r>
              <a:rPr lang="en-US" sz="3000" dirty="0" err="1">
                <a:solidFill>
                  <a:srgbClr val="4D0057"/>
                </a:solidFill>
                <a:latin typeface="CourierNewPSMT"/>
              </a:rPr>
              <a:t>send</a:t>
            </a:r>
            <a:r>
              <a:rPr lang="en-US" sz="3000" dirty="0" smtClean="0">
                <a:solidFill>
                  <a:srgbClr val="2A8B00"/>
                </a:solidFill>
                <a:latin typeface="CourierNewPSMT"/>
              </a:rPr>
              <a:t>(</a:t>
            </a:r>
            <a:r>
              <a:rPr lang="en-US" sz="3000" dirty="0" smtClean="0">
                <a:solidFill>
                  <a:prstClr val="black"/>
                </a:solidFill>
                <a:latin typeface="Courier"/>
              </a:rPr>
              <a:t>users</a:t>
            </a:r>
            <a:r>
              <a:rPr lang="en-US" sz="3000" dirty="0" smtClean="0">
                <a:solidFill>
                  <a:srgbClr val="2A8B00"/>
                </a:solidFill>
                <a:latin typeface="CourierNewPSMT"/>
              </a:rPr>
              <a:t>[</a:t>
            </a:r>
            <a:r>
              <a:rPr lang="en-US" sz="3000" dirty="0">
                <a:solidFill>
                  <a:srgbClr val="B50000"/>
                </a:solidFill>
                <a:latin typeface="CourierNewPSMT"/>
              </a:rPr>
              <a:t>0</a:t>
            </a:r>
            <a:r>
              <a:rPr lang="en-US" sz="3000" dirty="0">
                <a:solidFill>
                  <a:srgbClr val="2A8B00"/>
                </a:solidFill>
                <a:latin typeface="CourierNewPSMT"/>
              </a:rPr>
              <a:t>])</a:t>
            </a:r>
            <a:r>
              <a:rPr lang="en-US" sz="3000" dirty="0">
                <a:solidFill>
                  <a:srgbClr val="398B0F"/>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a:solidFill>
                  <a:srgbClr val="2A8B00"/>
                </a:solidFill>
                <a:latin typeface="CourierNewPSMT"/>
              </a:rPr>
              <a:t>})</a:t>
            </a:r>
            <a:r>
              <a:rPr lang="en-US" sz="3000" dirty="0">
                <a:solidFill>
                  <a:srgbClr val="398B0F"/>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a:solidFill>
                  <a:srgbClr val="2A8B00"/>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a:solidFill>
                  <a:srgbClr val="2A8B00"/>
                </a:solidFill>
                <a:latin typeface="CourierNewPSMT"/>
              </a:rPr>
              <a:t>})</a:t>
            </a:r>
            <a:r>
              <a:rPr lang="en-US" sz="3000" dirty="0">
                <a:solidFill>
                  <a:srgbClr val="398B0F"/>
                </a:solidFill>
                <a:latin typeface="CourierNewPSMT"/>
              </a:rPr>
              <a:t>;</a:t>
            </a:r>
            <a:endParaRPr lang="en-US" sz="3000" dirty="0">
              <a:solidFill>
                <a:prstClr val="black"/>
              </a:solidFill>
              <a:latin typeface="Courier"/>
            </a:endParaRPr>
          </a:p>
          <a:p>
            <a:pPr marL="0" indent="0">
              <a:buNone/>
            </a:pPr>
            <a:r>
              <a:rPr lang="en-US" sz="3000" dirty="0">
                <a:solidFill>
                  <a:srgbClr val="2A8B00"/>
                </a:solidFill>
                <a:latin typeface="CourierNewPSMT"/>
              </a:rPr>
              <a:t>})</a:t>
            </a:r>
            <a:r>
              <a:rPr lang="en-US" sz="3000" dirty="0">
                <a:solidFill>
                  <a:srgbClr val="398B0F"/>
                </a:solidFill>
                <a:latin typeface="CourierNewPSMT"/>
              </a:rPr>
              <a:t>;</a:t>
            </a:r>
            <a:endParaRPr lang="en-US" sz="3000" dirty="0">
              <a:solidFill>
                <a:prstClr val="black"/>
              </a:solidFill>
              <a:latin typeface="Courier"/>
            </a:endParaRPr>
          </a:p>
          <a:p>
            <a:pPr marL="0" indent="0">
              <a:buNone/>
            </a:pPr>
            <a:endParaRPr lang="en-US" dirty="0" smtClean="0"/>
          </a:p>
        </p:txBody>
      </p:sp>
    </p:spTree>
    <p:extLst>
      <p:ext uri="{BB962C8B-B14F-4D97-AF65-F5344CB8AC3E}">
        <p14:creationId xmlns:p14="http://schemas.microsoft.com/office/powerpoint/2010/main" val="105948819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Callback Hell</a:t>
            </a:r>
            <a:endParaRPr lang="en-US" dirty="0"/>
          </a:p>
        </p:txBody>
      </p:sp>
      <p:sp>
        <p:nvSpPr>
          <p:cNvPr id="3" name="Content Placeholder 2"/>
          <p:cNvSpPr>
            <a:spLocks noGrp="1"/>
          </p:cNvSpPr>
          <p:nvPr>
            <p:ph idx="1"/>
          </p:nvPr>
        </p:nvSpPr>
        <p:spPr>
          <a:xfrm>
            <a:off x="481624" y="1600200"/>
            <a:ext cx="8229600" cy="4525963"/>
          </a:xfrm>
          <a:solidFill>
            <a:schemeClr val="bg1">
              <a:lumMod val="85000"/>
            </a:schemeClr>
          </a:solidFill>
          <a:effectLst>
            <a:softEdge rad="88900"/>
          </a:effectLst>
        </p:spPr>
        <p:txBody>
          <a:bodyPr>
            <a:normAutofit fontScale="62500" lnSpcReduction="20000"/>
          </a:bodyPr>
          <a:lstStyle/>
          <a:p>
            <a:pPr marL="0" indent="0">
              <a:buNone/>
            </a:pPr>
            <a:endParaRPr lang="en-US" sz="3000" b="1" dirty="0" smtClean="0">
              <a:solidFill>
                <a:srgbClr val="082357"/>
              </a:solidFill>
              <a:latin typeface="CourierNewPS-BoldMT"/>
            </a:endParaRPr>
          </a:p>
          <a:p>
            <a:pPr marL="0" indent="0">
              <a:buNone/>
            </a:pPr>
            <a:r>
              <a:rPr lang="en-US" sz="3000" b="1" dirty="0" err="1" smtClean="0">
                <a:solidFill>
                  <a:srgbClr val="082357"/>
                </a:solidFill>
                <a:latin typeface="CourierNewPS-BoldMT"/>
              </a:rPr>
              <a:t>var</a:t>
            </a:r>
            <a:r>
              <a:rPr lang="en-US" sz="3000" dirty="0" smtClean="0">
                <a:solidFill>
                  <a:prstClr val="black"/>
                </a:solidFill>
                <a:latin typeface="Courier"/>
              </a:rPr>
              <a:t> </a:t>
            </a:r>
            <a:r>
              <a:rPr lang="en-US" sz="3000" dirty="0" err="1">
                <a:solidFill>
                  <a:prstClr val="black"/>
                </a:solidFill>
                <a:latin typeface="Courier"/>
              </a:rPr>
              <a:t>db</a:t>
            </a:r>
            <a:r>
              <a:rPr lang="en-US" sz="3000" dirty="0">
                <a:solidFill>
                  <a:prstClr val="black"/>
                </a:solidFill>
                <a:latin typeface="Courier"/>
              </a:rPr>
              <a:t> </a:t>
            </a:r>
            <a:r>
              <a:rPr lang="en-US" sz="3000" dirty="0">
                <a:solidFill>
                  <a:srgbClr val="398B0F"/>
                </a:solidFill>
                <a:latin typeface="CourierNewPSMT"/>
              </a:rPr>
              <a:t>=</a:t>
            </a:r>
            <a:r>
              <a:rPr lang="en-US" sz="3000" dirty="0">
                <a:solidFill>
                  <a:prstClr val="black"/>
                </a:solidFill>
                <a:latin typeface="Courier"/>
              </a:rPr>
              <a:t> require</a:t>
            </a:r>
            <a:r>
              <a:rPr lang="en-US" sz="3000" dirty="0">
                <a:solidFill>
                  <a:srgbClr val="2A8B00"/>
                </a:solidFill>
                <a:latin typeface="CourierNewPSMT"/>
              </a:rPr>
              <a:t>(</a:t>
            </a:r>
            <a:r>
              <a:rPr lang="en-US" sz="3000" dirty="0">
                <a:solidFill>
                  <a:srgbClr val="284BC9"/>
                </a:solidFill>
                <a:latin typeface="CourierNewPSMT"/>
              </a:rPr>
              <a:t>'</a:t>
            </a:r>
            <a:r>
              <a:rPr lang="en-US" sz="3000" dirty="0" err="1">
                <a:solidFill>
                  <a:srgbClr val="284BC9"/>
                </a:solidFill>
                <a:latin typeface="CourierNewPSMT"/>
              </a:rPr>
              <a:t>somedatabaseprovider</a:t>
            </a:r>
            <a:r>
              <a:rPr lang="en-US" sz="3000" dirty="0">
                <a:solidFill>
                  <a:srgbClr val="284BC9"/>
                </a:solidFill>
                <a:latin typeface="CourierNewPSMT"/>
              </a:rPr>
              <a:t>'</a:t>
            </a:r>
            <a:r>
              <a:rPr lang="en-US" sz="3000" dirty="0">
                <a:solidFill>
                  <a:srgbClr val="2A8B00"/>
                </a:solidFill>
                <a:latin typeface="CourierNewPSMT"/>
              </a:rPr>
              <a:t>)</a:t>
            </a:r>
            <a:r>
              <a:rPr lang="en-US" sz="3000" dirty="0" smtClean="0">
                <a:solidFill>
                  <a:srgbClr val="398B0F"/>
                </a:solidFill>
                <a:latin typeface="CourierNewPSMT"/>
              </a:rPr>
              <a:t>;</a:t>
            </a:r>
          </a:p>
          <a:p>
            <a:pPr marL="0" indent="0">
              <a:buNone/>
            </a:pPr>
            <a:r>
              <a:rPr lang="en-US" sz="3000" i="1" dirty="0" smtClean="0">
                <a:solidFill>
                  <a:srgbClr val="1A5600"/>
                </a:solidFill>
                <a:latin typeface="CourierNewPS-ItalicMT"/>
              </a:rPr>
              <a:t>/</a:t>
            </a:r>
            <a:r>
              <a:rPr lang="en-US" sz="3000" i="1" dirty="0">
                <a:solidFill>
                  <a:srgbClr val="1A5600"/>
                </a:solidFill>
                <a:latin typeface="CourierNewPS-ItalicMT"/>
              </a:rPr>
              <a:t>/get recent </a:t>
            </a:r>
            <a:r>
              <a:rPr lang="en-US" sz="3000" i="1" dirty="0" smtClean="0">
                <a:solidFill>
                  <a:srgbClr val="1A5600"/>
                </a:solidFill>
                <a:latin typeface="CourierNewPS-ItalicMT"/>
              </a:rPr>
              <a:t>posts</a:t>
            </a:r>
            <a:endParaRPr lang="en-US" sz="3000" dirty="0" smtClean="0">
              <a:solidFill>
                <a:prstClr val="black"/>
              </a:solidFill>
              <a:latin typeface="Courier"/>
            </a:endParaRPr>
          </a:p>
          <a:p>
            <a:pPr marL="0" indent="0">
              <a:buNone/>
            </a:pPr>
            <a:r>
              <a:rPr lang="en-US" sz="3000" dirty="0" err="1" smtClean="0">
                <a:solidFill>
                  <a:prstClr val="black"/>
                </a:solidFill>
                <a:latin typeface="Courier"/>
              </a:rPr>
              <a:t>http.</a:t>
            </a:r>
            <a:r>
              <a:rPr lang="en-US" sz="3000" dirty="0" err="1" smtClean="0">
                <a:solidFill>
                  <a:srgbClr val="4D0057"/>
                </a:solidFill>
                <a:latin typeface="CourierNewPSMT"/>
              </a:rPr>
              <a:t>get</a:t>
            </a:r>
            <a:r>
              <a:rPr lang="en-US" sz="3000" dirty="0">
                <a:solidFill>
                  <a:srgbClr val="2A8B00"/>
                </a:solidFill>
                <a:latin typeface="CourierNewPSMT"/>
              </a:rPr>
              <a:t>(</a:t>
            </a:r>
            <a:r>
              <a:rPr lang="en-US" sz="3000" dirty="0">
                <a:solidFill>
                  <a:srgbClr val="284BC9"/>
                </a:solidFill>
                <a:latin typeface="CourierNewPSMT"/>
              </a:rPr>
              <a:t>'/</a:t>
            </a:r>
            <a:r>
              <a:rPr lang="en-US" sz="3000" dirty="0" err="1">
                <a:solidFill>
                  <a:srgbClr val="284BC9"/>
                </a:solidFill>
                <a:latin typeface="CourierNewPSMT"/>
              </a:rPr>
              <a:t>recentposts</a:t>
            </a:r>
            <a:r>
              <a:rPr lang="en-US" sz="3000" dirty="0">
                <a:solidFill>
                  <a:srgbClr val="284BC9"/>
                </a:solidFill>
                <a:latin typeface="CourierNewPSMT"/>
              </a:rPr>
              <a:t>'</a:t>
            </a:r>
            <a:r>
              <a:rPr lang="en-US" sz="3000" dirty="0">
                <a:solidFill>
                  <a:srgbClr val="398B0F"/>
                </a:solidFill>
                <a:latin typeface="CourierNewPSMT"/>
              </a:rPr>
              <a:t>,</a:t>
            </a:r>
            <a:r>
              <a:rPr lang="en-US" sz="3000" dirty="0">
                <a:solidFill>
                  <a:prstClr val="black"/>
                </a:solidFill>
                <a:latin typeface="Courier"/>
              </a:rPr>
              <a:t> </a:t>
            </a:r>
            <a:r>
              <a:rPr lang="en-US" sz="3000" b="1" dirty="0">
                <a:solidFill>
                  <a:srgbClr val="082357"/>
                </a:solidFill>
                <a:latin typeface="CourierNewPS-BoldMT"/>
              </a:rPr>
              <a:t>function</a:t>
            </a:r>
            <a:r>
              <a:rPr lang="en-US" sz="3000" dirty="0">
                <a:solidFill>
                  <a:srgbClr val="2A8B00"/>
                </a:solidFill>
                <a:latin typeface="CourierNewPSMT"/>
              </a:rPr>
              <a:t>(</a:t>
            </a:r>
            <a:r>
              <a:rPr lang="en-US" sz="3000" dirty="0" err="1">
                <a:solidFill>
                  <a:prstClr val="black"/>
                </a:solidFill>
                <a:latin typeface="Courier"/>
              </a:rPr>
              <a:t>req</a:t>
            </a:r>
            <a:r>
              <a:rPr lang="en-US" sz="3000" dirty="0">
                <a:solidFill>
                  <a:srgbClr val="398B0F"/>
                </a:solidFill>
                <a:latin typeface="CourierNewPSMT"/>
              </a:rPr>
              <a:t>,</a:t>
            </a:r>
            <a:r>
              <a:rPr lang="en-US" sz="3000" dirty="0">
                <a:solidFill>
                  <a:prstClr val="black"/>
                </a:solidFill>
                <a:latin typeface="Courier"/>
              </a:rPr>
              <a:t> res</a:t>
            </a:r>
            <a:r>
              <a:rPr lang="en-US" sz="3000" dirty="0">
                <a:solidFill>
                  <a:srgbClr val="2A8B00"/>
                </a:solidFill>
                <a:latin typeface="CourierNewPSMT"/>
              </a:rPr>
              <a:t>)</a:t>
            </a:r>
            <a:r>
              <a:rPr lang="en-US" sz="3000" dirty="0">
                <a:solidFill>
                  <a:prstClr val="black"/>
                </a:solidFill>
                <a:latin typeface="Courier"/>
              </a:rPr>
              <a:t> </a:t>
            </a:r>
            <a:r>
              <a:rPr lang="en-US" sz="3000" dirty="0" smtClean="0">
                <a:solidFill>
                  <a:srgbClr val="2A8B00"/>
                </a:solidFill>
                <a:latin typeface="CourierNewPSMT"/>
              </a:rPr>
              <a:t>{</a:t>
            </a:r>
            <a:endParaRPr lang="en-US" sz="3000" i="1" dirty="0">
              <a:solidFill>
                <a:srgbClr val="1A5600"/>
              </a:solidFill>
              <a:latin typeface="CourierNewPS-ItalicMT"/>
            </a:endParaRPr>
          </a:p>
          <a:p>
            <a:pPr marL="0" indent="0">
              <a:buNone/>
            </a:pPr>
            <a:r>
              <a:rPr lang="en-US" sz="3000" i="1" dirty="0" smtClean="0">
                <a:solidFill>
                  <a:srgbClr val="1A5600"/>
                </a:solidFill>
                <a:latin typeface="CourierNewPS-ItalicMT"/>
              </a:rPr>
              <a:t>  </a:t>
            </a:r>
            <a:r>
              <a:rPr lang="en-US" sz="3000" i="1" dirty="0">
                <a:solidFill>
                  <a:srgbClr val="1A5600"/>
                </a:solidFill>
                <a:latin typeface="CourierNewPS-ItalicMT"/>
              </a:rPr>
              <a:t>// open database connection</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err="1">
                <a:solidFill>
                  <a:prstClr val="black"/>
                </a:solidFill>
                <a:latin typeface="Courier"/>
              </a:rPr>
              <a:t>db.</a:t>
            </a:r>
            <a:r>
              <a:rPr lang="en-US" sz="3000" dirty="0" err="1">
                <a:solidFill>
                  <a:srgbClr val="4D0057"/>
                </a:solidFill>
                <a:latin typeface="CourierNewPSMT"/>
              </a:rPr>
              <a:t>openConnection</a:t>
            </a:r>
            <a:r>
              <a:rPr lang="en-US" sz="3000" dirty="0">
                <a:solidFill>
                  <a:srgbClr val="2A8B00"/>
                </a:solidFill>
                <a:latin typeface="CourierNewPSMT"/>
              </a:rPr>
              <a:t>(</a:t>
            </a:r>
            <a:r>
              <a:rPr lang="en-US" sz="3000" dirty="0">
                <a:solidFill>
                  <a:srgbClr val="284BC9"/>
                </a:solidFill>
                <a:latin typeface="CourierNewPSMT"/>
              </a:rPr>
              <a:t>'host'</a:t>
            </a:r>
            <a:r>
              <a:rPr lang="en-US" sz="3000" dirty="0">
                <a:solidFill>
                  <a:srgbClr val="398B0F"/>
                </a:solidFill>
                <a:latin typeface="CourierNewPSMT"/>
              </a:rPr>
              <a:t>,</a:t>
            </a:r>
            <a:r>
              <a:rPr lang="en-US" sz="3000" dirty="0">
                <a:solidFill>
                  <a:prstClr val="black"/>
                </a:solidFill>
                <a:latin typeface="Courier"/>
              </a:rPr>
              <a:t> </a:t>
            </a:r>
            <a:r>
              <a:rPr lang="en-US" sz="3000" dirty="0" err="1">
                <a:solidFill>
                  <a:prstClr val="black"/>
                </a:solidFill>
                <a:latin typeface="Courier"/>
              </a:rPr>
              <a:t>creds</a:t>
            </a:r>
            <a:r>
              <a:rPr lang="en-US" sz="3000" dirty="0" err="1" smtClean="0">
                <a:solidFill>
                  <a:srgbClr val="398B0F"/>
                </a:solidFill>
                <a:latin typeface="CourierNewPSMT"/>
              </a:rPr>
              <a:t>,</a:t>
            </a:r>
            <a:r>
              <a:rPr lang="en-US" sz="3000" b="1" dirty="0" err="1" smtClean="0">
                <a:solidFill>
                  <a:srgbClr val="082357"/>
                </a:solidFill>
                <a:latin typeface="CourierNewPS-BoldMT"/>
              </a:rPr>
              <a:t>function</a:t>
            </a:r>
            <a:r>
              <a:rPr lang="en-US" sz="3000" dirty="0">
                <a:solidFill>
                  <a:srgbClr val="2A8B00"/>
                </a:solidFill>
                <a:latin typeface="CourierNewPSMT"/>
              </a:rPr>
              <a:t>(</a:t>
            </a:r>
            <a:r>
              <a:rPr lang="en-US" sz="3000" dirty="0">
                <a:solidFill>
                  <a:prstClr val="black"/>
                </a:solidFill>
                <a:latin typeface="Courier"/>
              </a:rPr>
              <a:t>err</a:t>
            </a:r>
            <a:r>
              <a:rPr lang="en-US" sz="3000" dirty="0">
                <a:solidFill>
                  <a:srgbClr val="398B0F"/>
                </a:solidFill>
                <a:latin typeface="CourierNewPSMT"/>
              </a:rPr>
              <a:t>,</a:t>
            </a:r>
            <a:r>
              <a:rPr lang="en-US" sz="3000" dirty="0">
                <a:solidFill>
                  <a:prstClr val="black"/>
                </a:solidFill>
                <a:latin typeface="Courier"/>
              </a:rPr>
              <a:t> conn</a:t>
            </a:r>
            <a:r>
              <a:rPr lang="en-US" sz="3000" dirty="0" smtClean="0">
                <a:solidFill>
                  <a:srgbClr val="2A8B00"/>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smtClean="0">
                <a:solidFill>
                  <a:prstClr val="black"/>
                </a:solidFill>
                <a:latin typeface="Courier"/>
              </a:rPr>
              <a:t> </a:t>
            </a:r>
            <a:r>
              <a:rPr lang="en-US" sz="3000" dirty="0">
                <a:solidFill>
                  <a:prstClr val="black"/>
                </a:solidFill>
                <a:latin typeface="Courier"/>
              </a:rPr>
              <a:t> </a:t>
            </a:r>
            <a:r>
              <a:rPr lang="en-US" sz="3000" dirty="0" err="1">
                <a:solidFill>
                  <a:prstClr val="black"/>
                </a:solidFill>
                <a:latin typeface="Courier"/>
              </a:rPr>
              <a:t>res.</a:t>
            </a:r>
            <a:r>
              <a:rPr lang="en-US" sz="3000" dirty="0" err="1">
                <a:solidFill>
                  <a:srgbClr val="4D0057"/>
                </a:solidFill>
                <a:latin typeface="CourierNewPSMT"/>
              </a:rPr>
              <a:t>param</a:t>
            </a:r>
            <a:r>
              <a:rPr lang="en-US" sz="3000" dirty="0">
                <a:solidFill>
                  <a:srgbClr val="2A8B00"/>
                </a:solidFill>
                <a:latin typeface="CourierNewPSMT"/>
              </a:rPr>
              <a:t>[</a:t>
            </a:r>
            <a:r>
              <a:rPr lang="en-US" sz="3000" dirty="0">
                <a:solidFill>
                  <a:srgbClr val="284BC9"/>
                </a:solidFill>
                <a:latin typeface="CourierNewPSMT"/>
              </a:rPr>
              <a:t>'posts'</a:t>
            </a:r>
            <a:r>
              <a:rPr lang="en-US" sz="3000" dirty="0">
                <a:solidFill>
                  <a:srgbClr val="2A8B00"/>
                </a:solidFill>
                <a:latin typeface="CourierNewPSMT"/>
              </a:rPr>
              <a:t>]</a:t>
            </a:r>
            <a:r>
              <a:rPr lang="en-US" sz="3000" dirty="0">
                <a:solidFill>
                  <a:prstClr val="black"/>
                </a:solidFill>
                <a:latin typeface="Courier"/>
              </a:rPr>
              <a:t>.</a:t>
            </a:r>
            <a:r>
              <a:rPr lang="en-US" sz="3000" dirty="0" err="1">
                <a:solidFill>
                  <a:srgbClr val="4D0057"/>
                </a:solidFill>
                <a:latin typeface="CourierNewPSMT"/>
              </a:rPr>
              <a:t>forEach</a:t>
            </a:r>
            <a:r>
              <a:rPr lang="en-US" sz="3000" dirty="0">
                <a:solidFill>
                  <a:srgbClr val="2A8B00"/>
                </a:solidFill>
                <a:latin typeface="CourierNewPSMT"/>
              </a:rPr>
              <a:t>(</a:t>
            </a:r>
            <a:r>
              <a:rPr lang="en-US" sz="3000" dirty="0">
                <a:solidFill>
                  <a:prstClr val="black"/>
                </a:solidFill>
                <a:latin typeface="Courier"/>
              </a:rPr>
              <a:t>post</a:t>
            </a:r>
            <a:r>
              <a:rPr lang="en-US" sz="3000" dirty="0">
                <a:solidFill>
                  <a:srgbClr val="2A8B00"/>
                </a:solidFill>
                <a:latin typeface="CourierNewPSMT"/>
              </a:rPr>
              <a:t>)</a:t>
            </a:r>
            <a:r>
              <a:rPr lang="en-US" sz="3000" dirty="0">
                <a:solidFill>
                  <a:prstClr val="black"/>
                </a:solidFill>
                <a:latin typeface="Courier"/>
              </a:rPr>
              <a:t> </a:t>
            </a:r>
            <a:r>
              <a:rPr lang="en-US" sz="3000" dirty="0">
                <a:solidFill>
                  <a:srgbClr val="2A8B00"/>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smtClean="0">
                <a:solidFill>
                  <a:prstClr val="black"/>
                </a:solidFill>
                <a:latin typeface="Courier"/>
              </a:rPr>
              <a:t> </a:t>
            </a:r>
            <a:r>
              <a:rPr lang="en-US" sz="3000" dirty="0">
                <a:solidFill>
                  <a:prstClr val="black"/>
                </a:solidFill>
                <a:latin typeface="Courier"/>
              </a:rPr>
              <a:t>  </a:t>
            </a:r>
            <a:r>
              <a:rPr lang="en-US" sz="3000" dirty="0" err="1">
                <a:solidFill>
                  <a:prstClr val="black"/>
                </a:solidFill>
                <a:latin typeface="Courier"/>
              </a:rPr>
              <a:t>conn.</a:t>
            </a:r>
            <a:r>
              <a:rPr lang="en-US" sz="3000" dirty="0" err="1">
                <a:solidFill>
                  <a:srgbClr val="4D0057"/>
                </a:solidFill>
                <a:latin typeface="CourierNewPSMT"/>
              </a:rPr>
              <a:t>query</a:t>
            </a:r>
            <a:r>
              <a:rPr lang="en-US" sz="3000" dirty="0">
                <a:solidFill>
                  <a:srgbClr val="2A8B00"/>
                </a:solidFill>
                <a:latin typeface="CourierNewPSMT"/>
              </a:rPr>
              <a:t>(</a:t>
            </a:r>
            <a:r>
              <a:rPr lang="en-US" sz="3000" dirty="0">
                <a:solidFill>
                  <a:srgbClr val="284BC9"/>
                </a:solidFill>
                <a:latin typeface="CourierNewPSMT"/>
              </a:rPr>
              <a:t>'select * from users </a:t>
            </a:r>
            <a:r>
              <a:rPr lang="en-US" sz="3000" dirty="0" smtClean="0">
                <a:solidFill>
                  <a:srgbClr val="284BC9"/>
                </a:solidFill>
                <a:latin typeface="CourierNewPSMT"/>
              </a:rPr>
              <a:t>where 					              id=</a:t>
            </a:r>
            <a:r>
              <a:rPr lang="en-US" sz="3000" dirty="0">
                <a:solidFill>
                  <a:srgbClr val="284BC9"/>
                </a:solidFill>
                <a:latin typeface="CourierNewPSMT"/>
              </a:rPr>
              <a:t>'</a:t>
            </a:r>
            <a:r>
              <a:rPr lang="en-US" sz="3000" dirty="0" smtClean="0">
                <a:solidFill>
                  <a:srgbClr val="398B0F"/>
                </a:solidFill>
                <a:latin typeface="CourierNewPSMT"/>
              </a:rPr>
              <a:t>+</a:t>
            </a:r>
            <a:r>
              <a:rPr lang="en-US" sz="3000" dirty="0" smtClean="0">
                <a:solidFill>
                  <a:prstClr val="black"/>
                </a:solidFill>
                <a:latin typeface="Courier"/>
              </a:rPr>
              <a:t>post</a:t>
            </a:r>
            <a:r>
              <a:rPr lang="en-US" sz="3000" dirty="0">
                <a:solidFill>
                  <a:srgbClr val="2A8B00"/>
                </a:solidFill>
                <a:latin typeface="CourierNewPSMT"/>
              </a:rPr>
              <a:t>[</a:t>
            </a:r>
            <a:r>
              <a:rPr lang="en-US" sz="3000" dirty="0">
                <a:solidFill>
                  <a:srgbClr val="284BC9"/>
                </a:solidFill>
                <a:latin typeface="CourierNewPSMT"/>
              </a:rPr>
              <a:t>'user'</a:t>
            </a:r>
            <a:r>
              <a:rPr lang="en-US" sz="3000" dirty="0">
                <a:solidFill>
                  <a:srgbClr val="2A8B00"/>
                </a:solidFill>
                <a:latin typeface="CourierNewPSMT"/>
              </a:rPr>
              <a:t>]</a:t>
            </a:r>
            <a:r>
              <a:rPr lang="en-US" sz="3000" dirty="0" smtClean="0">
                <a:solidFill>
                  <a:srgbClr val="398B0F"/>
                </a:solidFill>
                <a:latin typeface="CourierNewPSMT"/>
              </a:rPr>
              <a:t>,</a:t>
            </a:r>
            <a:r>
              <a:rPr lang="en-US" sz="3000" b="1" dirty="0" smtClean="0">
                <a:solidFill>
                  <a:srgbClr val="082357"/>
                </a:solidFill>
                <a:latin typeface="CourierNewPS-BoldMT"/>
              </a:rPr>
              <a:t>function</a:t>
            </a:r>
            <a:r>
              <a:rPr lang="en-US" sz="3000" dirty="0">
                <a:solidFill>
                  <a:srgbClr val="2A8B00"/>
                </a:solidFill>
                <a:latin typeface="CourierNewPSMT"/>
              </a:rPr>
              <a:t>(</a:t>
            </a:r>
            <a:r>
              <a:rPr lang="en-US" sz="3000" dirty="0" err="1">
                <a:solidFill>
                  <a:prstClr val="black"/>
                </a:solidFill>
                <a:latin typeface="Courier"/>
              </a:rPr>
              <a:t>err</a:t>
            </a:r>
            <a:r>
              <a:rPr lang="en-US" sz="3000" dirty="0" err="1" smtClean="0">
                <a:solidFill>
                  <a:srgbClr val="398B0F"/>
                </a:solidFill>
                <a:latin typeface="CourierNewPSMT"/>
              </a:rPr>
              <a:t>,</a:t>
            </a:r>
            <a:r>
              <a:rPr lang="en-US" sz="3000" dirty="0" err="1" smtClean="0">
                <a:solidFill>
                  <a:prstClr val="black"/>
                </a:solidFill>
                <a:latin typeface="Courier"/>
              </a:rPr>
              <a:t>users</a:t>
            </a:r>
            <a:r>
              <a:rPr lang="en-US" sz="3000" dirty="0" smtClean="0">
                <a:solidFill>
                  <a:srgbClr val="2A8B00"/>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err="1">
                <a:solidFill>
                  <a:prstClr val="black"/>
                </a:solidFill>
                <a:latin typeface="Courier"/>
              </a:rPr>
              <a:t>conn.</a:t>
            </a:r>
            <a:r>
              <a:rPr lang="en-US" sz="3000" dirty="0" err="1">
                <a:solidFill>
                  <a:srgbClr val="000058"/>
                </a:solidFill>
                <a:latin typeface="CourierNewPSMT"/>
              </a:rPr>
              <a:t>close</a:t>
            </a:r>
            <a:r>
              <a:rPr lang="en-US" sz="3000" dirty="0">
                <a:solidFill>
                  <a:srgbClr val="2A8B00"/>
                </a:solidFill>
                <a:latin typeface="CourierNewPSMT"/>
              </a:rPr>
              <a:t>()</a:t>
            </a:r>
            <a:r>
              <a:rPr lang="en-US" sz="3000" dirty="0">
                <a:solidFill>
                  <a:srgbClr val="398B0F"/>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err="1">
                <a:solidFill>
                  <a:prstClr val="black"/>
                </a:solidFill>
                <a:latin typeface="Courier"/>
              </a:rPr>
              <a:t>res.</a:t>
            </a:r>
            <a:r>
              <a:rPr lang="en-US" sz="3000" dirty="0" err="1">
                <a:solidFill>
                  <a:srgbClr val="4D0057"/>
                </a:solidFill>
                <a:latin typeface="CourierNewPSMT"/>
              </a:rPr>
              <a:t>send</a:t>
            </a:r>
            <a:r>
              <a:rPr lang="en-US" sz="3000" dirty="0" smtClean="0">
                <a:solidFill>
                  <a:srgbClr val="2A8B00"/>
                </a:solidFill>
                <a:latin typeface="CourierNewPSMT"/>
              </a:rPr>
              <a:t>(</a:t>
            </a:r>
            <a:r>
              <a:rPr lang="en-US" sz="3000" dirty="0" smtClean="0">
                <a:solidFill>
                  <a:prstClr val="black"/>
                </a:solidFill>
                <a:latin typeface="Courier"/>
              </a:rPr>
              <a:t>users</a:t>
            </a:r>
            <a:r>
              <a:rPr lang="en-US" sz="3000" dirty="0" smtClean="0">
                <a:solidFill>
                  <a:srgbClr val="2A8B00"/>
                </a:solidFill>
                <a:latin typeface="CourierNewPSMT"/>
              </a:rPr>
              <a:t>[</a:t>
            </a:r>
            <a:r>
              <a:rPr lang="en-US" sz="3000" dirty="0">
                <a:solidFill>
                  <a:srgbClr val="B50000"/>
                </a:solidFill>
                <a:latin typeface="CourierNewPSMT"/>
              </a:rPr>
              <a:t>0</a:t>
            </a:r>
            <a:r>
              <a:rPr lang="en-US" sz="3000" dirty="0">
                <a:solidFill>
                  <a:srgbClr val="2A8B00"/>
                </a:solidFill>
                <a:latin typeface="CourierNewPSMT"/>
              </a:rPr>
              <a:t>])</a:t>
            </a:r>
            <a:r>
              <a:rPr lang="en-US" sz="3000" dirty="0">
                <a:solidFill>
                  <a:srgbClr val="398B0F"/>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a:solidFill>
                  <a:srgbClr val="2A8B00"/>
                </a:solidFill>
                <a:latin typeface="CourierNewPSMT"/>
              </a:rPr>
              <a:t>})</a:t>
            </a:r>
            <a:r>
              <a:rPr lang="en-US" sz="3000" dirty="0">
                <a:solidFill>
                  <a:srgbClr val="398B0F"/>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a:solidFill>
                  <a:srgbClr val="2A8B00"/>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a:solidFill>
                  <a:srgbClr val="2A8B00"/>
                </a:solidFill>
                <a:latin typeface="CourierNewPSMT"/>
              </a:rPr>
              <a:t>})</a:t>
            </a:r>
            <a:r>
              <a:rPr lang="en-US" sz="3000" dirty="0">
                <a:solidFill>
                  <a:srgbClr val="398B0F"/>
                </a:solidFill>
                <a:latin typeface="CourierNewPSMT"/>
              </a:rPr>
              <a:t>;</a:t>
            </a:r>
            <a:endParaRPr lang="en-US" sz="3000" dirty="0">
              <a:solidFill>
                <a:prstClr val="black"/>
              </a:solidFill>
              <a:latin typeface="Courier"/>
            </a:endParaRPr>
          </a:p>
          <a:p>
            <a:pPr marL="0" indent="0">
              <a:buNone/>
            </a:pPr>
            <a:r>
              <a:rPr lang="en-US" sz="3000" dirty="0">
                <a:solidFill>
                  <a:srgbClr val="2A8B00"/>
                </a:solidFill>
                <a:latin typeface="CourierNewPSMT"/>
              </a:rPr>
              <a:t>})</a:t>
            </a:r>
            <a:r>
              <a:rPr lang="en-US" sz="3000" dirty="0">
                <a:solidFill>
                  <a:srgbClr val="398B0F"/>
                </a:solidFill>
                <a:latin typeface="CourierNewPSMT"/>
              </a:rPr>
              <a:t>;</a:t>
            </a:r>
            <a:endParaRPr lang="en-US" sz="3000" dirty="0">
              <a:solidFill>
                <a:prstClr val="black"/>
              </a:solidFill>
              <a:latin typeface="Courier"/>
            </a:endParaRPr>
          </a:p>
          <a:p>
            <a:pPr marL="0" indent="0">
              <a:buNone/>
            </a:pPr>
            <a:endParaRPr lang="en-US" dirty="0" smtClean="0"/>
          </a:p>
        </p:txBody>
      </p:sp>
      <p:sp>
        <p:nvSpPr>
          <p:cNvPr id="4" name="Rounded Rectangle 3"/>
          <p:cNvSpPr/>
          <p:nvPr/>
        </p:nvSpPr>
        <p:spPr>
          <a:xfrm>
            <a:off x="457200" y="2480203"/>
            <a:ext cx="8254024" cy="635028"/>
          </a:xfrm>
          <a:prstGeom prst="roundRect">
            <a:avLst/>
          </a:prstGeom>
          <a:noFill/>
          <a:ln w="63500">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5545503" y="234732"/>
            <a:ext cx="3427777" cy="1365468"/>
          </a:xfrm>
          <a:prstGeom prst="roundRect">
            <a:avLst/>
          </a:prstGeom>
          <a:noFill/>
          <a:ln w="63500">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solidFill>
              </a:rPr>
              <a:t>Get recent posts from web service API</a:t>
            </a:r>
            <a:endParaRPr lang="en-US" dirty="0">
              <a:solidFill>
                <a:schemeClr val="accent1"/>
              </a:solidFill>
            </a:endParaRPr>
          </a:p>
        </p:txBody>
      </p:sp>
    </p:spTree>
    <p:extLst>
      <p:ext uri="{BB962C8B-B14F-4D97-AF65-F5344CB8AC3E}">
        <p14:creationId xmlns:p14="http://schemas.microsoft.com/office/powerpoint/2010/main" val="238435042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Callback Hell</a:t>
            </a:r>
            <a:endParaRPr lang="en-US" dirty="0"/>
          </a:p>
        </p:txBody>
      </p:sp>
      <p:sp>
        <p:nvSpPr>
          <p:cNvPr id="3" name="Content Placeholder 2"/>
          <p:cNvSpPr>
            <a:spLocks noGrp="1"/>
          </p:cNvSpPr>
          <p:nvPr>
            <p:ph idx="1"/>
          </p:nvPr>
        </p:nvSpPr>
        <p:spPr>
          <a:xfrm>
            <a:off x="481624" y="1600200"/>
            <a:ext cx="8229600" cy="4525963"/>
          </a:xfrm>
          <a:solidFill>
            <a:schemeClr val="bg1">
              <a:lumMod val="85000"/>
            </a:schemeClr>
          </a:solidFill>
          <a:effectLst>
            <a:softEdge rad="88900"/>
          </a:effectLst>
        </p:spPr>
        <p:txBody>
          <a:bodyPr>
            <a:normAutofit fontScale="62500" lnSpcReduction="20000"/>
          </a:bodyPr>
          <a:lstStyle/>
          <a:p>
            <a:pPr marL="0" indent="0">
              <a:buNone/>
            </a:pPr>
            <a:endParaRPr lang="en-US" sz="3000" b="1" dirty="0" smtClean="0">
              <a:solidFill>
                <a:srgbClr val="082357"/>
              </a:solidFill>
              <a:latin typeface="CourierNewPS-BoldMT"/>
            </a:endParaRPr>
          </a:p>
          <a:p>
            <a:pPr marL="0" indent="0">
              <a:buNone/>
            </a:pPr>
            <a:r>
              <a:rPr lang="en-US" sz="3000" b="1" dirty="0" err="1" smtClean="0">
                <a:solidFill>
                  <a:srgbClr val="082357"/>
                </a:solidFill>
                <a:latin typeface="CourierNewPS-BoldMT"/>
              </a:rPr>
              <a:t>var</a:t>
            </a:r>
            <a:r>
              <a:rPr lang="en-US" sz="3000" dirty="0" smtClean="0">
                <a:solidFill>
                  <a:prstClr val="black"/>
                </a:solidFill>
                <a:latin typeface="Courier"/>
              </a:rPr>
              <a:t> </a:t>
            </a:r>
            <a:r>
              <a:rPr lang="en-US" sz="3000" dirty="0" err="1">
                <a:solidFill>
                  <a:prstClr val="black"/>
                </a:solidFill>
                <a:latin typeface="Courier"/>
              </a:rPr>
              <a:t>db</a:t>
            </a:r>
            <a:r>
              <a:rPr lang="en-US" sz="3000" dirty="0">
                <a:solidFill>
                  <a:prstClr val="black"/>
                </a:solidFill>
                <a:latin typeface="Courier"/>
              </a:rPr>
              <a:t> </a:t>
            </a:r>
            <a:r>
              <a:rPr lang="en-US" sz="3000" dirty="0">
                <a:solidFill>
                  <a:srgbClr val="398B0F"/>
                </a:solidFill>
                <a:latin typeface="CourierNewPSMT"/>
              </a:rPr>
              <a:t>=</a:t>
            </a:r>
            <a:r>
              <a:rPr lang="en-US" sz="3000" dirty="0">
                <a:solidFill>
                  <a:prstClr val="black"/>
                </a:solidFill>
                <a:latin typeface="Courier"/>
              </a:rPr>
              <a:t> require</a:t>
            </a:r>
            <a:r>
              <a:rPr lang="en-US" sz="3000" dirty="0">
                <a:solidFill>
                  <a:srgbClr val="2A8B00"/>
                </a:solidFill>
                <a:latin typeface="CourierNewPSMT"/>
              </a:rPr>
              <a:t>(</a:t>
            </a:r>
            <a:r>
              <a:rPr lang="en-US" sz="3000" dirty="0">
                <a:solidFill>
                  <a:srgbClr val="284BC9"/>
                </a:solidFill>
                <a:latin typeface="CourierNewPSMT"/>
              </a:rPr>
              <a:t>'</a:t>
            </a:r>
            <a:r>
              <a:rPr lang="en-US" sz="3000" dirty="0" err="1">
                <a:solidFill>
                  <a:srgbClr val="284BC9"/>
                </a:solidFill>
                <a:latin typeface="CourierNewPSMT"/>
              </a:rPr>
              <a:t>somedatabaseprovider</a:t>
            </a:r>
            <a:r>
              <a:rPr lang="en-US" sz="3000" dirty="0">
                <a:solidFill>
                  <a:srgbClr val="284BC9"/>
                </a:solidFill>
                <a:latin typeface="CourierNewPSMT"/>
              </a:rPr>
              <a:t>'</a:t>
            </a:r>
            <a:r>
              <a:rPr lang="en-US" sz="3000" dirty="0">
                <a:solidFill>
                  <a:srgbClr val="2A8B00"/>
                </a:solidFill>
                <a:latin typeface="CourierNewPSMT"/>
              </a:rPr>
              <a:t>)</a:t>
            </a:r>
            <a:r>
              <a:rPr lang="en-US" sz="3000" dirty="0" smtClean="0">
                <a:solidFill>
                  <a:srgbClr val="398B0F"/>
                </a:solidFill>
                <a:latin typeface="CourierNewPSMT"/>
              </a:rPr>
              <a:t>;</a:t>
            </a:r>
          </a:p>
          <a:p>
            <a:pPr marL="0" indent="0">
              <a:buNone/>
            </a:pPr>
            <a:r>
              <a:rPr lang="en-US" sz="3000" i="1" dirty="0" smtClean="0">
                <a:solidFill>
                  <a:srgbClr val="1A5600"/>
                </a:solidFill>
                <a:latin typeface="CourierNewPS-ItalicMT"/>
              </a:rPr>
              <a:t>/</a:t>
            </a:r>
            <a:r>
              <a:rPr lang="en-US" sz="3000" i="1" dirty="0">
                <a:solidFill>
                  <a:srgbClr val="1A5600"/>
                </a:solidFill>
                <a:latin typeface="CourierNewPS-ItalicMT"/>
              </a:rPr>
              <a:t>/get recent </a:t>
            </a:r>
            <a:r>
              <a:rPr lang="en-US" sz="3000" i="1" dirty="0" smtClean="0">
                <a:solidFill>
                  <a:srgbClr val="1A5600"/>
                </a:solidFill>
                <a:latin typeface="CourierNewPS-ItalicMT"/>
              </a:rPr>
              <a:t>posts</a:t>
            </a:r>
            <a:endParaRPr lang="en-US" sz="3000" dirty="0" smtClean="0">
              <a:solidFill>
                <a:prstClr val="black"/>
              </a:solidFill>
              <a:latin typeface="Courier"/>
            </a:endParaRPr>
          </a:p>
          <a:p>
            <a:pPr marL="0" indent="0">
              <a:buNone/>
            </a:pPr>
            <a:r>
              <a:rPr lang="en-US" sz="3000" dirty="0" err="1" smtClean="0">
                <a:solidFill>
                  <a:prstClr val="black"/>
                </a:solidFill>
                <a:latin typeface="Courier"/>
              </a:rPr>
              <a:t>http.</a:t>
            </a:r>
            <a:r>
              <a:rPr lang="en-US" sz="3000" dirty="0" err="1" smtClean="0">
                <a:solidFill>
                  <a:srgbClr val="4D0057"/>
                </a:solidFill>
                <a:latin typeface="CourierNewPSMT"/>
              </a:rPr>
              <a:t>get</a:t>
            </a:r>
            <a:r>
              <a:rPr lang="en-US" sz="3000" dirty="0">
                <a:solidFill>
                  <a:srgbClr val="2A8B00"/>
                </a:solidFill>
                <a:latin typeface="CourierNewPSMT"/>
              </a:rPr>
              <a:t>(</a:t>
            </a:r>
            <a:r>
              <a:rPr lang="en-US" sz="3000" dirty="0">
                <a:solidFill>
                  <a:srgbClr val="284BC9"/>
                </a:solidFill>
                <a:latin typeface="CourierNewPSMT"/>
              </a:rPr>
              <a:t>'/</a:t>
            </a:r>
            <a:r>
              <a:rPr lang="en-US" sz="3000" dirty="0" err="1">
                <a:solidFill>
                  <a:srgbClr val="284BC9"/>
                </a:solidFill>
                <a:latin typeface="CourierNewPSMT"/>
              </a:rPr>
              <a:t>recentposts</a:t>
            </a:r>
            <a:r>
              <a:rPr lang="en-US" sz="3000" dirty="0">
                <a:solidFill>
                  <a:srgbClr val="284BC9"/>
                </a:solidFill>
                <a:latin typeface="CourierNewPSMT"/>
              </a:rPr>
              <a:t>'</a:t>
            </a:r>
            <a:r>
              <a:rPr lang="en-US" sz="3000" dirty="0">
                <a:solidFill>
                  <a:srgbClr val="398B0F"/>
                </a:solidFill>
                <a:latin typeface="CourierNewPSMT"/>
              </a:rPr>
              <a:t>,</a:t>
            </a:r>
            <a:r>
              <a:rPr lang="en-US" sz="3000" dirty="0">
                <a:solidFill>
                  <a:prstClr val="black"/>
                </a:solidFill>
                <a:latin typeface="Courier"/>
              </a:rPr>
              <a:t> </a:t>
            </a:r>
            <a:r>
              <a:rPr lang="en-US" sz="3000" b="1" dirty="0">
                <a:solidFill>
                  <a:srgbClr val="082357"/>
                </a:solidFill>
                <a:latin typeface="CourierNewPS-BoldMT"/>
              </a:rPr>
              <a:t>function</a:t>
            </a:r>
            <a:r>
              <a:rPr lang="en-US" sz="3000" dirty="0">
                <a:solidFill>
                  <a:srgbClr val="2A8B00"/>
                </a:solidFill>
                <a:latin typeface="CourierNewPSMT"/>
              </a:rPr>
              <a:t>(</a:t>
            </a:r>
            <a:r>
              <a:rPr lang="en-US" sz="3000" dirty="0" err="1">
                <a:solidFill>
                  <a:prstClr val="black"/>
                </a:solidFill>
                <a:latin typeface="Courier"/>
              </a:rPr>
              <a:t>req</a:t>
            </a:r>
            <a:r>
              <a:rPr lang="en-US" sz="3000" dirty="0">
                <a:solidFill>
                  <a:srgbClr val="398B0F"/>
                </a:solidFill>
                <a:latin typeface="CourierNewPSMT"/>
              </a:rPr>
              <a:t>,</a:t>
            </a:r>
            <a:r>
              <a:rPr lang="en-US" sz="3000" dirty="0">
                <a:solidFill>
                  <a:prstClr val="black"/>
                </a:solidFill>
                <a:latin typeface="Courier"/>
              </a:rPr>
              <a:t> res</a:t>
            </a:r>
            <a:r>
              <a:rPr lang="en-US" sz="3000" dirty="0">
                <a:solidFill>
                  <a:srgbClr val="2A8B00"/>
                </a:solidFill>
                <a:latin typeface="CourierNewPSMT"/>
              </a:rPr>
              <a:t>)</a:t>
            </a:r>
            <a:r>
              <a:rPr lang="en-US" sz="3000" dirty="0">
                <a:solidFill>
                  <a:prstClr val="black"/>
                </a:solidFill>
                <a:latin typeface="Courier"/>
              </a:rPr>
              <a:t> </a:t>
            </a:r>
            <a:r>
              <a:rPr lang="en-US" sz="3000" dirty="0" smtClean="0">
                <a:solidFill>
                  <a:srgbClr val="2A8B00"/>
                </a:solidFill>
                <a:latin typeface="CourierNewPSMT"/>
              </a:rPr>
              <a:t>{</a:t>
            </a:r>
            <a:endParaRPr lang="en-US" sz="3000" i="1" dirty="0">
              <a:solidFill>
                <a:srgbClr val="1A5600"/>
              </a:solidFill>
              <a:latin typeface="CourierNewPS-ItalicMT"/>
            </a:endParaRPr>
          </a:p>
          <a:p>
            <a:pPr marL="0" indent="0">
              <a:buNone/>
            </a:pPr>
            <a:r>
              <a:rPr lang="en-US" sz="3000" i="1" dirty="0" smtClean="0">
                <a:solidFill>
                  <a:srgbClr val="1A5600"/>
                </a:solidFill>
                <a:latin typeface="CourierNewPS-ItalicMT"/>
              </a:rPr>
              <a:t>  </a:t>
            </a:r>
            <a:r>
              <a:rPr lang="en-US" sz="3000" i="1" dirty="0">
                <a:solidFill>
                  <a:srgbClr val="1A5600"/>
                </a:solidFill>
                <a:latin typeface="CourierNewPS-ItalicMT"/>
              </a:rPr>
              <a:t>// open database connection</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err="1">
                <a:solidFill>
                  <a:prstClr val="black"/>
                </a:solidFill>
                <a:latin typeface="Courier"/>
              </a:rPr>
              <a:t>db.</a:t>
            </a:r>
            <a:r>
              <a:rPr lang="en-US" sz="3000" dirty="0" err="1">
                <a:solidFill>
                  <a:srgbClr val="4D0057"/>
                </a:solidFill>
                <a:latin typeface="CourierNewPSMT"/>
              </a:rPr>
              <a:t>openConnection</a:t>
            </a:r>
            <a:r>
              <a:rPr lang="en-US" sz="3000" dirty="0">
                <a:solidFill>
                  <a:srgbClr val="2A8B00"/>
                </a:solidFill>
                <a:latin typeface="CourierNewPSMT"/>
              </a:rPr>
              <a:t>(</a:t>
            </a:r>
            <a:r>
              <a:rPr lang="en-US" sz="3000" dirty="0">
                <a:solidFill>
                  <a:srgbClr val="284BC9"/>
                </a:solidFill>
                <a:latin typeface="CourierNewPSMT"/>
              </a:rPr>
              <a:t>'host'</a:t>
            </a:r>
            <a:r>
              <a:rPr lang="en-US" sz="3000" dirty="0">
                <a:solidFill>
                  <a:srgbClr val="398B0F"/>
                </a:solidFill>
                <a:latin typeface="CourierNewPSMT"/>
              </a:rPr>
              <a:t>,</a:t>
            </a:r>
            <a:r>
              <a:rPr lang="en-US" sz="3000" dirty="0">
                <a:solidFill>
                  <a:prstClr val="black"/>
                </a:solidFill>
                <a:latin typeface="Courier"/>
              </a:rPr>
              <a:t> </a:t>
            </a:r>
            <a:r>
              <a:rPr lang="en-US" sz="3000" dirty="0" err="1">
                <a:solidFill>
                  <a:prstClr val="black"/>
                </a:solidFill>
                <a:latin typeface="Courier"/>
              </a:rPr>
              <a:t>creds</a:t>
            </a:r>
            <a:r>
              <a:rPr lang="en-US" sz="3000" dirty="0" err="1" smtClean="0">
                <a:solidFill>
                  <a:srgbClr val="398B0F"/>
                </a:solidFill>
                <a:latin typeface="CourierNewPSMT"/>
              </a:rPr>
              <a:t>,</a:t>
            </a:r>
            <a:r>
              <a:rPr lang="en-US" sz="3000" b="1" dirty="0" err="1" smtClean="0">
                <a:solidFill>
                  <a:srgbClr val="082357"/>
                </a:solidFill>
                <a:latin typeface="CourierNewPS-BoldMT"/>
              </a:rPr>
              <a:t>function</a:t>
            </a:r>
            <a:r>
              <a:rPr lang="en-US" sz="3000" dirty="0">
                <a:solidFill>
                  <a:srgbClr val="2A8B00"/>
                </a:solidFill>
                <a:latin typeface="CourierNewPSMT"/>
              </a:rPr>
              <a:t>(</a:t>
            </a:r>
            <a:r>
              <a:rPr lang="en-US" sz="3000" dirty="0">
                <a:solidFill>
                  <a:prstClr val="black"/>
                </a:solidFill>
                <a:latin typeface="Courier"/>
              </a:rPr>
              <a:t>err</a:t>
            </a:r>
            <a:r>
              <a:rPr lang="en-US" sz="3000" dirty="0">
                <a:solidFill>
                  <a:srgbClr val="398B0F"/>
                </a:solidFill>
                <a:latin typeface="CourierNewPSMT"/>
              </a:rPr>
              <a:t>,</a:t>
            </a:r>
            <a:r>
              <a:rPr lang="en-US" sz="3000" dirty="0">
                <a:solidFill>
                  <a:prstClr val="black"/>
                </a:solidFill>
                <a:latin typeface="Courier"/>
              </a:rPr>
              <a:t> conn</a:t>
            </a:r>
            <a:r>
              <a:rPr lang="en-US" sz="3000" dirty="0" smtClean="0">
                <a:solidFill>
                  <a:srgbClr val="2A8B00"/>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smtClean="0">
                <a:solidFill>
                  <a:prstClr val="black"/>
                </a:solidFill>
                <a:latin typeface="Courier"/>
              </a:rPr>
              <a:t> </a:t>
            </a:r>
            <a:r>
              <a:rPr lang="en-US" sz="3000" dirty="0">
                <a:solidFill>
                  <a:prstClr val="black"/>
                </a:solidFill>
                <a:latin typeface="Courier"/>
              </a:rPr>
              <a:t> </a:t>
            </a:r>
            <a:r>
              <a:rPr lang="en-US" sz="3000" dirty="0" err="1">
                <a:solidFill>
                  <a:prstClr val="black"/>
                </a:solidFill>
                <a:latin typeface="Courier"/>
              </a:rPr>
              <a:t>res.</a:t>
            </a:r>
            <a:r>
              <a:rPr lang="en-US" sz="3000" dirty="0" err="1">
                <a:solidFill>
                  <a:srgbClr val="4D0057"/>
                </a:solidFill>
                <a:latin typeface="CourierNewPSMT"/>
              </a:rPr>
              <a:t>param</a:t>
            </a:r>
            <a:r>
              <a:rPr lang="en-US" sz="3000" dirty="0">
                <a:solidFill>
                  <a:srgbClr val="2A8B00"/>
                </a:solidFill>
                <a:latin typeface="CourierNewPSMT"/>
              </a:rPr>
              <a:t>[</a:t>
            </a:r>
            <a:r>
              <a:rPr lang="en-US" sz="3000" dirty="0">
                <a:solidFill>
                  <a:srgbClr val="284BC9"/>
                </a:solidFill>
                <a:latin typeface="CourierNewPSMT"/>
              </a:rPr>
              <a:t>'posts'</a:t>
            </a:r>
            <a:r>
              <a:rPr lang="en-US" sz="3000" dirty="0">
                <a:solidFill>
                  <a:srgbClr val="2A8B00"/>
                </a:solidFill>
                <a:latin typeface="CourierNewPSMT"/>
              </a:rPr>
              <a:t>]</a:t>
            </a:r>
            <a:r>
              <a:rPr lang="en-US" sz="3000" dirty="0">
                <a:solidFill>
                  <a:prstClr val="black"/>
                </a:solidFill>
                <a:latin typeface="Courier"/>
              </a:rPr>
              <a:t>.</a:t>
            </a:r>
            <a:r>
              <a:rPr lang="en-US" sz="3000" dirty="0" err="1">
                <a:solidFill>
                  <a:srgbClr val="4D0057"/>
                </a:solidFill>
                <a:latin typeface="CourierNewPSMT"/>
              </a:rPr>
              <a:t>forEach</a:t>
            </a:r>
            <a:r>
              <a:rPr lang="en-US" sz="3000" dirty="0">
                <a:solidFill>
                  <a:srgbClr val="2A8B00"/>
                </a:solidFill>
                <a:latin typeface="CourierNewPSMT"/>
              </a:rPr>
              <a:t>(</a:t>
            </a:r>
            <a:r>
              <a:rPr lang="en-US" sz="3000" dirty="0">
                <a:solidFill>
                  <a:prstClr val="black"/>
                </a:solidFill>
                <a:latin typeface="Courier"/>
              </a:rPr>
              <a:t>post</a:t>
            </a:r>
            <a:r>
              <a:rPr lang="en-US" sz="3000" dirty="0">
                <a:solidFill>
                  <a:srgbClr val="2A8B00"/>
                </a:solidFill>
                <a:latin typeface="CourierNewPSMT"/>
              </a:rPr>
              <a:t>)</a:t>
            </a:r>
            <a:r>
              <a:rPr lang="en-US" sz="3000" dirty="0">
                <a:solidFill>
                  <a:prstClr val="black"/>
                </a:solidFill>
                <a:latin typeface="Courier"/>
              </a:rPr>
              <a:t> </a:t>
            </a:r>
            <a:r>
              <a:rPr lang="en-US" sz="3000" dirty="0">
                <a:solidFill>
                  <a:srgbClr val="2A8B00"/>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smtClean="0">
                <a:solidFill>
                  <a:prstClr val="black"/>
                </a:solidFill>
                <a:latin typeface="Courier"/>
              </a:rPr>
              <a:t> </a:t>
            </a:r>
            <a:r>
              <a:rPr lang="en-US" sz="3000" dirty="0">
                <a:solidFill>
                  <a:prstClr val="black"/>
                </a:solidFill>
                <a:latin typeface="Courier"/>
              </a:rPr>
              <a:t>  </a:t>
            </a:r>
            <a:r>
              <a:rPr lang="en-US" sz="3000" dirty="0" err="1">
                <a:solidFill>
                  <a:prstClr val="black"/>
                </a:solidFill>
                <a:latin typeface="Courier"/>
              </a:rPr>
              <a:t>conn.</a:t>
            </a:r>
            <a:r>
              <a:rPr lang="en-US" sz="3000" dirty="0" err="1">
                <a:solidFill>
                  <a:srgbClr val="4D0057"/>
                </a:solidFill>
                <a:latin typeface="CourierNewPSMT"/>
              </a:rPr>
              <a:t>query</a:t>
            </a:r>
            <a:r>
              <a:rPr lang="en-US" sz="3000" dirty="0">
                <a:solidFill>
                  <a:srgbClr val="2A8B00"/>
                </a:solidFill>
                <a:latin typeface="CourierNewPSMT"/>
              </a:rPr>
              <a:t>(</a:t>
            </a:r>
            <a:r>
              <a:rPr lang="en-US" sz="3000" dirty="0">
                <a:solidFill>
                  <a:srgbClr val="284BC9"/>
                </a:solidFill>
                <a:latin typeface="CourierNewPSMT"/>
              </a:rPr>
              <a:t>'select * from users </a:t>
            </a:r>
            <a:r>
              <a:rPr lang="en-US" sz="3000" dirty="0" smtClean="0">
                <a:solidFill>
                  <a:srgbClr val="284BC9"/>
                </a:solidFill>
                <a:latin typeface="CourierNewPSMT"/>
              </a:rPr>
              <a:t>where 					              id=</a:t>
            </a:r>
            <a:r>
              <a:rPr lang="en-US" sz="3000" dirty="0">
                <a:solidFill>
                  <a:srgbClr val="284BC9"/>
                </a:solidFill>
                <a:latin typeface="CourierNewPSMT"/>
              </a:rPr>
              <a:t>'</a:t>
            </a:r>
            <a:r>
              <a:rPr lang="en-US" sz="3000" dirty="0" smtClean="0">
                <a:solidFill>
                  <a:srgbClr val="398B0F"/>
                </a:solidFill>
                <a:latin typeface="CourierNewPSMT"/>
              </a:rPr>
              <a:t>+</a:t>
            </a:r>
            <a:r>
              <a:rPr lang="en-US" sz="3000" dirty="0" smtClean="0">
                <a:solidFill>
                  <a:prstClr val="black"/>
                </a:solidFill>
                <a:latin typeface="Courier"/>
              </a:rPr>
              <a:t>post</a:t>
            </a:r>
            <a:r>
              <a:rPr lang="en-US" sz="3000" dirty="0">
                <a:solidFill>
                  <a:srgbClr val="2A8B00"/>
                </a:solidFill>
                <a:latin typeface="CourierNewPSMT"/>
              </a:rPr>
              <a:t>[</a:t>
            </a:r>
            <a:r>
              <a:rPr lang="en-US" sz="3000" dirty="0">
                <a:solidFill>
                  <a:srgbClr val="284BC9"/>
                </a:solidFill>
                <a:latin typeface="CourierNewPSMT"/>
              </a:rPr>
              <a:t>'user'</a:t>
            </a:r>
            <a:r>
              <a:rPr lang="en-US" sz="3000" dirty="0">
                <a:solidFill>
                  <a:srgbClr val="2A8B00"/>
                </a:solidFill>
                <a:latin typeface="CourierNewPSMT"/>
              </a:rPr>
              <a:t>]</a:t>
            </a:r>
            <a:r>
              <a:rPr lang="en-US" sz="3000" dirty="0" smtClean="0">
                <a:solidFill>
                  <a:srgbClr val="398B0F"/>
                </a:solidFill>
                <a:latin typeface="CourierNewPSMT"/>
              </a:rPr>
              <a:t>,</a:t>
            </a:r>
            <a:r>
              <a:rPr lang="en-US" sz="3000" b="1" dirty="0" smtClean="0">
                <a:solidFill>
                  <a:srgbClr val="082357"/>
                </a:solidFill>
                <a:latin typeface="CourierNewPS-BoldMT"/>
              </a:rPr>
              <a:t>function</a:t>
            </a:r>
            <a:r>
              <a:rPr lang="en-US" sz="3000" dirty="0">
                <a:solidFill>
                  <a:srgbClr val="2A8B00"/>
                </a:solidFill>
                <a:latin typeface="CourierNewPSMT"/>
              </a:rPr>
              <a:t>(</a:t>
            </a:r>
            <a:r>
              <a:rPr lang="en-US" sz="3000" dirty="0" err="1">
                <a:solidFill>
                  <a:prstClr val="black"/>
                </a:solidFill>
                <a:latin typeface="Courier"/>
              </a:rPr>
              <a:t>err</a:t>
            </a:r>
            <a:r>
              <a:rPr lang="en-US" sz="3000" dirty="0" err="1" smtClean="0">
                <a:solidFill>
                  <a:srgbClr val="398B0F"/>
                </a:solidFill>
                <a:latin typeface="CourierNewPSMT"/>
              </a:rPr>
              <a:t>,</a:t>
            </a:r>
            <a:r>
              <a:rPr lang="en-US" sz="3000" dirty="0" err="1" smtClean="0">
                <a:solidFill>
                  <a:prstClr val="black"/>
                </a:solidFill>
                <a:latin typeface="Courier"/>
              </a:rPr>
              <a:t>users</a:t>
            </a:r>
            <a:r>
              <a:rPr lang="en-US" sz="3000" dirty="0" smtClean="0">
                <a:solidFill>
                  <a:srgbClr val="2A8B00"/>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err="1">
                <a:solidFill>
                  <a:prstClr val="black"/>
                </a:solidFill>
                <a:latin typeface="Courier"/>
              </a:rPr>
              <a:t>conn.</a:t>
            </a:r>
            <a:r>
              <a:rPr lang="en-US" sz="3000" dirty="0" err="1">
                <a:solidFill>
                  <a:srgbClr val="000058"/>
                </a:solidFill>
                <a:latin typeface="CourierNewPSMT"/>
              </a:rPr>
              <a:t>close</a:t>
            </a:r>
            <a:r>
              <a:rPr lang="en-US" sz="3000" dirty="0">
                <a:solidFill>
                  <a:srgbClr val="2A8B00"/>
                </a:solidFill>
                <a:latin typeface="CourierNewPSMT"/>
              </a:rPr>
              <a:t>()</a:t>
            </a:r>
            <a:r>
              <a:rPr lang="en-US" sz="3000" dirty="0">
                <a:solidFill>
                  <a:srgbClr val="398B0F"/>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err="1">
                <a:solidFill>
                  <a:prstClr val="black"/>
                </a:solidFill>
                <a:latin typeface="Courier"/>
              </a:rPr>
              <a:t>res.</a:t>
            </a:r>
            <a:r>
              <a:rPr lang="en-US" sz="3000" dirty="0" err="1">
                <a:solidFill>
                  <a:srgbClr val="4D0057"/>
                </a:solidFill>
                <a:latin typeface="CourierNewPSMT"/>
              </a:rPr>
              <a:t>send</a:t>
            </a:r>
            <a:r>
              <a:rPr lang="en-US" sz="3000" dirty="0" smtClean="0">
                <a:solidFill>
                  <a:srgbClr val="2A8B00"/>
                </a:solidFill>
                <a:latin typeface="CourierNewPSMT"/>
              </a:rPr>
              <a:t>(</a:t>
            </a:r>
            <a:r>
              <a:rPr lang="en-US" sz="3000" dirty="0" smtClean="0">
                <a:solidFill>
                  <a:prstClr val="black"/>
                </a:solidFill>
                <a:latin typeface="Courier"/>
              </a:rPr>
              <a:t>users</a:t>
            </a:r>
            <a:r>
              <a:rPr lang="en-US" sz="3000" dirty="0" smtClean="0">
                <a:solidFill>
                  <a:srgbClr val="2A8B00"/>
                </a:solidFill>
                <a:latin typeface="CourierNewPSMT"/>
              </a:rPr>
              <a:t>[</a:t>
            </a:r>
            <a:r>
              <a:rPr lang="en-US" sz="3000" dirty="0">
                <a:solidFill>
                  <a:srgbClr val="B50000"/>
                </a:solidFill>
                <a:latin typeface="CourierNewPSMT"/>
              </a:rPr>
              <a:t>0</a:t>
            </a:r>
            <a:r>
              <a:rPr lang="en-US" sz="3000" dirty="0">
                <a:solidFill>
                  <a:srgbClr val="2A8B00"/>
                </a:solidFill>
                <a:latin typeface="CourierNewPSMT"/>
              </a:rPr>
              <a:t>])</a:t>
            </a:r>
            <a:r>
              <a:rPr lang="en-US" sz="3000" dirty="0">
                <a:solidFill>
                  <a:srgbClr val="398B0F"/>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a:solidFill>
                  <a:srgbClr val="2A8B00"/>
                </a:solidFill>
                <a:latin typeface="CourierNewPSMT"/>
              </a:rPr>
              <a:t>})</a:t>
            </a:r>
            <a:r>
              <a:rPr lang="en-US" sz="3000" dirty="0">
                <a:solidFill>
                  <a:srgbClr val="398B0F"/>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a:solidFill>
                  <a:srgbClr val="2A8B00"/>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a:solidFill>
                  <a:srgbClr val="2A8B00"/>
                </a:solidFill>
                <a:latin typeface="CourierNewPSMT"/>
              </a:rPr>
              <a:t>})</a:t>
            </a:r>
            <a:r>
              <a:rPr lang="en-US" sz="3000" dirty="0">
                <a:solidFill>
                  <a:srgbClr val="398B0F"/>
                </a:solidFill>
                <a:latin typeface="CourierNewPSMT"/>
              </a:rPr>
              <a:t>;</a:t>
            </a:r>
            <a:endParaRPr lang="en-US" sz="3000" dirty="0">
              <a:solidFill>
                <a:prstClr val="black"/>
              </a:solidFill>
              <a:latin typeface="Courier"/>
            </a:endParaRPr>
          </a:p>
          <a:p>
            <a:pPr marL="0" indent="0">
              <a:buNone/>
            </a:pPr>
            <a:r>
              <a:rPr lang="en-US" sz="3000" dirty="0">
                <a:solidFill>
                  <a:srgbClr val="2A8B00"/>
                </a:solidFill>
                <a:latin typeface="CourierNewPSMT"/>
              </a:rPr>
              <a:t>})</a:t>
            </a:r>
            <a:r>
              <a:rPr lang="en-US" sz="3000" dirty="0">
                <a:solidFill>
                  <a:srgbClr val="398B0F"/>
                </a:solidFill>
                <a:latin typeface="CourierNewPSMT"/>
              </a:rPr>
              <a:t>;</a:t>
            </a:r>
            <a:endParaRPr lang="en-US" sz="3000" dirty="0">
              <a:solidFill>
                <a:prstClr val="black"/>
              </a:solidFill>
              <a:latin typeface="Courier"/>
            </a:endParaRPr>
          </a:p>
          <a:p>
            <a:pPr marL="0" indent="0">
              <a:buNone/>
            </a:pPr>
            <a:endParaRPr lang="en-US" dirty="0" smtClean="0"/>
          </a:p>
        </p:txBody>
      </p:sp>
      <p:sp>
        <p:nvSpPr>
          <p:cNvPr id="4" name="Rounded Rectangle 3"/>
          <p:cNvSpPr/>
          <p:nvPr/>
        </p:nvSpPr>
        <p:spPr>
          <a:xfrm>
            <a:off x="457200" y="3067303"/>
            <a:ext cx="8254024" cy="359450"/>
          </a:xfrm>
          <a:prstGeom prst="roundRect">
            <a:avLst/>
          </a:prstGeom>
          <a:noFill/>
          <a:ln w="63500">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5545503" y="234732"/>
            <a:ext cx="3427777" cy="1365468"/>
          </a:xfrm>
          <a:prstGeom prst="roundRect">
            <a:avLst/>
          </a:prstGeom>
          <a:noFill/>
          <a:ln w="63500">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solidFill>
              </a:rPr>
              <a:t>Open connection to DB</a:t>
            </a:r>
            <a:endParaRPr lang="en-US" dirty="0">
              <a:solidFill>
                <a:schemeClr val="accent1"/>
              </a:solidFill>
            </a:endParaRPr>
          </a:p>
        </p:txBody>
      </p:sp>
    </p:spTree>
    <p:extLst>
      <p:ext uri="{BB962C8B-B14F-4D97-AF65-F5344CB8AC3E}">
        <p14:creationId xmlns:p14="http://schemas.microsoft.com/office/powerpoint/2010/main" val="111270024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Callback Hell</a:t>
            </a:r>
            <a:endParaRPr lang="en-US" dirty="0"/>
          </a:p>
        </p:txBody>
      </p:sp>
      <p:sp>
        <p:nvSpPr>
          <p:cNvPr id="3" name="Content Placeholder 2"/>
          <p:cNvSpPr>
            <a:spLocks noGrp="1"/>
          </p:cNvSpPr>
          <p:nvPr>
            <p:ph idx="1"/>
          </p:nvPr>
        </p:nvSpPr>
        <p:spPr>
          <a:xfrm>
            <a:off x="481624" y="1600200"/>
            <a:ext cx="8229600" cy="4525963"/>
          </a:xfrm>
          <a:solidFill>
            <a:schemeClr val="bg1">
              <a:lumMod val="85000"/>
            </a:schemeClr>
          </a:solidFill>
          <a:effectLst>
            <a:softEdge rad="88900"/>
          </a:effectLst>
        </p:spPr>
        <p:txBody>
          <a:bodyPr>
            <a:normAutofit fontScale="62500" lnSpcReduction="20000"/>
          </a:bodyPr>
          <a:lstStyle/>
          <a:p>
            <a:pPr marL="0" indent="0">
              <a:buNone/>
            </a:pPr>
            <a:endParaRPr lang="en-US" sz="3000" b="1" dirty="0" smtClean="0">
              <a:solidFill>
                <a:srgbClr val="082357"/>
              </a:solidFill>
              <a:latin typeface="CourierNewPS-BoldMT"/>
            </a:endParaRPr>
          </a:p>
          <a:p>
            <a:pPr marL="0" indent="0">
              <a:buNone/>
            </a:pPr>
            <a:r>
              <a:rPr lang="en-US" sz="3000" b="1" dirty="0" err="1" smtClean="0">
                <a:solidFill>
                  <a:srgbClr val="082357"/>
                </a:solidFill>
                <a:latin typeface="CourierNewPS-BoldMT"/>
              </a:rPr>
              <a:t>var</a:t>
            </a:r>
            <a:r>
              <a:rPr lang="en-US" sz="3000" dirty="0" smtClean="0">
                <a:solidFill>
                  <a:prstClr val="black"/>
                </a:solidFill>
                <a:latin typeface="Courier"/>
              </a:rPr>
              <a:t> </a:t>
            </a:r>
            <a:r>
              <a:rPr lang="en-US" sz="3000" dirty="0" err="1">
                <a:solidFill>
                  <a:prstClr val="black"/>
                </a:solidFill>
                <a:latin typeface="Courier"/>
              </a:rPr>
              <a:t>db</a:t>
            </a:r>
            <a:r>
              <a:rPr lang="en-US" sz="3000" dirty="0">
                <a:solidFill>
                  <a:prstClr val="black"/>
                </a:solidFill>
                <a:latin typeface="Courier"/>
              </a:rPr>
              <a:t> </a:t>
            </a:r>
            <a:r>
              <a:rPr lang="en-US" sz="3000" dirty="0">
                <a:solidFill>
                  <a:srgbClr val="398B0F"/>
                </a:solidFill>
                <a:latin typeface="CourierNewPSMT"/>
              </a:rPr>
              <a:t>=</a:t>
            </a:r>
            <a:r>
              <a:rPr lang="en-US" sz="3000" dirty="0">
                <a:solidFill>
                  <a:prstClr val="black"/>
                </a:solidFill>
                <a:latin typeface="Courier"/>
              </a:rPr>
              <a:t> require</a:t>
            </a:r>
            <a:r>
              <a:rPr lang="en-US" sz="3000" dirty="0">
                <a:solidFill>
                  <a:srgbClr val="2A8B00"/>
                </a:solidFill>
                <a:latin typeface="CourierNewPSMT"/>
              </a:rPr>
              <a:t>(</a:t>
            </a:r>
            <a:r>
              <a:rPr lang="en-US" sz="3000" dirty="0">
                <a:solidFill>
                  <a:srgbClr val="284BC9"/>
                </a:solidFill>
                <a:latin typeface="CourierNewPSMT"/>
              </a:rPr>
              <a:t>'</a:t>
            </a:r>
            <a:r>
              <a:rPr lang="en-US" sz="3000" dirty="0" err="1">
                <a:solidFill>
                  <a:srgbClr val="284BC9"/>
                </a:solidFill>
                <a:latin typeface="CourierNewPSMT"/>
              </a:rPr>
              <a:t>somedatabaseprovider</a:t>
            </a:r>
            <a:r>
              <a:rPr lang="en-US" sz="3000" dirty="0">
                <a:solidFill>
                  <a:srgbClr val="284BC9"/>
                </a:solidFill>
                <a:latin typeface="CourierNewPSMT"/>
              </a:rPr>
              <a:t>'</a:t>
            </a:r>
            <a:r>
              <a:rPr lang="en-US" sz="3000" dirty="0">
                <a:solidFill>
                  <a:srgbClr val="2A8B00"/>
                </a:solidFill>
                <a:latin typeface="CourierNewPSMT"/>
              </a:rPr>
              <a:t>)</a:t>
            </a:r>
            <a:r>
              <a:rPr lang="en-US" sz="3000" dirty="0" smtClean="0">
                <a:solidFill>
                  <a:srgbClr val="398B0F"/>
                </a:solidFill>
                <a:latin typeface="CourierNewPSMT"/>
              </a:rPr>
              <a:t>;</a:t>
            </a:r>
          </a:p>
          <a:p>
            <a:pPr marL="0" indent="0">
              <a:buNone/>
            </a:pPr>
            <a:r>
              <a:rPr lang="en-US" sz="3000" i="1" dirty="0" smtClean="0">
                <a:solidFill>
                  <a:srgbClr val="1A5600"/>
                </a:solidFill>
                <a:latin typeface="CourierNewPS-ItalicMT"/>
              </a:rPr>
              <a:t>/</a:t>
            </a:r>
            <a:r>
              <a:rPr lang="en-US" sz="3000" i="1" dirty="0">
                <a:solidFill>
                  <a:srgbClr val="1A5600"/>
                </a:solidFill>
                <a:latin typeface="CourierNewPS-ItalicMT"/>
              </a:rPr>
              <a:t>/get recent </a:t>
            </a:r>
            <a:r>
              <a:rPr lang="en-US" sz="3000" i="1" dirty="0" smtClean="0">
                <a:solidFill>
                  <a:srgbClr val="1A5600"/>
                </a:solidFill>
                <a:latin typeface="CourierNewPS-ItalicMT"/>
              </a:rPr>
              <a:t>posts</a:t>
            </a:r>
            <a:endParaRPr lang="en-US" sz="3000" dirty="0" smtClean="0">
              <a:solidFill>
                <a:prstClr val="black"/>
              </a:solidFill>
              <a:latin typeface="Courier"/>
            </a:endParaRPr>
          </a:p>
          <a:p>
            <a:pPr marL="0" indent="0">
              <a:buNone/>
            </a:pPr>
            <a:r>
              <a:rPr lang="en-US" sz="3000" dirty="0" err="1" smtClean="0">
                <a:solidFill>
                  <a:prstClr val="black"/>
                </a:solidFill>
                <a:latin typeface="Courier"/>
              </a:rPr>
              <a:t>http.</a:t>
            </a:r>
            <a:r>
              <a:rPr lang="en-US" sz="3000" dirty="0" err="1" smtClean="0">
                <a:solidFill>
                  <a:srgbClr val="4D0057"/>
                </a:solidFill>
                <a:latin typeface="CourierNewPSMT"/>
              </a:rPr>
              <a:t>get</a:t>
            </a:r>
            <a:r>
              <a:rPr lang="en-US" sz="3000" dirty="0">
                <a:solidFill>
                  <a:srgbClr val="2A8B00"/>
                </a:solidFill>
                <a:latin typeface="CourierNewPSMT"/>
              </a:rPr>
              <a:t>(</a:t>
            </a:r>
            <a:r>
              <a:rPr lang="en-US" sz="3000" dirty="0">
                <a:solidFill>
                  <a:srgbClr val="284BC9"/>
                </a:solidFill>
                <a:latin typeface="CourierNewPSMT"/>
              </a:rPr>
              <a:t>'/</a:t>
            </a:r>
            <a:r>
              <a:rPr lang="en-US" sz="3000" dirty="0" err="1">
                <a:solidFill>
                  <a:srgbClr val="284BC9"/>
                </a:solidFill>
                <a:latin typeface="CourierNewPSMT"/>
              </a:rPr>
              <a:t>recentposts</a:t>
            </a:r>
            <a:r>
              <a:rPr lang="en-US" sz="3000" dirty="0">
                <a:solidFill>
                  <a:srgbClr val="284BC9"/>
                </a:solidFill>
                <a:latin typeface="CourierNewPSMT"/>
              </a:rPr>
              <a:t>'</a:t>
            </a:r>
            <a:r>
              <a:rPr lang="en-US" sz="3000" dirty="0">
                <a:solidFill>
                  <a:srgbClr val="398B0F"/>
                </a:solidFill>
                <a:latin typeface="CourierNewPSMT"/>
              </a:rPr>
              <a:t>,</a:t>
            </a:r>
            <a:r>
              <a:rPr lang="en-US" sz="3000" dirty="0">
                <a:solidFill>
                  <a:prstClr val="black"/>
                </a:solidFill>
                <a:latin typeface="Courier"/>
              </a:rPr>
              <a:t> </a:t>
            </a:r>
            <a:r>
              <a:rPr lang="en-US" sz="3000" b="1" dirty="0">
                <a:solidFill>
                  <a:srgbClr val="082357"/>
                </a:solidFill>
                <a:latin typeface="CourierNewPS-BoldMT"/>
              </a:rPr>
              <a:t>function</a:t>
            </a:r>
            <a:r>
              <a:rPr lang="en-US" sz="3000" dirty="0">
                <a:solidFill>
                  <a:srgbClr val="2A8B00"/>
                </a:solidFill>
                <a:latin typeface="CourierNewPSMT"/>
              </a:rPr>
              <a:t>(</a:t>
            </a:r>
            <a:r>
              <a:rPr lang="en-US" sz="3000" dirty="0" err="1">
                <a:solidFill>
                  <a:prstClr val="black"/>
                </a:solidFill>
                <a:latin typeface="Courier"/>
              </a:rPr>
              <a:t>req</a:t>
            </a:r>
            <a:r>
              <a:rPr lang="en-US" sz="3000" dirty="0">
                <a:solidFill>
                  <a:srgbClr val="398B0F"/>
                </a:solidFill>
                <a:latin typeface="CourierNewPSMT"/>
              </a:rPr>
              <a:t>,</a:t>
            </a:r>
            <a:r>
              <a:rPr lang="en-US" sz="3000" dirty="0">
                <a:solidFill>
                  <a:prstClr val="black"/>
                </a:solidFill>
                <a:latin typeface="Courier"/>
              </a:rPr>
              <a:t> res</a:t>
            </a:r>
            <a:r>
              <a:rPr lang="en-US" sz="3000" dirty="0">
                <a:solidFill>
                  <a:srgbClr val="2A8B00"/>
                </a:solidFill>
                <a:latin typeface="CourierNewPSMT"/>
              </a:rPr>
              <a:t>)</a:t>
            </a:r>
            <a:r>
              <a:rPr lang="en-US" sz="3000" dirty="0">
                <a:solidFill>
                  <a:prstClr val="black"/>
                </a:solidFill>
                <a:latin typeface="Courier"/>
              </a:rPr>
              <a:t> </a:t>
            </a:r>
            <a:r>
              <a:rPr lang="en-US" sz="3000" dirty="0" smtClean="0">
                <a:solidFill>
                  <a:srgbClr val="2A8B00"/>
                </a:solidFill>
                <a:latin typeface="CourierNewPSMT"/>
              </a:rPr>
              <a:t>{</a:t>
            </a:r>
            <a:endParaRPr lang="en-US" sz="3000" i="1" dirty="0">
              <a:solidFill>
                <a:srgbClr val="1A5600"/>
              </a:solidFill>
              <a:latin typeface="CourierNewPS-ItalicMT"/>
            </a:endParaRPr>
          </a:p>
          <a:p>
            <a:pPr marL="0" indent="0">
              <a:buNone/>
            </a:pPr>
            <a:r>
              <a:rPr lang="en-US" sz="3000" i="1" dirty="0" smtClean="0">
                <a:solidFill>
                  <a:srgbClr val="1A5600"/>
                </a:solidFill>
                <a:latin typeface="CourierNewPS-ItalicMT"/>
              </a:rPr>
              <a:t>  </a:t>
            </a:r>
            <a:r>
              <a:rPr lang="en-US" sz="3000" i="1" dirty="0">
                <a:solidFill>
                  <a:srgbClr val="1A5600"/>
                </a:solidFill>
                <a:latin typeface="CourierNewPS-ItalicMT"/>
              </a:rPr>
              <a:t>// open database connection</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err="1">
                <a:solidFill>
                  <a:prstClr val="black"/>
                </a:solidFill>
                <a:latin typeface="Courier"/>
              </a:rPr>
              <a:t>db.</a:t>
            </a:r>
            <a:r>
              <a:rPr lang="en-US" sz="3000" dirty="0" err="1">
                <a:solidFill>
                  <a:srgbClr val="4D0057"/>
                </a:solidFill>
                <a:latin typeface="CourierNewPSMT"/>
              </a:rPr>
              <a:t>openConnection</a:t>
            </a:r>
            <a:r>
              <a:rPr lang="en-US" sz="3000" dirty="0">
                <a:solidFill>
                  <a:srgbClr val="2A8B00"/>
                </a:solidFill>
                <a:latin typeface="CourierNewPSMT"/>
              </a:rPr>
              <a:t>(</a:t>
            </a:r>
            <a:r>
              <a:rPr lang="en-US" sz="3000" dirty="0">
                <a:solidFill>
                  <a:srgbClr val="284BC9"/>
                </a:solidFill>
                <a:latin typeface="CourierNewPSMT"/>
              </a:rPr>
              <a:t>'host'</a:t>
            </a:r>
            <a:r>
              <a:rPr lang="en-US" sz="3000" dirty="0">
                <a:solidFill>
                  <a:srgbClr val="398B0F"/>
                </a:solidFill>
                <a:latin typeface="CourierNewPSMT"/>
              </a:rPr>
              <a:t>,</a:t>
            </a:r>
            <a:r>
              <a:rPr lang="en-US" sz="3000" dirty="0">
                <a:solidFill>
                  <a:prstClr val="black"/>
                </a:solidFill>
                <a:latin typeface="Courier"/>
              </a:rPr>
              <a:t> </a:t>
            </a:r>
            <a:r>
              <a:rPr lang="en-US" sz="3000" dirty="0" err="1">
                <a:solidFill>
                  <a:prstClr val="black"/>
                </a:solidFill>
                <a:latin typeface="Courier"/>
              </a:rPr>
              <a:t>creds</a:t>
            </a:r>
            <a:r>
              <a:rPr lang="en-US" sz="3000" dirty="0" err="1" smtClean="0">
                <a:solidFill>
                  <a:srgbClr val="398B0F"/>
                </a:solidFill>
                <a:latin typeface="CourierNewPSMT"/>
              </a:rPr>
              <a:t>,</a:t>
            </a:r>
            <a:r>
              <a:rPr lang="en-US" sz="3000" b="1" dirty="0" err="1" smtClean="0">
                <a:solidFill>
                  <a:srgbClr val="082357"/>
                </a:solidFill>
                <a:latin typeface="CourierNewPS-BoldMT"/>
              </a:rPr>
              <a:t>function</a:t>
            </a:r>
            <a:r>
              <a:rPr lang="en-US" sz="3000" dirty="0">
                <a:solidFill>
                  <a:srgbClr val="2A8B00"/>
                </a:solidFill>
                <a:latin typeface="CourierNewPSMT"/>
              </a:rPr>
              <a:t>(</a:t>
            </a:r>
            <a:r>
              <a:rPr lang="en-US" sz="3000" dirty="0">
                <a:solidFill>
                  <a:prstClr val="black"/>
                </a:solidFill>
                <a:latin typeface="Courier"/>
              </a:rPr>
              <a:t>err</a:t>
            </a:r>
            <a:r>
              <a:rPr lang="en-US" sz="3000" dirty="0">
                <a:solidFill>
                  <a:srgbClr val="398B0F"/>
                </a:solidFill>
                <a:latin typeface="CourierNewPSMT"/>
              </a:rPr>
              <a:t>,</a:t>
            </a:r>
            <a:r>
              <a:rPr lang="en-US" sz="3000" dirty="0">
                <a:solidFill>
                  <a:prstClr val="black"/>
                </a:solidFill>
                <a:latin typeface="Courier"/>
              </a:rPr>
              <a:t> conn</a:t>
            </a:r>
            <a:r>
              <a:rPr lang="en-US" sz="3000" dirty="0" smtClean="0">
                <a:solidFill>
                  <a:srgbClr val="2A8B00"/>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smtClean="0">
                <a:solidFill>
                  <a:prstClr val="black"/>
                </a:solidFill>
                <a:latin typeface="Courier"/>
              </a:rPr>
              <a:t> </a:t>
            </a:r>
            <a:r>
              <a:rPr lang="en-US" sz="3000" dirty="0">
                <a:solidFill>
                  <a:prstClr val="black"/>
                </a:solidFill>
                <a:latin typeface="Courier"/>
              </a:rPr>
              <a:t> </a:t>
            </a:r>
            <a:r>
              <a:rPr lang="en-US" sz="3000" dirty="0" err="1">
                <a:solidFill>
                  <a:prstClr val="black"/>
                </a:solidFill>
                <a:latin typeface="Courier"/>
              </a:rPr>
              <a:t>res.</a:t>
            </a:r>
            <a:r>
              <a:rPr lang="en-US" sz="3000" dirty="0" err="1">
                <a:solidFill>
                  <a:srgbClr val="4D0057"/>
                </a:solidFill>
                <a:latin typeface="CourierNewPSMT"/>
              </a:rPr>
              <a:t>param</a:t>
            </a:r>
            <a:r>
              <a:rPr lang="en-US" sz="3000" dirty="0">
                <a:solidFill>
                  <a:srgbClr val="2A8B00"/>
                </a:solidFill>
                <a:latin typeface="CourierNewPSMT"/>
              </a:rPr>
              <a:t>[</a:t>
            </a:r>
            <a:r>
              <a:rPr lang="en-US" sz="3000" dirty="0">
                <a:solidFill>
                  <a:srgbClr val="284BC9"/>
                </a:solidFill>
                <a:latin typeface="CourierNewPSMT"/>
              </a:rPr>
              <a:t>'posts'</a:t>
            </a:r>
            <a:r>
              <a:rPr lang="en-US" sz="3000" dirty="0">
                <a:solidFill>
                  <a:srgbClr val="2A8B00"/>
                </a:solidFill>
                <a:latin typeface="CourierNewPSMT"/>
              </a:rPr>
              <a:t>]</a:t>
            </a:r>
            <a:r>
              <a:rPr lang="en-US" sz="3000" dirty="0">
                <a:solidFill>
                  <a:prstClr val="black"/>
                </a:solidFill>
                <a:latin typeface="Courier"/>
              </a:rPr>
              <a:t>.</a:t>
            </a:r>
            <a:r>
              <a:rPr lang="en-US" sz="3000" dirty="0" err="1">
                <a:solidFill>
                  <a:srgbClr val="4D0057"/>
                </a:solidFill>
                <a:latin typeface="CourierNewPSMT"/>
              </a:rPr>
              <a:t>forEach</a:t>
            </a:r>
            <a:r>
              <a:rPr lang="en-US" sz="3000" dirty="0">
                <a:solidFill>
                  <a:srgbClr val="2A8B00"/>
                </a:solidFill>
                <a:latin typeface="CourierNewPSMT"/>
              </a:rPr>
              <a:t>(</a:t>
            </a:r>
            <a:r>
              <a:rPr lang="en-US" sz="3000" dirty="0">
                <a:solidFill>
                  <a:prstClr val="black"/>
                </a:solidFill>
                <a:latin typeface="Courier"/>
              </a:rPr>
              <a:t>post</a:t>
            </a:r>
            <a:r>
              <a:rPr lang="en-US" sz="3000" dirty="0">
                <a:solidFill>
                  <a:srgbClr val="2A8B00"/>
                </a:solidFill>
                <a:latin typeface="CourierNewPSMT"/>
              </a:rPr>
              <a:t>)</a:t>
            </a:r>
            <a:r>
              <a:rPr lang="en-US" sz="3000" dirty="0">
                <a:solidFill>
                  <a:prstClr val="black"/>
                </a:solidFill>
                <a:latin typeface="Courier"/>
              </a:rPr>
              <a:t> </a:t>
            </a:r>
            <a:r>
              <a:rPr lang="en-US" sz="3000" dirty="0">
                <a:solidFill>
                  <a:srgbClr val="2A8B00"/>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smtClean="0">
                <a:solidFill>
                  <a:prstClr val="black"/>
                </a:solidFill>
                <a:latin typeface="Courier"/>
              </a:rPr>
              <a:t> </a:t>
            </a:r>
            <a:r>
              <a:rPr lang="en-US" sz="3000" dirty="0">
                <a:solidFill>
                  <a:prstClr val="black"/>
                </a:solidFill>
                <a:latin typeface="Courier"/>
              </a:rPr>
              <a:t>  </a:t>
            </a:r>
            <a:r>
              <a:rPr lang="en-US" sz="3000" dirty="0" err="1">
                <a:solidFill>
                  <a:prstClr val="black"/>
                </a:solidFill>
                <a:latin typeface="Courier"/>
              </a:rPr>
              <a:t>conn.</a:t>
            </a:r>
            <a:r>
              <a:rPr lang="en-US" sz="3000" dirty="0" err="1">
                <a:solidFill>
                  <a:srgbClr val="4D0057"/>
                </a:solidFill>
                <a:latin typeface="CourierNewPSMT"/>
              </a:rPr>
              <a:t>query</a:t>
            </a:r>
            <a:r>
              <a:rPr lang="en-US" sz="3000" dirty="0">
                <a:solidFill>
                  <a:srgbClr val="2A8B00"/>
                </a:solidFill>
                <a:latin typeface="CourierNewPSMT"/>
              </a:rPr>
              <a:t>(</a:t>
            </a:r>
            <a:r>
              <a:rPr lang="en-US" sz="3000" dirty="0">
                <a:solidFill>
                  <a:srgbClr val="284BC9"/>
                </a:solidFill>
                <a:latin typeface="CourierNewPSMT"/>
              </a:rPr>
              <a:t>'select * from users </a:t>
            </a:r>
            <a:r>
              <a:rPr lang="en-US" sz="3000" dirty="0" smtClean="0">
                <a:solidFill>
                  <a:srgbClr val="284BC9"/>
                </a:solidFill>
                <a:latin typeface="CourierNewPSMT"/>
              </a:rPr>
              <a:t>where 					              id=</a:t>
            </a:r>
            <a:r>
              <a:rPr lang="en-US" sz="3000" dirty="0">
                <a:solidFill>
                  <a:srgbClr val="284BC9"/>
                </a:solidFill>
                <a:latin typeface="CourierNewPSMT"/>
              </a:rPr>
              <a:t>'</a:t>
            </a:r>
            <a:r>
              <a:rPr lang="en-US" sz="3000" dirty="0" smtClean="0">
                <a:solidFill>
                  <a:srgbClr val="398B0F"/>
                </a:solidFill>
                <a:latin typeface="CourierNewPSMT"/>
              </a:rPr>
              <a:t>+</a:t>
            </a:r>
            <a:r>
              <a:rPr lang="en-US" sz="3000" dirty="0" smtClean="0">
                <a:solidFill>
                  <a:prstClr val="black"/>
                </a:solidFill>
                <a:latin typeface="Courier"/>
              </a:rPr>
              <a:t>post</a:t>
            </a:r>
            <a:r>
              <a:rPr lang="en-US" sz="3000" dirty="0">
                <a:solidFill>
                  <a:srgbClr val="2A8B00"/>
                </a:solidFill>
                <a:latin typeface="CourierNewPSMT"/>
              </a:rPr>
              <a:t>[</a:t>
            </a:r>
            <a:r>
              <a:rPr lang="en-US" sz="3000" dirty="0">
                <a:solidFill>
                  <a:srgbClr val="284BC9"/>
                </a:solidFill>
                <a:latin typeface="CourierNewPSMT"/>
              </a:rPr>
              <a:t>'user'</a:t>
            </a:r>
            <a:r>
              <a:rPr lang="en-US" sz="3000" dirty="0">
                <a:solidFill>
                  <a:srgbClr val="2A8B00"/>
                </a:solidFill>
                <a:latin typeface="CourierNewPSMT"/>
              </a:rPr>
              <a:t>]</a:t>
            </a:r>
            <a:r>
              <a:rPr lang="en-US" sz="3000" dirty="0" smtClean="0">
                <a:solidFill>
                  <a:srgbClr val="398B0F"/>
                </a:solidFill>
                <a:latin typeface="CourierNewPSMT"/>
              </a:rPr>
              <a:t>,</a:t>
            </a:r>
            <a:r>
              <a:rPr lang="en-US" sz="3000" b="1" dirty="0" smtClean="0">
                <a:solidFill>
                  <a:srgbClr val="082357"/>
                </a:solidFill>
                <a:latin typeface="CourierNewPS-BoldMT"/>
              </a:rPr>
              <a:t>function</a:t>
            </a:r>
            <a:r>
              <a:rPr lang="en-US" sz="3000" dirty="0">
                <a:solidFill>
                  <a:srgbClr val="2A8B00"/>
                </a:solidFill>
                <a:latin typeface="CourierNewPSMT"/>
              </a:rPr>
              <a:t>(</a:t>
            </a:r>
            <a:r>
              <a:rPr lang="en-US" sz="3000" dirty="0" err="1">
                <a:solidFill>
                  <a:prstClr val="black"/>
                </a:solidFill>
                <a:latin typeface="Courier"/>
              </a:rPr>
              <a:t>err</a:t>
            </a:r>
            <a:r>
              <a:rPr lang="en-US" sz="3000" dirty="0" err="1" smtClean="0">
                <a:solidFill>
                  <a:srgbClr val="398B0F"/>
                </a:solidFill>
                <a:latin typeface="CourierNewPSMT"/>
              </a:rPr>
              <a:t>,</a:t>
            </a:r>
            <a:r>
              <a:rPr lang="en-US" sz="3000" dirty="0" err="1" smtClean="0">
                <a:solidFill>
                  <a:prstClr val="black"/>
                </a:solidFill>
                <a:latin typeface="Courier"/>
              </a:rPr>
              <a:t>users</a:t>
            </a:r>
            <a:r>
              <a:rPr lang="en-US" sz="3000" dirty="0" smtClean="0">
                <a:solidFill>
                  <a:srgbClr val="2A8B00"/>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err="1">
                <a:solidFill>
                  <a:prstClr val="black"/>
                </a:solidFill>
                <a:latin typeface="Courier"/>
              </a:rPr>
              <a:t>conn.</a:t>
            </a:r>
            <a:r>
              <a:rPr lang="en-US" sz="3000" dirty="0" err="1">
                <a:solidFill>
                  <a:srgbClr val="000058"/>
                </a:solidFill>
                <a:latin typeface="CourierNewPSMT"/>
              </a:rPr>
              <a:t>close</a:t>
            </a:r>
            <a:r>
              <a:rPr lang="en-US" sz="3000" dirty="0">
                <a:solidFill>
                  <a:srgbClr val="2A8B00"/>
                </a:solidFill>
                <a:latin typeface="CourierNewPSMT"/>
              </a:rPr>
              <a:t>()</a:t>
            </a:r>
            <a:r>
              <a:rPr lang="en-US" sz="3000" dirty="0">
                <a:solidFill>
                  <a:srgbClr val="398B0F"/>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err="1">
                <a:solidFill>
                  <a:prstClr val="black"/>
                </a:solidFill>
                <a:latin typeface="Courier"/>
              </a:rPr>
              <a:t>res.</a:t>
            </a:r>
            <a:r>
              <a:rPr lang="en-US" sz="3000" dirty="0" err="1">
                <a:solidFill>
                  <a:srgbClr val="4D0057"/>
                </a:solidFill>
                <a:latin typeface="CourierNewPSMT"/>
              </a:rPr>
              <a:t>send</a:t>
            </a:r>
            <a:r>
              <a:rPr lang="en-US" sz="3000" dirty="0" smtClean="0">
                <a:solidFill>
                  <a:srgbClr val="2A8B00"/>
                </a:solidFill>
                <a:latin typeface="CourierNewPSMT"/>
              </a:rPr>
              <a:t>(</a:t>
            </a:r>
            <a:r>
              <a:rPr lang="en-US" sz="3000" dirty="0" smtClean="0">
                <a:solidFill>
                  <a:prstClr val="black"/>
                </a:solidFill>
                <a:latin typeface="Courier"/>
              </a:rPr>
              <a:t>users</a:t>
            </a:r>
            <a:r>
              <a:rPr lang="en-US" sz="3000" dirty="0" smtClean="0">
                <a:solidFill>
                  <a:srgbClr val="2A8B00"/>
                </a:solidFill>
                <a:latin typeface="CourierNewPSMT"/>
              </a:rPr>
              <a:t>[</a:t>
            </a:r>
            <a:r>
              <a:rPr lang="en-US" sz="3000" dirty="0">
                <a:solidFill>
                  <a:srgbClr val="B50000"/>
                </a:solidFill>
                <a:latin typeface="CourierNewPSMT"/>
              </a:rPr>
              <a:t>0</a:t>
            </a:r>
            <a:r>
              <a:rPr lang="en-US" sz="3000" dirty="0">
                <a:solidFill>
                  <a:srgbClr val="2A8B00"/>
                </a:solidFill>
                <a:latin typeface="CourierNewPSMT"/>
              </a:rPr>
              <a:t>])</a:t>
            </a:r>
            <a:r>
              <a:rPr lang="en-US" sz="3000" dirty="0">
                <a:solidFill>
                  <a:srgbClr val="398B0F"/>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a:solidFill>
                  <a:srgbClr val="2A8B00"/>
                </a:solidFill>
                <a:latin typeface="CourierNewPSMT"/>
              </a:rPr>
              <a:t>})</a:t>
            </a:r>
            <a:r>
              <a:rPr lang="en-US" sz="3000" dirty="0">
                <a:solidFill>
                  <a:srgbClr val="398B0F"/>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a:solidFill>
                  <a:srgbClr val="2A8B00"/>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a:solidFill>
                  <a:srgbClr val="2A8B00"/>
                </a:solidFill>
                <a:latin typeface="CourierNewPSMT"/>
              </a:rPr>
              <a:t>})</a:t>
            </a:r>
            <a:r>
              <a:rPr lang="en-US" sz="3000" dirty="0">
                <a:solidFill>
                  <a:srgbClr val="398B0F"/>
                </a:solidFill>
                <a:latin typeface="CourierNewPSMT"/>
              </a:rPr>
              <a:t>;</a:t>
            </a:r>
            <a:endParaRPr lang="en-US" sz="3000" dirty="0">
              <a:solidFill>
                <a:prstClr val="black"/>
              </a:solidFill>
              <a:latin typeface="Courier"/>
            </a:endParaRPr>
          </a:p>
          <a:p>
            <a:pPr marL="0" indent="0">
              <a:buNone/>
            </a:pPr>
            <a:r>
              <a:rPr lang="en-US" sz="3000" dirty="0">
                <a:solidFill>
                  <a:srgbClr val="2A8B00"/>
                </a:solidFill>
                <a:latin typeface="CourierNewPSMT"/>
              </a:rPr>
              <a:t>})</a:t>
            </a:r>
            <a:r>
              <a:rPr lang="en-US" sz="3000" dirty="0">
                <a:solidFill>
                  <a:srgbClr val="398B0F"/>
                </a:solidFill>
                <a:latin typeface="CourierNewPSMT"/>
              </a:rPr>
              <a:t>;</a:t>
            </a:r>
            <a:endParaRPr lang="en-US" sz="3000" dirty="0">
              <a:solidFill>
                <a:prstClr val="black"/>
              </a:solidFill>
              <a:latin typeface="Courier"/>
            </a:endParaRPr>
          </a:p>
          <a:p>
            <a:pPr marL="0" indent="0">
              <a:buNone/>
            </a:pPr>
            <a:endParaRPr lang="en-US" dirty="0" smtClean="0"/>
          </a:p>
        </p:txBody>
      </p:sp>
      <p:sp>
        <p:nvSpPr>
          <p:cNvPr id="4" name="Rounded Rectangle 3"/>
          <p:cNvSpPr/>
          <p:nvPr/>
        </p:nvSpPr>
        <p:spPr>
          <a:xfrm>
            <a:off x="457200" y="3342881"/>
            <a:ext cx="8254024" cy="599084"/>
          </a:xfrm>
          <a:prstGeom prst="roundRect">
            <a:avLst/>
          </a:prstGeom>
          <a:noFill/>
          <a:ln w="63500">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5545503" y="234732"/>
            <a:ext cx="3427777" cy="1365468"/>
          </a:xfrm>
          <a:prstGeom prst="roundRect">
            <a:avLst/>
          </a:prstGeom>
          <a:noFill/>
          <a:ln w="63500">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solidFill>
              </a:rPr>
              <a:t>Get user from DB for each post</a:t>
            </a:r>
            <a:endParaRPr lang="en-US" dirty="0">
              <a:solidFill>
                <a:schemeClr val="accent1"/>
              </a:solidFill>
            </a:endParaRPr>
          </a:p>
        </p:txBody>
      </p:sp>
    </p:spTree>
    <p:extLst>
      <p:ext uri="{BB962C8B-B14F-4D97-AF65-F5344CB8AC3E}">
        <p14:creationId xmlns:p14="http://schemas.microsoft.com/office/powerpoint/2010/main" val="225168144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Callback Hell</a:t>
            </a:r>
            <a:endParaRPr lang="en-US" dirty="0"/>
          </a:p>
        </p:txBody>
      </p:sp>
      <p:sp>
        <p:nvSpPr>
          <p:cNvPr id="3" name="Content Placeholder 2"/>
          <p:cNvSpPr>
            <a:spLocks noGrp="1"/>
          </p:cNvSpPr>
          <p:nvPr>
            <p:ph idx="1"/>
          </p:nvPr>
        </p:nvSpPr>
        <p:spPr>
          <a:xfrm>
            <a:off x="481624" y="1600200"/>
            <a:ext cx="8229600" cy="4525963"/>
          </a:xfrm>
          <a:solidFill>
            <a:schemeClr val="bg1">
              <a:lumMod val="85000"/>
            </a:schemeClr>
          </a:solidFill>
          <a:effectLst>
            <a:softEdge rad="88900"/>
          </a:effectLst>
        </p:spPr>
        <p:txBody>
          <a:bodyPr>
            <a:normAutofit fontScale="62500" lnSpcReduction="20000"/>
          </a:bodyPr>
          <a:lstStyle/>
          <a:p>
            <a:pPr marL="0" indent="0">
              <a:buNone/>
            </a:pPr>
            <a:endParaRPr lang="en-US" sz="3000" b="1" dirty="0" smtClean="0">
              <a:solidFill>
                <a:srgbClr val="082357"/>
              </a:solidFill>
              <a:latin typeface="CourierNewPS-BoldMT"/>
            </a:endParaRPr>
          </a:p>
          <a:p>
            <a:pPr marL="0" indent="0">
              <a:buNone/>
            </a:pPr>
            <a:r>
              <a:rPr lang="en-US" sz="3000" b="1" dirty="0" err="1" smtClean="0">
                <a:solidFill>
                  <a:srgbClr val="082357"/>
                </a:solidFill>
                <a:latin typeface="CourierNewPS-BoldMT"/>
              </a:rPr>
              <a:t>var</a:t>
            </a:r>
            <a:r>
              <a:rPr lang="en-US" sz="3000" dirty="0" smtClean="0">
                <a:solidFill>
                  <a:prstClr val="black"/>
                </a:solidFill>
                <a:latin typeface="Courier"/>
              </a:rPr>
              <a:t> </a:t>
            </a:r>
            <a:r>
              <a:rPr lang="en-US" sz="3000" dirty="0" err="1">
                <a:solidFill>
                  <a:prstClr val="black"/>
                </a:solidFill>
                <a:latin typeface="Courier"/>
              </a:rPr>
              <a:t>db</a:t>
            </a:r>
            <a:r>
              <a:rPr lang="en-US" sz="3000" dirty="0">
                <a:solidFill>
                  <a:prstClr val="black"/>
                </a:solidFill>
                <a:latin typeface="Courier"/>
              </a:rPr>
              <a:t> </a:t>
            </a:r>
            <a:r>
              <a:rPr lang="en-US" sz="3000" dirty="0">
                <a:solidFill>
                  <a:srgbClr val="398B0F"/>
                </a:solidFill>
                <a:latin typeface="CourierNewPSMT"/>
              </a:rPr>
              <a:t>=</a:t>
            </a:r>
            <a:r>
              <a:rPr lang="en-US" sz="3000" dirty="0">
                <a:solidFill>
                  <a:prstClr val="black"/>
                </a:solidFill>
                <a:latin typeface="Courier"/>
              </a:rPr>
              <a:t> require</a:t>
            </a:r>
            <a:r>
              <a:rPr lang="en-US" sz="3000" dirty="0">
                <a:solidFill>
                  <a:srgbClr val="2A8B00"/>
                </a:solidFill>
                <a:latin typeface="CourierNewPSMT"/>
              </a:rPr>
              <a:t>(</a:t>
            </a:r>
            <a:r>
              <a:rPr lang="en-US" sz="3000" dirty="0">
                <a:solidFill>
                  <a:srgbClr val="284BC9"/>
                </a:solidFill>
                <a:latin typeface="CourierNewPSMT"/>
              </a:rPr>
              <a:t>'</a:t>
            </a:r>
            <a:r>
              <a:rPr lang="en-US" sz="3000" dirty="0" err="1">
                <a:solidFill>
                  <a:srgbClr val="284BC9"/>
                </a:solidFill>
                <a:latin typeface="CourierNewPSMT"/>
              </a:rPr>
              <a:t>somedatabaseprovider</a:t>
            </a:r>
            <a:r>
              <a:rPr lang="en-US" sz="3000" dirty="0">
                <a:solidFill>
                  <a:srgbClr val="284BC9"/>
                </a:solidFill>
                <a:latin typeface="CourierNewPSMT"/>
              </a:rPr>
              <a:t>'</a:t>
            </a:r>
            <a:r>
              <a:rPr lang="en-US" sz="3000" dirty="0">
                <a:solidFill>
                  <a:srgbClr val="2A8B00"/>
                </a:solidFill>
                <a:latin typeface="CourierNewPSMT"/>
              </a:rPr>
              <a:t>)</a:t>
            </a:r>
            <a:r>
              <a:rPr lang="en-US" sz="3000" dirty="0" smtClean="0">
                <a:solidFill>
                  <a:srgbClr val="398B0F"/>
                </a:solidFill>
                <a:latin typeface="CourierNewPSMT"/>
              </a:rPr>
              <a:t>;</a:t>
            </a:r>
          </a:p>
          <a:p>
            <a:pPr marL="0" indent="0">
              <a:buNone/>
            </a:pPr>
            <a:r>
              <a:rPr lang="en-US" sz="3000" i="1" dirty="0" smtClean="0">
                <a:solidFill>
                  <a:srgbClr val="1A5600"/>
                </a:solidFill>
                <a:latin typeface="CourierNewPS-ItalicMT"/>
              </a:rPr>
              <a:t>/</a:t>
            </a:r>
            <a:r>
              <a:rPr lang="en-US" sz="3000" i="1" dirty="0">
                <a:solidFill>
                  <a:srgbClr val="1A5600"/>
                </a:solidFill>
                <a:latin typeface="CourierNewPS-ItalicMT"/>
              </a:rPr>
              <a:t>/get recent </a:t>
            </a:r>
            <a:r>
              <a:rPr lang="en-US" sz="3000" i="1" dirty="0" smtClean="0">
                <a:solidFill>
                  <a:srgbClr val="1A5600"/>
                </a:solidFill>
                <a:latin typeface="CourierNewPS-ItalicMT"/>
              </a:rPr>
              <a:t>posts</a:t>
            </a:r>
            <a:endParaRPr lang="en-US" sz="3000" dirty="0" smtClean="0">
              <a:solidFill>
                <a:prstClr val="black"/>
              </a:solidFill>
              <a:latin typeface="Courier"/>
            </a:endParaRPr>
          </a:p>
          <a:p>
            <a:pPr marL="0" indent="0">
              <a:buNone/>
            </a:pPr>
            <a:r>
              <a:rPr lang="en-US" sz="3000" dirty="0" err="1" smtClean="0">
                <a:solidFill>
                  <a:prstClr val="black"/>
                </a:solidFill>
                <a:latin typeface="Courier"/>
              </a:rPr>
              <a:t>http.</a:t>
            </a:r>
            <a:r>
              <a:rPr lang="en-US" sz="3000" dirty="0" err="1" smtClean="0">
                <a:solidFill>
                  <a:srgbClr val="4D0057"/>
                </a:solidFill>
                <a:latin typeface="CourierNewPSMT"/>
              </a:rPr>
              <a:t>get</a:t>
            </a:r>
            <a:r>
              <a:rPr lang="en-US" sz="3000" dirty="0">
                <a:solidFill>
                  <a:srgbClr val="2A8B00"/>
                </a:solidFill>
                <a:latin typeface="CourierNewPSMT"/>
              </a:rPr>
              <a:t>(</a:t>
            </a:r>
            <a:r>
              <a:rPr lang="en-US" sz="3000" dirty="0">
                <a:solidFill>
                  <a:srgbClr val="284BC9"/>
                </a:solidFill>
                <a:latin typeface="CourierNewPSMT"/>
              </a:rPr>
              <a:t>'/</a:t>
            </a:r>
            <a:r>
              <a:rPr lang="en-US" sz="3000" dirty="0" err="1">
                <a:solidFill>
                  <a:srgbClr val="284BC9"/>
                </a:solidFill>
                <a:latin typeface="CourierNewPSMT"/>
              </a:rPr>
              <a:t>recentposts</a:t>
            </a:r>
            <a:r>
              <a:rPr lang="en-US" sz="3000" dirty="0">
                <a:solidFill>
                  <a:srgbClr val="284BC9"/>
                </a:solidFill>
                <a:latin typeface="CourierNewPSMT"/>
              </a:rPr>
              <a:t>'</a:t>
            </a:r>
            <a:r>
              <a:rPr lang="en-US" sz="3000" dirty="0">
                <a:solidFill>
                  <a:srgbClr val="398B0F"/>
                </a:solidFill>
                <a:latin typeface="CourierNewPSMT"/>
              </a:rPr>
              <a:t>,</a:t>
            </a:r>
            <a:r>
              <a:rPr lang="en-US" sz="3000" dirty="0">
                <a:solidFill>
                  <a:prstClr val="black"/>
                </a:solidFill>
                <a:latin typeface="Courier"/>
              </a:rPr>
              <a:t> </a:t>
            </a:r>
            <a:r>
              <a:rPr lang="en-US" sz="3000" b="1" dirty="0">
                <a:solidFill>
                  <a:srgbClr val="082357"/>
                </a:solidFill>
                <a:latin typeface="CourierNewPS-BoldMT"/>
              </a:rPr>
              <a:t>function</a:t>
            </a:r>
            <a:r>
              <a:rPr lang="en-US" sz="3000" dirty="0">
                <a:solidFill>
                  <a:srgbClr val="2A8B00"/>
                </a:solidFill>
                <a:latin typeface="CourierNewPSMT"/>
              </a:rPr>
              <a:t>(</a:t>
            </a:r>
            <a:r>
              <a:rPr lang="en-US" sz="3000" dirty="0" err="1">
                <a:solidFill>
                  <a:prstClr val="black"/>
                </a:solidFill>
                <a:latin typeface="Courier"/>
              </a:rPr>
              <a:t>req</a:t>
            </a:r>
            <a:r>
              <a:rPr lang="en-US" sz="3000" dirty="0">
                <a:solidFill>
                  <a:srgbClr val="398B0F"/>
                </a:solidFill>
                <a:latin typeface="CourierNewPSMT"/>
              </a:rPr>
              <a:t>,</a:t>
            </a:r>
            <a:r>
              <a:rPr lang="en-US" sz="3000" dirty="0">
                <a:solidFill>
                  <a:prstClr val="black"/>
                </a:solidFill>
                <a:latin typeface="Courier"/>
              </a:rPr>
              <a:t> res</a:t>
            </a:r>
            <a:r>
              <a:rPr lang="en-US" sz="3000" dirty="0">
                <a:solidFill>
                  <a:srgbClr val="2A8B00"/>
                </a:solidFill>
                <a:latin typeface="CourierNewPSMT"/>
              </a:rPr>
              <a:t>)</a:t>
            </a:r>
            <a:r>
              <a:rPr lang="en-US" sz="3000" dirty="0">
                <a:solidFill>
                  <a:prstClr val="black"/>
                </a:solidFill>
                <a:latin typeface="Courier"/>
              </a:rPr>
              <a:t> </a:t>
            </a:r>
            <a:r>
              <a:rPr lang="en-US" sz="3000" dirty="0" smtClean="0">
                <a:solidFill>
                  <a:srgbClr val="2A8B00"/>
                </a:solidFill>
                <a:latin typeface="CourierNewPSMT"/>
              </a:rPr>
              <a:t>{</a:t>
            </a:r>
            <a:endParaRPr lang="en-US" sz="3000" i="1" dirty="0">
              <a:solidFill>
                <a:srgbClr val="1A5600"/>
              </a:solidFill>
              <a:latin typeface="CourierNewPS-ItalicMT"/>
            </a:endParaRPr>
          </a:p>
          <a:p>
            <a:pPr marL="0" indent="0">
              <a:buNone/>
            </a:pPr>
            <a:r>
              <a:rPr lang="en-US" sz="3000" i="1" dirty="0" smtClean="0">
                <a:solidFill>
                  <a:srgbClr val="1A5600"/>
                </a:solidFill>
                <a:latin typeface="CourierNewPS-ItalicMT"/>
              </a:rPr>
              <a:t>  </a:t>
            </a:r>
            <a:r>
              <a:rPr lang="en-US" sz="3000" i="1" dirty="0">
                <a:solidFill>
                  <a:srgbClr val="1A5600"/>
                </a:solidFill>
                <a:latin typeface="CourierNewPS-ItalicMT"/>
              </a:rPr>
              <a:t>// open database connection</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err="1">
                <a:solidFill>
                  <a:prstClr val="black"/>
                </a:solidFill>
                <a:latin typeface="Courier"/>
              </a:rPr>
              <a:t>db.</a:t>
            </a:r>
            <a:r>
              <a:rPr lang="en-US" sz="3000" dirty="0" err="1">
                <a:solidFill>
                  <a:srgbClr val="4D0057"/>
                </a:solidFill>
                <a:latin typeface="CourierNewPSMT"/>
              </a:rPr>
              <a:t>openConnection</a:t>
            </a:r>
            <a:r>
              <a:rPr lang="en-US" sz="3000" dirty="0">
                <a:solidFill>
                  <a:srgbClr val="2A8B00"/>
                </a:solidFill>
                <a:latin typeface="CourierNewPSMT"/>
              </a:rPr>
              <a:t>(</a:t>
            </a:r>
            <a:r>
              <a:rPr lang="en-US" sz="3000" dirty="0">
                <a:solidFill>
                  <a:srgbClr val="284BC9"/>
                </a:solidFill>
                <a:latin typeface="CourierNewPSMT"/>
              </a:rPr>
              <a:t>'host'</a:t>
            </a:r>
            <a:r>
              <a:rPr lang="en-US" sz="3000" dirty="0">
                <a:solidFill>
                  <a:srgbClr val="398B0F"/>
                </a:solidFill>
                <a:latin typeface="CourierNewPSMT"/>
              </a:rPr>
              <a:t>,</a:t>
            </a:r>
            <a:r>
              <a:rPr lang="en-US" sz="3000" dirty="0">
                <a:solidFill>
                  <a:prstClr val="black"/>
                </a:solidFill>
                <a:latin typeface="Courier"/>
              </a:rPr>
              <a:t> </a:t>
            </a:r>
            <a:r>
              <a:rPr lang="en-US" sz="3000" dirty="0" err="1">
                <a:solidFill>
                  <a:prstClr val="black"/>
                </a:solidFill>
                <a:latin typeface="Courier"/>
              </a:rPr>
              <a:t>creds</a:t>
            </a:r>
            <a:r>
              <a:rPr lang="en-US" sz="3000" dirty="0" err="1" smtClean="0">
                <a:solidFill>
                  <a:srgbClr val="398B0F"/>
                </a:solidFill>
                <a:latin typeface="CourierNewPSMT"/>
              </a:rPr>
              <a:t>,</a:t>
            </a:r>
            <a:r>
              <a:rPr lang="en-US" sz="3000" b="1" dirty="0" err="1" smtClean="0">
                <a:solidFill>
                  <a:srgbClr val="082357"/>
                </a:solidFill>
                <a:latin typeface="CourierNewPS-BoldMT"/>
              </a:rPr>
              <a:t>function</a:t>
            </a:r>
            <a:r>
              <a:rPr lang="en-US" sz="3000" dirty="0">
                <a:solidFill>
                  <a:srgbClr val="2A8B00"/>
                </a:solidFill>
                <a:latin typeface="CourierNewPSMT"/>
              </a:rPr>
              <a:t>(</a:t>
            </a:r>
            <a:r>
              <a:rPr lang="en-US" sz="3000" dirty="0">
                <a:solidFill>
                  <a:prstClr val="black"/>
                </a:solidFill>
                <a:latin typeface="Courier"/>
              </a:rPr>
              <a:t>err</a:t>
            </a:r>
            <a:r>
              <a:rPr lang="en-US" sz="3000" dirty="0">
                <a:solidFill>
                  <a:srgbClr val="398B0F"/>
                </a:solidFill>
                <a:latin typeface="CourierNewPSMT"/>
              </a:rPr>
              <a:t>,</a:t>
            </a:r>
            <a:r>
              <a:rPr lang="en-US" sz="3000" dirty="0">
                <a:solidFill>
                  <a:prstClr val="black"/>
                </a:solidFill>
                <a:latin typeface="Courier"/>
              </a:rPr>
              <a:t> conn</a:t>
            </a:r>
            <a:r>
              <a:rPr lang="en-US" sz="3000" dirty="0" smtClean="0">
                <a:solidFill>
                  <a:srgbClr val="2A8B00"/>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smtClean="0">
                <a:solidFill>
                  <a:prstClr val="black"/>
                </a:solidFill>
                <a:latin typeface="Courier"/>
              </a:rPr>
              <a:t> </a:t>
            </a:r>
            <a:r>
              <a:rPr lang="en-US" sz="3000" dirty="0">
                <a:solidFill>
                  <a:prstClr val="black"/>
                </a:solidFill>
                <a:latin typeface="Courier"/>
              </a:rPr>
              <a:t> </a:t>
            </a:r>
            <a:r>
              <a:rPr lang="en-US" sz="3000" dirty="0" err="1">
                <a:solidFill>
                  <a:prstClr val="black"/>
                </a:solidFill>
                <a:latin typeface="Courier"/>
              </a:rPr>
              <a:t>res.</a:t>
            </a:r>
            <a:r>
              <a:rPr lang="en-US" sz="3000" dirty="0" err="1">
                <a:solidFill>
                  <a:srgbClr val="4D0057"/>
                </a:solidFill>
                <a:latin typeface="CourierNewPSMT"/>
              </a:rPr>
              <a:t>param</a:t>
            </a:r>
            <a:r>
              <a:rPr lang="en-US" sz="3000" dirty="0">
                <a:solidFill>
                  <a:srgbClr val="2A8B00"/>
                </a:solidFill>
                <a:latin typeface="CourierNewPSMT"/>
              </a:rPr>
              <a:t>[</a:t>
            </a:r>
            <a:r>
              <a:rPr lang="en-US" sz="3000" dirty="0">
                <a:solidFill>
                  <a:srgbClr val="284BC9"/>
                </a:solidFill>
                <a:latin typeface="CourierNewPSMT"/>
              </a:rPr>
              <a:t>'posts'</a:t>
            </a:r>
            <a:r>
              <a:rPr lang="en-US" sz="3000" dirty="0">
                <a:solidFill>
                  <a:srgbClr val="2A8B00"/>
                </a:solidFill>
                <a:latin typeface="CourierNewPSMT"/>
              </a:rPr>
              <a:t>]</a:t>
            </a:r>
            <a:r>
              <a:rPr lang="en-US" sz="3000" dirty="0">
                <a:solidFill>
                  <a:prstClr val="black"/>
                </a:solidFill>
                <a:latin typeface="Courier"/>
              </a:rPr>
              <a:t>.</a:t>
            </a:r>
            <a:r>
              <a:rPr lang="en-US" sz="3000" dirty="0" err="1">
                <a:solidFill>
                  <a:srgbClr val="4D0057"/>
                </a:solidFill>
                <a:latin typeface="CourierNewPSMT"/>
              </a:rPr>
              <a:t>forEach</a:t>
            </a:r>
            <a:r>
              <a:rPr lang="en-US" sz="3000" dirty="0">
                <a:solidFill>
                  <a:srgbClr val="2A8B00"/>
                </a:solidFill>
                <a:latin typeface="CourierNewPSMT"/>
              </a:rPr>
              <a:t>(</a:t>
            </a:r>
            <a:r>
              <a:rPr lang="en-US" sz="3000" dirty="0">
                <a:solidFill>
                  <a:prstClr val="black"/>
                </a:solidFill>
                <a:latin typeface="Courier"/>
              </a:rPr>
              <a:t>post</a:t>
            </a:r>
            <a:r>
              <a:rPr lang="en-US" sz="3000" dirty="0">
                <a:solidFill>
                  <a:srgbClr val="2A8B00"/>
                </a:solidFill>
                <a:latin typeface="CourierNewPSMT"/>
              </a:rPr>
              <a:t>)</a:t>
            </a:r>
            <a:r>
              <a:rPr lang="en-US" sz="3000" dirty="0">
                <a:solidFill>
                  <a:prstClr val="black"/>
                </a:solidFill>
                <a:latin typeface="Courier"/>
              </a:rPr>
              <a:t> </a:t>
            </a:r>
            <a:r>
              <a:rPr lang="en-US" sz="3000" dirty="0">
                <a:solidFill>
                  <a:srgbClr val="2A8B00"/>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smtClean="0">
                <a:solidFill>
                  <a:prstClr val="black"/>
                </a:solidFill>
                <a:latin typeface="Courier"/>
              </a:rPr>
              <a:t> </a:t>
            </a:r>
            <a:r>
              <a:rPr lang="en-US" sz="3000" dirty="0">
                <a:solidFill>
                  <a:prstClr val="black"/>
                </a:solidFill>
                <a:latin typeface="Courier"/>
              </a:rPr>
              <a:t>  </a:t>
            </a:r>
            <a:r>
              <a:rPr lang="en-US" sz="3000" dirty="0" err="1">
                <a:solidFill>
                  <a:prstClr val="black"/>
                </a:solidFill>
                <a:latin typeface="Courier"/>
              </a:rPr>
              <a:t>conn.</a:t>
            </a:r>
            <a:r>
              <a:rPr lang="en-US" sz="3000" dirty="0" err="1">
                <a:solidFill>
                  <a:srgbClr val="4D0057"/>
                </a:solidFill>
                <a:latin typeface="CourierNewPSMT"/>
              </a:rPr>
              <a:t>query</a:t>
            </a:r>
            <a:r>
              <a:rPr lang="en-US" sz="3000" dirty="0">
                <a:solidFill>
                  <a:srgbClr val="2A8B00"/>
                </a:solidFill>
                <a:latin typeface="CourierNewPSMT"/>
              </a:rPr>
              <a:t>(</a:t>
            </a:r>
            <a:r>
              <a:rPr lang="en-US" sz="3000" dirty="0">
                <a:solidFill>
                  <a:srgbClr val="284BC9"/>
                </a:solidFill>
                <a:latin typeface="CourierNewPSMT"/>
              </a:rPr>
              <a:t>'select * from users </a:t>
            </a:r>
            <a:r>
              <a:rPr lang="en-US" sz="3000" dirty="0" smtClean="0">
                <a:solidFill>
                  <a:srgbClr val="284BC9"/>
                </a:solidFill>
                <a:latin typeface="CourierNewPSMT"/>
              </a:rPr>
              <a:t>where 					              id=</a:t>
            </a:r>
            <a:r>
              <a:rPr lang="en-US" sz="3000" dirty="0">
                <a:solidFill>
                  <a:srgbClr val="284BC9"/>
                </a:solidFill>
                <a:latin typeface="CourierNewPSMT"/>
              </a:rPr>
              <a:t>'</a:t>
            </a:r>
            <a:r>
              <a:rPr lang="en-US" sz="3000" dirty="0" smtClean="0">
                <a:solidFill>
                  <a:srgbClr val="398B0F"/>
                </a:solidFill>
                <a:latin typeface="CourierNewPSMT"/>
              </a:rPr>
              <a:t>+</a:t>
            </a:r>
            <a:r>
              <a:rPr lang="en-US" sz="3000" dirty="0" smtClean="0">
                <a:solidFill>
                  <a:prstClr val="black"/>
                </a:solidFill>
                <a:latin typeface="Courier"/>
              </a:rPr>
              <a:t>post</a:t>
            </a:r>
            <a:r>
              <a:rPr lang="en-US" sz="3000" dirty="0">
                <a:solidFill>
                  <a:srgbClr val="2A8B00"/>
                </a:solidFill>
                <a:latin typeface="CourierNewPSMT"/>
              </a:rPr>
              <a:t>[</a:t>
            </a:r>
            <a:r>
              <a:rPr lang="en-US" sz="3000" dirty="0">
                <a:solidFill>
                  <a:srgbClr val="284BC9"/>
                </a:solidFill>
                <a:latin typeface="CourierNewPSMT"/>
              </a:rPr>
              <a:t>'user'</a:t>
            </a:r>
            <a:r>
              <a:rPr lang="en-US" sz="3000" dirty="0">
                <a:solidFill>
                  <a:srgbClr val="2A8B00"/>
                </a:solidFill>
                <a:latin typeface="CourierNewPSMT"/>
              </a:rPr>
              <a:t>]</a:t>
            </a:r>
            <a:r>
              <a:rPr lang="en-US" sz="3000" dirty="0" smtClean="0">
                <a:solidFill>
                  <a:srgbClr val="398B0F"/>
                </a:solidFill>
                <a:latin typeface="CourierNewPSMT"/>
              </a:rPr>
              <a:t>,</a:t>
            </a:r>
            <a:r>
              <a:rPr lang="en-US" sz="3000" b="1" dirty="0" smtClean="0">
                <a:solidFill>
                  <a:srgbClr val="082357"/>
                </a:solidFill>
                <a:latin typeface="CourierNewPS-BoldMT"/>
              </a:rPr>
              <a:t>function</a:t>
            </a:r>
            <a:r>
              <a:rPr lang="en-US" sz="3000" dirty="0">
                <a:solidFill>
                  <a:srgbClr val="2A8B00"/>
                </a:solidFill>
                <a:latin typeface="CourierNewPSMT"/>
              </a:rPr>
              <a:t>(</a:t>
            </a:r>
            <a:r>
              <a:rPr lang="en-US" sz="3000" dirty="0" err="1">
                <a:solidFill>
                  <a:prstClr val="black"/>
                </a:solidFill>
                <a:latin typeface="Courier"/>
              </a:rPr>
              <a:t>err</a:t>
            </a:r>
            <a:r>
              <a:rPr lang="en-US" sz="3000" dirty="0" err="1" smtClean="0">
                <a:solidFill>
                  <a:srgbClr val="398B0F"/>
                </a:solidFill>
                <a:latin typeface="CourierNewPSMT"/>
              </a:rPr>
              <a:t>,</a:t>
            </a:r>
            <a:r>
              <a:rPr lang="en-US" sz="3000" dirty="0" err="1" smtClean="0">
                <a:solidFill>
                  <a:prstClr val="black"/>
                </a:solidFill>
                <a:latin typeface="Courier"/>
              </a:rPr>
              <a:t>users</a:t>
            </a:r>
            <a:r>
              <a:rPr lang="en-US" sz="3000" dirty="0" smtClean="0">
                <a:solidFill>
                  <a:srgbClr val="2A8B00"/>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err="1">
                <a:solidFill>
                  <a:prstClr val="black"/>
                </a:solidFill>
                <a:latin typeface="Courier"/>
              </a:rPr>
              <a:t>conn.</a:t>
            </a:r>
            <a:r>
              <a:rPr lang="en-US" sz="3000" dirty="0" err="1">
                <a:solidFill>
                  <a:srgbClr val="000058"/>
                </a:solidFill>
                <a:latin typeface="CourierNewPSMT"/>
              </a:rPr>
              <a:t>close</a:t>
            </a:r>
            <a:r>
              <a:rPr lang="en-US" sz="3000" dirty="0">
                <a:solidFill>
                  <a:srgbClr val="2A8B00"/>
                </a:solidFill>
                <a:latin typeface="CourierNewPSMT"/>
              </a:rPr>
              <a:t>()</a:t>
            </a:r>
            <a:r>
              <a:rPr lang="en-US" sz="3000" dirty="0">
                <a:solidFill>
                  <a:srgbClr val="398B0F"/>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err="1">
                <a:solidFill>
                  <a:prstClr val="black"/>
                </a:solidFill>
                <a:latin typeface="Courier"/>
              </a:rPr>
              <a:t>res.</a:t>
            </a:r>
            <a:r>
              <a:rPr lang="en-US" sz="3000" dirty="0" err="1">
                <a:solidFill>
                  <a:srgbClr val="4D0057"/>
                </a:solidFill>
                <a:latin typeface="CourierNewPSMT"/>
              </a:rPr>
              <a:t>send</a:t>
            </a:r>
            <a:r>
              <a:rPr lang="en-US" sz="3000" dirty="0" smtClean="0">
                <a:solidFill>
                  <a:srgbClr val="2A8B00"/>
                </a:solidFill>
                <a:latin typeface="CourierNewPSMT"/>
              </a:rPr>
              <a:t>(</a:t>
            </a:r>
            <a:r>
              <a:rPr lang="en-US" sz="3000" dirty="0" smtClean="0">
                <a:solidFill>
                  <a:prstClr val="black"/>
                </a:solidFill>
                <a:latin typeface="Courier"/>
              </a:rPr>
              <a:t>users</a:t>
            </a:r>
            <a:r>
              <a:rPr lang="en-US" sz="3000" dirty="0" smtClean="0">
                <a:solidFill>
                  <a:srgbClr val="2A8B00"/>
                </a:solidFill>
                <a:latin typeface="CourierNewPSMT"/>
              </a:rPr>
              <a:t>[</a:t>
            </a:r>
            <a:r>
              <a:rPr lang="en-US" sz="3000" dirty="0">
                <a:solidFill>
                  <a:srgbClr val="B50000"/>
                </a:solidFill>
                <a:latin typeface="CourierNewPSMT"/>
              </a:rPr>
              <a:t>0</a:t>
            </a:r>
            <a:r>
              <a:rPr lang="en-US" sz="3000" dirty="0">
                <a:solidFill>
                  <a:srgbClr val="2A8B00"/>
                </a:solidFill>
                <a:latin typeface="CourierNewPSMT"/>
              </a:rPr>
              <a:t>])</a:t>
            </a:r>
            <a:r>
              <a:rPr lang="en-US" sz="3000" dirty="0">
                <a:solidFill>
                  <a:srgbClr val="398B0F"/>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a:solidFill>
                  <a:srgbClr val="2A8B00"/>
                </a:solidFill>
                <a:latin typeface="CourierNewPSMT"/>
              </a:rPr>
              <a:t>})</a:t>
            </a:r>
            <a:r>
              <a:rPr lang="en-US" sz="3000" dirty="0">
                <a:solidFill>
                  <a:srgbClr val="398B0F"/>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a:solidFill>
                  <a:srgbClr val="2A8B00"/>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a:solidFill>
                  <a:srgbClr val="2A8B00"/>
                </a:solidFill>
                <a:latin typeface="CourierNewPSMT"/>
              </a:rPr>
              <a:t>})</a:t>
            </a:r>
            <a:r>
              <a:rPr lang="en-US" sz="3000" dirty="0">
                <a:solidFill>
                  <a:srgbClr val="398B0F"/>
                </a:solidFill>
                <a:latin typeface="CourierNewPSMT"/>
              </a:rPr>
              <a:t>;</a:t>
            </a:r>
            <a:endParaRPr lang="en-US" sz="3000" dirty="0">
              <a:solidFill>
                <a:prstClr val="black"/>
              </a:solidFill>
              <a:latin typeface="Courier"/>
            </a:endParaRPr>
          </a:p>
          <a:p>
            <a:pPr marL="0" indent="0">
              <a:buNone/>
            </a:pPr>
            <a:r>
              <a:rPr lang="en-US" sz="3000" dirty="0">
                <a:solidFill>
                  <a:srgbClr val="2A8B00"/>
                </a:solidFill>
                <a:latin typeface="CourierNewPSMT"/>
              </a:rPr>
              <a:t>})</a:t>
            </a:r>
            <a:r>
              <a:rPr lang="en-US" sz="3000" dirty="0">
                <a:solidFill>
                  <a:srgbClr val="398B0F"/>
                </a:solidFill>
                <a:latin typeface="CourierNewPSMT"/>
              </a:rPr>
              <a:t>;</a:t>
            </a:r>
            <a:endParaRPr lang="en-US" sz="3000" dirty="0">
              <a:solidFill>
                <a:prstClr val="black"/>
              </a:solidFill>
              <a:latin typeface="Courier"/>
            </a:endParaRPr>
          </a:p>
          <a:p>
            <a:pPr marL="0" indent="0">
              <a:buNone/>
            </a:pPr>
            <a:endParaRPr lang="en-US" dirty="0" smtClean="0"/>
          </a:p>
        </p:txBody>
      </p:sp>
      <p:sp>
        <p:nvSpPr>
          <p:cNvPr id="4" name="Rounded Rectangle 3"/>
          <p:cNvSpPr/>
          <p:nvPr/>
        </p:nvSpPr>
        <p:spPr>
          <a:xfrm>
            <a:off x="432776" y="3918001"/>
            <a:ext cx="8254024" cy="850700"/>
          </a:xfrm>
          <a:prstGeom prst="roundRect">
            <a:avLst/>
          </a:prstGeom>
          <a:noFill/>
          <a:ln w="63500">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5545503" y="234732"/>
            <a:ext cx="3427777" cy="1365468"/>
          </a:xfrm>
          <a:prstGeom prst="roundRect">
            <a:avLst/>
          </a:prstGeom>
          <a:noFill/>
          <a:ln w="63500">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solidFill>
              </a:rPr>
              <a:t>Return users</a:t>
            </a:r>
            <a:endParaRPr lang="en-US" dirty="0">
              <a:solidFill>
                <a:schemeClr val="accent1"/>
              </a:solidFill>
            </a:endParaRPr>
          </a:p>
        </p:txBody>
      </p:sp>
    </p:spTree>
    <p:extLst>
      <p:ext uri="{BB962C8B-B14F-4D97-AF65-F5344CB8AC3E}">
        <p14:creationId xmlns:p14="http://schemas.microsoft.com/office/powerpoint/2010/main" val="128260328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Callback Hell</a:t>
            </a:r>
            <a:endParaRPr lang="en-US" dirty="0"/>
          </a:p>
        </p:txBody>
      </p:sp>
      <p:sp>
        <p:nvSpPr>
          <p:cNvPr id="3" name="Content Placeholder 2"/>
          <p:cNvSpPr>
            <a:spLocks noGrp="1"/>
          </p:cNvSpPr>
          <p:nvPr>
            <p:ph idx="1"/>
          </p:nvPr>
        </p:nvSpPr>
        <p:spPr>
          <a:xfrm>
            <a:off x="481624" y="1600200"/>
            <a:ext cx="8229600" cy="4525963"/>
          </a:xfrm>
          <a:solidFill>
            <a:schemeClr val="bg1">
              <a:lumMod val="85000"/>
            </a:schemeClr>
          </a:solidFill>
          <a:effectLst>
            <a:softEdge rad="88900"/>
          </a:effectLst>
        </p:spPr>
        <p:txBody>
          <a:bodyPr>
            <a:normAutofit fontScale="62500" lnSpcReduction="20000"/>
          </a:bodyPr>
          <a:lstStyle/>
          <a:p>
            <a:pPr marL="0" indent="0">
              <a:buNone/>
            </a:pPr>
            <a:endParaRPr lang="en-US" sz="3000" b="1" dirty="0" smtClean="0">
              <a:solidFill>
                <a:srgbClr val="082357"/>
              </a:solidFill>
              <a:latin typeface="CourierNewPS-BoldMT"/>
            </a:endParaRPr>
          </a:p>
          <a:p>
            <a:pPr marL="0" indent="0">
              <a:buNone/>
            </a:pPr>
            <a:r>
              <a:rPr lang="en-US" sz="3000" b="1" dirty="0" err="1" smtClean="0">
                <a:solidFill>
                  <a:srgbClr val="082357"/>
                </a:solidFill>
                <a:latin typeface="CourierNewPS-BoldMT"/>
              </a:rPr>
              <a:t>var</a:t>
            </a:r>
            <a:r>
              <a:rPr lang="en-US" sz="3000" dirty="0" smtClean="0">
                <a:solidFill>
                  <a:prstClr val="black"/>
                </a:solidFill>
                <a:latin typeface="Courier"/>
              </a:rPr>
              <a:t> </a:t>
            </a:r>
            <a:r>
              <a:rPr lang="en-US" sz="3000" dirty="0" err="1">
                <a:solidFill>
                  <a:prstClr val="black"/>
                </a:solidFill>
                <a:latin typeface="Courier"/>
              </a:rPr>
              <a:t>db</a:t>
            </a:r>
            <a:r>
              <a:rPr lang="en-US" sz="3000" dirty="0">
                <a:solidFill>
                  <a:prstClr val="black"/>
                </a:solidFill>
                <a:latin typeface="Courier"/>
              </a:rPr>
              <a:t> </a:t>
            </a:r>
            <a:r>
              <a:rPr lang="en-US" sz="3000" dirty="0">
                <a:solidFill>
                  <a:srgbClr val="398B0F"/>
                </a:solidFill>
                <a:latin typeface="CourierNewPSMT"/>
              </a:rPr>
              <a:t>=</a:t>
            </a:r>
            <a:r>
              <a:rPr lang="en-US" sz="3000" dirty="0">
                <a:solidFill>
                  <a:prstClr val="black"/>
                </a:solidFill>
                <a:latin typeface="Courier"/>
              </a:rPr>
              <a:t> require</a:t>
            </a:r>
            <a:r>
              <a:rPr lang="en-US" sz="3000" dirty="0">
                <a:solidFill>
                  <a:srgbClr val="2A8B00"/>
                </a:solidFill>
                <a:latin typeface="CourierNewPSMT"/>
              </a:rPr>
              <a:t>(</a:t>
            </a:r>
            <a:r>
              <a:rPr lang="en-US" sz="3000" dirty="0">
                <a:solidFill>
                  <a:srgbClr val="284BC9"/>
                </a:solidFill>
                <a:latin typeface="CourierNewPSMT"/>
              </a:rPr>
              <a:t>'</a:t>
            </a:r>
            <a:r>
              <a:rPr lang="en-US" sz="3000" dirty="0" err="1">
                <a:solidFill>
                  <a:srgbClr val="284BC9"/>
                </a:solidFill>
                <a:latin typeface="CourierNewPSMT"/>
              </a:rPr>
              <a:t>somedatabaseprovider</a:t>
            </a:r>
            <a:r>
              <a:rPr lang="en-US" sz="3000" dirty="0">
                <a:solidFill>
                  <a:srgbClr val="284BC9"/>
                </a:solidFill>
                <a:latin typeface="CourierNewPSMT"/>
              </a:rPr>
              <a:t>'</a:t>
            </a:r>
            <a:r>
              <a:rPr lang="en-US" sz="3000" dirty="0">
                <a:solidFill>
                  <a:srgbClr val="2A8B00"/>
                </a:solidFill>
                <a:latin typeface="CourierNewPSMT"/>
              </a:rPr>
              <a:t>)</a:t>
            </a:r>
            <a:r>
              <a:rPr lang="en-US" sz="3000" dirty="0" smtClean="0">
                <a:solidFill>
                  <a:srgbClr val="398B0F"/>
                </a:solidFill>
                <a:latin typeface="CourierNewPSMT"/>
              </a:rPr>
              <a:t>;</a:t>
            </a:r>
          </a:p>
          <a:p>
            <a:pPr marL="0" indent="0">
              <a:buNone/>
            </a:pPr>
            <a:r>
              <a:rPr lang="en-US" sz="3000" i="1" dirty="0" smtClean="0">
                <a:solidFill>
                  <a:srgbClr val="1A5600"/>
                </a:solidFill>
                <a:latin typeface="CourierNewPS-ItalicMT"/>
              </a:rPr>
              <a:t>/</a:t>
            </a:r>
            <a:r>
              <a:rPr lang="en-US" sz="3000" i="1" dirty="0">
                <a:solidFill>
                  <a:srgbClr val="1A5600"/>
                </a:solidFill>
                <a:latin typeface="CourierNewPS-ItalicMT"/>
              </a:rPr>
              <a:t>/get recent </a:t>
            </a:r>
            <a:r>
              <a:rPr lang="en-US" sz="3000" i="1" dirty="0" smtClean="0">
                <a:solidFill>
                  <a:srgbClr val="1A5600"/>
                </a:solidFill>
                <a:latin typeface="CourierNewPS-ItalicMT"/>
              </a:rPr>
              <a:t>posts</a:t>
            </a:r>
            <a:endParaRPr lang="en-US" sz="3000" dirty="0" smtClean="0">
              <a:solidFill>
                <a:prstClr val="black"/>
              </a:solidFill>
              <a:latin typeface="Courier"/>
            </a:endParaRPr>
          </a:p>
          <a:p>
            <a:pPr marL="0" indent="0">
              <a:buNone/>
            </a:pPr>
            <a:r>
              <a:rPr lang="en-US" sz="3000" dirty="0" err="1" smtClean="0">
                <a:solidFill>
                  <a:prstClr val="black"/>
                </a:solidFill>
                <a:latin typeface="Courier"/>
              </a:rPr>
              <a:t>http.</a:t>
            </a:r>
            <a:r>
              <a:rPr lang="en-US" sz="3000" dirty="0" err="1" smtClean="0">
                <a:solidFill>
                  <a:srgbClr val="4D0057"/>
                </a:solidFill>
                <a:latin typeface="CourierNewPSMT"/>
              </a:rPr>
              <a:t>get</a:t>
            </a:r>
            <a:r>
              <a:rPr lang="en-US" sz="3000" dirty="0">
                <a:solidFill>
                  <a:srgbClr val="2A8B00"/>
                </a:solidFill>
                <a:latin typeface="CourierNewPSMT"/>
              </a:rPr>
              <a:t>(</a:t>
            </a:r>
            <a:r>
              <a:rPr lang="en-US" sz="3000" dirty="0">
                <a:solidFill>
                  <a:srgbClr val="284BC9"/>
                </a:solidFill>
                <a:latin typeface="CourierNewPSMT"/>
              </a:rPr>
              <a:t>'/</a:t>
            </a:r>
            <a:r>
              <a:rPr lang="en-US" sz="3000" dirty="0" err="1">
                <a:solidFill>
                  <a:srgbClr val="284BC9"/>
                </a:solidFill>
                <a:latin typeface="CourierNewPSMT"/>
              </a:rPr>
              <a:t>recentposts</a:t>
            </a:r>
            <a:r>
              <a:rPr lang="en-US" sz="3000" dirty="0">
                <a:solidFill>
                  <a:srgbClr val="284BC9"/>
                </a:solidFill>
                <a:latin typeface="CourierNewPSMT"/>
              </a:rPr>
              <a:t>'</a:t>
            </a:r>
            <a:r>
              <a:rPr lang="en-US" sz="3000" dirty="0">
                <a:solidFill>
                  <a:srgbClr val="398B0F"/>
                </a:solidFill>
                <a:latin typeface="CourierNewPSMT"/>
              </a:rPr>
              <a:t>,</a:t>
            </a:r>
            <a:r>
              <a:rPr lang="en-US" sz="3000" dirty="0">
                <a:solidFill>
                  <a:prstClr val="black"/>
                </a:solidFill>
                <a:latin typeface="Courier"/>
              </a:rPr>
              <a:t> </a:t>
            </a:r>
            <a:r>
              <a:rPr lang="en-US" sz="3000" b="1" dirty="0">
                <a:solidFill>
                  <a:srgbClr val="082357"/>
                </a:solidFill>
                <a:latin typeface="CourierNewPS-BoldMT"/>
              </a:rPr>
              <a:t>function</a:t>
            </a:r>
            <a:r>
              <a:rPr lang="en-US" sz="3000" dirty="0">
                <a:solidFill>
                  <a:srgbClr val="2A8B00"/>
                </a:solidFill>
                <a:latin typeface="CourierNewPSMT"/>
              </a:rPr>
              <a:t>(</a:t>
            </a:r>
            <a:r>
              <a:rPr lang="en-US" sz="3000" dirty="0" err="1">
                <a:solidFill>
                  <a:prstClr val="black"/>
                </a:solidFill>
                <a:latin typeface="Courier"/>
              </a:rPr>
              <a:t>req</a:t>
            </a:r>
            <a:r>
              <a:rPr lang="en-US" sz="3000" dirty="0">
                <a:solidFill>
                  <a:srgbClr val="398B0F"/>
                </a:solidFill>
                <a:latin typeface="CourierNewPSMT"/>
              </a:rPr>
              <a:t>,</a:t>
            </a:r>
            <a:r>
              <a:rPr lang="en-US" sz="3000" dirty="0">
                <a:solidFill>
                  <a:prstClr val="black"/>
                </a:solidFill>
                <a:latin typeface="Courier"/>
              </a:rPr>
              <a:t> res</a:t>
            </a:r>
            <a:r>
              <a:rPr lang="en-US" sz="3000" dirty="0">
                <a:solidFill>
                  <a:srgbClr val="2A8B00"/>
                </a:solidFill>
                <a:latin typeface="CourierNewPSMT"/>
              </a:rPr>
              <a:t>)</a:t>
            </a:r>
            <a:r>
              <a:rPr lang="en-US" sz="3000" dirty="0">
                <a:solidFill>
                  <a:prstClr val="black"/>
                </a:solidFill>
                <a:latin typeface="Courier"/>
              </a:rPr>
              <a:t> </a:t>
            </a:r>
            <a:r>
              <a:rPr lang="en-US" sz="3000" dirty="0" smtClean="0">
                <a:solidFill>
                  <a:srgbClr val="2A8B00"/>
                </a:solidFill>
                <a:latin typeface="CourierNewPSMT"/>
              </a:rPr>
              <a:t>{</a:t>
            </a:r>
            <a:endParaRPr lang="en-US" sz="3000" i="1" dirty="0">
              <a:solidFill>
                <a:srgbClr val="1A5600"/>
              </a:solidFill>
              <a:latin typeface="CourierNewPS-ItalicMT"/>
            </a:endParaRPr>
          </a:p>
          <a:p>
            <a:pPr marL="0" indent="0">
              <a:buNone/>
            </a:pPr>
            <a:r>
              <a:rPr lang="en-US" sz="3000" i="1" dirty="0" smtClean="0">
                <a:solidFill>
                  <a:srgbClr val="1A5600"/>
                </a:solidFill>
                <a:latin typeface="CourierNewPS-ItalicMT"/>
              </a:rPr>
              <a:t>  </a:t>
            </a:r>
            <a:r>
              <a:rPr lang="en-US" sz="3000" i="1" dirty="0">
                <a:solidFill>
                  <a:srgbClr val="1A5600"/>
                </a:solidFill>
                <a:latin typeface="CourierNewPS-ItalicMT"/>
              </a:rPr>
              <a:t>// open database connection</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err="1">
                <a:solidFill>
                  <a:prstClr val="black"/>
                </a:solidFill>
                <a:latin typeface="Courier"/>
              </a:rPr>
              <a:t>db.</a:t>
            </a:r>
            <a:r>
              <a:rPr lang="en-US" sz="3000" dirty="0" err="1">
                <a:solidFill>
                  <a:srgbClr val="4D0057"/>
                </a:solidFill>
                <a:latin typeface="CourierNewPSMT"/>
              </a:rPr>
              <a:t>openConnection</a:t>
            </a:r>
            <a:r>
              <a:rPr lang="en-US" sz="3000" dirty="0">
                <a:solidFill>
                  <a:srgbClr val="2A8B00"/>
                </a:solidFill>
                <a:latin typeface="CourierNewPSMT"/>
              </a:rPr>
              <a:t>(</a:t>
            </a:r>
            <a:r>
              <a:rPr lang="en-US" sz="3000" dirty="0">
                <a:solidFill>
                  <a:srgbClr val="284BC9"/>
                </a:solidFill>
                <a:latin typeface="CourierNewPSMT"/>
              </a:rPr>
              <a:t>'host'</a:t>
            </a:r>
            <a:r>
              <a:rPr lang="en-US" sz="3000" dirty="0">
                <a:solidFill>
                  <a:srgbClr val="398B0F"/>
                </a:solidFill>
                <a:latin typeface="CourierNewPSMT"/>
              </a:rPr>
              <a:t>,</a:t>
            </a:r>
            <a:r>
              <a:rPr lang="en-US" sz="3000" dirty="0">
                <a:solidFill>
                  <a:prstClr val="black"/>
                </a:solidFill>
                <a:latin typeface="Courier"/>
              </a:rPr>
              <a:t> </a:t>
            </a:r>
            <a:r>
              <a:rPr lang="en-US" sz="3000" dirty="0" err="1">
                <a:solidFill>
                  <a:prstClr val="black"/>
                </a:solidFill>
                <a:latin typeface="Courier"/>
              </a:rPr>
              <a:t>creds</a:t>
            </a:r>
            <a:r>
              <a:rPr lang="en-US" sz="3000" dirty="0" err="1" smtClean="0">
                <a:solidFill>
                  <a:srgbClr val="398B0F"/>
                </a:solidFill>
                <a:latin typeface="CourierNewPSMT"/>
              </a:rPr>
              <a:t>,</a:t>
            </a:r>
            <a:r>
              <a:rPr lang="en-US" sz="3000" b="1" dirty="0" err="1" smtClean="0">
                <a:solidFill>
                  <a:srgbClr val="082357"/>
                </a:solidFill>
                <a:latin typeface="CourierNewPS-BoldMT"/>
              </a:rPr>
              <a:t>function</a:t>
            </a:r>
            <a:r>
              <a:rPr lang="en-US" sz="3000" dirty="0">
                <a:solidFill>
                  <a:srgbClr val="2A8B00"/>
                </a:solidFill>
                <a:latin typeface="CourierNewPSMT"/>
              </a:rPr>
              <a:t>(</a:t>
            </a:r>
            <a:r>
              <a:rPr lang="en-US" sz="3000" dirty="0">
                <a:solidFill>
                  <a:prstClr val="black"/>
                </a:solidFill>
                <a:latin typeface="Courier"/>
              </a:rPr>
              <a:t>err</a:t>
            </a:r>
            <a:r>
              <a:rPr lang="en-US" sz="3000" dirty="0">
                <a:solidFill>
                  <a:srgbClr val="398B0F"/>
                </a:solidFill>
                <a:latin typeface="CourierNewPSMT"/>
              </a:rPr>
              <a:t>,</a:t>
            </a:r>
            <a:r>
              <a:rPr lang="en-US" sz="3000" dirty="0">
                <a:solidFill>
                  <a:prstClr val="black"/>
                </a:solidFill>
                <a:latin typeface="Courier"/>
              </a:rPr>
              <a:t> conn</a:t>
            </a:r>
            <a:r>
              <a:rPr lang="en-US" sz="3000" dirty="0" smtClean="0">
                <a:solidFill>
                  <a:srgbClr val="2A8B00"/>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smtClean="0">
                <a:solidFill>
                  <a:prstClr val="black"/>
                </a:solidFill>
                <a:latin typeface="Courier"/>
              </a:rPr>
              <a:t> </a:t>
            </a:r>
            <a:r>
              <a:rPr lang="en-US" sz="3000" dirty="0">
                <a:solidFill>
                  <a:prstClr val="black"/>
                </a:solidFill>
                <a:latin typeface="Courier"/>
              </a:rPr>
              <a:t> </a:t>
            </a:r>
            <a:r>
              <a:rPr lang="en-US" sz="3000" dirty="0" err="1">
                <a:solidFill>
                  <a:prstClr val="black"/>
                </a:solidFill>
                <a:latin typeface="Courier"/>
              </a:rPr>
              <a:t>res.</a:t>
            </a:r>
            <a:r>
              <a:rPr lang="en-US" sz="3000" dirty="0" err="1">
                <a:solidFill>
                  <a:srgbClr val="4D0057"/>
                </a:solidFill>
                <a:latin typeface="CourierNewPSMT"/>
              </a:rPr>
              <a:t>param</a:t>
            </a:r>
            <a:r>
              <a:rPr lang="en-US" sz="3000" dirty="0">
                <a:solidFill>
                  <a:srgbClr val="2A8B00"/>
                </a:solidFill>
                <a:latin typeface="CourierNewPSMT"/>
              </a:rPr>
              <a:t>[</a:t>
            </a:r>
            <a:r>
              <a:rPr lang="en-US" sz="3000" dirty="0">
                <a:solidFill>
                  <a:srgbClr val="284BC9"/>
                </a:solidFill>
                <a:latin typeface="CourierNewPSMT"/>
              </a:rPr>
              <a:t>'posts'</a:t>
            </a:r>
            <a:r>
              <a:rPr lang="en-US" sz="3000" dirty="0">
                <a:solidFill>
                  <a:srgbClr val="2A8B00"/>
                </a:solidFill>
                <a:latin typeface="CourierNewPSMT"/>
              </a:rPr>
              <a:t>]</a:t>
            </a:r>
            <a:r>
              <a:rPr lang="en-US" sz="3000" dirty="0">
                <a:solidFill>
                  <a:prstClr val="black"/>
                </a:solidFill>
                <a:latin typeface="Courier"/>
              </a:rPr>
              <a:t>.</a:t>
            </a:r>
            <a:r>
              <a:rPr lang="en-US" sz="3000" dirty="0" err="1">
                <a:solidFill>
                  <a:srgbClr val="4D0057"/>
                </a:solidFill>
                <a:latin typeface="CourierNewPSMT"/>
              </a:rPr>
              <a:t>forEach</a:t>
            </a:r>
            <a:r>
              <a:rPr lang="en-US" sz="3000" dirty="0">
                <a:solidFill>
                  <a:srgbClr val="2A8B00"/>
                </a:solidFill>
                <a:latin typeface="CourierNewPSMT"/>
              </a:rPr>
              <a:t>(</a:t>
            </a:r>
            <a:r>
              <a:rPr lang="en-US" sz="3000" dirty="0">
                <a:solidFill>
                  <a:prstClr val="black"/>
                </a:solidFill>
                <a:latin typeface="Courier"/>
              </a:rPr>
              <a:t>post</a:t>
            </a:r>
            <a:r>
              <a:rPr lang="en-US" sz="3000" dirty="0">
                <a:solidFill>
                  <a:srgbClr val="2A8B00"/>
                </a:solidFill>
                <a:latin typeface="CourierNewPSMT"/>
              </a:rPr>
              <a:t>)</a:t>
            </a:r>
            <a:r>
              <a:rPr lang="en-US" sz="3000" dirty="0">
                <a:solidFill>
                  <a:prstClr val="black"/>
                </a:solidFill>
                <a:latin typeface="Courier"/>
              </a:rPr>
              <a:t> </a:t>
            </a:r>
            <a:r>
              <a:rPr lang="en-US" sz="3000" dirty="0">
                <a:solidFill>
                  <a:srgbClr val="2A8B00"/>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smtClean="0">
                <a:solidFill>
                  <a:prstClr val="black"/>
                </a:solidFill>
                <a:latin typeface="Courier"/>
              </a:rPr>
              <a:t> </a:t>
            </a:r>
            <a:r>
              <a:rPr lang="en-US" sz="3000" dirty="0">
                <a:solidFill>
                  <a:prstClr val="black"/>
                </a:solidFill>
                <a:latin typeface="Courier"/>
              </a:rPr>
              <a:t>  </a:t>
            </a:r>
            <a:r>
              <a:rPr lang="en-US" sz="3000" dirty="0" err="1">
                <a:solidFill>
                  <a:prstClr val="black"/>
                </a:solidFill>
                <a:latin typeface="Courier"/>
              </a:rPr>
              <a:t>conn.</a:t>
            </a:r>
            <a:r>
              <a:rPr lang="en-US" sz="3000" dirty="0" err="1">
                <a:solidFill>
                  <a:srgbClr val="4D0057"/>
                </a:solidFill>
                <a:latin typeface="CourierNewPSMT"/>
              </a:rPr>
              <a:t>query</a:t>
            </a:r>
            <a:r>
              <a:rPr lang="en-US" sz="3000" dirty="0">
                <a:solidFill>
                  <a:srgbClr val="2A8B00"/>
                </a:solidFill>
                <a:latin typeface="CourierNewPSMT"/>
              </a:rPr>
              <a:t>(</a:t>
            </a:r>
            <a:r>
              <a:rPr lang="en-US" sz="3000" dirty="0">
                <a:solidFill>
                  <a:srgbClr val="284BC9"/>
                </a:solidFill>
                <a:latin typeface="CourierNewPSMT"/>
              </a:rPr>
              <a:t>'select * from users </a:t>
            </a:r>
            <a:r>
              <a:rPr lang="en-US" sz="3000" dirty="0" smtClean="0">
                <a:solidFill>
                  <a:srgbClr val="284BC9"/>
                </a:solidFill>
                <a:latin typeface="CourierNewPSMT"/>
              </a:rPr>
              <a:t>where 					              id=</a:t>
            </a:r>
            <a:r>
              <a:rPr lang="en-US" sz="3000" dirty="0">
                <a:solidFill>
                  <a:srgbClr val="284BC9"/>
                </a:solidFill>
                <a:latin typeface="CourierNewPSMT"/>
              </a:rPr>
              <a:t>'</a:t>
            </a:r>
            <a:r>
              <a:rPr lang="en-US" sz="3000" dirty="0" smtClean="0">
                <a:solidFill>
                  <a:srgbClr val="398B0F"/>
                </a:solidFill>
                <a:latin typeface="CourierNewPSMT"/>
              </a:rPr>
              <a:t>+</a:t>
            </a:r>
            <a:r>
              <a:rPr lang="en-US" sz="3000" dirty="0" smtClean="0">
                <a:solidFill>
                  <a:prstClr val="black"/>
                </a:solidFill>
                <a:latin typeface="Courier"/>
              </a:rPr>
              <a:t>post</a:t>
            </a:r>
            <a:r>
              <a:rPr lang="en-US" sz="3000" dirty="0">
                <a:solidFill>
                  <a:srgbClr val="2A8B00"/>
                </a:solidFill>
                <a:latin typeface="CourierNewPSMT"/>
              </a:rPr>
              <a:t>[</a:t>
            </a:r>
            <a:r>
              <a:rPr lang="en-US" sz="3000" dirty="0">
                <a:solidFill>
                  <a:srgbClr val="284BC9"/>
                </a:solidFill>
                <a:latin typeface="CourierNewPSMT"/>
              </a:rPr>
              <a:t>'user'</a:t>
            </a:r>
            <a:r>
              <a:rPr lang="en-US" sz="3000" dirty="0">
                <a:solidFill>
                  <a:srgbClr val="2A8B00"/>
                </a:solidFill>
                <a:latin typeface="CourierNewPSMT"/>
              </a:rPr>
              <a:t>]</a:t>
            </a:r>
            <a:r>
              <a:rPr lang="en-US" sz="3000" dirty="0" smtClean="0">
                <a:solidFill>
                  <a:srgbClr val="398B0F"/>
                </a:solidFill>
                <a:latin typeface="CourierNewPSMT"/>
              </a:rPr>
              <a:t>,</a:t>
            </a:r>
            <a:r>
              <a:rPr lang="en-US" sz="3000" b="1" dirty="0" smtClean="0">
                <a:solidFill>
                  <a:srgbClr val="082357"/>
                </a:solidFill>
                <a:latin typeface="CourierNewPS-BoldMT"/>
              </a:rPr>
              <a:t>function</a:t>
            </a:r>
            <a:r>
              <a:rPr lang="en-US" sz="3000" dirty="0">
                <a:solidFill>
                  <a:srgbClr val="2A8B00"/>
                </a:solidFill>
                <a:latin typeface="CourierNewPSMT"/>
              </a:rPr>
              <a:t>(</a:t>
            </a:r>
            <a:r>
              <a:rPr lang="en-US" sz="3000" dirty="0" err="1">
                <a:solidFill>
                  <a:prstClr val="black"/>
                </a:solidFill>
                <a:latin typeface="Courier"/>
              </a:rPr>
              <a:t>err</a:t>
            </a:r>
            <a:r>
              <a:rPr lang="en-US" sz="3000" dirty="0" err="1" smtClean="0">
                <a:solidFill>
                  <a:srgbClr val="398B0F"/>
                </a:solidFill>
                <a:latin typeface="CourierNewPSMT"/>
              </a:rPr>
              <a:t>,</a:t>
            </a:r>
            <a:r>
              <a:rPr lang="en-US" sz="3000" dirty="0" err="1" smtClean="0">
                <a:solidFill>
                  <a:prstClr val="black"/>
                </a:solidFill>
                <a:latin typeface="Courier"/>
              </a:rPr>
              <a:t>users</a:t>
            </a:r>
            <a:r>
              <a:rPr lang="en-US" sz="3000" dirty="0" smtClean="0">
                <a:solidFill>
                  <a:srgbClr val="2A8B00"/>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err="1">
                <a:solidFill>
                  <a:prstClr val="black"/>
                </a:solidFill>
                <a:latin typeface="Courier"/>
              </a:rPr>
              <a:t>conn.</a:t>
            </a:r>
            <a:r>
              <a:rPr lang="en-US" sz="3000" dirty="0" err="1">
                <a:solidFill>
                  <a:srgbClr val="000058"/>
                </a:solidFill>
                <a:latin typeface="CourierNewPSMT"/>
              </a:rPr>
              <a:t>close</a:t>
            </a:r>
            <a:r>
              <a:rPr lang="en-US" sz="3000" dirty="0">
                <a:solidFill>
                  <a:srgbClr val="2A8B00"/>
                </a:solidFill>
                <a:latin typeface="CourierNewPSMT"/>
              </a:rPr>
              <a:t>()</a:t>
            </a:r>
            <a:r>
              <a:rPr lang="en-US" sz="3000" dirty="0">
                <a:solidFill>
                  <a:srgbClr val="398B0F"/>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err="1">
                <a:solidFill>
                  <a:prstClr val="black"/>
                </a:solidFill>
                <a:latin typeface="Courier"/>
              </a:rPr>
              <a:t>res.</a:t>
            </a:r>
            <a:r>
              <a:rPr lang="en-US" sz="3000" dirty="0" err="1">
                <a:solidFill>
                  <a:srgbClr val="4D0057"/>
                </a:solidFill>
                <a:latin typeface="CourierNewPSMT"/>
              </a:rPr>
              <a:t>send</a:t>
            </a:r>
            <a:r>
              <a:rPr lang="en-US" sz="3000" dirty="0" smtClean="0">
                <a:solidFill>
                  <a:srgbClr val="2A8B00"/>
                </a:solidFill>
                <a:latin typeface="CourierNewPSMT"/>
              </a:rPr>
              <a:t>(</a:t>
            </a:r>
            <a:r>
              <a:rPr lang="en-US" sz="3000" dirty="0" smtClean="0">
                <a:solidFill>
                  <a:prstClr val="black"/>
                </a:solidFill>
                <a:latin typeface="Courier"/>
              </a:rPr>
              <a:t>users</a:t>
            </a:r>
            <a:r>
              <a:rPr lang="en-US" sz="3000" dirty="0" smtClean="0">
                <a:solidFill>
                  <a:srgbClr val="2A8B00"/>
                </a:solidFill>
                <a:latin typeface="CourierNewPSMT"/>
              </a:rPr>
              <a:t>[</a:t>
            </a:r>
            <a:r>
              <a:rPr lang="en-US" sz="3000" dirty="0">
                <a:solidFill>
                  <a:srgbClr val="B50000"/>
                </a:solidFill>
                <a:latin typeface="CourierNewPSMT"/>
              </a:rPr>
              <a:t>0</a:t>
            </a:r>
            <a:r>
              <a:rPr lang="en-US" sz="3000" dirty="0">
                <a:solidFill>
                  <a:srgbClr val="2A8B00"/>
                </a:solidFill>
                <a:latin typeface="CourierNewPSMT"/>
              </a:rPr>
              <a:t>])</a:t>
            </a:r>
            <a:r>
              <a:rPr lang="en-US" sz="3000" dirty="0">
                <a:solidFill>
                  <a:srgbClr val="398B0F"/>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a:solidFill>
                  <a:srgbClr val="2A8B00"/>
                </a:solidFill>
                <a:latin typeface="CourierNewPSMT"/>
              </a:rPr>
              <a:t>})</a:t>
            </a:r>
            <a:r>
              <a:rPr lang="en-US" sz="3000" dirty="0">
                <a:solidFill>
                  <a:srgbClr val="398B0F"/>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a:solidFill>
                  <a:srgbClr val="2A8B00"/>
                </a:solidFill>
                <a:latin typeface="CourierNewPSMT"/>
              </a:rPr>
              <a:t>}</a:t>
            </a:r>
            <a:endParaRPr lang="en-US" sz="3000" dirty="0">
              <a:solidFill>
                <a:prstClr val="black"/>
              </a:solidFill>
              <a:latin typeface="Courier"/>
            </a:endParaRPr>
          </a:p>
          <a:p>
            <a:pPr marL="0" indent="0">
              <a:buNone/>
            </a:pPr>
            <a:r>
              <a:rPr lang="en-US" sz="3000" dirty="0">
                <a:solidFill>
                  <a:prstClr val="black"/>
                </a:solidFill>
                <a:latin typeface="Courier"/>
              </a:rPr>
              <a:t>  </a:t>
            </a:r>
            <a:r>
              <a:rPr lang="en-US" sz="3000" dirty="0">
                <a:solidFill>
                  <a:srgbClr val="2A8B00"/>
                </a:solidFill>
                <a:latin typeface="CourierNewPSMT"/>
              </a:rPr>
              <a:t>})</a:t>
            </a:r>
            <a:r>
              <a:rPr lang="en-US" sz="3000" dirty="0">
                <a:solidFill>
                  <a:srgbClr val="398B0F"/>
                </a:solidFill>
                <a:latin typeface="CourierNewPSMT"/>
              </a:rPr>
              <a:t>;</a:t>
            </a:r>
            <a:endParaRPr lang="en-US" sz="3000" dirty="0">
              <a:solidFill>
                <a:prstClr val="black"/>
              </a:solidFill>
              <a:latin typeface="Courier"/>
            </a:endParaRPr>
          </a:p>
          <a:p>
            <a:pPr marL="0" indent="0">
              <a:buNone/>
            </a:pPr>
            <a:r>
              <a:rPr lang="en-US" sz="3000" dirty="0">
                <a:solidFill>
                  <a:srgbClr val="2A8B00"/>
                </a:solidFill>
                <a:latin typeface="CourierNewPSMT"/>
              </a:rPr>
              <a:t>})</a:t>
            </a:r>
            <a:r>
              <a:rPr lang="en-US" sz="3000" dirty="0">
                <a:solidFill>
                  <a:srgbClr val="398B0F"/>
                </a:solidFill>
                <a:latin typeface="CourierNewPSMT"/>
              </a:rPr>
              <a:t>;</a:t>
            </a:r>
            <a:endParaRPr lang="en-US" sz="3000" dirty="0">
              <a:solidFill>
                <a:prstClr val="black"/>
              </a:solidFill>
              <a:latin typeface="Courier"/>
            </a:endParaRPr>
          </a:p>
          <a:p>
            <a:pPr marL="0" indent="0">
              <a:buNone/>
            </a:pPr>
            <a:endParaRPr lang="en-US" dirty="0" smtClean="0"/>
          </a:p>
        </p:txBody>
      </p:sp>
      <p:sp>
        <p:nvSpPr>
          <p:cNvPr id="4" name="Oval 3"/>
          <p:cNvSpPr/>
          <p:nvPr/>
        </p:nvSpPr>
        <p:spPr>
          <a:xfrm rot="2570199">
            <a:off x="610999" y="4433213"/>
            <a:ext cx="1030310" cy="1869138"/>
          </a:xfrm>
          <a:prstGeom prst="ellipse">
            <a:avLst/>
          </a:prstGeom>
          <a:noFill/>
          <a:ln w="31750">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1711906" y="5460110"/>
            <a:ext cx="1670916" cy="2795780"/>
          </a:xfrm>
          <a:prstGeom prst="rect">
            <a:avLst/>
          </a:prstGeom>
          <a:noFill/>
          <a:effectLst>
            <a:softEdge rad="50800"/>
          </a:effectLst>
        </p:spPr>
      </p:pic>
    </p:spTree>
    <p:extLst>
      <p:ext uri="{BB962C8B-B14F-4D97-AF65-F5344CB8AC3E}">
        <p14:creationId xmlns:p14="http://schemas.microsoft.com/office/powerpoint/2010/main" val="6884866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Node.js</a:t>
            </a:r>
            <a:r>
              <a:rPr lang="en-US" dirty="0" smtClean="0"/>
              <a:t> Basics</a:t>
            </a:r>
            <a:endParaRPr lang="en-US" dirty="0"/>
          </a:p>
        </p:txBody>
      </p:sp>
      <p:sp>
        <p:nvSpPr>
          <p:cNvPr id="3" name="Content Placeholder 2"/>
          <p:cNvSpPr>
            <a:spLocks noGrp="1"/>
          </p:cNvSpPr>
          <p:nvPr>
            <p:ph idx="1"/>
          </p:nvPr>
        </p:nvSpPr>
        <p:spPr/>
        <p:txBody>
          <a:bodyPr/>
          <a:lstStyle/>
          <a:p>
            <a:pPr>
              <a:lnSpc>
                <a:spcPct val="150000"/>
              </a:lnSpc>
            </a:pPr>
            <a:r>
              <a:rPr lang="en-US" dirty="0" smtClean="0"/>
              <a:t>JavaScript</a:t>
            </a:r>
          </a:p>
          <a:p>
            <a:pPr>
              <a:lnSpc>
                <a:spcPct val="150000"/>
              </a:lnSpc>
            </a:pPr>
            <a:r>
              <a:rPr lang="en-US" dirty="0" smtClean="0"/>
              <a:t>Asynchronous</a:t>
            </a:r>
          </a:p>
          <a:p>
            <a:pPr>
              <a:lnSpc>
                <a:spcPct val="150000"/>
              </a:lnSpc>
            </a:pPr>
            <a:r>
              <a:rPr lang="en-US" dirty="0" smtClean="0"/>
              <a:t>Non-blocking I/O</a:t>
            </a:r>
          </a:p>
          <a:p>
            <a:pPr>
              <a:lnSpc>
                <a:spcPct val="150000"/>
              </a:lnSpc>
            </a:pPr>
            <a:r>
              <a:rPr lang="en-US" dirty="0" smtClean="0"/>
              <a:t>Event-driven</a:t>
            </a:r>
          </a:p>
        </p:txBody>
      </p:sp>
    </p:spTree>
    <p:extLst>
      <p:ext uri="{BB962C8B-B14F-4D97-AF65-F5344CB8AC3E}">
        <p14:creationId xmlns:p14="http://schemas.microsoft.com/office/powerpoint/2010/main" val="364336901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Anti-Pattern: Callback </a:t>
            </a:r>
            <a:r>
              <a:rPr lang="en-US" u="sng" dirty="0" smtClean="0"/>
              <a:t>Hell</a:t>
            </a:r>
            <a:endParaRPr lang="en-US" u="sng" dirty="0"/>
          </a:p>
        </p:txBody>
      </p:sp>
      <p:sp>
        <p:nvSpPr>
          <p:cNvPr id="3" name="Content Placeholder 2"/>
          <p:cNvSpPr>
            <a:spLocks noGrp="1"/>
          </p:cNvSpPr>
          <p:nvPr>
            <p:ph idx="1"/>
          </p:nvPr>
        </p:nvSpPr>
        <p:spPr>
          <a:xfrm>
            <a:off x="457200" y="1417638"/>
            <a:ext cx="8229600" cy="5217796"/>
          </a:xfrm>
          <a:solidFill>
            <a:schemeClr val="bg1">
              <a:lumMod val="85000"/>
            </a:schemeClr>
          </a:solidFill>
          <a:effectLst>
            <a:softEdge rad="88900"/>
          </a:effectLst>
        </p:spPr>
        <p:txBody>
          <a:bodyPr>
            <a:noAutofit/>
          </a:bodyPr>
          <a:lstStyle/>
          <a:p>
            <a:pPr marL="0" indent="0">
              <a:buNone/>
            </a:pPr>
            <a:r>
              <a:rPr lang="en-US" sz="1100" dirty="0" err="1">
                <a:solidFill>
                  <a:prstClr val="black"/>
                </a:solidFill>
                <a:latin typeface="Courier"/>
              </a:rPr>
              <a:t>fs.</a:t>
            </a:r>
            <a:r>
              <a:rPr lang="en-US" sz="1100" dirty="0" err="1">
                <a:solidFill>
                  <a:srgbClr val="4D0057"/>
                </a:solidFill>
                <a:latin typeface="CourierNewPSMT"/>
              </a:rPr>
              <a:t>readdir</a:t>
            </a:r>
            <a:r>
              <a:rPr lang="en-US" sz="1100" dirty="0">
                <a:solidFill>
                  <a:srgbClr val="2A8B00"/>
                </a:solidFill>
                <a:latin typeface="CourierNewPSMT"/>
              </a:rPr>
              <a:t>(</a:t>
            </a:r>
            <a:r>
              <a:rPr lang="en-US" sz="1100" dirty="0">
                <a:solidFill>
                  <a:prstClr val="black"/>
                </a:solidFill>
                <a:latin typeface="Courier"/>
              </a:rPr>
              <a:t>source</a:t>
            </a:r>
            <a:r>
              <a:rPr lang="en-US" sz="1100" dirty="0">
                <a:solidFill>
                  <a:srgbClr val="398B0F"/>
                </a:solidFill>
                <a:latin typeface="CourierNewPSMT"/>
              </a:rPr>
              <a:t>,</a:t>
            </a:r>
            <a:r>
              <a:rPr lang="en-US" sz="1100" dirty="0">
                <a:solidFill>
                  <a:prstClr val="black"/>
                </a:solidFill>
                <a:latin typeface="Courier"/>
              </a:rPr>
              <a:t> </a:t>
            </a:r>
            <a:r>
              <a:rPr lang="en-US" sz="1100" b="1" dirty="0">
                <a:solidFill>
                  <a:srgbClr val="082357"/>
                </a:solidFill>
                <a:latin typeface="CourierNewPS-BoldMT"/>
              </a:rPr>
              <a:t>function</a:t>
            </a:r>
            <a:r>
              <a:rPr lang="en-US" sz="1100" dirty="0">
                <a:solidFill>
                  <a:srgbClr val="2A8B00"/>
                </a:solidFill>
                <a:latin typeface="CourierNewPSMT"/>
              </a:rPr>
              <a:t>(</a:t>
            </a:r>
            <a:r>
              <a:rPr lang="en-US" sz="1100" dirty="0">
                <a:solidFill>
                  <a:prstClr val="black"/>
                </a:solidFill>
                <a:latin typeface="Courier"/>
              </a:rPr>
              <a:t>err</a:t>
            </a:r>
            <a:r>
              <a:rPr lang="en-US" sz="1100" dirty="0">
                <a:solidFill>
                  <a:srgbClr val="398B0F"/>
                </a:solidFill>
                <a:latin typeface="CourierNewPSMT"/>
              </a:rPr>
              <a:t>,</a:t>
            </a:r>
            <a:r>
              <a:rPr lang="en-US" sz="1100" dirty="0">
                <a:solidFill>
                  <a:prstClr val="black"/>
                </a:solidFill>
                <a:latin typeface="Courier"/>
              </a:rPr>
              <a:t> files</a:t>
            </a:r>
            <a:r>
              <a:rPr lang="en-US" sz="1100" dirty="0">
                <a:solidFill>
                  <a:srgbClr val="2A8B00"/>
                </a:solidFill>
                <a:latin typeface="CourierNewPSMT"/>
              </a:rPr>
              <a:t>)</a:t>
            </a:r>
            <a:r>
              <a:rPr lang="en-US" sz="1100" dirty="0">
                <a:solidFill>
                  <a:prstClr val="black"/>
                </a:solidFill>
                <a:latin typeface="Courier"/>
              </a:rPr>
              <a:t> </a:t>
            </a:r>
            <a:r>
              <a:rPr lang="en-US" sz="1100" dirty="0">
                <a:solidFill>
                  <a:srgbClr val="2A8B00"/>
                </a:solidFill>
                <a:latin typeface="CourierNewPSMT"/>
              </a:rPr>
              <a:t>{</a:t>
            </a:r>
            <a:endParaRPr lang="en-US" sz="1100" dirty="0">
              <a:solidFill>
                <a:prstClr val="black"/>
              </a:solidFill>
              <a:latin typeface="Courier"/>
            </a:endParaRPr>
          </a:p>
          <a:p>
            <a:pPr marL="0" indent="0">
              <a:buNone/>
            </a:pPr>
            <a:r>
              <a:rPr lang="en-US" sz="1100" dirty="0">
                <a:solidFill>
                  <a:prstClr val="black"/>
                </a:solidFill>
                <a:latin typeface="Courier"/>
              </a:rPr>
              <a:t>  </a:t>
            </a:r>
            <a:r>
              <a:rPr lang="en-US" sz="1100" b="1" dirty="0">
                <a:solidFill>
                  <a:srgbClr val="000058"/>
                </a:solidFill>
                <a:latin typeface="CourierNewPS-BoldMT"/>
              </a:rPr>
              <a:t>if</a:t>
            </a:r>
            <a:r>
              <a:rPr lang="en-US" sz="1100" dirty="0">
                <a:solidFill>
                  <a:prstClr val="black"/>
                </a:solidFill>
                <a:latin typeface="Courier"/>
              </a:rPr>
              <a:t> </a:t>
            </a:r>
            <a:r>
              <a:rPr lang="en-US" sz="1100" dirty="0">
                <a:solidFill>
                  <a:srgbClr val="2A8B00"/>
                </a:solidFill>
                <a:latin typeface="CourierNewPSMT"/>
              </a:rPr>
              <a:t>(</a:t>
            </a:r>
            <a:r>
              <a:rPr lang="en-US" sz="1100" dirty="0">
                <a:solidFill>
                  <a:prstClr val="black"/>
                </a:solidFill>
                <a:latin typeface="Courier"/>
              </a:rPr>
              <a:t>err</a:t>
            </a:r>
            <a:r>
              <a:rPr lang="en-US" sz="1100" dirty="0">
                <a:solidFill>
                  <a:srgbClr val="2A8B00"/>
                </a:solidFill>
                <a:latin typeface="CourierNewPSMT"/>
              </a:rPr>
              <a:t>)</a:t>
            </a:r>
            <a:r>
              <a:rPr lang="en-US" sz="1100" dirty="0">
                <a:solidFill>
                  <a:prstClr val="black"/>
                </a:solidFill>
                <a:latin typeface="Courier"/>
              </a:rPr>
              <a:t> </a:t>
            </a:r>
            <a:r>
              <a:rPr lang="en-US" sz="1100" dirty="0">
                <a:solidFill>
                  <a:srgbClr val="2A8B00"/>
                </a:solidFill>
                <a:latin typeface="CourierNewPSMT"/>
              </a:rPr>
              <a:t>{</a:t>
            </a:r>
            <a:endParaRPr lang="en-US" sz="1100" dirty="0">
              <a:solidFill>
                <a:prstClr val="black"/>
              </a:solidFill>
              <a:latin typeface="Courier"/>
            </a:endParaRPr>
          </a:p>
          <a:p>
            <a:pPr marL="0" indent="0">
              <a:buNone/>
            </a:pPr>
            <a:r>
              <a:rPr lang="en-US" sz="1100" dirty="0">
                <a:solidFill>
                  <a:prstClr val="black"/>
                </a:solidFill>
                <a:latin typeface="Courier"/>
              </a:rPr>
              <a:t>    </a:t>
            </a:r>
            <a:r>
              <a:rPr lang="en-US" sz="1100" dirty="0" err="1">
                <a:solidFill>
                  <a:prstClr val="black"/>
                </a:solidFill>
                <a:latin typeface="Courier"/>
              </a:rPr>
              <a:t>console.</a:t>
            </a:r>
            <a:r>
              <a:rPr lang="en-US" sz="1100" dirty="0" err="1">
                <a:solidFill>
                  <a:srgbClr val="4D0057"/>
                </a:solidFill>
                <a:latin typeface="CourierNewPSMT"/>
              </a:rPr>
              <a:t>log</a:t>
            </a:r>
            <a:r>
              <a:rPr lang="en-US" sz="1100" dirty="0">
                <a:solidFill>
                  <a:srgbClr val="2A8B00"/>
                </a:solidFill>
                <a:latin typeface="CourierNewPSMT"/>
              </a:rPr>
              <a:t>(</a:t>
            </a:r>
            <a:r>
              <a:rPr lang="en-US" sz="1100" dirty="0">
                <a:solidFill>
                  <a:srgbClr val="284BC9"/>
                </a:solidFill>
                <a:latin typeface="CourierNewPSMT"/>
              </a:rPr>
              <a:t>'Error finding files: '</a:t>
            </a:r>
            <a:r>
              <a:rPr lang="en-US" sz="1100" dirty="0">
                <a:solidFill>
                  <a:prstClr val="black"/>
                </a:solidFill>
                <a:latin typeface="Courier"/>
              </a:rPr>
              <a:t> </a:t>
            </a:r>
            <a:r>
              <a:rPr lang="en-US" sz="1100" dirty="0">
                <a:solidFill>
                  <a:srgbClr val="398B0F"/>
                </a:solidFill>
                <a:latin typeface="CourierNewPSMT"/>
              </a:rPr>
              <a:t>+</a:t>
            </a:r>
            <a:r>
              <a:rPr lang="en-US" sz="1100" dirty="0">
                <a:solidFill>
                  <a:prstClr val="black"/>
                </a:solidFill>
                <a:latin typeface="Courier"/>
              </a:rPr>
              <a:t> err</a:t>
            </a:r>
            <a:r>
              <a:rPr lang="en-US" sz="1100" dirty="0">
                <a:solidFill>
                  <a:srgbClr val="2A8B00"/>
                </a:solidFill>
                <a:latin typeface="CourierNewPSMT"/>
              </a:rPr>
              <a:t>)</a:t>
            </a:r>
            <a:endParaRPr lang="en-US" sz="1100" dirty="0">
              <a:solidFill>
                <a:prstClr val="black"/>
              </a:solidFill>
              <a:latin typeface="Courier"/>
            </a:endParaRPr>
          </a:p>
          <a:p>
            <a:pPr marL="0" indent="0">
              <a:buNone/>
            </a:pPr>
            <a:r>
              <a:rPr lang="da-DK" sz="1100" dirty="0">
                <a:solidFill>
                  <a:prstClr val="black"/>
                </a:solidFill>
                <a:latin typeface="Courier"/>
              </a:rPr>
              <a:t>  </a:t>
            </a:r>
            <a:r>
              <a:rPr lang="da-DK" sz="1100" dirty="0">
                <a:solidFill>
                  <a:srgbClr val="2A8B00"/>
                </a:solidFill>
                <a:latin typeface="CourierNewPSMT"/>
              </a:rPr>
              <a:t>}</a:t>
            </a:r>
            <a:r>
              <a:rPr lang="da-DK" sz="1100" dirty="0">
                <a:solidFill>
                  <a:prstClr val="black"/>
                </a:solidFill>
                <a:latin typeface="Courier"/>
              </a:rPr>
              <a:t> </a:t>
            </a:r>
            <a:r>
              <a:rPr lang="da-DK" sz="1100" b="1" dirty="0" err="1">
                <a:solidFill>
                  <a:srgbClr val="000058"/>
                </a:solidFill>
                <a:latin typeface="CourierNewPS-BoldMT"/>
              </a:rPr>
              <a:t>else</a:t>
            </a:r>
            <a:r>
              <a:rPr lang="da-DK" sz="1100" dirty="0">
                <a:solidFill>
                  <a:prstClr val="black"/>
                </a:solidFill>
                <a:latin typeface="Courier"/>
              </a:rPr>
              <a:t> </a:t>
            </a:r>
            <a:r>
              <a:rPr lang="da-DK" sz="1100" dirty="0">
                <a:solidFill>
                  <a:srgbClr val="2A8B00"/>
                </a:solidFill>
                <a:latin typeface="CourierNewPSMT"/>
              </a:rPr>
              <a:t>{</a:t>
            </a:r>
            <a:endParaRPr lang="da-DK" sz="1100" dirty="0">
              <a:solidFill>
                <a:prstClr val="black"/>
              </a:solidFill>
              <a:latin typeface="Courier"/>
            </a:endParaRPr>
          </a:p>
          <a:p>
            <a:pPr marL="0" indent="0">
              <a:buNone/>
            </a:pPr>
            <a:r>
              <a:rPr lang="da-DK" sz="1100" dirty="0">
                <a:solidFill>
                  <a:prstClr val="black"/>
                </a:solidFill>
                <a:latin typeface="Courier"/>
              </a:rPr>
              <a:t>    </a:t>
            </a:r>
            <a:r>
              <a:rPr lang="da-DK" sz="1100" dirty="0" err="1">
                <a:solidFill>
                  <a:prstClr val="black"/>
                </a:solidFill>
                <a:latin typeface="Courier"/>
              </a:rPr>
              <a:t>files.</a:t>
            </a:r>
            <a:r>
              <a:rPr lang="da-DK" sz="1100" dirty="0" err="1">
                <a:solidFill>
                  <a:srgbClr val="4D0057"/>
                </a:solidFill>
                <a:latin typeface="CourierNewPSMT"/>
              </a:rPr>
              <a:t>forEach</a:t>
            </a:r>
            <a:r>
              <a:rPr lang="da-DK" sz="1100" dirty="0">
                <a:solidFill>
                  <a:srgbClr val="2A8B00"/>
                </a:solidFill>
                <a:latin typeface="CourierNewPSMT"/>
              </a:rPr>
              <a:t>(</a:t>
            </a:r>
            <a:r>
              <a:rPr lang="da-DK" sz="1100" b="1" dirty="0" err="1">
                <a:solidFill>
                  <a:srgbClr val="082357"/>
                </a:solidFill>
                <a:latin typeface="CourierNewPS-BoldMT"/>
              </a:rPr>
              <a:t>function</a:t>
            </a:r>
            <a:r>
              <a:rPr lang="da-DK" sz="1100" dirty="0">
                <a:solidFill>
                  <a:srgbClr val="2A8B00"/>
                </a:solidFill>
                <a:latin typeface="CourierNewPSMT"/>
              </a:rPr>
              <a:t>(</a:t>
            </a:r>
            <a:r>
              <a:rPr lang="da-DK" sz="1100" dirty="0" err="1">
                <a:solidFill>
                  <a:prstClr val="black"/>
                </a:solidFill>
                <a:latin typeface="Courier"/>
              </a:rPr>
              <a:t>filename</a:t>
            </a:r>
            <a:r>
              <a:rPr lang="da-DK" sz="1100" dirty="0">
                <a:solidFill>
                  <a:srgbClr val="398B0F"/>
                </a:solidFill>
                <a:latin typeface="CourierNewPSMT"/>
              </a:rPr>
              <a:t>,</a:t>
            </a:r>
            <a:r>
              <a:rPr lang="da-DK" sz="1100" dirty="0">
                <a:solidFill>
                  <a:prstClr val="black"/>
                </a:solidFill>
                <a:latin typeface="Courier"/>
              </a:rPr>
              <a:t> </a:t>
            </a:r>
            <a:r>
              <a:rPr lang="da-DK" sz="1100" dirty="0" err="1">
                <a:solidFill>
                  <a:prstClr val="black"/>
                </a:solidFill>
                <a:latin typeface="Courier"/>
              </a:rPr>
              <a:t>fileIndex</a:t>
            </a:r>
            <a:r>
              <a:rPr lang="da-DK" sz="1100" dirty="0">
                <a:solidFill>
                  <a:srgbClr val="2A8B00"/>
                </a:solidFill>
                <a:latin typeface="CourierNewPSMT"/>
              </a:rPr>
              <a:t>)</a:t>
            </a:r>
            <a:r>
              <a:rPr lang="da-DK" sz="1100" dirty="0">
                <a:solidFill>
                  <a:prstClr val="black"/>
                </a:solidFill>
                <a:latin typeface="Courier"/>
              </a:rPr>
              <a:t> </a:t>
            </a:r>
            <a:r>
              <a:rPr lang="da-DK" sz="1100" dirty="0">
                <a:solidFill>
                  <a:srgbClr val="2A8B00"/>
                </a:solidFill>
                <a:latin typeface="CourierNewPSMT"/>
              </a:rPr>
              <a:t>{</a:t>
            </a:r>
            <a:endParaRPr lang="da-DK" sz="1100" dirty="0">
              <a:solidFill>
                <a:prstClr val="black"/>
              </a:solidFill>
              <a:latin typeface="Courier"/>
            </a:endParaRPr>
          </a:p>
          <a:p>
            <a:pPr marL="0" indent="0">
              <a:buNone/>
            </a:pPr>
            <a:r>
              <a:rPr lang="da-DK" sz="1100" dirty="0">
                <a:solidFill>
                  <a:prstClr val="black"/>
                </a:solidFill>
                <a:latin typeface="Courier"/>
              </a:rPr>
              <a:t>      </a:t>
            </a:r>
            <a:r>
              <a:rPr lang="da-DK" sz="1100" dirty="0" err="1">
                <a:solidFill>
                  <a:prstClr val="black"/>
                </a:solidFill>
                <a:latin typeface="Courier"/>
              </a:rPr>
              <a:t>console.</a:t>
            </a:r>
            <a:r>
              <a:rPr lang="da-DK" sz="1100" dirty="0" err="1">
                <a:solidFill>
                  <a:srgbClr val="4D0057"/>
                </a:solidFill>
                <a:latin typeface="CourierNewPSMT"/>
              </a:rPr>
              <a:t>log</a:t>
            </a:r>
            <a:r>
              <a:rPr lang="da-DK" sz="1100" dirty="0">
                <a:solidFill>
                  <a:srgbClr val="2A8B00"/>
                </a:solidFill>
                <a:latin typeface="CourierNewPSMT"/>
              </a:rPr>
              <a:t>(</a:t>
            </a:r>
            <a:r>
              <a:rPr lang="da-DK" sz="1100" dirty="0" err="1">
                <a:solidFill>
                  <a:prstClr val="black"/>
                </a:solidFill>
                <a:latin typeface="Courier"/>
              </a:rPr>
              <a:t>filename</a:t>
            </a:r>
            <a:r>
              <a:rPr lang="da-DK" sz="1100" dirty="0">
                <a:solidFill>
                  <a:srgbClr val="2A8B00"/>
                </a:solidFill>
                <a:latin typeface="CourierNewPSMT"/>
              </a:rPr>
              <a:t>)</a:t>
            </a:r>
            <a:endParaRPr lang="da-DK" sz="1100" dirty="0">
              <a:solidFill>
                <a:prstClr val="black"/>
              </a:solidFill>
              <a:latin typeface="Courier"/>
            </a:endParaRPr>
          </a:p>
          <a:p>
            <a:pPr marL="0" indent="0">
              <a:buNone/>
            </a:pPr>
            <a:r>
              <a:rPr lang="da-DK" sz="1100" dirty="0">
                <a:solidFill>
                  <a:prstClr val="black"/>
                </a:solidFill>
                <a:latin typeface="Courier"/>
              </a:rPr>
              <a:t>      </a:t>
            </a:r>
            <a:r>
              <a:rPr lang="da-DK" sz="1100" dirty="0" err="1">
                <a:solidFill>
                  <a:prstClr val="black"/>
                </a:solidFill>
                <a:latin typeface="Courier"/>
              </a:rPr>
              <a:t>gm</a:t>
            </a:r>
            <a:r>
              <a:rPr lang="da-DK" sz="1100" dirty="0">
                <a:solidFill>
                  <a:srgbClr val="2A8B00"/>
                </a:solidFill>
                <a:latin typeface="CourierNewPSMT"/>
              </a:rPr>
              <a:t>(</a:t>
            </a:r>
            <a:r>
              <a:rPr lang="da-DK" sz="1100" dirty="0">
                <a:solidFill>
                  <a:prstClr val="black"/>
                </a:solidFill>
                <a:latin typeface="Courier"/>
              </a:rPr>
              <a:t>source </a:t>
            </a:r>
            <a:r>
              <a:rPr lang="da-DK" sz="1100" dirty="0">
                <a:solidFill>
                  <a:srgbClr val="398B0F"/>
                </a:solidFill>
                <a:latin typeface="CourierNewPSMT"/>
              </a:rPr>
              <a:t>+</a:t>
            </a:r>
            <a:r>
              <a:rPr lang="da-DK" sz="1100" dirty="0">
                <a:solidFill>
                  <a:prstClr val="black"/>
                </a:solidFill>
                <a:latin typeface="Courier"/>
              </a:rPr>
              <a:t> </a:t>
            </a:r>
            <a:r>
              <a:rPr lang="da-DK" sz="1100" dirty="0" err="1">
                <a:solidFill>
                  <a:prstClr val="black"/>
                </a:solidFill>
                <a:latin typeface="Courier"/>
              </a:rPr>
              <a:t>filename</a:t>
            </a:r>
            <a:r>
              <a:rPr lang="da-DK" sz="1100" dirty="0">
                <a:solidFill>
                  <a:srgbClr val="2A8B00"/>
                </a:solidFill>
                <a:latin typeface="CourierNewPSMT"/>
              </a:rPr>
              <a:t>)</a:t>
            </a:r>
            <a:r>
              <a:rPr lang="da-DK" sz="1100" dirty="0">
                <a:solidFill>
                  <a:prstClr val="black"/>
                </a:solidFill>
                <a:latin typeface="Courier"/>
              </a:rPr>
              <a:t>.</a:t>
            </a:r>
            <a:r>
              <a:rPr lang="da-DK" sz="1100" dirty="0" err="1">
                <a:solidFill>
                  <a:srgbClr val="4D0057"/>
                </a:solidFill>
                <a:latin typeface="CourierNewPSMT"/>
              </a:rPr>
              <a:t>size</a:t>
            </a:r>
            <a:r>
              <a:rPr lang="da-DK" sz="1100" dirty="0">
                <a:solidFill>
                  <a:srgbClr val="2A8B00"/>
                </a:solidFill>
                <a:latin typeface="CourierNewPSMT"/>
              </a:rPr>
              <a:t>(</a:t>
            </a:r>
            <a:r>
              <a:rPr lang="da-DK" sz="1100" b="1" dirty="0" err="1">
                <a:solidFill>
                  <a:srgbClr val="082357"/>
                </a:solidFill>
                <a:latin typeface="CourierNewPS-BoldMT"/>
              </a:rPr>
              <a:t>function</a:t>
            </a:r>
            <a:r>
              <a:rPr lang="da-DK" sz="1100" dirty="0">
                <a:solidFill>
                  <a:srgbClr val="2A8B00"/>
                </a:solidFill>
                <a:latin typeface="CourierNewPSMT"/>
              </a:rPr>
              <a:t>(</a:t>
            </a:r>
            <a:r>
              <a:rPr lang="da-DK" sz="1100" dirty="0" err="1">
                <a:solidFill>
                  <a:prstClr val="black"/>
                </a:solidFill>
                <a:latin typeface="Courier"/>
              </a:rPr>
              <a:t>err</a:t>
            </a:r>
            <a:r>
              <a:rPr lang="da-DK" sz="1100" dirty="0">
                <a:solidFill>
                  <a:srgbClr val="398B0F"/>
                </a:solidFill>
                <a:latin typeface="CourierNewPSMT"/>
              </a:rPr>
              <a:t>,</a:t>
            </a:r>
            <a:r>
              <a:rPr lang="da-DK" sz="1100" dirty="0">
                <a:solidFill>
                  <a:prstClr val="black"/>
                </a:solidFill>
                <a:latin typeface="Courier"/>
              </a:rPr>
              <a:t> </a:t>
            </a:r>
            <a:r>
              <a:rPr lang="da-DK" sz="1100" dirty="0" err="1">
                <a:solidFill>
                  <a:prstClr val="black"/>
                </a:solidFill>
                <a:latin typeface="Courier"/>
              </a:rPr>
              <a:t>values</a:t>
            </a:r>
            <a:r>
              <a:rPr lang="da-DK" sz="1100" dirty="0">
                <a:solidFill>
                  <a:srgbClr val="2A8B00"/>
                </a:solidFill>
                <a:latin typeface="CourierNewPSMT"/>
              </a:rPr>
              <a:t>)</a:t>
            </a:r>
            <a:r>
              <a:rPr lang="da-DK" sz="1100" dirty="0">
                <a:solidFill>
                  <a:prstClr val="black"/>
                </a:solidFill>
                <a:latin typeface="Courier"/>
              </a:rPr>
              <a:t> </a:t>
            </a:r>
            <a:r>
              <a:rPr lang="da-DK" sz="1100" dirty="0">
                <a:solidFill>
                  <a:srgbClr val="2A8B00"/>
                </a:solidFill>
                <a:latin typeface="CourierNewPSMT"/>
              </a:rPr>
              <a:t>{</a:t>
            </a:r>
            <a:endParaRPr lang="da-DK" sz="1100" dirty="0">
              <a:solidFill>
                <a:prstClr val="black"/>
              </a:solidFill>
              <a:latin typeface="Courier"/>
            </a:endParaRPr>
          </a:p>
          <a:p>
            <a:pPr marL="0" indent="0">
              <a:buNone/>
            </a:pPr>
            <a:r>
              <a:rPr lang="da-DK" sz="1100" dirty="0">
                <a:solidFill>
                  <a:prstClr val="black"/>
                </a:solidFill>
                <a:latin typeface="Courier"/>
              </a:rPr>
              <a:t>        </a:t>
            </a:r>
            <a:r>
              <a:rPr lang="da-DK" sz="1100" b="1" dirty="0" err="1">
                <a:solidFill>
                  <a:srgbClr val="000058"/>
                </a:solidFill>
                <a:latin typeface="CourierNewPS-BoldMT"/>
              </a:rPr>
              <a:t>if</a:t>
            </a:r>
            <a:r>
              <a:rPr lang="da-DK" sz="1100" dirty="0">
                <a:solidFill>
                  <a:prstClr val="black"/>
                </a:solidFill>
                <a:latin typeface="Courier"/>
              </a:rPr>
              <a:t> </a:t>
            </a:r>
            <a:r>
              <a:rPr lang="da-DK" sz="1100" dirty="0">
                <a:solidFill>
                  <a:srgbClr val="2A8B00"/>
                </a:solidFill>
                <a:latin typeface="CourierNewPSMT"/>
              </a:rPr>
              <a:t>(</a:t>
            </a:r>
            <a:r>
              <a:rPr lang="da-DK" sz="1100" dirty="0" err="1">
                <a:solidFill>
                  <a:prstClr val="black"/>
                </a:solidFill>
                <a:latin typeface="Courier"/>
              </a:rPr>
              <a:t>err</a:t>
            </a:r>
            <a:r>
              <a:rPr lang="da-DK" sz="1100" dirty="0">
                <a:solidFill>
                  <a:srgbClr val="2A8B00"/>
                </a:solidFill>
                <a:latin typeface="CourierNewPSMT"/>
              </a:rPr>
              <a:t>)</a:t>
            </a:r>
            <a:r>
              <a:rPr lang="da-DK" sz="1100" dirty="0">
                <a:solidFill>
                  <a:prstClr val="black"/>
                </a:solidFill>
                <a:latin typeface="Courier"/>
              </a:rPr>
              <a:t> </a:t>
            </a:r>
            <a:r>
              <a:rPr lang="da-DK" sz="1100" dirty="0">
                <a:solidFill>
                  <a:srgbClr val="2A8B00"/>
                </a:solidFill>
                <a:latin typeface="CourierNewPSMT"/>
              </a:rPr>
              <a:t>{</a:t>
            </a:r>
            <a:endParaRPr lang="da-DK" sz="1100" dirty="0">
              <a:solidFill>
                <a:prstClr val="black"/>
              </a:solidFill>
              <a:latin typeface="Courier"/>
            </a:endParaRPr>
          </a:p>
          <a:p>
            <a:pPr marL="0" indent="0">
              <a:buNone/>
            </a:pPr>
            <a:r>
              <a:rPr lang="da-DK" sz="1100" dirty="0">
                <a:solidFill>
                  <a:prstClr val="black"/>
                </a:solidFill>
                <a:latin typeface="Courier"/>
              </a:rPr>
              <a:t>          </a:t>
            </a:r>
            <a:r>
              <a:rPr lang="da-DK" sz="1100" dirty="0" err="1">
                <a:solidFill>
                  <a:prstClr val="black"/>
                </a:solidFill>
                <a:latin typeface="Courier"/>
              </a:rPr>
              <a:t>console.</a:t>
            </a:r>
            <a:r>
              <a:rPr lang="da-DK" sz="1100" dirty="0" err="1">
                <a:solidFill>
                  <a:srgbClr val="4D0057"/>
                </a:solidFill>
                <a:latin typeface="CourierNewPSMT"/>
              </a:rPr>
              <a:t>log</a:t>
            </a:r>
            <a:r>
              <a:rPr lang="da-DK" sz="1100" dirty="0">
                <a:solidFill>
                  <a:srgbClr val="2A8B00"/>
                </a:solidFill>
                <a:latin typeface="CourierNewPSMT"/>
              </a:rPr>
              <a:t>(</a:t>
            </a:r>
            <a:r>
              <a:rPr lang="da-DK" sz="1100" dirty="0">
                <a:solidFill>
                  <a:srgbClr val="284BC9"/>
                </a:solidFill>
                <a:latin typeface="CourierNewPSMT"/>
              </a:rPr>
              <a:t>'</a:t>
            </a:r>
            <a:r>
              <a:rPr lang="da-DK" sz="1100" dirty="0" err="1">
                <a:solidFill>
                  <a:srgbClr val="284BC9"/>
                </a:solidFill>
                <a:latin typeface="CourierNewPSMT"/>
              </a:rPr>
              <a:t>Error</a:t>
            </a:r>
            <a:r>
              <a:rPr lang="da-DK" sz="1100" dirty="0">
                <a:solidFill>
                  <a:srgbClr val="284BC9"/>
                </a:solidFill>
                <a:latin typeface="CourierNewPSMT"/>
              </a:rPr>
              <a:t> </a:t>
            </a:r>
            <a:r>
              <a:rPr lang="da-DK" sz="1100" dirty="0" err="1">
                <a:solidFill>
                  <a:srgbClr val="284BC9"/>
                </a:solidFill>
                <a:latin typeface="CourierNewPSMT"/>
              </a:rPr>
              <a:t>identifying</a:t>
            </a:r>
            <a:r>
              <a:rPr lang="da-DK" sz="1100" dirty="0">
                <a:solidFill>
                  <a:srgbClr val="284BC9"/>
                </a:solidFill>
                <a:latin typeface="CourierNewPSMT"/>
              </a:rPr>
              <a:t> file </a:t>
            </a:r>
            <a:r>
              <a:rPr lang="da-DK" sz="1100" dirty="0" err="1">
                <a:solidFill>
                  <a:srgbClr val="284BC9"/>
                </a:solidFill>
                <a:latin typeface="CourierNewPSMT"/>
              </a:rPr>
              <a:t>size</a:t>
            </a:r>
            <a:r>
              <a:rPr lang="da-DK" sz="1100" dirty="0">
                <a:solidFill>
                  <a:srgbClr val="284BC9"/>
                </a:solidFill>
                <a:latin typeface="CourierNewPSMT"/>
              </a:rPr>
              <a:t>: '</a:t>
            </a:r>
            <a:r>
              <a:rPr lang="da-DK" sz="1100" dirty="0">
                <a:solidFill>
                  <a:prstClr val="black"/>
                </a:solidFill>
                <a:latin typeface="Courier"/>
              </a:rPr>
              <a:t> </a:t>
            </a:r>
            <a:r>
              <a:rPr lang="da-DK" sz="1100" dirty="0">
                <a:solidFill>
                  <a:srgbClr val="398B0F"/>
                </a:solidFill>
                <a:latin typeface="CourierNewPSMT"/>
              </a:rPr>
              <a:t>+</a:t>
            </a:r>
            <a:r>
              <a:rPr lang="da-DK" sz="1100" dirty="0">
                <a:solidFill>
                  <a:prstClr val="black"/>
                </a:solidFill>
                <a:latin typeface="Courier"/>
              </a:rPr>
              <a:t> </a:t>
            </a:r>
            <a:r>
              <a:rPr lang="da-DK" sz="1100" dirty="0" err="1">
                <a:solidFill>
                  <a:prstClr val="black"/>
                </a:solidFill>
                <a:latin typeface="Courier"/>
              </a:rPr>
              <a:t>err</a:t>
            </a:r>
            <a:r>
              <a:rPr lang="da-DK" sz="1100" dirty="0">
                <a:solidFill>
                  <a:srgbClr val="2A8B00"/>
                </a:solidFill>
                <a:latin typeface="CourierNewPSMT"/>
              </a:rPr>
              <a:t>)</a:t>
            </a:r>
            <a:endParaRPr lang="da-DK" sz="1100" dirty="0">
              <a:solidFill>
                <a:prstClr val="black"/>
              </a:solidFill>
              <a:latin typeface="Courier"/>
            </a:endParaRPr>
          </a:p>
          <a:p>
            <a:pPr marL="0" indent="0">
              <a:buNone/>
            </a:pPr>
            <a:r>
              <a:rPr lang="da-DK" sz="1100" dirty="0">
                <a:solidFill>
                  <a:prstClr val="black"/>
                </a:solidFill>
                <a:latin typeface="Courier"/>
              </a:rPr>
              <a:t>        </a:t>
            </a:r>
            <a:r>
              <a:rPr lang="da-DK" sz="1100" dirty="0">
                <a:solidFill>
                  <a:srgbClr val="2A8B00"/>
                </a:solidFill>
                <a:latin typeface="CourierNewPSMT"/>
              </a:rPr>
              <a:t>}</a:t>
            </a:r>
            <a:r>
              <a:rPr lang="da-DK" sz="1100" dirty="0">
                <a:solidFill>
                  <a:prstClr val="black"/>
                </a:solidFill>
                <a:latin typeface="Courier"/>
              </a:rPr>
              <a:t> </a:t>
            </a:r>
            <a:r>
              <a:rPr lang="da-DK" sz="1100" b="1" dirty="0" err="1">
                <a:solidFill>
                  <a:srgbClr val="000058"/>
                </a:solidFill>
                <a:latin typeface="CourierNewPS-BoldMT"/>
              </a:rPr>
              <a:t>else</a:t>
            </a:r>
            <a:r>
              <a:rPr lang="da-DK" sz="1100" dirty="0">
                <a:solidFill>
                  <a:prstClr val="black"/>
                </a:solidFill>
                <a:latin typeface="Courier"/>
              </a:rPr>
              <a:t> </a:t>
            </a:r>
            <a:r>
              <a:rPr lang="da-DK" sz="1100" dirty="0">
                <a:solidFill>
                  <a:srgbClr val="2A8B00"/>
                </a:solidFill>
                <a:latin typeface="CourierNewPSMT"/>
              </a:rPr>
              <a:t>{</a:t>
            </a:r>
            <a:endParaRPr lang="da-DK" sz="1100" dirty="0">
              <a:solidFill>
                <a:prstClr val="black"/>
              </a:solidFill>
              <a:latin typeface="Courier"/>
            </a:endParaRPr>
          </a:p>
          <a:p>
            <a:pPr marL="0" indent="0">
              <a:buNone/>
            </a:pPr>
            <a:r>
              <a:rPr lang="fi-FI" sz="1100" dirty="0">
                <a:solidFill>
                  <a:prstClr val="black"/>
                </a:solidFill>
                <a:latin typeface="Courier"/>
              </a:rPr>
              <a:t>          </a:t>
            </a:r>
            <a:r>
              <a:rPr lang="fi-FI" sz="1100" dirty="0" err="1">
                <a:solidFill>
                  <a:prstClr val="black"/>
                </a:solidFill>
                <a:latin typeface="Courier"/>
              </a:rPr>
              <a:t>console.</a:t>
            </a:r>
            <a:r>
              <a:rPr lang="fi-FI" sz="1100" dirty="0" err="1">
                <a:solidFill>
                  <a:srgbClr val="4D0057"/>
                </a:solidFill>
                <a:latin typeface="CourierNewPSMT"/>
              </a:rPr>
              <a:t>log</a:t>
            </a:r>
            <a:r>
              <a:rPr lang="fi-FI" sz="1100" dirty="0" err="1">
                <a:solidFill>
                  <a:srgbClr val="2A8B00"/>
                </a:solidFill>
                <a:latin typeface="CourierNewPSMT"/>
              </a:rPr>
              <a:t>(</a:t>
            </a:r>
            <a:r>
              <a:rPr lang="fi-FI" sz="1100" dirty="0" err="1">
                <a:solidFill>
                  <a:prstClr val="black"/>
                </a:solidFill>
                <a:latin typeface="Courier"/>
              </a:rPr>
              <a:t>filename</a:t>
            </a:r>
            <a:r>
              <a:rPr lang="fi-FI" sz="1100" dirty="0">
                <a:solidFill>
                  <a:prstClr val="black"/>
                </a:solidFill>
                <a:latin typeface="Courier"/>
              </a:rPr>
              <a:t> </a:t>
            </a:r>
            <a:r>
              <a:rPr lang="fi-FI" sz="1100" dirty="0">
                <a:solidFill>
                  <a:srgbClr val="398B0F"/>
                </a:solidFill>
                <a:latin typeface="CourierNewPSMT"/>
              </a:rPr>
              <a:t>+</a:t>
            </a:r>
            <a:r>
              <a:rPr lang="fi-FI" sz="1100" dirty="0">
                <a:solidFill>
                  <a:prstClr val="black"/>
                </a:solidFill>
                <a:latin typeface="Courier"/>
              </a:rPr>
              <a:t> </a:t>
            </a:r>
            <a:r>
              <a:rPr lang="fi-FI" sz="1100" dirty="0">
                <a:solidFill>
                  <a:srgbClr val="284BC9"/>
                </a:solidFill>
                <a:latin typeface="CourierNewPSMT"/>
              </a:rPr>
              <a:t>' : '</a:t>
            </a:r>
            <a:r>
              <a:rPr lang="fi-FI" sz="1100" dirty="0">
                <a:solidFill>
                  <a:prstClr val="black"/>
                </a:solidFill>
                <a:latin typeface="Courier"/>
              </a:rPr>
              <a:t> </a:t>
            </a:r>
            <a:r>
              <a:rPr lang="fi-FI" sz="1100" dirty="0">
                <a:solidFill>
                  <a:srgbClr val="398B0F"/>
                </a:solidFill>
                <a:latin typeface="CourierNewPSMT"/>
              </a:rPr>
              <a:t>+</a:t>
            </a:r>
            <a:r>
              <a:rPr lang="fi-FI" sz="1100" dirty="0">
                <a:solidFill>
                  <a:prstClr val="black"/>
                </a:solidFill>
                <a:latin typeface="Courier"/>
              </a:rPr>
              <a:t> </a:t>
            </a:r>
            <a:r>
              <a:rPr lang="fi-FI" sz="1100" dirty="0" err="1">
                <a:solidFill>
                  <a:prstClr val="black"/>
                </a:solidFill>
                <a:latin typeface="Courier"/>
              </a:rPr>
              <a:t>values</a:t>
            </a:r>
            <a:r>
              <a:rPr lang="fi-FI" sz="1100" dirty="0">
                <a:solidFill>
                  <a:srgbClr val="2A8B00"/>
                </a:solidFill>
                <a:latin typeface="CourierNewPSMT"/>
              </a:rPr>
              <a:t>)</a:t>
            </a:r>
            <a:endParaRPr lang="fi-FI" sz="1100" dirty="0">
              <a:solidFill>
                <a:prstClr val="black"/>
              </a:solidFill>
              <a:latin typeface="Courier"/>
            </a:endParaRPr>
          </a:p>
          <a:p>
            <a:pPr marL="0" indent="0">
              <a:buNone/>
            </a:pPr>
            <a:r>
              <a:rPr lang="fi-FI" sz="1100" dirty="0">
                <a:solidFill>
                  <a:prstClr val="black"/>
                </a:solidFill>
                <a:latin typeface="Courier"/>
              </a:rPr>
              <a:t>          </a:t>
            </a:r>
            <a:r>
              <a:rPr lang="fi-FI" sz="1100" dirty="0" err="1">
                <a:solidFill>
                  <a:prstClr val="black"/>
                </a:solidFill>
                <a:latin typeface="Courier"/>
              </a:rPr>
              <a:t>aspect</a:t>
            </a:r>
            <a:r>
              <a:rPr lang="fi-FI" sz="1100" dirty="0">
                <a:solidFill>
                  <a:prstClr val="black"/>
                </a:solidFill>
                <a:latin typeface="Courier"/>
              </a:rPr>
              <a:t> </a:t>
            </a:r>
            <a:r>
              <a:rPr lang="fi-FI" sz="1100" dirty="0">
                <a:solidFill>
                  <a:srgbClr val="398B0F"/>
                </a:solidFill>
                <a:latin typeface="CourierNewPSMT"/>
              </a:rPr>
              <a:t>=</a:t>
            </a:r>
            <a:r>
              <a:rPr lang="fi-FI" sz="1100" dirty="0">
                <a:solidFill>
                  <a:prstClr val="black"/>
                </a:solidFill>
                <a:latin typeface="Courier"/>
              </a:rPr>
              <a:t> </a:t>
            </a:r>
            <a:r>
              <a:rPr lang="fi-FI" sz="1100" dirty="0">
                <a:solidFill>
                  <a:srgbClr val="2A8B00"/>
                </a:solidFill>
                <a:latin typeface="CourierNewPSMT"/>
              </a:rPr>
              <a:t>(</a:t>
            </a:r>
            <a:r>
              <a:rPr lang="fi-FI" sz="1100" dirty="0" err="1">
                <a:solidFill>
                  <a:prstClr val="black"/>
                </a:solidFill>
                <a:latin typeface="Courier"/>
              </a:rPr>
              <a:t>values.</a:t>
            </a:r>
            <a:r>
              <a:rPr lang="fi-FI" sz="1100" dirty="0" err="1">
                <a:solidFill>
                  <a:srgbClr val="4D0057"/>
                </a:solidFill>
                <a:latin typeface="CourierNewPSMT"/>
              </a:rPr>
              <a:t>width</a:t>
            </a:r>
            <a:r>
              <a:rPr lang="fi-FI" sz="1100" dirty="0">
                <a:solidFill>
                  <a:prstClr val="black"/>
                </a:solidFill>
                <a:latin typeface="Courier"/>
              </a:rPr>
              <a:t> </a:t>
            </a:r>
            <a:r>
              <a:rPr lang="fi-FI" sz="1100" dirty="0">
                <a:solidFill>
                  <a:srgbClr val="398B0F"/>
                </a:solidFill>
                <a:latin typeface="CourierNewPSMT"/>
              </a:rPr>
              <a:t>/</a:t>
            </a:r>
            <a:r>
              <a:rPr lang="fi-FI" sz="1100" dirty="0">
                <a:solidFill>
                  <a:prstClr val="black"/>
                </a:solidFill>
                <a:latin typeface="Courier"/>
              </a:rPr>
              <a:t> </a:t>
            </a:r>
            <a:r>
              <a:rPr lang="fi-FI" sz="1100" dirty="0" err="1">
                <a:solidFill>
                  <a:prstClr val="black"/>
                </a:solidFill>
                <a:latin typeface="Courier"/>
              </a:rPr>
              <a:t>values.</a:t>
            </a:r>
            <a:r>
              <a:rPr lang="fi-FI" sz="1100" dirty="0" err="1">
                <a:solidFill>
                  <a:srgbClr val="4D0057"/>
                </a:solidFill>
                <a:latin typeface="CourierNewPSMT"/>
              </a:rPr>
              <a:t>height</a:t>
            </a:r>
            <a:r>
              <a:rPr lang="fi-FI" sz="1100" dirty="0">
                <a:solidFill>
                  <a:srgbClr val="2A8B00"/>
                </a:solidFill>
                <a:latin typeface="CourierNewPSMT"/>
              </a:rPr>
              <a:t>)</a:t>
            </a:r>
            <a:endParaRPr lang="fi-FI" sz="1100" dirty="0">
              <a:solidFill>
                <a:prstClr val="black"/>
              </a:solidFill>
              <a:latin typeface="Courier"/>
            </a:endParaRPr>
          </a:p>
          <a:p>
            <a:pPr marL="0" indent="0">
              <a:buNone/>
            </a:pPr>
            <a:r>
              <a:rPr lang="fi-FI" sz="1100" dirty="0">
                <a:solidFill>
                  <a:prstClr val="black"/>
                </a:solidFill>
                <a:latin typeface="Courier"/>
              </a:rPr>
              <a:t>          </a:t>
            </a:r>
            <a:r>
              <a:rPr lang="fi-FI" sz="1100" dirty="0" err="1">
                <a:solidFill>
                  <a:prstClr val="black"/>
                </a:solidFill>
                <a:latin typeface="Courier"/>
              </a:rPr>
              <a:t>widths.</a:t>
            </a:r>
            <a:r>
              <a:rPr lang="fi-FI" sz="1100" dirty="0" err="1">
                <a:solidFill>
                  <a:srgbClr val="4D0057"/>
                </a:solidFill>
                <a:latin typeface="CourierNewPSMT"/>
              </a:rPr>
              <a:t>forEach</a:t>
            </a:r>
            <a:r>
              <a:rPr lang="fi-FI" sz="1100" dirty="0" err="1">
                <a:solidFill>
                  <a:srgbClr val="2A8B00"/>
                </a:solidFill>
                <a:latin typeface="CourierNewPSMT"/>
              </a:rPr>
              <a:t>(</a:t>
            </a:r>
            <a:r>
              <a:rPr lang="fi-FI" sz="1100" b="1" dirty="0" err="1">
                <a:solidFill>
                  <a:srgbClr val="082357"/>
                </a:solidFill>
                <a:latin typeface="CourierNewPS-BoldMT"/>
              </a:rPr>
              <a:t>function</a:t>
            </a:r>
            <a:r>
              <a:rPr lang="fi-FI" sz="1100" dirty="0" err="1">
                <a:solidFill>
                  <a:srgbClr val="2A8B00"/>
                </a:solidFill>
                <a:latin typeface="CourierNewPSMT"/>
              </a:rPr>
              <a:t>(</a:t>
            </a:r>
            <a:r>
              <a:rPr lang="fi-FI" sz="1100" dirty="0" err="1">
                <a:solidFill>
                  <a:prstClr val="black"/>
                </a:solidFill>
                <a:latin typeface="Courier"/>
              </a:rPr>
              <a:t>width</a:t>
            </a:r>
            <a:r>
              <a:rPr lang="fi-FI" sz="1100" dirty="0">
                <a:solidFill>
                  <a:srgbClr val="398B0F"/>
                </a:solidFill>
                <a:latin typeface="CourierNewPSMT"/>
              </a:rPr>
              <a:t>,</a:t>
            </a:r>
            <a:r>
              <a:rPr lang="fi-FI" sz="1100" dirty="0">
                <a:solidFill>
                  <a:prstClr val="black"/>
                </a:solidFill>
                <a:latin typeface="Courier"/>
              </a:rPr>
              <a:t> </a:t>
            </a:r>
            <a:r>
              <a:rPr lang="fi-FI" sz="1100" dirty="0" err="1">
                <a:solidFill>
                  <a:prstClr val="black"/>
                </a:solidFill>
                <a:latin typeface="Courier"/>
              </a:rPr>
              <a:t>widthIndex</a:t>
            </a:r>
            <a:r>
              <a:rPr lang="fi-FI" sz="1100" dirty="0">
                <a:solidFill>
                  <a:srgbClr val="2A8B00"/>
                </a:solidFill>
                <a:latin typeface="CourierNewPSMT"/>
              </a:rPr>
              <a:t>)</a:t>
            </a:r>
            <a:r>
              <a:rPr lang="fi-FI" sz="1100" dirty="0">
                <a:solidFill>
                  <a:prstClr val="black"/>
                </a:solidFill>
                <a:latin typeface="Courier"/>
              </a:rPr>
              <a:t> </a:t>
            </a:r>
            <a:r>
              <a:rPr lang="fi-FI" sz="1100" dirty="0">
                <a:solidFill>
                  <a:srgbClr val="2A8B00"/>
                </a:solidFill>
                <a:latin typeface="CourierNewPSMT"/>
              </a:rPr>
              <a:t>{</a:t>
            </a:r>
            <a:endParaRPr lang="fi-FI" sz="1100" dirty="0">
              <a:solidFill>
                <a:prstClr val="black"/>
              </a:solidFill>
              <a:latin typeface="Courier"/>
            </a:endParaRPr>
          </a:p>
          <a:p>
            <a:pPr marL="0" indent="0">
              <a:buNone/>
            </a:pPr>
            <a:r>
              <a:rPr lang="fi-FI" sz="1100" dirty="0">
                <a:solidFill>
                  <a:prstClr val="black"/>
                </a:solidFill>
                <a:latin typeface="Courier"/>
              </a:rPr>
              <a:t>            </a:t>
            </a:r>
            <a:r>
              <a:rPr lang="fi-FI" sz="1100" dirty="0" err="1">
                <a:solidFill>
                  <a:prstClr val="black"/>
                </a:solidFill>
                <a:latin typeface="Courier"/>
              </a:rPr>
              <a:t>height</a:t>
            </a:r>
            <a:r>
              <a:rPr lang="fi-FI" sz="1100" dirty="0">
                <a:solidFill>
                  <a:prstClr val="black"/>
                </a:solidFill>
                <a:latin typeface="Courier"/>
              </a:rPr>
              <a:t> </a:t>
            </a:r>
            <a:r>
              <a:rPr lang="fi-FI" sz="1100" dirty="0">
                <a:solidFill>
                  <a:srgbClr val="398B0F"/>
                </a:solidFill>
                <a:latin typeface="CourierNewPSMT"/>
              </a:rPr>
              <a:t>=</a:t>
            </a:r>
            <a:r>
              <a:rPr lang="fi-FI" sz="1100" dirty="0">
                <a:solidFill>
                  <a:prstClr val="black"/>
                </a:solidFill>
                <a:latin typeface="Courier"/>
              </a:rPr>
              <a:t> </a:t>
            </a:r>
            <a:r>
              <a:rPr lang="fi-FI" sz="1100" dirty="0" err="1">
                <a:solidFill>
                  <a:prstClr val="black"/>
                </a:solidFill>
                <a:latin typeface="Courier"/>
              </a:rPr>
              <a:t>Math.</a:t>
            </a:r>
            <a:r>
              <a:rPr lang="fi-FI" sz="1100" dirty="0" err="1">
                <a:solidFill>
                  <a:srgbClr val="4D0057"/>
                </a:solidFill>
                <a:latin typeface="CourierNewPSMT"/>
              </a:rPr>
              <a:t>round</a:t>
            </a:r>
            <a:r>
              <a:rPr lang="fi-FI" sz="1100" dirty="0" err="1">
                <a:solidFill>
                  <a:srgbClr val="2A8B00"/>
                </a:solidFill>
                <a:latin typeface="CourierNewPSMT"/>
              </a:rPr>
              <a:t>(</a:t>
            </a:r>
            <a:r>
              <a:rPr lang="fi-FI" sz="1100" dirty="0" err="1">
                <a:solidFill>
                  <a:prstClr val="black"/>
                </a:solidFill>
                <a:latin typeface="Courier"/>
              </a:rPr>
              <a:t>width</a:t>
            </a:r>
            <a:r>
              <a:rPr lang="fi-FI" sz="1100" dirty="0">
                <a:solidFill>
                  <a:prstClr val="black"/>
                </a:solidFill>
                <a:latin typeface="Courier"/>
              </a:rPr>
              <a:t> </a:t>
            </a:r>
            <a:r>
              <a:rPr lang="fi-FI" sz="1100" dirty="0">
                <a:solidFill>
                  <a:srgbClr val="398B0F"/>
                </a:solidFill>
                <a:latin typeface="CourierNewPSMT"/>
              </a:rPr>
              <a:t>/</a:t>
            </a:r>
            <a:r>
              <a:rPr lang="fi-FI" sz="1100" dirty="0">
                <a:solidFill>
                  <a:prstClr val="black"/>
                </a:solidFill>
                <a:latin typeface="Courier"/>
              </a:rPr>
              <a:t> </a:t>
            </a:r>
            <a:r>
              <a:rPr lang="fi-FI" sz="1100" dirty="0" err="1">
                <a:solidFill>
                  <a:prstClr val="black"/>
                </a:solidFill>
                <a:latin typeface="Courier"/>
              </a:rPr>
              <a:t>aspect</a:t>
            </a:r>
            <a:r>
              <a:rPr lang="fi-FI" sz="1100" dirty="0">
                <a:solidFill>
                  <a:srgbClr val="2A8B00"/>
                </a:solidFill>
                <a:latin typeface="CourierNewPSMT"/>
              </a:rPr>
              <a:t>)</a:t>
            </a:r>
            <a:endParaRPr lang="fi-FI" sz="1100" dirty="0">
              <a:solidFill>
                <a:prstClr val="black"/>
              </a:solidFill>
              <a:latin typeface="Courier"/>
            </a:endParaRPr>
          </a:p>
          <a:p>
            <a:pPr marL="0" indent="0">
              <a:buNone/>
            </a:pPr>
            <a:r>
              <a:rPr lang="fi-FI" sz="1100" dirty="0">
                <a:solidFill>
                  <a:prstClr val="black"/>
                </a:solidFill>
                <a:latin typeface="Courier"/>
              </a:rPr>
              <a:t>            </a:t>
            </a:r>
            <a:r>
              <a:rPr lang="fi-FI" sz="1100" dirty="0" err="1">
                <a:solidFill>
                  <a:prstClr val="black"/>
                </a:solidFill>
                <a:latin typeface="Courier"/>
              </a:rPr>
              <a:t>console.</a:t>
            </a:r>
            <a:r>
              <a:rPr lang="fi-FI" sz="1100" dirty="0" err="1">
                <a:solidFill>
                  <a:srgbClr val="4D0057"/>
                </a:solidFill>
                <a:latin typeface="CourierNewPSMT"/>
              </a:rPr>
              <a:t>log</a:t>
            </a:r>
            <a:r>
              <a:rPr lang="fi-FI" sz="1100" dirty="0" err="1">
                <a:solidFill>
                  <a:srgbClr val="2A8B00"/>
                </a:solidFill>
                <a:latin typeface="CourierNewPSMT"/>
              </a:rPr>
              <a:t>(</a:t>
            </a:r>
            <a:r>
              <a:rPr lang="fi-FI" sz="1100" dirty="0" err="1">
                <a:solidFill>
                  <a:srgbClr val="284BC9"/>
                </a:solidFill>
                <a:latin typeface="CourierNewPSMT"/>
              </a:rPr>
              <a:t>'resizing</a:t>
            </a:r>
            <a:r>
              <a:rPr lang="fi-FI" sz="1100" dirty="0">
                <a:solidFill>
                  <a:srgbClr val="284BC9"/>
                </a:solidFill>
                <a:latin typeface="CourierNewPSMT"/>
              </a:rPr>
              <a:t> '</a:t>
            </a:r>
            <a:r>
              <a:rPr lang="fi-FI" sz="1100" dirty="0">
                <a:solidFill>
                  <a:prstClr val="black"/>
                </a:solidFill>
                <a:latin typeface="Courier"/>
              </a:rPr>
              <a:t> </a:t>
            </a:r>
            <a:r>
              <a:rPr lang="fi-FI" sz="1100" dirty="0">
                <a:solidFill>
                  <a:srgbClr val="398B0F"/>
                </a:solidFill>
                <a:latin typeface="CourierNewPSMT"/>
              </a:rPr>
              <a:t>+</a:t>
            </a:r>
            <a:r>
              <a:rPr lang="fi-FI" sz="1100" dirty="0">
                <a:solidFill>
                  <a:prstClr val="black"/>
                </a:solidFill>
                <a:latin typeface="Courier"/>
              </a:rPr>
              <a:t> </a:t>
            </a:r>
            <a:r>
              <a:rPr lang="fi-FI" sz="1100" dirty="0" err="1">
                <a:solidFill>
                  <a:prstClr val="black"/>
                </a:solidFill>
                <a:latin typeface="Courier"/>
              </a:rPr>
              <a:t>filename</a:t>
            </a:r>
            <a:r>
              <a:rPr lang="fi-FI" sz="1100" dirty="0">
                <a:solidFill>
                  <a:prstClr val="black"/>
                </a:solidFill>
                <a:latin typeface="Courier"/>
              </a:rPr>
              <a:t> </a:t>
            </a:r>
            <a:r>
              <a:rPr lang="fi-FI" sz="1100" dirty="0">
                <a:solidFill>
                  <a:srgbClr val="398B0F"/>
                </a:solidFill>
                <a:latin typeface="CourierNewPSMT"/>
              </a:rPr>
              <a:t>+</a:t>
            </a:r>
            <a:r>
              <a:rPr lang="fi-FI" sz="1100" dirty="0">
                <a:solidFill>
                  <a:prstClr val="black"/>
                </a:solidFill>
                <a:latin typeface="Courier"/>
              </a:rPr>
              <a:t> </a:t>
            </a:r>
            <a:r>
              <a:rPr lang="fi-FI" sz="1100" dirty="0">
                <a:solidFill>
                  <a:srgbClr val="284BC9"/>
                </a:solidFill>
                <a:latin typeface="CourierNewPSMT"/>
              </a:rPr>
              <a:t>'to '</a:t>
            </a:r>
            <a:r>
              <a:rPr lang="fi-FI" sz="1100" dirty="0">
                <a:solidFill>
                  <a:prstClr val="black"/>
                </a:solidFill>
                <a:latin typeface="Courier"/>
              </a:rPr>
              <a:t> </a:t>
            </a:r>
            <a:r>
              <a:rPr lang="fi-FI" sz="1100" dirty="0">
                <a:solidFill>
                  <a:srgbClr val="398B0F"/>
                </a:solidFill>
                <a:latin typeface="CourierNewPSMT"/>
              </a:rPr>
              <a:t>+</a:t>
            </a:r>
            <a:r>
              <a:rPr lang="fi-FI" sz="1100" dirty="0">
                <a:solidFill>
                  <a:prstClr val="black"/>
                </a:solidFill>
                <a:latin typeface="Courier"/>
              </a:rPr>
              <a:t> </a:t>
            </a:r>
            <a:r>
              <a:rPr lang="fi-FI" sz="1100" dirty="0" err="1">
                <a:solidFill>
                  <a:prstClr val="black"/>
                </a:solidFill>
                <a:latin typeface="Courier"/>
              </a:rPr>
              <a:t>height</a:t>
            </a:r>
            <a:r>
              <a:rPr lang="fi-FI" sz="1100" dirty="0">
                <a:solidFill>
                  <a:prstClr val="black"/>
                </a:solidFill>
                <a:latin typeface="Courier"/>
              </a:rPr>
              <a:t> </a:t>
            </a:r>
            <a:r>
              <a:rPr lang="fi-FI" sz="1100" dirty="0">
                <a:solidFill>
                  <a:srgbClr val="398B0F"/>
                </a:solidFill>
                <a:latin typeface="CourierNewPSMT"/>
              </a:rPr>
              <a:t>+</a:t>
            </a:r>
            <a:r>
              <a:rPr lang="fi-FI" sz="1100" dirty="0">
                <a:solidFill>
                  <a:prstClr val="black"/>
                </a:solidFill>
                <a:latin typeface="Courier"/>
              </a:rPr>
              <a:t> </a:t>
            </a:r>
            <a:r>
              <a:rPr lang="fi-FI" sz="1100" dirty="0">
                <a:solidFill>
                  <a:srgbClr val="284BC9"/>
                </a:solidFill>
                <a:latin typeface="CourierNewPSMT"/>
              </a:rPr>
              <a:t>'x'</a:t>
            </a:r>
            <a:r>
              <a:rPr lang="fi-FI" sz="1100" dirty="0">
                <a:solidFill>
                  <a:prstClr val="black"/>
                </a:solidFill>
                <a:latin typeface="Courier"/>
              </a:rPr>
              <a:t> </a:t>
            </a:r>
            <a:r>
              <a:rPr lang="fi-FI" sz="1100" dirty="0">
                <a:solidFill>
                  <a:srgbClr val="398B0F"/>
                </a:solidFill>
                <a:latin typeface="CourierNewPSMT"/>
              </a:rPr>
              <a:t>+</a:t>
            </a:r>
            <a:r>
              <a:rPr lang="fi-FI" sz="1100" dirty="0">
                <a:solidFill>
                  <a:prstClr val="black"/>
                </a:solidFill>
                <a:latin typeface="Courier"/>
              </a:rPr>
              <a:t> </a:t>
            </a:r>
            <a:r>
              <a:rPr lang="fi-FI" sz="1100" dirty="0" err="1">
                <a:solidFill>
                  <a:prstClr val="black"/>
                </a:solidFill>
                <a:latin typeface="Courier"/>
              </a:rPr>
              <a:t>height</a:t>
            </a:r>
            <a:r>
              <a:rPr lang="fi-FI" sz="1100" dirty="0">
                <a:solidFill>
                  <a:srgbClr val="2A8B00"/>
                </a:solidFill>
                <a:latin typeface="CourierNewPSMT"/>
              </a:rPr>
              <a:t>)</a:t>
            </a:r>
            <a:endParaRPr lang="fi-FI" sz="1100" dirty="0">
              <a:solidFill>
                <a:prstClr val="black"/>
              </a:solidFill>
              <a:latin typeface="Courier"/>
            </a:endParaRPr>
          </a:p>
          <a:p>
            <a:pPr marL="0" indent="0">
              <a:buNone/>
            </a:pPr>
            <a:r>
              <a:rPr lang="fi-FI" sz="1100" dirty="0">
                <a:solidFill>
                  <a:prstClr val="black"/>
                </a:solidFill>
                <a:latin typeface="Courier"/>
              </a:rPr>
              <a:t>            </a:t>
            </a:r>
            <a:r>
              <a:rPr lang="fi-FI" sz="1100" b="1" dirty="0" err="1">
                <a:solidFill>
                  <a:srgbClr val="000058"/>
                </a:solidFill>
                <a:latin typeface="CourierNewPS-BoldMT"/>
              </a:rPr>
              <a:t>this</a:t>
            </a:r>
            <a:r>
              <a:rPr lang="fi-FI" sz="1100" dirty="0" err="1">
                <a:solidFill>
                  <a:prstClr val="black"/>
                </a:solidFill>
                <a:latin typeface="Courier"/>
              </a:rPr>
              <a:t>.</a:t>
            </a:r>
            <a:r>
              <a:rPr lang="fi-FI" sz="1100" dirty="0" err="1">
                <a:solidFill>
                  <a:srgbClr val="4D0057"/>
                </a:solidFill>
                <a:latin typeface="CourierNewPSMT"/>
              </a:rPr>
              <a:t>resize</a:t>
            </a:r>
            <a:r>
              <a:rPr lang="fi-FI" sz="1100" dirty="0" err="1">
                <a:solidFill>
                  <a:srgbClr val="2A8B00"/>
                </a:solidFill>
                <a:latin typeface="CourierNewPSMT"/>
              </a:rPr>
              <a:t>(</a:t>
            </a:r>
            <a:r>
              <a:rPr lang="fi-FI" sz="1100" dirty="0" err="1">
                <a:solidFill>
                  <a:prstClr val="black"/>
                </a:solidFill>
                <a:latin typeface="Courier"/>
              </a:rPr>
              <a:t>width</a:t>
            </a:r>
            <a:r>
              <a:rPr lang="fi-FI" sz="1100" dirty="0">
                <a:solidFill>
                  <a:srgbClr val="398B0F"/>
                </a:solidFill>
                <a:latin typeface="CourierNewPSMT"/>
              </a:rPr>
              <a:t>,</a:t>
            </a:r>
            <a:r>
              <a:rPr lang="fi-FI" sz="1100" dirty="0">
                <a:solidFill>
                  <a:prstClr val="black"/>
                </a:solidFill>
                <a:latin typeface="Courier"/>
              </a:rPr>
              <a:t> </a:t>
            </a:r>
            <a:r>
              <a:rPr lang="fi-FI" sz="1100" dirty="0" err="1">
                <a:solidFill>
                  <a:prstClr val="black"/>
                </a:solidFill>
                <a:latin typeface="Courier"/>
              </a:rPr>
              <a:t>height</a:t>
            </a:r>
            <a:r>
              <a:rPr lang="fi-FI" sz="1100" dirty="0" err="1">
                <a:solidFill>
                  <a:srgbClr val="2A8B00"/>
                </a:solidFill>
                <a:latin typeface="CourierNewPSMT"/>
              </a:rPr>
              <a:t>)</a:t>
            </a:r>
            <a:r>
              <a:rPr lang="fi-FI" sz="1100" dirty="0" err="1">
                <a:solidFill>
                  <a:prstClr val="black"/>
                </a:solidFill>
                <a:latin typeface="Courier"/>
              </a:rPr>
              <a:t>.</a:t>
            </a:r>
            <a:r>
              <a:rPr lang="fi-FI" sz="1100" b="1" dirty="0" err="1">
                <a:solidFill>
                  <a:srgbClr val="000058"/>
                </a:solidFill>
                <a:latin typeface="CourierNewPS-BoldMT"/>
              </a:rPr>
              <a:t>write</a:t>
            </a:r>
            <a:r>
              <a:rPr lang="fi-FI" sz="1100" dirty="0" err="1">
                <a:solidFill>
                  <a:srgbClr val="2A8B00"/>
                </a:solidFill>
                <a:latin typeface="CourierNewPSMT"/>
              </a:rPr>
              <a:t>(</a:t>
            </a:r>
            <a:r>
              <a:rPr lang="fi-FI" sz="1100" dirty="0" err="1" smtClean="0">
                <a:solidFill>
                  <a:prstClr val="black"/>
                </a:solidFill>
                <a:latin typeface="Courier"/>
              </a:rPr>
              <a:t>destination</a:t>
            </a:r>
            <a:r>
              <a:rPr lang="fi-FI" sz="1100" dirty="0" err="1" smtClean="0">
                <a:solidFill>
                  <a:srgbClr val="398B0F"/>
                </a:solidFill>
                <a:latin typeface="CourierNewPSMT"/>
              </a:rPr>
              <a:t>+</a:t>
            </a:r>
            <a:r>
              <a:rPr lang="fi-FI" sz="1100" dirty="0" err="1" smtClean="0">
                <a:solidFill>
                  <a:srgbClr val="284BC9"/>
                </a:solidFill>
                <a:latin typeface="CourierNewPSMT"/>
              </a:rPr>
              <a:t>'w’</a:t>
            </a:r>
            <a:r>
              <a:rPr lang="fi-FI" sz="1100" dirty="0" err="1" smtClean="0">
                <a:solidFill>
                  <a:srgbClr val="398B0F"/>
                </a:solidFill>
                <a:latin typeface="CourierNewPSMT"/>
              </a:rPr>
              <a:t>+</a:t>
            </a:r>
            <a:r>
              <a:rPr lang="fi-FI" sz="1100" dirty="0" err="1" smtClean="0">
                <a:solidFill>
                  <a:prstClr val="black"/>
                </a:solidFill>
                <a:latin typeface="Courier"/>
              </a:rPr>
              <a:t>width</a:t>
            </a:r>
            <a:r>
              <a:rPr lang="fi-FI" sz="1100" dirty="0" err="1" smtClean="0">
                <a:solidFill>
                  <a:srgbClr val="398B0F"/>
                </a:solidFill>
                <a:latin typeface="CourierNewPSMT"/>
              </a:rPr>
              <a:t>+</a:t>
            </a:r>
            <a:r>
              <a:rPr lang="fi-FI" sz="1100" dirty="0" err="1" smtClean="0">
                <a:solidFill>
                  <a:srgbClr val="284BC9"/>
                </a:solidFill>
                <a:latin typeface="CourierNewPSMT"/>
              </a:rPr>
              <a:t>'_’</a:t>
            </a:r>
            <a:r>
              <a:rPr lang="fi-FI" sz="1100" dirty="0" err="1" smtClean="0">
                <a:solidFill>
                  <a:srgbClr val="398B0F"/>
                </a:solidFill>
                <a:latin typeface="CourierNewPSMT"/>
              </a:rPr>
              <a:t>+</a:t>
            </a:r>
            <a:r>
              <a:rPr lang="fi-FI" sz="1100" dirty="0" err="1" smtClean="0">
                <a:solidFill>
                  <a:prstClr val="black"/>
                </a:solidFill>
                <a:latin typeface="Courier"/>
              </a:rPr>
              <a:t>filename</a:t>
            </a:r>
            <a:r>
              <a:rPr lang="fi-FI" sz="1100" dirty="0">
                <a:solidFill>
                  <a:srgbClr val="398B0F"/>
                </a:solidFill>
                <a:latin typeface="CourierNewPSMT"/>
              </a:rPr>
              <a:t>,</a:t>
            </a:r>
            <a:r>
              <a:rPr lang="fi-FI" sz="1100" dirty="0">
                <a:solidFill>
                  <a:prstClr val="black"/>
                </a:solidFill>
                <a:latin typeface="Courier"/>
              </a:rPr>
              <a:t> </a:t>
            </a:r>
            <a:r>
              <a:rPr lang="fi-FI" sz="1100" b="1" dirty="0" err="1">
                <a:solidFill>
                  <a:srgbClr val="082357"/>
                </a:solidFill>
                <a:latin typeface="CourierNewPS-BoldMT"/>
              </a:rPr>
              <a:t>function</a:t>
            </a:r>
            <a:r>
              <a:rPr lang="fi-FI" sz="1100" dirty="0" err="1">
                <a:solidFill>
                  <a:srgbClr val="2A8B00"/>
                </a:solidFill>
                <a:latin typeface="CourierNewPSMT"/>
              </a:rPr>
              <a:t>(</a:t>
            </a:r>
            <a:r>
              <a:rPr lang="fi-FI" sz="1100" dirty="0" err="1">
                <a:solidFill>
                  <a:prstClr val="black"/>
                </a:solidFill>
                <a:latin typeface="Courier"/>
              </a:rPr>
              <a:t>err</a:t>
            </a:r>
            <a:r>
              <a:rPr lang="fi-FI" sz="1100" dirty="0" smtClean="0">
                <a:solidFill>
                  <a:srgbClr val="2A8B00"/>
                </a:solidFill>
                <a:latin typeface="CourierNewPSMT"/>
              </a:rPr>
              <a:t>){</a:t>
            </a:r>
            <a:endParaRPr lang="fi-FI" sz="1100" dirty="0">
              <a:solidFill>
                <a:prstClr val="black"/>
              </a:solidFill>
              <a:latin typeface="Courier"/>
            </a:endParaRPr>
          </a:p>
          <a:p>
            <a:pPr marL="0" indent="0">
              <a:buNone/>
            </a:pPr>
            <a:r>
              <a:rPr lang="fi-FI" sz="1100" dirty="0">
                <a:solidFill>
                  <a:prstClr val="black"/>
                </a:solidFill>
                <a:latin typeface="Courier"/>
              </a:rPr>
              <a:t>              </a:t>
            </a:r>
            <a:r>
              <a:rPr lang="fi-FI" sz="1100" b="1" dirty="0" err="1">
                <a:solidFill>
                  <a:srgbClr val="000058"/>
                </a:solidFill>
                <a:latin typeface="CourierNewPS-BoldMT"/>
              </a:rPr>
              <a:t>if</a:t>
            </a:r>
            <a:r>
              <a:rPr lang="fi-FI" sz="1100" dirty="0">
                <a:solidFill>
                  <a:prstClr val="black"/>
                </a:solidFill>
                <a:latin typeface="Courier"/>
              </a:rPr>
              <a:t> </a:t>
            </a:r>
            <a:r>
              <a:rPr lang="fi-FI" sz="1100" dirty="0">
                <a:solidFill>
                  <a:srgbClr val="2A8B00"/>
                </a:solidFill>
                <a:latin typeface="CourierNewPSMT"/>
              </a:rPr>
              <a:t>(</a:t>
            </a:r>
            <a:r>
              <a:rPr lang="fi-FI" sz="1100" dirty="0" err="1">
                <a:solidFill>
                  <a:prstClr val="black"/>
                </a:solidFill>
                <a:latin typeface="Courier"/>
              </a:rPr>
              <a:t>err</a:t>
            </a:r>
            <a:r>
              <a:rPr lang="fi-FI" sz="1100" dirty="0">
                <a:solidFill>
                  <a:srgbClr val="2A8B00"/>
                </a:solidFill>
                <a:latin typeface="CourierNewPSMT"/>
              </a:rPr>
              <a:t>)</a:t>
            </a:r>
            <a:r>
              <a:rPr lang="fi-FI" sz="1100" dirty="0">
                <a:solidFill>
                  <a:prstClr val="black"/>
                </a:solidFill>
                <a:latin typeface="Courier"/>
              </a:rPr>
              <a:t> </a:t>
            </a:r>
            <a:r>
              <a:rPr lang="fi-FI" sz="1100" dirty="0" err="1">
                <a:solidFill>
                  <a:prstClr val="black"/>
                </a:solidFill>
                <a:latin typeface="Courier"/>
              </a:rPr>
              <a:t>console.</a:t>
            </a:r>
            <a:r>
              <a:rPr lang="fi-FI" sz="1100" dirty="0" err="1">
                <a:solidFill>
                  <a:srgbClr val="4D0057"/>
                </a:solidFill>
                <a:latin typeface="CourierNewPSMT"/>
              </a:rPr>
              <a:t>log</a:t>
            </a:r>
            <a:r>
              <a:rPr lang="fi-FI" sz="1100" dirty="0" err="1">
                <a:solidFill>
                  <a:srgbClr val="2A8B00"/>
                </a:solidFill>
                <a:latin typeface="CourierNewPSMT"/>
              </a:rPr>
              <a:t>(</a:t>
            </a:r>
            <a:r>
              <a:rPr lang="fi-FI" sz="1100" dirty="0" err="1">
                <a:solidFill>
                  <a:srgbClr val="284BC9"/>
                </a:solidFill>
                <a:latin typeface="CourierNewPSMT"/>
              </a:rPr>
              <a:t>'Error</a:t>
            </a:r>
            <a:r>
              <a:rPr lang="fi-FI" sz="1100" dirty="0">
                <a:solidFill>
                  <a:srgbClr val="284BC9"/>
                </a:solidFill>
                <a:latin typeface="CourierNewPSMT"/>
              </a:rPr>
              <a:t> </a:t>
            </a:r>
            <a:r>
              <a:rPr lang="fi-FI" sz="1100" dirty="0" err="1">
                <a:solidFill>
                  <a:srgbClr val="284BC9"/>
                </a:solidFill>
                <a:latin typeface="CourierNewPSMT"/>
              </a:rPr>
              <a:t>writing</a:t>
            </a:r>
            <a:r>
              <a:rPr lang="fi-FI" sz="1100" dirty="0">
                <a:solidFill>
                  <a:srgbClr val="284BC9"/>
                </a:solidFill>
                <a:latin typeface="CourierNewPSMT"/>
              </a:rPr>
              <a:t> </a:t>
            </a:r>
            <a:r>
              <a:rPr lang="fi-FI" sz="1100" dirty="0" err="1">
                <a:solidFill>
                  <a:srgbClr val="284BC9"/>
                </a:solidFill>
                <a:latin typeface="CourierNewPSMT"/>
              </a:rPr>
              <a:t>file</a:t>
            </a:r>
            <a:r>
              <a:rPr lang="fi-FI" sz="1100" dirty="0">
                <a:solidFill>
                  <a:srgbClr val="284BC9"/>
                </a:solidFill>
                <a:latin typeface="CourierNewPSMT"/>
              </a:rPr>
              <a:t>: '</a:t>
            </a:r>
            <a:r>
              <a:rPr lang="fi-FI" sz="1100" dirty="0">
                <a:solidFill>
                  <a:prstClr val="black"/>
                </a:solidFill>
                <a:latin typeface="Courier"/>
              </a:rPr>
              <a:t> </a:t>
            </a:r>
            <a:r>
              <a:rPr lang="fi-FI" sz="1100" dirty="0">
                <a:solidFill>
                  <a:srgbClr val="398B0F"/>
                </a:solidFill>
                <a:latin typeface="CourierNewPSMT"/>
              </a:rPr>
              <a:t>+</a:t>
            </a:r>
            <a:r>
              <a:rPr lang="fi-FI" sz="1100" dirty="0">
                <a:solidFill>
                  <a:prstClr val="black"/>
                </a:solidFill>
                <a:latin typeface="Courier"/>
              </a:rPr>
              <a:t> </a:t>
            </a:r>
            <a:r>
              <a:rPr lang="fi-FI" sz="1100" dirty="0" err="1">
                <a:solidFill>
                  <a:prstClr val="black"/>
                </a:solidFill>
                <a:latin typeface="Courier"/>
              </a:rPr>
              <a:t>err</a:t>
            </a:r>
            <a:r>
              <a:rPr lang="fi-FI" sz="1100" dirty="0">
                <a:solidFill>
                  <a:srgbClr val="2A8B00"/>
                </a:solidFill>
                <a:latin typeface="CourierNewPSMT"/>
              </a:rPr>
              <a:t>)</a:t>
            </a:r>
            <a:endParaRPr lang="fi-FI" sz="1100" dirty="0">
              <a:solidFill>
                <a:prstClr val="black"/>
              </a:solidFill>
              <a:latin typeface="Courier"/>
            </a:endParaRPr>
          </a:p>
          <a:p>
            <a:pPr marL="0" indent="0">
              <a:buNone/>
            </a:pPr>
            <a:r>
              <a:rPr lang="fi-FI" sz="1100" dirty="0">
                <a:solidFill>
                  <a:prstClr val="black"/>
                </a:solidFill>
                <a:latin typeface="Courier"/>
              </a:rPr>
              <a:t>            </a:t>
            </a:r>
            <a:r>
              <a:rPr lang="fi-FI" sz="1100" dirty="0">
                <a:solidFill>
                  <a:srgbClr val="2A8B00"/>
                </a:solidFill>
                <a:latin typeface="CourierNewPSMT"/>
              </a:rPr>
              <a:t>})</a:t>
            </a:r>
            <a:endParaRPr lang="fi-FI" sz="1100" dirty="0">
              <a:solidFill>
                <a:prstClr val="black"/>
              </a:solidFill>
              <a:latin typeface="Courier"/>
            </a:endParaRPr>
          </a:p>
          <a:p>
            <a:pPr marL="0" indent="0">
              <a:buNone/>
            </a:pPr>
            <a:r>
              <a:rPr lang="en-US" sz="1100" dirty="0">
                <a:solidFill>
                  <a:prstClr val="black"/>
                </a:solidFill>
                <a:latin typeface="Courier"/>
              </a:rPr>
              <a:t>          </a:t>
            </a:r>
            <a:r>
              <a:rPr lang="en-US" sz="1100" dirty="0">
                <a:solidFill>
                  <a:srgbClr val="2A8B00"/>
                </a:solidFill>
                <a:latin typeface="CourierNewPSMT"/>
              </a:rPr>
              <a:t>}</a:t>
            </a:r>
            <a:r>
              <a:rPr lang="en-US" sz="1100" dirty="0">
                <a:solidFill>
                  <a:prstClr val="black"/>
                </a:solidFill>
                <a:latin typeface="Courier"/>
              </a:rPr>
              <a:t>.</a:t>
            </a:r>
            <a:r>
              <a:rPr lang="en-US" sz="1100" dirty="0">
                <a:solidFill>
                  <a:srgbClr val="4D0057"/>
                </a:solidFill>
                <a:latin typeface="CourierNewPSMT"/>
              </a:rPr>
              <a:t>bind</a:t>
            </a:r>
            <a:r>
              <a:rPr lang="en-US" sz="1100" dirty="0">
                <a:solidFill>
                  <a:srgbClr val="2A8B00"/>
                </a:solidFill>
                <a:latin typeface="CourierNewPSMT"/>
              </a:rPr>
              <a:t>(</a:t>
            </a:r>
            <a:r>
              <a:rPr lang="en-US" sz="1100" b="1" dirty="0">
                <a:solidFill>
                  <a:srgbClr val="000058"/>
                </a:solidFill>
                <a:latin typeface="CourierNewPS-BoldMT"/>
              </a:rPr>
              <a:t>this</a:t>
            </a:r>
            <a:r>
              <a:rPr lang="en-US" sz="1100" dirty="0">
                <a:solidFill>
                  <a:srgbClr val="2A8B00"/>
                </a:solidFill>
                <a:latin typeface="CourierNewPSMT"/>
              </a:rPr>
              <a:t>))</a:t>
            </a:r>
            <a:endParaRPr lang="en-US" sz="1100" dirty="0">
              <a:solidFill>
                <a:prstClr val="black"/>
              </a:solidFill>
              <a:latin typeface="Courier"/>
            </a:endParaRPr>
          </a:p>
          <a:p>
            <a:pPr marL="0" indent="0">
              <a:buNone/>
            </a:pPr>
            <a:r>
              <a:rPr lang="en-US" sz="1100" dirty="0">
                <a:solidFill>
                  <a:prstClr val="black"/>
                </a:solidFill>
                <a:latin typeface="Courier"/>
              </a:rPr>
              <a:t>        </a:t>
            </a:r>
            <a:r>
              <a:rPr lang="en-US" sz="1100" dirty="0">
                <a:solidFill>
                  <a:srgbClr val="2A8B00"/>
                </a:solidFill>
                <a:latin typeface="CourierNewPSMT"/>
              </a:rPr>
              <a:t>}</a:t>
            </a:r>
            <a:endParaRPr lang="en-US" sz="1100" dirty="0">
              <a:solidFill>
                <a:prstClr val="black"/>
              </a:solidFill>
              <a:latin typeface="Courier"/>
            </a:endParaRPr>
          </a:p>
          <a:p>
            <a:pPr marL="0" indent="0">
              <a:buNone/>
            </a:pPr>
            <a:r>
              <a:rPr lang="en-US" sz="1100" dirty="0">
                <a:solidFill>
                  <a:prstClr val="black"/>
                </a:solidFill>
                <a:latin typeface="Courier"/>
              </a:rPr>
              <a:t>      </a:t>
            </a:r>
            <a:r>
              <a:rPr lang="en-US" sz="1100" dirty="0">
                <a:solidFill>
                  <a:srgbClr val="2A8B00"/>
                </a:solidFill>
                <a:latin typeface="CourierNewPSMT"/>
              </a:rPr>
              <a:t>})</a:t>
            </a:r>
            <a:endParaRPr lang="en-US" sz="1100" dirty="0">
              <a:solidFill>
                <a:prstClr val="black"/>
              </a:solidFill>
              <a:latin typeface="Courier"/>
            </a:endParaRPr>
          </a:p>
          <a:p>
            <a:pPr marL="0" indent="0">
              <a:buNone/>
            </a:pPr>
            <a:r>
              <a:rPr lang="en-US" sz="1100" dirty="0">
                <a:solidFill>
                  <a:prstClr val="black"/>
                </a:solidFill>
                <a:latin typeface="Courier"/>
              </a:rPr>
              <a:t>    </a:t>
            </a:r>
            <a:r>
              <a:rPr lang="en-US" sz="1100" dirty="0">
                <a:solidFill>
                  <a:srgbClr val="2A8B00"/>
                </a:solidFill>
                <a:latin typeface="CourierNewPSMT"/>
              </a:rPr>
              <a:t>})</a:t>
            </a:r>
            <a:endParaRPr lang="en-US" sz="1100" dirty="0">
              <a:solidFill>
                <a:prstClr val="black"/>
              </a:solidFill>
              <a:latin typeface="Courier"/>
            </a:endParaRPr>
          </a:p>
          <a:p>
            <a:pPr marL="0" indent="0">
              <a:buNone/>
            </a:pPr>
            <a:r>
              <a:rPr lang="en-US" sz="1100" dirty="0">
                <a:solidFill>
                  <a:prstClr val="black"/>
                </a:solidFill>
                <a:latin typeface="Courier"/>
              </a:rPr>
              <a:t>  </a:t>
            </a:r>
            <a:r>
              <a:rPr lang="en-US" sz="1100" dirty="0">
                <a:solidFill>
                  <a:srgbClr val="2A8B00"/>
                </a:solidFill>
                <a:latin typeface="CourierNewPSMT"/>
              </a:rPr>
              <a:t>}</a:t>
            </a:r>
            <a:endParaRPr lang="en-US" sz="1100" dirty="0">
              <a:solidFill>
                <a:prstClr val="black"/>
              </a:solidFill>
              <a:latin typeface="Courier"/>
            </a:endParaRPr>
          </a:p>
          <a:p>
            <a:pPr marL="0" indent="0">
              <a:buNone/>
            </a:pPr>
            <a:r>
              <a:rPr lang="en-US" sz="1100" dirty="0">
                <a:solidFill>
                  <a:srgbClr val="2A8B00"/>
                </a:solidFill>
                <a:latin typeface="CourierNewPSMT"/>
              </a:rPr>
              <a:t>}</a:t>
            </a:r>
            <a:r>
              <a:rPr lang="en-US" sz="1100" dirty="0" smtClean="0">
                <a:solidFill>
                  <a:srgbClr val="2A8B00"/>
                </a:solidFill>
                <a:latin typeface="CourierNewPSMT"/>
              </a:rPr>
              <a:t>)</a:t>
            </a:r>
            <a:endParaRPr lang="en-US" sz="1100" dirty="0">
              <a:solidFill>
                <a:prstClr val="black"/>
              </a:solidFill>
              <a:latin typeface="Courier"/>
            </a:endParaRPr>
          </a:p>
        </p:txBody>
      </p:sp>
      <p:sp>
        <p:nvSpPr>
          <p:cNvPr id="4" name="TextBox 3"/>
          <p:cNvSpPr txBox="1"/>
          <p:nvPr/>
        </p:nvSpPr>
        <p:spPr>
          <a:xfrm>
            <a:off x="6497122" y="6519446"/>
            <a:ext cx="2646878" cy="338554"/>
          </a:xfrm>
          <a:prstGeom prst="rect">
            <a:avLst/>
          </a:prstGeom>
          <a:noFill/>
        </p:spPr>
        <p:txBody>
          <a:bodyPr wrap="none" rtlCol="0">
            <a:spAutoFit/>
          </a:bodyPr>
          <a:lstStyle/>
          <a:p>
            <a:r>
              <a:rPr lang="en-US" sz="1600" dirty="0"/>
              <a:t>http://</a:t>
            </a:r>
            <a:r>
              <a:rPr lang="en-US" sz="1600" dirty="0" err="1"/>
              <a:t>callbackhell.com</a:t>
            </a:r>
            <a:r>
              <a:rPr lang="en-US" sz="1600" dirty="0"/>
              <a:t>/</a:t>
            </a:r>
          </a:p>
        </p:txBody>
      </p:sp>
    </p:spTree>
    <p:extLst>
      <p:ext uri="{BB962C8B-B14F-4D97-AF65-F5344CB8AC3E}">
        <p14:creationId xmlns:p14="http://schemas.microsoft.com/office/powerpoint/2010/main" val="1841936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Solutions</a:t>
            </a:r>
            <a:endParaRPr lang="en-US" dirty="0"/>
          </a:p>
        </p:txBody>
      </p:sp>
      <p:sp>
        <p:nvSpPr>
          <p:cNvPr id="3" name="Content Placeholder 2"/>
          <p:cNvSpPr>
            <a:spLocks noGrp="1"/>
          </p:cNvSpPr>
          <p:nvPr>
            <p:ph idx="1"/>
          </p:nvPr>
        </p:nvSpPr>
        <p:spPr/>
        <p:txBody>
          <a:bodyPr/>
          <a:lstStyle/>
          <a:p>
            <a:r>
              <a:rPr lang="en-US" dirty="0" smtClean="0"/>
              <a:t>Separate anonymous callback functions (cosmetic)</a:t>
            </a:r>
          </a:p>
          <a:p>
            <a:r>
              <a:rPr lang="en-US" dirty="0" err="1" smtClean="0"/>
              <a:t>Async.js</a:t>
            </a:r>
            <a:endParaRPr lang="en-US" dirty="0" smtClean="0"/>
          </a:p>
          <a:p>
            <a:r>
              <a:rPr lang="en-US" dirty="0" smtClean="0"/>
              <a:t>Promises</a:t>
            </a:r>
          </a:p>
          <a:p>
            <a:r>
              <a:rPr lang="en-US" dirty="0" smtClean="0"/>
              <a:t>Generators</a:t>
            </a:r>
          </a:p>
        </p:txBody>
      </p:sp>
    </p:spTree>
    <p:extLst>
      <p:ext uri="{BB962C8B-B14F-4D97-AF65-F5344CB8AC3E}">
        <p14:creationId xmlns:p14="http://schemas.microsoft.com/office/powerpoint/2010/main" val="1151669610"/>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101178" y="-237943"/>
            <a:ext cx="3642525" cy="2276578"/>
          </a:xfrm>
          <a:prstGeom prst="rect">
            <a:avLst/>
          </a:prstGeom>
        </p:spPr>
      </p:pic>
      <p:sp>
        <p:nvSpPr>
          <p:cNvPr id="2" name="Title 1"/>
          <p:cNvSpPr>
            <a:spLocks noGrp="1"/>
          </p:cNvSpPr>
          <p:nvPr>
            <p:ph type="title"/>
          </p:nvPr>
        </p:nvSpPr>
        <p:spPr/>
        <p:txBody>
          <a:bodyPr>
            <a:normAutofit fontScale="90000"/>
          </a:bodyPr>
          <a:lstStyle/>
          <a:p>
            <a:pPr algn="l"/>
            <a:r>
              <a:rPr lang="en-US" dirty="0"/>
              <a:t>Pattern: </a:t>
            </a:r>
            <a:r>
              <a:rPr lang="en-US" dirty="0" smtClean="0"/>
              <a:t/>
            </a:r>
            <a:br>
              <a:rPr lang="en-US" dirty="0" smtClean="0"/>
            </a:br>
            <a:r>
              <a:rPr lang="en-US" dirty="0" smtClean="0"/>
              <a:t>Separate Callbacks</a:t>
            </a:r>
            <a:endParaRPr lang="en-US" dirty="0"/>
          </a:p>
        </p:txBody>
      </p:sp>
      <p:sp>
        <p:nvSpPr>
          <p:cNvPr id="9" name="Content Placeholder 2"/>
          <p:cNvSpPr>
            <a:spLocks noGrp="1"/>
          </p:cNvSpPr>
          <p:nvPr>
            <p:ph idx="1"/>
          </p:nvPr>
        </p:nvSpPr>
        <p:spPr>
          <a:xfrm>
            <a:off x="291304" y="1728463"/>
            <a:ext cx="8116296" cy="4914949"/>
          </a:xfrm>
          <a:solidFill>
            <a:schemeClr val="bg1">
              <a:lumMod val="85000"/>
            </a:schemeClr>
          </a:solidFill>
          <a:effectLst>
            <a:softEdge rad="88900"/>
          </a:effectLst>
        </p:spPr>
        <p:txBody>
          <a:bodyPr>
            <a:noAutofit/>
          </a:bodyPr>
          <a:lstStyle/>
          <a:p>
            <a:pPr marL="0" indent="0">
              <a:buNone/>
            </a:pPr>
            <a:r>
              <a:rPr lang="en-US" sz="2300" dirty="0" smtClean="0">
                <a:solidFill>
                  <a:prstClr val="black"/>
                </a:solidFill>
                <a:latin typeface="Courier"/>
              </a:rPr>
              <a:t> </a:t>
            </a:r>
          </a:p>
          <a:p>
            <a:pPr marL="0" indent="0">
              <a:buNone/>
            </a:pPr>
            <a:r>
              <a:rPr lang="en-US" sz="2300" dirty="0">
                <a:solidFill>
                  <a:prstClr val="black"/>
                </a:solidFill>
                <a:latin typeface="Courier"/>
              </a:rPr>
              <a:t> </a:t>
            </a:r>
            <a:r>
              <a:rPr lang="en-US" sz="2300" dirty="0" err="1" smtClean="0">
                <a:solidFill>
                  <a:prstClr val="black"/>
                </a:solidFill>
                <a:latin typeface="Courier"/>
              </a:rPr>
              <a:t>fs</a:t>
            </a:r>
            <a:r>
              <a:rPr lang="en-US" sz="2300" dirty="0" smtClean="0">
                <a:solidFill>
                  <a:prstClr val="black"/>
                </a:solidFill>
                <a:latin typeface="Courier"/>
              </a:rPr>
              <a:t> </a:t>
            </a:r>
            <a:r>
              <a:rPr lang="en-US" sz="2300" dirty="0">
                <a:solidFill>
                  <a:srgbClr val="398B0F"/>
                </a:solidFill>
                <a:latin typeface="CourierNewPSMT"/>
              </a:rPr>
              <a:t>=</a:t>
            </a:r>
            <a:r>
              <a:rPr lang="en-US" sz="2300" dirty="0">
                <a:solidFill>
                  <a:prstClr val="black"/>
                </a:solidFill>
                <a:latin typeface="Courier"/>
              </a:rPr>
              <a:t> require</a:t>
            </a:r>
            <a:r>
              <a:rPr lang="en-US" sz="2300" dirty="0">
                <a:solidFill>
                  <a:srgbClr val="2A8B00"/>
                </a:solidFill>
                <a:latin typeface="CourierNewPSMT"/>
              </a:rPr>
              <a:t>(</a:t>
            </a:r>
            <a:r>
              <a:rPr lang="en-US" sz="2300" dirty="0">
                <a:solidFill>
                  <a:srgbClr val="284BC9"/>
                </a:solidFill>
                <a:latin typeface="CourierNewPSMT"/>
              </a:rPr>
              <a:t>'</a:t>
            </a:r>
            <a:r>
              <a:rPr lang="en-US" sz="2300" dirty="0" err="1">
                <a:solidFill>
                  <a:srgbClr val="284BC9"/>
                </a:solidFill>
                <a:latin typeface="CourierNewPSMT"/>
              </a:rPr>
              <a:t>fs</a:t>
            </a:r>
            <a:r>
              <a:rPr lang="en-US" sz="2300" dirty="0">
                <a:solidFill>
                  <a:srgbClr val="284BC9"/>
                </a:solidFill>
                <a:latin typeface="CourierNewPSMT"/>
              </a:rPr>
              <a:t>'</a:t>
            </a:r>
            <a:r>
              <a:rPr lang="en-US" sz="2300" dirty="0">
                <a:solidFill>
                  <a:srgbClr val="2A8B00"/>
                </a:solidFill>
                <a:latin typeface="CourierNewPSMT"/>
              </a:rPr>
              <a:t>)</a:t>
            </a:r>
            <a:r>
              <a:rPr lang="en-US" sz="2300" dirty="0">
                <a:solidFill>
                  <a:srgbClr val="398B0F"/>
                </a:solidFill>
                <a:latin typeface="CourierNewPSMT"/>
              </a:rPr>
              <a:t>;</a:t>
            </a:r>
            <a:endParaRPr lang="en-US" sz="2300" dirty="0">
              <a:solidFill>
                <a:prstClr val="black"/>
              </a:solidFill>
              <a:latin typeface="Courier"/>
            </a:endParaRPr>
          </a:p>
          <a:p>
            <a:pPr marL="0" indent="0">
              <a:buNone/>
            </a:pPr>
            <a:r>
              <a:rPr lang="en-US" sz="2300" dirty="0">
                <a:solidFill>
                  <a:prstClr val="black"/>
                </a:solidFill>
                <a:latin typeface="Courier"/>
              </a:rPr>
              <a:t> </a:t>
            </a:r>
            <a:endParaRPr lang="en-US" sz="2300" dirty="0" smtClean="0">
              <a:solidFill>
                <a:prstClr val="black"/>
              </a:solidFill>
              <a:latin typeface="Courier"/>
            </a:endParaRPr>
          </a:p>
          <a:p>
            <a:pPr marL="0" indent="0">
              <a:buNone/>
            </a:pPr>
            <a:r>
              <a:rPr lang="en-US" sz="2300" dirty="0" smtClean="0">
                <a:solidFill>
                  <a:prstClr val="black"/>
                </a:solidFill>
                <a:latin typeface="Courier"/>
              </a:rPr>
              <a:t> callback = </a:t>
            </a:r>
            <a:r>
              <a:rPr lang="en-US" sz="2300" b="1" dirty="0" smtClean="0">
                <a:solidFill>
                  <a:srgbClr val="082357"/>
                </a:solidFill>
                <a:latin typeface="CourierNewPS-BoldMT"/>
              </a:rPr>
              <a:t>function</a:t>
            </a:r>
            <a:r>
              <a:rPr lang="en-US" sz="2300" dirty="0">
                <a:solidFill>
                  <a:srgbClr val="2A8B00"/>
                </a:solidFill>
                <a:latin typeface="CourierNewPSMT"/>
              </a:rPr>
              <a:t>(</a:t>
            </a:r>
            <a:r>
              <a:rPr lang="en-US" sz="2300" dirty="0" err="1">
                <a:solidFill>
                  <a:prstClr val="black"/>
                </a:solidFill>
                <a:latin typeface="Courier"/>
              </a:rPr>
              <a:t>err</a:t>
            </a:r>
            <a:r>
              <a:rPr lang="en-US" sz="2300" dirty="0" err="1">
                <a:solidFill>
                  <a:srgbClr val="398B0F"/>
                </a:solidFill>
                <a:latin typeface="CourierNewPSMT"/>
              </a:rPr>
              <a:t>,</a:t>
            </a:r>
            <a:r>
              <a:rPr lang="en-US" sz="2300" dirty="0" err="1">
                <a:solidFill>
                  <a:prstClr val="black"/>
                </a:solidFill>
                <a:latin typeface="Courier"/>
              </a:rPr>
              <a:t>data</a:t>
            </a:r>
            <a:r>
              <a:rPr lang="en-US" sz="2300" dirty="0">
                <a:solidFill>
                  <a:srgbClr val="2A8B00"/>
                </a:solidFill>
                <a:latin typeface="CourierNewPSMT"/>
              </a:rPr>
              <a:t>){</a:t>
            </a:r>
            <a:endParaRPr lang="en-US" sz="2300" dirty="0">
              <a:solidFill>
                <a:prstClr val="black"/>
              </a:solidFill>
              <a:latin typeface="Courier"/>
            </a:endParaRPr>
          </a:p>
          <a:p>
            <a:pPr marL="0" indent="0">
              <a:buNone/>
            </a:pPr>
            <a:r>
              <a:rPr lang="en-US" sz="2300" dirty="0">
                <a:solidFill>
                  <a:prstClr val="black"/>
                </a:solidFill>
                <a:latin typeface="Courier"/>
              </a:rPr>
              <a:t> </a:t>
            </a:r>
            <a:r>
              <a:rPr lang="en-US" sz="2300" dirty="0" smtClean="0">
                <a:solidFill>
                  <a:prstClr val="black"/>
                </a:solidFill>
                <a:latin typeface="Courier"/>
              </a:rPr>
              <a:t>  </a:t>
            </a:r>
            <a:r>
              <a:rPr lang="en-US" sz="2300" b="1" dirty="0" smtClean="0">
                <a:solidFill>
                  <a:srgbClr val="000058"/>
                </a:solidFill>
                <a:latin typeface="CourierNewPS-BoldMT"/>
              </a:rPr>
              <a:t>if</a:t>
            </a:r>
            <a:r>
              <a:rPr lang="en-US" sz="2300" dirty="0" smtClean="0">
                <a:solidFill>
                  <a:prstClr val="black"/>
                </a:solidFill>
                <a:latin typeface="Courier"/>
              </a:rPr>
              <a:t> </a:t>
            </a:r>
            <a:r>
              <a:rPr lang="en-US" sz="2300" dirty="0">
                <a:solidFill>
                  <a:srgbClr val="2A8B00"/>
                </a:solidFill>
                <a:latin typeface="CourierNewPSMT"/>
              </a:rPr>
              <a:t>(</a:t>
            </a:r>
            <a:r>
              <a:rPr lang="en-US" sz="2300" dirty="0">
                <a:solidFill>
                  <a:prstClr val="black"/>
                </a:solidFill>
                <a:latin typeface="Courier"/>
              </a:rPr>
              <a:t>err</a:t>
            </a:r>
            <a:r>
              <a:rPr lang="en-US" sz="2300" dirty="0">
                <a:solidFill>
                  <a:srgbClr val="2A8B00"/>
                </a:solidFill>
                <a:latin typeface="CourierNewPSMT"/>
              </a:rPr>
              <a:t>)</a:t>
            </a:r>
            <a:r>
              <a:rPr lang="en-US" sz="2300" dirty="0">
                <a:solidFill>
                  <a:prstClr val="black"/>
                </a:solidFill>
                <a:latin typeface="Courier"/>
              </a:rPr>
              <a:t> </a:t>
            </a:r>
            <a:r>
              <a:rPr lang="en-US" sz="2300" dirty="0">
                <a:solidFill>
                  <a:srgbClr val="2A8B00"/>
                </a:solidFill>
                <a:latin typeface="CourierNewPSMT"/>
              </a:rPr>
              <a:t>{</a:t>
            </a:r>
            <a:endParaRPr lang="en-US" sz="2300" dirty="0">
              <a:solidFill>
                <a:prstClr val="black"/>
              </a:solidFill>
              <a:latin typeface="Courier"/>
            </a:endParaRPr>
          </a:p>
          <a:p>
            <a:pPr marL="0" indent="0">
              <a:buNone/>
            </a:pPr>
            <a:r>
              <a:rPr lang="en-US" sz="2300" dirty="0">
                <a:solidFill>
                  <a:prstClr val="black"/>
                </a:solidFill>
                <a:latin typeface="Courier"/>
              </a:rPr>
              <a:t>   </a:t>
            </a:r>
            <a:r>
              <a:rPr lang="en-US" sz="2300" dirty="0" smtClean="0">
                <a:solidFill>
                  <a:prstClr val="black"/>
                </a:solidFill>
                <a:latin typeface="Courier"/>
              </a:rPr>
              <a:t>  </a:t>
            </a:r>
            <a:r>
              <a:rPr lang="en-US" sz="2300" b="1" dirty="0" smtClean="0">
                <a:solidFill>
                  <a:srgbClr val="000058"/>
                </a:solidFill>
                <a:latin typeface="CourierNewPS-BoldMT"/>
              </a:rPr>
              <a:t>// </a:t>
            </a:r>
            <a:r>
              <a:rPr lang="en-US" sz="2300" b="1" smtClean="0">
                <a:solidFill>
                  <a:srgbClr val="000058"/>
                </a:solidFill>
                <a:latin typeface="CourierNewPS-BoldMT"/>
              </a:rPr>
              <a:t>handle error</a:t>
            </a:r>
            <a:endParaRPr lang="en-US" sz="2300" dirty="0">
              <a:solidFill>
                <a:prstClr val="black"/>
              </a:solidFill>
              <a:latin typeface="Courier"/>
            </a:endParaRPr>
          </a:p>
          <a:p>
            <a:pPr marL="0" indent="0">
              <a:buNone/>
            </a:pPr>
            <a:r>
              <a:rPr lang="en-US" sz="2300" dirty="0">
                <a:solidFill>
                  <a:prstClr val="black"/>
                </a:solidFill>
                <a:latin typeface="Courier"/>
              </a:rPr>
              <a:t>   </a:t>
            </a:r>
            <a:r>
              <a:rPr lang="en-US" sz="2300" dirty="0" smtClean="0">
                <a:solidFill>
                  <a:srgbClr val="2A8B00"/>
                </a:solidFill>
                <a:latin typeface="CourierNewPSMT"/>
              </a:rPr>
              <a:t>}</a:t>
            </a:r>
            <a:endParaRPr lang="en-US" sz="2300" dirty="0">
              <a:solidFill>
                <a:prstClr val="black"/>
              </a:solidFill>
              <a:latin typeface="Courier"/>
            </a:endParaRPr>
          </a:p>
          <a:p>
            <a:pPr marL="0" indent="0">
              <a:buNone/>
            </a:pPr>
            <a:r>
              <a:rPr lang="en-US" sz="2300" dirty="0">
                <a:solidFill>
                  <a:prstClr val="black"/>
                </a:solidFill>
                <a:latin typeface="Courier"/>
              </a:rPr>
              <a:t>   </a:t>
            </a:r>
            <a:r>
              <a:rPr lang="en-US" sz="2300" dirty="0" err="1" smtClean="0">
                <a:solidFill>
                  <a:prstClr val="black"/>
                </a:solidFill>
                <a:latin typeface="Courier"/>
              </a:rPr>
              <a:t>console.</a:t>
            </a:r>
            <a:r>
              <a:rPr lang="en-US" sz="2300" dirty="0" err="1" smtClean="0">
                <a:solidFill>
                  <a:srgbClr val="4D0057"/>
                </a:solidFill>
                <a:latin typeface="CourierNewPSMT"/>
              </a:rPr>
              <a:t>log</a:t>
            </a:r>
            <a:r>
              <a:rPr lang="en-US" sz="2300" dirty="0">
                <a:solidFill>
                  <a:srgbClr val="2A8B00"/>
                </a:solidFill>
                <a:latin typeface="CourierNewPSMT"/>
              </a:rPr>
              <a:t>(</a:t>
            </a:r>
            <a:r>
              <a:rPr lang="en-US" sz="2300" dirty="0">
                <a:solidFill>
                  <a:prstClr val="black"/>
                </a:solidFill>
                <a:latin typeface="Courier"/>
              </a:rPr>
              <a:t>data</a:t>
            </a:r>
            <a:r>
              <a:rPr lang="en-US" sz="2300" dirty="0">
                <a:solidFill>
                  <a:srgbClr val="2A8B00"/>
                </a:solidFill>
                <a:latin typeface="CourierNewPSMT"/>
              </a:rPr>
              <a:t>)</a:t>
            </a:r>
            <a:r>
              <a:rPr lang="en-US" sz="2300" dirty="0">
                <a:solidFill>
                  <a:srgbClr val="398B0F"/>
                </a:solidFill>
                <a:latin typeface="CourierNewPSMT"/>
              </a:rPr>
              <a:t>;</a:t>
            </a:r>
            <a:endParaRPr lang="en-US" sz="2300" dirty="0">
              <a:solidFill>
                <a:prstClr val="black"/>
              </a:solidFill>
              <a:latin typeface="Courier"/>
            </a:endParaRPr>
          </a:p>
          <a:p>
            <a:pPr marL="0" indent="0">
              <a:buNone/>
            </a:pPr>
            <a:r>
              <a:rPr lang="en-US" sz="2300" dirty="0">
                <a:solidFill>
                  <a:srgbClr val="2A8B00"/>
                </a:solidFill>
                <a:latin typeface="CourierNewPSMT"/>
              </a:rPr>
              <a:t> </a:t>
            </a:r>
            <a:r>
              <a:rPr lang="en-US" sz="2300" dirty="0" smtClean="0">
                <a:solidFill>
                  <a:srgbClr val="2A8B00"/>
                </a:solidFill>
                <a:latin typeface="CourierNewPSMT"/>
              </a:rPr>
              <a:t>}</a:t>
            </a:r>
            <a:endParaRPr lang="en-US" sz="2300" dirty="0">
              <a:solidFill>
                <a:srgbClr val="2A8B00"/>
              </a:solidFill>
              <a:latin typeface="CourierNewPSMT"/>
            </a:endParaRPr>
          </a:p>
          <a:p>
            <a:pPr marL="0" indent="0">
              <a:buNone/>
            </a:pPr>
            <a:endParaRPr lang="en-US" sz="2300" dirty="0">
              <a:solidFill>
                <a:prstClr val="black"/>
              </a:solidFill>
              <a:latin typeface="Courier"/>
            </a:endParaRPr>
          </a:p>
          <a:p>
            <a:pPr marL="0" indent="0">
              <a:buNone/>
            </a:pPr>
            <a:r>
              <a:rPr lang="en-US" sz="2300" dirty="0" smtClean="0">
                <a:solidFill>
                  <a:prstClr val="black"/>
                </a:solidFill>
                <a:latin typeface="Courier"/>
              </a:rPr>
              <a:t> </a:t>
            </a:r>
            <a:r>
              <a:rPr lang="en-US" sz="2300" dirty="0" err="1" smtClean="0">
                <a:solidFill>
                  <a:prstClr val="black"/>
                </a:solidFill>
                <a:latin typeface="Courier"/>
              </a:rPr>
              <a:t>fs.</a:t>
            </a:r>
            <a:r>
              <a:rPr lang="en-US" sz="2300" dirty="0" err="1" smtClean="0">
                <a:solidFill>
                  <a:srgbClr val="4D0057"/>
                </a:solidFill>
                <a:latin typeface="CourierNewPSMT"/>
              </a:rPr>
              <a:t>readFile</a:t>
            </a:r>
            <a:r>
              <a:rPr lang="en-US" sz="2300" dirty="0">
                <a:solidFill>
                  <a:srgbClr val="2A8B00"/>
                </a:solidFill>
                <a:latin typeface="CourierNewPSMT"/>
              </a:rPr>
              <a:t>(</a:t>
            </a:r>
            <a:r>
              <a:rPr lang="en-US" sz="2300" dirty="0">
                <a:solidFill>
                  <a:srgbClr val="284BC9"/>
                </a:solidFill>
                <a:latin typeface="CourierNewPSMT"/>
              </a:rPr>
              <a:t>'f1.</a:t>
            </a:r>
            <a:r>
              <a:rPr lang="en-US" sz="2300" dirty="0" smtClean="0">
                <a:solidFill>
                  <a:srgbClr val="284BC9"/>
                </a:solidFill>
                <a:latin typeface="CourierNewPSMT"/>
              </a:rPr>
              <a:t>txt</a:t>
            </a:r>
            <a:r>
              <a:rPr lang="en-US" sz="2300" dirty="0">
                <a:solidFill>
                  <a:srgbClr val="284BC9"/>
                </a:solidFill>
                <a:latin typeface="CourierNewPSMT"/>
              </a:rPr>
              <a:t>'</a:t>
            </a:r>
            <a:r>
              <a:rPr lang="en-US" sz="2300" dirty="0" smtClean="0">
                <a:solidFill>
                  <a:srgbClr val="398B0F"/>
                </a:solidFill>
                <a:latin typeface="CourierNewPSMT"/>
              </a:rPr>
              <a:t>,</a:t>
            </a:r>
            <a:r>
              <a:rPr lang="en-US" sz="2300" dirty="0" smtClean="0">
                <a:solidFill>
                  <a:srgbClr val="284BC9"/>
                </a:solidFill>
                <a:latin typeface="CourierNewPSMT"/>
              </a:rPr>
              <a:t>'utf8</a:t>
            </a:r>
            <a:r>
              <a:rPr lang="en-US" sz="2300" dirty="0">
                <a:solidFill>
                  <a:srgbClr val="284BC9"/>
                </a:solidFill>
                <a:latin typeface="CourierNewPSMT"/>
              </a:rPr>
              <a:t>'</a:t>
            </a:r>
            <a:r>
              <a:rPr lang="en-US" sz="2300" dirty="0" smtClean="0">
                <a:solidFill>
                  <a:srgbClr val="398B0F"/>
                </a:solidFill>
                <a:latin typeface="CourierNewPSMT"/>
              </a:rPr>
              <a:t>,</a:t>
            </a:r>
            <a:r>
              <a:rPr lang="en-US" sz="2300" dirty="0" smtClean="0">
                <a:solidFill>
                  <a:schemeClr val="tx2"/>
                </a:solidFill>
                <a:latin typeface="CourierNewPSMT"/>
              </a:rPr>
              <a:t>callback</a:t>
            </a:r>
            <a:r>
              <a:rPr lang="en-US" sz="2300" dirty="0" smtClean="0">
                <a:solidFill>
                  <a:srgbClr val="2A8B00"/>
                </a:solidFill>
                <a:latin typeface="CourierNewPSMT"/>
              </a:rPr>
              <a:t>)</a:t>
            </a:r>
            <a:r>
              <a:rPr lang="en-US" sz="2300" dirty="0" smtClean="0">
                <a:solidFill>
                  <a:srgbClr val="398B0F"/>
                </a:solidFill>
                <a:latin typeface="CourierNewPSMT"/>
              </a:rPr>
              <a:t>;</a:t>
            </a:r>
          </a:p>
          <a:p>
            <a:pPr marL="0" indent="0">
              <a:buNone/>
            </a:pPr>
            <a:endParaRPr lang="en-US" sz="2300" dirty="0">
              <a:latin typeface="Courier New"/>
              <a:cs typeface="Courier New"/>
            </a:endParaRPr>
          </a:p>
        </p:txBody>
      </p:sp>
    </p:spTree>
    <p:extLst>
      <p:ext uri="{BB962C8B-B14F-4D97-AF65-F5344CB8AC3E}">
        <p14:creationId xmlns:p14="http://schemas.microsoft.com/office/powerpoint/2010/main" val="93336702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Can Turn This</a:t>
            </a:r>
            <a:endParaRPr lang="en-US" dirty="0"/>
          </a:p>
        </p:txBody>
      </p:sp>
      <p:sp>
        <p:nvSpPr>
          <p:cNvPr id="3" name="Content Placeholder 2"/>
          <p:cNvSpPr>
            <a:spLocks noGrp="1"/>
          </p:cNvSpPr>
          <p:nvPr>
            <p:ph idx="1"/>
          </p:nvPr>
        </p:nvSpPr>
        <p:spPr>
          <a:xfrm>
            <a:off x="457200" y="1417638"/>
            <a:ext cx="8229600" cy="5239734"/>
          </a:xfrm>
          <a:solidFill>
            <a:schemeClr val="bg1">
              <a:lumMod val="85000"/>
            </a:schemeClr>
          </a:solidFill>
          <a:effectLst>
            <a:softEdge rad="88900"/>
          </a:effectLst>
        </p:spPr>
        <p:txBody>
          <a:bodyPr anchor="t">
            <a:noAutofit/>
          </a:bodyPr>
          <a:lstStyle/>
          <a:p>
            <a:pPr marL="0" indent="0">
              <a:buNone/>
            </a:pPr>
            <a:r>
              <a:rPr lang="en-US" sz="2000" b="1" dirty="0" smtClean="0">
                <a:solidFill>
                  <a:srgbClr val="082357"/>
                </a:solidFill>
                <a:latin typeface="CourierNewPS-BoldMT"/>
              </a:rPr>
              <a:t> </a:t>
            </a:r>
            <a:r>
              <a:rPr lang="en-US" sz="2000" b="1" dirty="0" err="1" smtClean="0">
                <a:solidFill>
                  <a:srgbClr val="082357"/>
                </a:solidFill>
                <a:latin typeface="CourierNewPS-BoldMT"/>
              </a:rPr>
              <a:t>var</a:t>
            </a:r>
            <a:r>
              <a:rPr lang="en-US" sz="2000" dirty="0" smtClean="0">
                <a:solidFill>
                  <a:prstClr val="black"/>
                </a:solidFill>
                <a:latin typeface="Courier"/>
              </a:rPr>
              <a:t> </a:t>
            </a:r>
            <a:r>
              <a:rPr lang="en-US" sz="2000" dirty="0" err="1">
                <a:solidFill>
                  <a:prstClr val="black"/>
                </a:solidFill>
                <a:latin typeface="Courier"/>
              </a:rPr>
              <a:t>db</a:t>
            </a:r>
            <a:r>
              <a:rPr lang="en-US" sz="2000" dirty="0">
                <a:solidFill>
                  <a:prstClr val="black"/>
                </a:solidFill>
                <a:latin typeface="Courier"/>
              </a:rPr>
              <a:t> </a:t>
            </a:r>
            <a:r>
              <a:rPr lang="en-US" sz="2000" dirty="0">
                <a:solidFill>
                  <a:srgbClr val="398B0F"/>
                </a:solidFill>
                <a:latin typeface="CourierNewPSMT"/>
              </a:rPr>
              <a:t>=</a:t>
            </a:r>
            <a:r>
              <a:rPr lang="en-US" sz="2000" dirty="0">
                <a:solidFill>
                  <a:prstClr val="black"/>
                </a:solidFill>
                <a:latin typeface="Courier"/>
              </a:rPr>
              <a:t> require</a:t>
            </a:r>
            <a:r>
              <a:rPr lang="en-US" sz="2000" dirty="0">
                <a:solidFill>
                  <a:srgbClr val="2A8B00"/>
                </a:solidFill>
                <a:latin typeface="CourierNewPSMT"/>
              </a:rPr>
              <a:t>(</a:t>
            </a:r>
            <a:r>
              <a:rPr lang="en-US" sz="2000" dirty="0">
                <a:solidFill>
                  <a:srgbClr val="284BC9"/>
                </a:solidFill>
                <a:latin typeface="CourierNewPSMT"/>
              </a:rPr>
              <a:t>'</a:t>
            </a:r>
            <a:r>
              <a:rPr lang="en-US" sz="2000" dirty="0" err="1">
                <a:solidFill>
                  <a:srgbClr val="284BC9"/>
                </a:solidFill>
                <a:latin typeface="CourierNewPSMT"/>
              </a:rPr>
              <a:t>somedatabaseprovider</a:t>
            </a:r>
            <a:r>
              <a:rPr lang="en-US" sz="2000" dirty="0">
                <a:solidFill>
                  <a:srgbClr val="284BC9"/>
                </a:solidFill>
                <a:latin typeface="CourierNewPSMT"/>
              </a:rPr>
              <a:t>'</a:t>
            </a:r>
            <a:r>
              <a:rPr lang="en-US" sz="2000" dirty="0">
                <a:solidFill>
                  <a:srgbClr val="2A8B00"/>
                </a:solidFill>
                <a:latin typeface="CourierNewPSMT"/>
              </a:rPr>
              <a:t>)</a:t>
            </a:r>
            <a:r>
              <a:rPr lang="en-US" sz="2000" dirty="0" smtClean="0">
                <a:solidFill>
                  <a:srgbClr val="398B0F"/>
                </a:solidFill>
                <a:latin typeface="CourierNewPSMT"/>
              </a:rPr>
              <a:t>;</a:t>
            </a:r>
          </a:p>
          <a:p>
            <a:pPr marL="0" indent="0">
              <a:buNone/>
            </a:pPr>
            <a:endParaRPr lang="en-US" sz="2000" dirty="0">
              <a:solidFill>
                <a:prstClr val="black"/>
              </a:solidFill>
              <a:latin typeface="Courier"/>
            </a:endParaRPr>
          </a:p>
          <a:p>
            <a:pPr marL="0" indent="0">
              <a:buNone/>
            </a:pPr>
            <a:r>
              <a:rPr lang="en-US" sz="2000" dirty="0" smtClean="0">
                <a:solidFill>
                  <a:prstClr val="black"/>
                </a:solidFill>
                <a:latin typeface="Courier"/>
              </a:rPr>
              <a:t> </a:t>
            </a:r>
            <a:r>
              <a:rPr lang="en-US" sz="2000" dirty="0" err="1" smtClean="0">
                <a:solidFill>
                  <a:prstClr val="black"/>
                </a:solidFill>
                <a:latin typeface="Courier"/>
              </a:rPr>
              <a:t>http.</a:t>
            </a:r>
            <a:r>
              <a:rPr lang="en-US" sz="2000" dirty="0" err="1" smtClean="0">
                <a:solidFill>
                  <a:srgbClr val="4D0057"/>
                </a:solidFill>
                <a:latin typeface="CourierNewPSMT"/>
              </a:rPr>
              <a:t>get</a:t>
            </a:r>
            <a:r>
              <a:rPr lang="en-US" sz="2000" dirty="0">
                <a:solidFill>
                  <a:srgbClr val="2A8B00"/>
                </a:solidFill>
                <a:latin typeface="CourierNewPSMT"/>
              </a:rPr>
              <a:t>(</a:t>
            </a:r>
            <a:r>
              <a:rPr lang="en-US" sz="2000" dirty="0">
                <a:solidFill>
                  <a:srgbClr val="284BC9"/>
                </a:solidFill>
                <a:latin typeface="CourierNewPSMT"/>
              </a:rPr>
              <a:t>'/</a:t>
            </a:r>
            <a:r>
              <a:rPr lang="en-US" sz="2000" dirty="0" err="1">
                <a:solidFill>
                  <a:srgbClr val="284BC9"/>
                </a:solidFill>
                <a:latin typeface="CourierNewPSMT"/>
              </a:rPr>
              <a:t>recentposts</a:t>
            </a:r>
            <a:r>
              <a:rPr lang="en-US" sz="2000" dirty="0">
                <a:solidFill>
                  <a:srgbClr val="284BC9"/>
                </a:solidFill>
                <a:latin typeface="CourierNewPSMT"/>
              </a:rPr>
              <a:t>'</a:t>
            </a:r>
            <a:r>
              <a:rPr lang="en-US" sz="2000" dirty="0">
                <a:solidFill>
                  <a:srgbClr val="398B0F"/>
                </a:solidFill>
                <a:latin typeface="CourierNewPSMT"/>
              </a:rPr>
              <a:t>,</a:t>
            </a:r>
            <a:r>
              <a:rPr lang="en-US" sz="2000" dirty="0">
                <a:solidFill>
                  <a:prstClr val="black"/>
                </a:solidFill>
                <a:latin typeface="Courier"/>
              </a:rPr>
              <a:t> </a:t>
            </a:r>
            <a:r>
              <a:rPr lang="en-US" sz="2000" b="1" dirty="0">
                <a:solidFill>
                  <a:srgbClr val="082357"/>
                </a:solidFill>
                <a:latin typeface="CourierNewPS-BoldMT"/>
              </a:rPr>
              <a:t>function</a:t>
            </a:r>
            <a:r>
              <a:rPr lang="en-US" sz="2000" dirty="0">
                <a:solidFill>
                  <a:srgbClr val="2A8B00"/>
                </a:solidFill>
                <a:latin typeface="CourierNewPSMT"/>
              </a:rPr>
              <a:t>(</a:t>
            </a:r>
            <a:r>
              <a:rPr lang="en-US" sz="2000" dirty="0" err="1">
                <a:solidFill>
                  <a:prstClr val="black"/>
                </a:solidFill>
                <a:latin typeface="Courier"/>
              </a:rPr>
              <a:t>req</a:t>
            </a:r>
            <a:r>
              <a:rPr lang="en-US" sz="2000" dirty="0">
                <a:solidFill>
                  <a:srgbClr val="398B0F"/>
                </a:solidFill>
                <a:latin typeface="CourierNewPSMT"/>
              </a:rPr>
              <a:t>,</a:t>
            </a:r>
            <a:r>
              <a:rPr lang="en-US" sz="2000" dirty="0">
                <a:solidFill>
                  <a:prstClr val="black"/>
                </a:solidFill>
                <a:latin typeface="Courier"/>
              </a:rPr>
              <a:t> </a:t>
            </a:r>
            <a:r>
              <a:rPr lang="en-US" sz="2000" dirty="0" smtClean="0">
                <a:solidFill>
                  <a:prstClr val="black"/>
                </a:solidFill>
                <a:latin typeface="Courier"/>
              </a:rPr>
              <a:t>res</a:t>
            </a:r>
            <a:r>
              <a:rPr lang="en-US" sz="2000" dirty="0" smtClean="0">
                <a:solidFill>
                  <a:srgbClr val="2A8B00"/>
                </a:solidFill>
                <a:latin typeface="CourierNewPSMT"/>
              </a:rPr>
              <a:t>){</a:t>
            </a:r>
            <a:endParaRPr lang="en-US" sz="2000" dirty="0" smtClean="0">
              <a:solidFill>
                <a:prstClr val="black"/>
              </a:solidFill>
              <a:latin typeface="Courier"/>
            </a:endParaRPr>
          </a:p>
          <a:p>
            <a:pPr marL="0" indent="0">
              <a:buNone/>
            </a:pPr>
            <a:r>
              <a:rPr lang="en-US" sz="2000" dirty="0" smtClean="0">
                <a:solidFill>
                  <a:prstClr val="black"/>
                </a:solidFill>
                <a:latin typeface="Courier"/>
              </a:rPr>
              <a:t>   </a:t>
            </a:r>
            <a:r>
              <a:rPr lang="en-US" sz="2000" dirty="0" err="1" smtClean="0">
                <a:solidFill>
                  <a:prstClr val="black"/>
                </a:solidFill>
                <a:latin typeface="Courier"/>
              </a:rPr>
              <a:t>db.</a:t>
            </a:r>
            <a:r>
              <a:rPr lang="en-US" sz="2000" dirty="0" err="1" smtClean="0">
                <a:solidFill>
                  <a:srgbClr val="4D0057"/>
                </a:solidFill>
                <a:latin typeface="CourierNewPSMT"/>
              </a:rPr>
              <a:t>openConnection</a:t>
            </a:r>
            <a:r>
              <a:rPr lang="en-US" sz="2000" dirty="0">
                <a:solidFill>
                  <a:srgbClr val="2A8B00"/>
                </a:solidFill>
                <a:latin typeface="CourierNewPSMT"/>
              </a:rPr>
              <a:t>(</a:t>
            </a:r>
            <a:r>
              <a:rPr lang="en-US" sz="2000" dirty="0">
                <a:solidFill>
                  <a:srgbClr val="284BC9"/>
                </a:solidFill>
                <a:latin typeface="CourierNewPSMT"/>
              </a:rPr>
              <a:t>'</a:t>
            </a:r>
            <a:r>
              <a:rPr lang="en-US" sz="2000" dirty="0" smtClean="0">
                <a:solidFill>
                  <a:srgbClr val="284BC9"/>
                </a:solidFill>
                <a:latin typeface="CourierNewPSMT"/>
              </a:rPr>
              <a:t>host</a:t>
            </a:r>
            <a:r>
              <a:rPr lang="en-US" sz="2000" dirty="0">
                <a:solidFill>
                  <a:srgbClr val="284BC9"/>
                </a:solidFill>
                <a:latin typeface="CourierNewPSMT"/>
              </a:rPr>
              <a:t>'</a:t>
            </a:r>
            <a:r>
              <a:rPr lang="en-US" sz="2000" dirty="0" smtClean="0">
                <a:solidFill>
                  <a:srgbClr val="398B0F"/>
                </a:solidFill>
                <a:latin typeface="CourierNewPSMT"/>
              </a:rPr>
              <a:t>, </a:t>
            </a:r>
            <a:r>
              <a:rPr lang="en-US" sz="2000" dirty="0" err="1" smtClean="0">
                <a:solidFill>
                  <a:prstClr val="black"/>
                </a:solidFill>
                <a:latin typeface="Courier"/>
              </a:rPr>
              <a:t>creds</a:t>
            </a:r>
            <a:r>
              <a:rPr lang="en-US" sz="2000" dirty="0" smtClean="0">
                <a:solidFill>
                  <a:srgbClr val="398B0F"/>
                </a:solidFill>
                <a:latin typeface="CourierNewPSMT"/>
              </a:rPr>
              <a:t>, </a:t>
            </a:r>
            <a:r>
              <a:rPr lang="en-US" sz="2000" b="1" dirty="0" smtClean="0">
                <a:solidFill>
                  <a:srgbClr val="082357"/>
                </a:solidFill>
                <a:latin typeface="CourierNewPS-BoldMT"/>
              </a:rPr>
              <a:t>function</a:t>
            </a:r>
            <a:r>
              <a:rPr lang="en-US" sz="2000" dirty="0">
                <a:solidFill>
                  <a:srgbClr val="2A8B00"/>
                </a:solidFill>
                <a:latin typeface="CourierNewPSMT"/>
              </a:rPr>
              <a:t>(</a:t>
            </a:r>
            <a:r>
              <a:rPr lang="en-US" sz="2000" dirty="0">
                <a:solidFill>
                  <a:prstClr val="black"/>
                </a:solidFill>
                <a:latin typeface="Courier"/>
              </a:rPr>
              <a:t>err</a:t>
            </a:r>
            <a:r>
              <a:rPr lang="en-US" sz="2000" dirty="0">
                <a:solidFill>
                  <a:srgbClr val="398B0F"/>
                </a:solidFill>
                <a:latin typeface="CourierNewPSMT"/>
              </a:rPr>
              <a:t>,</a:t>
            </a:r>
            <a:r>
              <a:rPr lang="en-US" sz="2000" dirty="0">
                <a:solidFill>
                  <a:prstClr val="black"/>
                </a:solidFill>
                <a:latin typeface="Courier"/>
              </a:rPr>
              <a:t> </a:t>
            </a:r>
            <a:r>
              <a:rPr lang="en-US" sz="2000" dirty="0" smtClean="0">
                <a:solidFill>
                  <a:prstClr val="black"/>
                </a:solidFill>
                <a:latin typeface="Courier"/>
              </a:rPr>
              <a:t>							conn</a:t>
            </a:r>
            <a:r>
              <a:rPr lang="en-US" sz="2000" dirty="0" smtClean="0">
                <a:solidFill>
                  <a:srgbClr val="2A8B00"/>
                </a:solidFill>
                <a:latin typeface="CourierNewPSMT"/>
              </a:rPr>
              <a:t>){</a:t>
            </a:r>
          </a:p>
          <a:p>
            <a:pPr marL="0" indent="0">
              <a:buNone/>
            </a:pPr>
            <a:r>
              <a:rPr lang="en-US" sz="2000" dirty="0">
                <a:solidFill>
                  <a:prstClr val="black"/>
                </a:solidFill>
                <a:latin typeface="Courier"/>
              </a:rPr>
              <a:t>   </a:t>
            </a:r>
            <a:r>
              <a:rPr lang="en-US" sz="2000" dirty="0" smtClean="0">
                <a:solidFill>
                  <a:prstClr val="black"/>
                </a:solidFill>
                <a:latin typeface="Courier"/>
              </a:rPr>
              <a:t>  </a:t>
            </a:r>
            <a:r>
              <a:rPr lang="en-US" sz="2000" dirty="0" err="1" smtClean="0">
                <a:solidFill>
                  <a:prstClr val="black"/>
                </a:solidFill>
                <a:latin typeface="Courier"/>
              </a:rPr>
              <a:t>res.</a:t>
            </a:r>
            <a:r>
              <a:rPr lang="en-US" sz="2000" dirty="0" err="1" smtClean="0">
                <a:solidFill>
                  <a:srgbClr val="4D0057"/>
                </a:solidFill>
                <a:latin typeface="CourierNewPSMT"/>
              </a:rPr>
              <a:t>param</a:t>
            </a:r>
            <a:r>
              <a:rPr lang="en-US" sz="2000" dirty="0">
                <a:solidFill>
                  <a:srgbClr val="2A8B00"/>
                </a:solidFill>
                <a:latin typeface="CourierNewPSMT"/>
              </a:rPr>
              <a:t>[</a:t>
            </a:r>
            <a:r>
              <a:rPr lang="en-US" sz="2000" dirty="0">
                <a:solidFill>
                  <a:srgbClr val="284BC9"/>
                </a:solidFill>
                <a:latin typeface="CourierNewPSMT"/>
              </a:rPr>
              <a:t>'posts'</a:t>
            </a:r>
            <a:r>
              <a:rPr lang="en-US" sz="2000" dirty="0">
                <a:solidFill>
                  <a:srgbClr val="2A8B00"/>
                </a:solidFill>
                <a:latin typeface="CourierNewPSMT"/>
              </a:rPr>
              <a:t>]</a:t>
            </a:r>
            <a:r>
              <a:rPr lang="en-US" sz="2000" dirty="0">
                <a:solidFill>
                  <a:prstClr val="black"/>
                </a:solidFill>
                <a:latin typeface="Courier"/>
              </a:rPr>
              <a:t>.</a:t>
            </a:r>
            <a:r>
              <a:rPr lang="en-US" sz="2000" dirty="0" err="1">
                <a:solidFill>
                  <a:srgbClr val="4D0057"/>
                </a:solidFill>
                <a:latin typeface="CourierNewPSMT"/>
              </a:rPr>
              <a:t>forEach</a:t>
            </a:r>
            <a:r>
              <a:rPr lang="en-US" sz="2000" dirty="0">
                <a:solidFill>
                  <a:srgbClr val="2A8B00"/>
                </a:solidFill>
                <a:latin typeface="CourierNewPSMT"/>
              </a:rPr>
              <a:t>(</a:t>
            </a:r>
            <a:r>
              <a:rPr lang="en-US" sz="2000" dirty="0">
                <a:solidFill>
                  <a:prstClr val="black"/>
                </a:solidFill>
                <a:latin typeface="Courier"/>
              </a:rPr>
              <a:t>post</a:t>
            </a:r>
            <a:r>
              <a:rPr lang="en-US" sz="2000" dirty="0">
                <a:solidFill>
                  <a:srgbClr val="2A8B00"/>
                </a:solidFill>
                <a:latin typeface="CourierNewPSMT"/>
              </a:rPr>
              <a:t>)</a:t>
            </a:r>
            <a:r>
              <a:rPr lang="en-US" sz="2000" dirty="0">
                <a:solidFill>
                  <a:prstClr val="black"/>
                </a:solidFill>
                <a:latin typeface="Courier"/>
              </a:rPr>
              <a:t> </a:t>
            </a:r>
            <a:r>
              <a:rPr lang="en-US" sz="2000" dirty="0">
                <a:solidFill>
                  <a:srgbClr val="2A8B00"/>
                </a:solidFill>
                <a:latin typeface="CourierNewPSMT"/>
              </a:rPr>
              <a:t>{</a:t>
            </a:r>
            <a:endParaRPr lang="en-US" sz="2000" dirty="0">
              <a:solidFill>
                <a:prstClr val="black"/>
              </a:solidFill>
              <a:latin typeface="Courier"/>
            </a:endParaRPr>
          </a:p>
          <a:p>
            <a:pPr marL="0" indent="0">
              <a:buNone/>
            </a:pPr>
            <a:r>
              <a:rPr lang="en-US" sz="2000" dirty="0">
                <a:solidFill>
                  <a:prstClr val="black"/>
                </a:solidFill>
                <a:latin typeface="Courier"/>
              </a:rPr>
              <a:t>     </a:t>
            </a:r>
            <a:r>
              <a:rPr lang="en-US" sz="2000" dirty="0" smtClean="0">
                <a:solidFill>
                  <a:prstClr val="black"/>
                </a:solidFill>
                <a:latin typeface="Courier"/>
              </a:rPr>
              <a:t>  </a:t>
            </a:r>
            <a:r>
              <a:rPr lang="en-US" sz="2000" dirty="0" err="1" smtClean="0">
                <a:solidFill>
                  <a:prstClr val="black"/>
                </a:solidFill>
                <a:latin typeface="Courier"/>
              </a:rPr>
              <a:t>conn.</a:t>
            </a:r>
            <a:r>
              <a:rPr lang="en-US" sz="2000" dirty="0" err="1" smtClean="0">
                <a:solidFill>
                  <a:srgbClr val="4D0057"/>
                </a:solidFill>
                <a:latin typeface="CourierNewPSMT"/>
              </a:rPr>
              <a:t>query</a:t>
            </a:r>
            <a:r>
              <a:rPr lang="en-US" sz="2000" dirty="0">
                <a:solidFill>
                  <a:srgbClr val="2A8B00"/>
                </a:solidFill>
                <a:latin typeface="CourierNewPSMT"/>
              </a:rPr>
              <a:t>(</a:t>
            </a:r>
            <a:r>
              <a:rPr lang="en-US" sz="2000" dirty="0">
                <a:solidFill>
                  <a:srgbClr val="284BC9"/>
                </a:solidFill>
                <a:latin typeface="CourierNewPSMT"/>
              </a:rPr>
              <a:t>'select * from users where id='</a:t>
            </a:r>
            <a:r>
              <a:rPr lang="en-US" sz="2000" dirty="0">
                <a:solidFill>
                  <a:prstClr val="black"/>
                </a:solidFill>
                <a:latin typeface="Courier"/>
              </a:rPr>
              <a:t> </a:t>
            </a:r>
            <a:r>
              <a:rPr lang="en-US" sz="2000" dirty="0" smtClean="0">
                <a:solidFill>
                  <a:srgbClr val="398B0F"/>
                </a:solidFill>
                <a:latin typeface="CourierNewPSMT"/>
              </a:rPr>
              <a:t>+</a:t>
            </a:r>
            <a:r>
              <a:rPr lang="en-US" sz="2000" dirty="0" smtClean="0">
                <a:solidFill>
                  <a:prstClr val="black"/>
                </a:solidFill>
                <a:latin typeface="Courier"/>
              </a:rPr>
              <a:t> 					  post</a:t>
            </a:r>
            <a:r>
              <a:rPr lang="en-US" sz="2000" dirty="0">
                <a:solidFill>
                  <a:srgbClr val="2A8B00"/>
                </a:solidFill>
                <a:latin typeface="CourierNewPSMT"/>
              </a:rPr>
              <a:t>[</a:t>
            </a:r>
            <a:r>
              <a:rPr lang="en-US" sz="2000" dirty="0">
                <a:solidFill>
                  <a:srgbClr val="284BC9"/>
                </a:solidFill>
                <a:latin typeface="CourierNewPSMT"/>
              </a:rPr>
              <a:t>'user'</a:t>
            </a:r>
            <a:r>
              <a:rPr lang="en-US" sz="2000" dirty="0">
                <a:solidFill>
                  <a:srgbClr val="2A8B00"/>
                </a:solidFill>
                <a:latin typeface="CourierNewPSMT"/>
              </a:rPr>
              <a:t>]</a:t>
            </a:r>
            <a:r>
              <a:rPr lang="en-US" sz="2000" dirty="0" smtClean="0">
                <a:solidFill>
                  <a:srgbClr val="398B0F"/>
                </a:solidFill>
                <a:latin typeface="CourierNewPSMT"/>
              </a:rPr>
              <a:t>,</a:t>
            </a:r>
            <a:r>
              <a:rPr lang="en-US" sz="2000" b="1" dirty="0" smtClean="0">
                <a:solidFill>
                  <a:srgbClr val="082357"/>
                </a:solidFill>
                <a:latin typeface="CourierNewPS-BoldMT"/>
              </a:rPr>
              <a:t>function</a:t>
            </a:r>
            <a:r>
              <a:rPr lang="en-US" sz="2000" dirty="0">
                <a:solidFill>
                  <a:srgbClr val="2A8B00"/>
                </a:solidFill>
                <a:latin typeface="CourierNewPSMT"/>
              </a:rPr>
              <a:t>(</a:t>
            </a:r>
            <a:r>
              <a:rPr lang="en-US" sz="2000" dirty="0" err="1">
                <a:solidFill>
                  <a:prstClr val="black"/>
                </a:solidFill>
                <a:latin typeface="Courier"/>
              </a:rPr>
              <a:t>err</a:t>
            </a:r>
            <a:r>
              <a:rPr lang="en-US" sz="2000" dirty="0" err="1" smtClean="0">
                <a:solidFill>
                  <a:srgbClr val="398B0F"/>
                </a:solidFill>
                <a:latin typeface="CourierNewPSMT"/>
              </a:rPr>
              <a:t>,</a:t>
            </a:r>
            <a:r>
              <a:rPr lang="en-US" sz="2000" dirty="0" err="1" smtClean="0">
                <a:solidFill>
                  <a:prstClr val="black"/>
                </a:solidFill>
                <a:latin typeface="Courier"/>
              </a:rPr>
              <a:t>results</a:t>
            </a:r>
            <a:r>
              <a:rPr lang="en-US" sz="2000" dirty="0" smtClean="0">
                <a:solidFill>
                  <a:srgbClr val="2A8B00"/>
                </a:solidFill>
                <a:latin typeface="CourierNewPSMT"/>
              </a:rPr>
              <a:t>){</a:t>
            </a:r>
            <a:endParaRPr lang="en-US" sz="2000" dirty="0">
              <a:solidFill>
                <a:prstClr val="black"/>
              </a:solidFill>
              <a:latin typeface="Courier"/>
            </a:endParaRPr>
          </a:p>
          <a:p>
            <a:pPr marL="0" indent="0">
              <a:buNone/>
            </a:pPr>
            <a:r>
              <a:rPr lang="en-US" sz="2000" dirty="0">
                <a:solidFill>
                  <a:prstClr val="black"/>
                </a:solidFill>
                <a:latin typeface="Courier"/>
              </a:rPr>
              <a:t>       </a:t>
            </a:r>
            <a:r>
              <a:rPr lang="en-US" sz="2000" dirty="0" smtClean="0">
                <a:solidFill>
                  <a:prstClr val="black"/>
                </a:solidFill>
                <a:latin typeface="Courier"/>
              </a:rPr>
              <a:t>  </a:t>
            </a:r>
            <a:r>
              <a:rPr lang="en-US" sz="2000" dirty="0" err="1" smtClean="0">
                <a:solidFill>
                  <a:prstClr val="black"/>
                </a:solidFill>
                <a:latin typeface="Courier"/>
              </a:rPr>
              <a:t>conn.</a:t>
            </a:r>
            <a:r>
              <a:rPr lang="en-US" sz="2000" dirty="0" err="1" smtClean="0">
                <a:solidFill>
                  <a:srgbClr val="000058"/>
                </a:solidFill>
                <a:latin typeface="CourierNewPSMT"/>
              </a:rPr>
              <a:t>close</a:t>
            </a:r>
            <a:r>
              <a:rPr lang="en-US" sz="2000" dirty="0">
                <a:solidFill>
                  <a:srgbClr val="2A8B00"/>
                </a:solidFill>
                <a:latin typeface="CourierNewPSMT"/>
              </a:rPr>
              <a:t>()</a:t>
            </a:r>
            <a:r>
              <a:rPr lang="en-US" sz="2000" dirty="0">
                <a:solidFill>
                  <a:srgbClr val="398B0F"/>
                </a:solidFill>
                <a:latin typeface="CourierNewPSMT"/>
              </a:rPr>
              <a:t>;</a:t>
            </a:r>
            <a:endParaRPr lang="en-US" sz="2000" dirty="0">
              <a:solidFill>
                <a:prstClr val="black"/>
              </a:solidFill>
              <a:latin typeface="Courier"/>
            </a:endParaRPr>
          </a:p>
          <a:p>
            <a:pPr marL="0" indent="0">
              <a:buNone/>
            </a:pPr>
            <a:r>
              <a:rPr lang="en-US" sz="2000" dirty="0">
                <a:solidFill>
                  <a:prstClr val="black"/>
                </a:solidFill>
                <a:latin typeface="Courier"/>
              </a:rPr>
              <a:t>       </a:t>
            </a:r>
            <a:r>
              <a:rPr lang="en-US" sz="2000" dirty="0" smtClean="0">
                <a:solidFill>
                  <a:prstClr val="black"/>
                </a:solidFill>
                <a:latin typeface="Courier"/>
              </a:rPr>
              <a:t>  </a:t>
            </a:r>
            <a:r>
              <a:rPr lang="en-US" sz="2000" dirty="0" err="1" smtClean="0">
                <a:solidFill>
                  <a:prstClr val="black"/>
                </a:solidFill>
                <a:latin typeface="Courier"/>
              </a:rPr>
              <a:t>res.</a:t>
            </a:r>
            <a:r>
              <a:rPr lang="en-US" sz="2000" dirty="0" err="1" smtClean="0">
                <a:solidFill>
                  <a:srgbClr val="4D0057"/>
                </a:solidFill>
                <a:latin typeface="CourierNewPSMT"/>
              </a:rPr>
              <a:t>send</a:t>
            </a:r>
            <a:r>
              <a:rPr lang="en-US" sz="2000" dirty="0">
                <a:solidFill>
                  <a:srgbClr val="2A8B00"/>
                </a:solidFill>
                <a:latin typeface="CourierNewPSMT"/>
              </a:rPr>
              <a:t>(</a:t>
            </a:r>
            <a:r>
              <a:rPr lang="en-US" sz="2000" dirty="0">
                <a:solidFill>
                  <a:prstClr val="black"/>
                </a:solidFill>
                <a:latin typeface="Courier"/>
              </a:rPr>
              <a:t>results</a:t>
            </a:r>
            <a:r>
              <a:rPr lang="en-US" sz="2000" dirty="0">
                <a:solidFill>
                  <a:srgbClr val="2A8B00"/>
                </a:solidFill>
                <a:latin typeface="CourierNewPSMT"/>
              </a:rPr>
              <a:t>[</a:t>
            </a:r>
            <a:r>
              <a:rPr lang="en-US" sz="2000" dirty="0">
                <a:solidFill>
                  <a:srgbClr val="B50000"/>
                </a:solidFill>
                <a:latin typeface="CourierNewPSMT"/>
              </a:rPr>
              <a:t>0</a:t>
            </a:r>
            <a:r>
              <a:rPr lang="en-US" sz="2000" dirty="0">
                <a:solidFill>
                  <a:srgbClr val="2A8B00"/>
                </a:solidFill>
                <a:latin typeface="CourierNewPSMT"/>
              </a:rPr>
              <a:t>])</a:t>
            </a:r>
            <a:r>
              <a:rPr lang="en-US" sz="2000" dirty="0">
                <a:solidFill>
                  <a:srgbClr val="398B0F"/>
                </a:solidFill>
                <a:latin typeface="CourierNewPSMT"/>
              </a:rPr>
              <a:t>;</a:t>
            </a:r>
            <a:endParaRPr lang="en-US" sz="2000" dirty="0">
              <a:solidFill>
                <a:prstClr val="black"/>
              </a:solidFill>
              <a:latin typeface="Courier"/>
            </a:endParaRPr>
          </a:p>
          <a:p>
            <a:pPr marL="0" indent="0">
              <a:buNone/>
            </a:pPr>
            <a:r>
              <a:rPr lang="en-US" sz="2000" dirty="0">
                <a:solidFill>
                  <a:prstClr val="black"/>
                </a:solidFill>
                <a:latin typeface="Courier"/>
              </a:rPr>
              <a:t>     </a:t>
            </a:r>
            <a:r>
              <a:rPr lang="en-US" sz="2000" dirty="0" smtClean="0">
                <a:solidFill>
                  <a:prstClr val="black"/>
                </a:solidFill>
                <a:latin typeface="Courier"/>
              </a:rPr>
              <a:t>  </a:t>
            </a:r>
            <a:r>
              <a:rPr lang="en-US" sz="2000" dirty="0" smtClean="0">
                <a:solidFill>
                  <a:srgbClr val="2A8B00"/>
                </a:solidFill>
                <a:latin typeface="CourierNewPSMT"/>
              </a:rPr>
              <a:t>}</a:t>
            </a:r>
            <a:r>
              <a:rPr lang="en-US" sz="2000" dirty="0">
                <a:solidFill>
                  <a:srgbClr val="2A8B00"/>
                </a:solidFill>
                <a:latin typeface="CourierNewPSMT"/>
              </a:rPr>
              <a:t>)</a:t>
            </a:r>
            <a:r>
              <a:rPr lang="en-US" sz="2000" dirty="0">
                <a:solidFill>
                  <a:srgbClr val="398B0F"/>
                </a:solidFill>
                <a:latin typeface="CourierNewPSMT"/>
              </a:rPr>
              <a:t>;</a:t>
            </a:r>
            <a:endParaRPr lang="en-US" sz="2000" dirty="0">
              <a:solidFill>
                <a:prstClr val="black"/>
              </a:solidFill>
              <a:latin typeface="Courier"/>
            </a:endParaRPr>
          </a:p>
          <a:p>
            <a:pPr marL="0" indent="0">
              <a:buNone/>
            </a:pPr>
            <a:r>
              <a:rPr lang="en-US" sz="2000" dirty="0">
                <a:solidFill>
                  <a:prstClr val="black"/>
                </a:solidFill>
                <a:latin typeface="Courier"/>
              </a:rPr>
              <a:t>   </a:t>
            </a:r>
            <a:r>
              <a:rPr lang="en-US" sz="2000" dirty="0" smtClean="0">
                <a:solidFill>
                  <a:prstClr val="black"/>
                </a:solidFill>
                <a:latin typeface="Courier"/>
              </a:rPr>
              <a:t>  </a:t>
            </a:r>
            <a:r>
              <a:rPr lang="en-US" sz="2000" dirty="0" smtClean="0">
                <a:solidFill>
                  <a:srgbClr val="2A8B00"/>
                </a:solidFill>
                <a:latin typeface="CourierNewPSMT"/>
              </a:rPr>
              <a:t>}</a:t>
            </a:r>
            <a:endParaRPr lang="en-US" sz="2000" dirty="0">
              <a:solidFill>
                <a:prstClr val="black"/>
              </a:solidFill>
              <a:latin typeface="Courier"/>
            </a:endParaRPr>
          </a:p>
          <a:p>
            <a:pPr marL="0" indent="0">
              <a:buNone/>
            </a:pPr>
            <a:r>
              <a:rPr lang="en-US" sz="2000" dirty="0">
                <a:solidFill>
                  <a:prstClr val="black"/>
                </a:solidFill>
                <a:latin typeface="Courier"/>
              </a:rPr>
              <a:t> </a:t>
            </a:r>
            <a:r>
              <a:rPr lang="en-US" sz="2000" dirty="0" smtClean="0">
                <a:solidFill>
                  <a:prstClr val="black"/>
                </a:solidFill>
                <a:latin typeface="Courier"/>
              </a:rPr>
              <a:t> </a:t>
            </a:r>
            <a:r>
              <a:rPr lang="en-US" sz="2000" dirty="0" smtClean="0">
                <a:solidFill>
                  <a:srgbClr val="2A8B00"/>
                </a:solidFill>
                <a:latin typeface="CourierNewPSMT"/>
              </a:rPr>
              <a:t>}</a:t>
            </a:r>
            <a:r>
              <a:rPr lang="en-US" sz="2000" dirty="0">
                <a:solidFill>
                  <a:srgbClr val="2A8B00"/>
                </a:solidFill>
                <a:latin typeface="CourierNewPSMT"/>
              </a:rPr>
              <a:t>)</a:t>
            </a:r>
            <a:r>
              <a:rPr lang="en-US" sz="2000" dirty="0">
                <a:solidFill>
                  <a:srgbClr val="398B0F"/>
                </a:solidFill>
                <a:latin typeface="CourierNewPSMT"/>
              </a:rPr>
              <a:t>;</a:t>
            </a:r>
            <a:endParaRPr lang="en-US" sz="2000" dirty="0">
              <a:solidFill>
                <a:prstClr val="black"/>
              </a:solidFill>
              <a:latin typeface="Courier"/>
            </a:endParaRPr>
          </a:p>
          <a:p>
            <a:pPr marL="0" indent="0">
              <a:buNone/>
            </a:pPr>
            <a:r>
              <a:rPr lang="en-US" sz="2000" dirty="0">
                <a:solidFill>
                  <a:srgbClr val="2A8B00"/>
                </a:solidFill>
                <a:latin typeface="CourierNewPSMT"/>
              </a:rPr>
              <a:t>})</a:t>
            </a:r>
            <a:r>
              <a:rPr lang="en-US" sz="2000" dirty="0">
                <a:solidFill>
                  <a:srgbClr val="398B0F"/>
                </a:solidFill>
                <a:latin typeface="CourierNewPSMT"/>
              </a:rPr>
              <a:t>;</a:t>
            </a:r>
            <a:endParaRPr lang="en-US" sz="2000" dirty="0">
              <a:solidFill>
                <a:prstClr val="black"/>
              </a:solidFill>
              <a:latin typeface="Courier"/>
            </a:endParaRPr>
          </a:p>
          <a:p>
            <a:pPr marL="0" indent="0">
              <a:buNone/>
            </a:pPr>
            <a:endParaRPr lang="en-US" sz="2000" dirty="0"/>
          </a:p>
        </p:txBody>
      </p:sp>
    </p:spTree>
    <p:extLst>
      <p:ext uri="{BB962C8B-B14F-4D97-AF65-F5344CB8AC3E}">
        <p14:creationId xmlns:p14="http://schemas.microsoft.com/office/powerpoint/2010/main" val="183110659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01178" y="-237943"/>
            <a:ext cx="3642525" cy="2276578"/>
          </a:xfrm>
          <a:prstGeom prst="rect">
            <a:avLst/>
          </a:prstGeom>
        </p:spPr>
      </p:pic>
      <p:sp>
        <p:nvSpPr>
          <p:cNvPr id="2" name="Title 1"/>
          <p:cNvSpPr>
            <a:spLocks noGrp="1"/>
          </p:cNvSpPr>
          <p:nvPr>
            <p:ph type="title"/>
          </p:nvPr>
        </p:nvSpPr>
        <p:spPr/>
        <p:txBody>
          <a:bodyPr/>
          <a:lstStyle/>
          <a:p>
            <a:pPr algn="l"/>
            <a:r>
              <a:rPr lang="en-US" dirty="0" smtClean="0"/>
              <a:t>Into This</a:t>
            </a:r>
            <a:endParaRPr lang="en-US" dirty="0"/>
          </a:p>
        </p:txBody>
      </p:sp>
      <p:sp>
        <p:nvSpPr>
          <p:cNvPr id="3" name="Content Placeholder 2"/>
          <p:cNvSpPr>
            <a:spLocks noGrp="1"/>
          </p:cNvSpPr>
          <p:nvPr>
            <p:ph idx="1"/>
          </p:nvPr>
        </p:nvSpPr>
        <p:spPr>
          <a:xfrm>
            <a:off x="457199" y="1430474"/>
            <a:ext cx="8338443" cy="5118872"/>
          </a:xfrm>
          <a:solidFill>
            <a:schemeClr val="bg1">
              <a:lumMod val="85000"/>
            </a:schemeClr>
          </a:solidFill>
          <a:effectLst>
            <a:softEdge rad="88900"/>
          </a:effectLst>
        </p:spPr>
        <p:txBody>
          <a:bodyPr>
            <a:noAutofit/>
          </a:bodyPr>
          <a:lstStyle/>
          <a:p>
            <a:pPr marL="0" indent="0">
              <a:buNone/>
            </a:pPr>
            <a:r>
              <a:rPr lang="en-US" sz="1500" b="1" dirty="0" smtClean="0">
                <a:solidFill>
                  <a:srgbClr val="082357"/>
                </a:solidFill>
                <a:latin typeface="CourierNewPS-BoldMT"/>
              </a:rPr>
              <a:t> </a:t>
            </a:r>
            <a:r>
              <a:rPr lang="en-US" sz="1500" b="1" dirty="0" err="1" smtClean="0">
                <a:solidFill>
                  <a:srgbClr val="082357"/>
                </a:solidFill>
                <a:latin typeface="CourierNewPS-BoldMT"/>
              </a:rPr>
              <a:t>var</a:t>
            </a:r>
            <a:r>
              <a:rPr lang="en-US" sz="1500" dirty="0" smtClean="0">
                <a:solidFill>
                  <a:prstClr val="black"/>
                </a:solidFill>
                <a:latin typeface="Courier"/>
              </a:rPr>
              <a:t> </a:t>
            </a:r>
            <a:r>
              <a:rPr lang="en-US" sz="1500" dirty="0" err="1">
                <a:solidFill>
                  <a:prstClr val="black"/>
                </a:solidFill>
                <a:latin typeface="Courier"/>
              </a:rPr>
              <a:t>db</a:t>
            </a:r>
            <a:r>
              <a:rPr lang="en-US" sz="1500" dirty="0">
                <a:solidFill>
                  <a:prstClr val="black"/>
                </a:solidFill>
                <a:latin typeface="Courier"/>
              </a:rPr>
              <a:t> </a:t>
            </a:r>
            <a:r>
              <a:rPr lang="en-US" sz="1500" dirty="0">
                <a:solidFill>
                  <a:srgbClr val="398B0F"/>
                </a:solidFill>
                <a:latin typeface="CourierNewPSMT"/>
              </a:rPr>
              <a:t>=</a:t>
            </a:r>
            <a:r>
              <a:rPr lang="en-US" sz="1500" dirty="0">
                <a:solidFill>
                  <a:prstClr val="black"/>
                </a:solidFill>
                <a:latin typeface="Courier"/>
              </a:rPr>
              <a:t> require</a:t>
            </a:r>
            <a:r>
              <a:rPr lang="en-US" sz="1500" dirty="0">
                <a:solidFill>
                  <a:srgbClr val="2A8B00"/>
                </a:solidFill>
                <a:latin typeface="CourierNewPSMT"/>
              </a:rPr>
              <a:t>(</a:t>
            </a:r>
            <a:r>
              <a:rPr lang="en-US" sz="1500" dirty="0">
                <a:solidFill>
                  <a:srgbClr val="284BC9"/>
                </a:solidFill>
                <a:latin typeface="CourierNewPSMT"/>
              </a:rPr>
              <a:t>'</a:t>
            </a:r>
            <a:r>
              <a:rPr lang="en-US" sz="1500" dirty="0" err="1">
                <a:solidFill>
                  <a:srgbClr val="284BC9"/>
                </a:solidFill>
                <a:latin typeface="CourierNewPSMT"/>
              </a:rPr>
              <a:t>somedatabaseprovider</a:t>
            </a:r>
            <a:r>
              <a:rPr lang="en-US" sz="1500" dirty="0">
                <a:solidFill>
                  <a:srgbClr val="284BC9"/>
                </a:solidFill>
                <a:latin typeface="CourierNewPSMT"/>
              </a:rPr>
              <a:t>'</a:t>
            </a:r>
            <a:r>
              <a:rPr lang="en-US" sz="1500" dirty="0">
                <a:solidFill>
                  <a:srgbClr val="2A8B00"/>
                </a:solidFill>
                <a:latin typeface="CourierNewPSMT"/>
              </a:rPr>
              <a:t>)</a:t>
            </a:r>
            <a:r>
              <a:rPr lang="en-US" sz="1500" dirty="0">
                <a:solidFill>
                  <a:srgbClr val="398B0F"/>
                </a:solidFill>
                <a:latin typeface="CourierNewPSMT"/>
              </a:rPr>
              <a:t>;</a:t>
            </a:r>
            <a:endParaRPr lang="en-US" sz="1500" dirty="0">
              <a:solidFill>
                <a:prstClr val="black"/>
              </a:solidFill>
              <a:latin typeface="Courier"/>
            </a:endParaRPr>
          </a:p>
          <a:p>
            <a:pPr marL="0" indent="0">
              <a:buNone/>
            </a:pPr>
            <a:r>
              <a:rPr lang="en-US" sz="1500" dirty="0">
                <a:solidFill>
                  <a:prstClr val="black"/>
                </a:solidFill>
                <a:latin typeface="Courier"/>
              </a:rPr>
              <a:t> </a:t>
            </a:r>
          </a:p>
          <a:p>
            <a:pPr marL="0" indent="0">
              <a:buNone/>
            </a:pPr>
            <a:r>
              <a:rPr lang="en-US" sz="1500" dirty="0" smtClean="0">
                <a:solidFill>
                  <a:prstClr val="black"/>
                </a:solidFill>
                <a:latin typeface="Courier"/>
              </a:rPr>
              <a:t> </a:t>
            </a:r>
            <a:r>
              <a:rPr lang="en-US" sz="1500" dirty="0" err="1" smtClean="0">
                <a:solidFill>
                  <a:prstClr val="black"/>
                </a:solidFill>
                <a:latin typeface="Courier"/>
              </a:rPr>
              <a:t>http.</a:t>
            </a:r>
            <a:r>
              <a:rPr lang="en-US" sz="1500" dirty="0" err="1" smtClean="0">
                <a:solidFill>
                  <a:srgbClr val="4D0057"/>
                </a:solidFill>
                <a:latin typeface="CourierNewPSMT"/>
              </a:rPr>
              <a:t>get</a:t>
            </a:r>
            <a:r>
              <a:rPr lang="en-US" sz="1500" dirty="0">
                <a:solidFill>
                  <a:srgbClr val="2A8B00"/>
                </a:solidFill>
                <a:latin typeface="CourierNewPSMT"/>
              </a:rPr>
              <a:t>(</a:t>
            </a:r>
            <a:r>
              <a:rPr lang="en-US" sz="1500" dirty="0">
                <a:solidFill>
                  <a:srgbClr val="284BC9"/>
                </a:solidFill>
                <a:latin typeface="CourierNewPSMT"/>
              </a:rPr>
              <a:t>'/</a:t>
            </a:r>
            <a:r>
              <a:rPr lang="en-US" sz="1500" dirty="0" err="1">
                <a:solidFill>
                  <a:srgbClr val="284BC9"/>
                </a:solidFill>
                <a:latin typeface="CourierNewPSMT"/>
              </a:rPr>
              <a:t>recentposts</a:t>
            </a:r>
            <a:r>
              <a:rPr lang="en-US" sz="1500" dirty="0">
                <a:solidFill>
                  <a:srgbClr val="284BC9"/>
                </a:solidFill>
                <a:latin typeface="CourierNewPSMT"/>
              </a:rPr>
              <a:t>'</a:t>
            </a:r>
            <a:r>
              <a:rPr lang="en-US" sz="1500" dirty="0">
                <a:solidFill>
                  <a:srgbClr val="398B0F"/>
                </a:solidFill>
                <a:latin typeface="CourierNewPSMT"/>
              </a:rPr>
              <a:t>,</a:t>
            </a:r>
            <a:r>
              <a:rPr lang="en-US" sz="1500" dirty="0">
                <a:solidFill>
                  <a:prstClr val="black"/>
                </a:solidFill>
                <a:latin typeface="Courier"/>
              </a:rPr>
              <a:t> </a:t>
            </a:r>
            <a:r>
              <a:rPr lang="en-US" sz="1500" dirty="0" err="1">
                <a:solidFill>
                  <a:prstClr val="black"/>
                </a:solidFill>
                <a:latin typeface="Courier"/>
              </a:rPr>
              <a:t>afterRecentPosts</a:t>
            </a:r>
            <a:r>
              <a:rPr lang="en-US" sz="1500" dirty="0">
                <a:solidFill>
                  <a:srgbClr val="2A8B00"/>
                </a:solidFill>
                <a:latin typeface="CourierNewPSMT"/>
              </a:rPr>
              <a:t>)</a:t>
            </a:r>
            <a:r>
              <a:rPr lang="en-US" sz="1500" dirty="0">
                <a:solidFill>
                  <a:srgbClr val="398B0F"/>
                </a:solidFill>
                <a:latin typeface="CourierNewPSMT"/>
              </a:rPr>
              <a:t>;</a:t>
            </a:r>
            <a:endParaRPr lang="en-US" sz="1500" dirty="0">
              <a:solidFill>
                <a:prstClr val="black"/>
              </a:solidFill>
              <a:latin typeface="Courier"/>
            </a:endParaRPr>
          </a:p>
          <a:p>
            <a:pPr marL="0" indent="0">
              <a:buNone/>
            </a:pPr>
            <a:r>
              <a:rPr lang="en-US" sz="1500" dirty="0">
                <a:solidFill>
                  <a:prstClr val="black"/>
                </a:solidFill>
                <a:latin typeface="Courier"/>
              </a:rPr>
              <a:t> </a:t>
            </a:r>
          </a:p>
          <a:p>
            <a:pPr marL="0" indent="0">
              <a:buNone/>
            </a:pPr>
            <a:r>
              <a:rPr lang="en-US" sz="1500" b="1" dirty="0" smtClean="0">
                <a:solidFill>
                  <a:srgbClr val="082357"/>
                </a:solidFill>
                <a:latin typeface="CourierNewPS-BoldMT"/>
              </a:rPr>
              <a:t> function</a:t>
            </a:r>
            <a:r>
              <a:rPr lang="en-US" sz="1500" dirty="0" smtClean="0">
                <a:solidFill>
                  <a:prstClr val="black"/>
                </a:solidFill>
                <a:latin typeface="Courier"/>
              </a:rPr>
              <a:t> </a:t>
            </a:r>
            <a:r>
              <a:rPr lang="en-US" sz="1500" dirty="0" err="1">
                <a:solidFill>
                  <a:prstClr val="black"/>
                </a:solidFill>
                <a:latin typeface="Courier"/>
              </a:rPr>
              <a:t>afterRecentPosts</a:t>
            </a:r>
            <a:r>
              <a:rPr lang="en-US" sz="1500" dirty="0">
                <a:solidFill>
                  <a:srgbClr val="2A8B00"/>
                </a:solidFill>
                <a:latin typeface="CourierNewPSMT"/>
              </a:rPr>
              <a:t>(</a:t>
            </a:r>
            <a:r>
              <a:rPr lang="en-US" sz="1500" dirty="0" err="1">
                <a:solidFill>
                  <a:prstClr val="black"/>
                </a:solidFill>
                <a:latin typeface="Courier"/>
              </a:rPr>
              <a:t>req</a:t>
            </a:r>
            <a:r>
              <a:rPr lang="en-US" sz="1500" dirty="0">
                <a:solidFill>
                  <a:srgbClr val="398B0F"/>
                </a:solidFill>
                <a:latin typeface="CourierNewPSMT"/>
              </a:rPr>
              <a:t>,</a:t>
            </a:r>
            <a:r>
              <a:rPr lang="en-US" sz="1500" dirty="0">
                <a:solidFill>
                  <a:prstClr val="black"/>
                </a:solidFill>
                <a:latin typeface="Courier"/>
              </a:rPr>
              <a:t> res</a:t>
            </a:r>
            <a:r>
              <a:rPr lang="en-US" sz="1500" dirty="0">
                <a:solidFill>
                  <a:srgbClr val="2A8B00"/>
                </a:solidFill>
                <a:latin typeface="CourierNewPSMT"/>
              </a:rPr>
              <a:t>)</a:t>
            </a:r>
            <a:r>
              <a:rPr lang="en-US" sz="1500" dirty="0">
                <a:solidFill>
                  <a:prstClr val="black"/>
                </a:solidFill>
                <a:latin typeface="Courier"/>
              </a:rPr>
              <a:t> </a:t>
            </a:r>
            <a:r>
              <a:rPr lang="en-US" sz="1500" dirty="0">
                <a:solidFill>
                  <a:srgbClr val="2A8B00"/>
                </a:solidFill>
                <a:latin typeface="CourierNewPSMT"/>
              </a:rPr>
              <a:t>{</a:t>
            </a:r>
            <a:endParaRPr lang="en-US" sz="1500" dirty="0">
              <a:solidFill>
                <a:prstClr val="black"/>
              </a:solidFill>
              <a:latin typeface="Courier"/>
            </a:endParaRPr>
          </a:p>
          <a:p>
            <a:pPr marL="0" indent="0">
              <a:buNone/>
            </a:pPr>
            <a:r>
              <a:rPr lang="en-US" sz="1500" dirty="0">
                <a:solidFill>
                  <a:prstClr val="black"/>
                </a:solidFill>
                <a:latin typeface="Courier"/>
              </a:rPr>
              <a:t> </a:t>
            </a:r>
            <a:r>
              <a:rPr lang="en-US" sz="1500" dirty="0" smtClean="0">
                <a:solidFill>
                  <a:prstClr val="black"/>
                </a:solidFill>
                <a:latin typeface="Courier"/>
              </a:rPr>
              <a:t> </a:t>
            </a:r>
            <a:r>
              <a:rPr lang="en-US" sz="1500" dirty="0">
                <a:solidFill>
                  <a:prstClr val="black"/>
                </a:solidFill>
                <a:latin typeface="Courier"/>
              </a:rPr>
              <a:t> </a:t>
            </a:r>
            <a:r>
              <a:rPr lang="en-US" sz="1500" dirty="0" err="1">
                <a:solidFill>
                  <a:prstClr val="black"/>
                </a:solidFill>
                <a:latin typeface="Courier"/>
              </a:rPr>
              <a:t>db.</a:t>
            </a:r>
            <a:r>
              <a:rPr lang="en-US" sz="1500" dirty="0" err="1">
                <a:solidFill>
                  <a:srgbClr val="4D0057"/>
                </a:solidFill>
                <a:latin typeface="CourierNewPSMT"/>
              </a:rPr>
              <a:t>openConnection</a:t>
            </a:r>
            <a:r>
              <a:rPr lang="en-US" sz="1500" dirty="0">
                <a:solidFill>
                  <a:srgbClr val="2A8B00"/>
                </a:solidFill>
                <a:latin typeface="CourierNewPSMT"/>
              </a:rPr>
              <a:t>(</a:t>
            </a:r>
            <a:r>
              <a:rPr lang="en-US" sz="1500" dirty="0">
                <a:solidFill>
                  <a:srgbClr val="284BC9"/>
                </a:solidFill>
                <a:latin typeface="CourierNewPSMT"/>
              </a:rPr>
              <a:t>'host'</a:t>
            </a:r>
            <a:r>
              <a:rPr lang="en-US" sz="1500" dirty="0">
                <a:solidFill>
                  <a:srgbClr val="398B0F"/>
                </a:solidFill>
                <a:latin typeface="CourierNewPSMT"/>
              </a:rPr>
              <a:t>,</a:t>
            </a:r>
            <a:r>
              <a:rPr lang="en-US" sz="1500" dirty="0">
                <a:solidFill>
                  <a:prstClr val="black"/>
                </a:solidFill>
                <a:latin typeface="Courier"/>
              </a:rPr>
              <a:t> </a:t>
            </a:r>
            <a:r>
              <a:rPr lang="en-US" sz="1500" dirty="0" err="1">
                <a:solidFill>
                  <a:prstClr val="black"/>
                </a:solidFill>
                <a:latin typeface="Courier"/>
              </a:rPr>
              <a:t>creds</a:t>
            </a:r>
            <a:r>
              <a:rPr lang="en-US" sz="1500" dirty="0">
                <a:solidFill>
                  <a:srgbClr val="398B0F"/>
                </a:solidFill>
                <a:latin typeface="CourierNewPSMT"/>
              </a:rPr>
              <a:t>,</a:t>
            </a:r>
            <a:r>
              <a:rPr lang="en-US" sz="1500" dirty="0">
                <a:solidFill>
                  <a:prstClr val="black"/>
                </a:solidFill>
                <a:latin typeface="Courier"/>
              </a:rPr>
              <a:t> </a:t>
            </a:r>
            <a:r>
              <a:rPr lang="en-US" sz="1600" b="1" dirty="0">
                <a:solidFill>
                  <a:srgbClr val="082357"/>
                </a:solidFill>
                <a:latin typeface="CourierNewPS-BoldMT"/>
              </a:rPr>
              <a:t>function</a:t>
            </a:r>
            <a:r>
              <a:rPr lang="en-US" sz="1500" dirty="0" smtClean="0">
                <a:solidFill>
                  <a:srgbClr val="2A8B00"/>
                </a:solidFill>
                <a:latin typeface="CourierNewPSMT"/>
              </a:rPr>
              <a:t>(</a:t>
            </a:r>
            <a:r>
              <a:rPr lang="en-US" sz="1500" dirty="0" smtClean="0">
                <a:solidFill>
                  <a:prstClr val="black"/>
                </a:solidFill>
                <a:latin typeface="Courier"/>
              </a:rPr>
              <a:t>err, conn</a:t>
            </a:r>
            <a:r>
              <a:rPr lang="en-US" sz="1500" dirty="0">
                <a:solidFill>
                  <a:srgbClr val="2A8B00"/>
                </a:solidFill>
                <a:latin typeface="CourierNewPSMT"/>
              </a:rPr>
              <a:t>)</a:t>
            </a:r>
            <a:r>
              <a:rPr lang="en-US" sz="1500" dirty="0">
                <a:solidFill>
                  <a:prstClr val="black"/>
                </a:solidFill>
                <a:latin typeface="Courier"/>
              </a:rPr>
              <a:t> </a:t>
            </a:r>
            <a:r>
              <a:rPr lang="en-US" sz="1500" dirty="0">
                <a:solidFill>
                  <a:srgbClr val="2A8B00"/>
                </a:solidFill>
                <a:latin typeface="CourierNewPSMT"/>
              </a:rPr>
              <a:t>{</a:t>
            </a:r>
            <a:endParaRPr lang="en-US" sz="1500" dirty="0" smtClean="0">
              <a:solidFill>
                <a:prstClr val="black"/>
              </a:solidFill>
              <a:latin typeface="Courier"/>
            </a:endParaRPr>
          </a:p>
          <a:p>
            <a:pPr marL="0" indent="0">
              <a:buNone/>
            </a:pPr>
            <a:r>
              <a:rPr lang="en-US" sz="1500" dirty="0">
                <a:solidFill>
                  <a:prstClr val="black"/>
                </a:solidFill>
                <a:latin typeface="Courier"/>
              </a:rPr>
              <a:t> </a:t>
            </a:r>
            <a:r>
              <a:rPr lang="en-US" sz="1500" dirty="0" smtClean="0">
                <a:solidFill>
                  <a:prstClr val="black"/>
                </a:solidFill>
                <a:latin typeface="Courier"/>
              </a:rPr>
              <a:t>    </a:t>
            </a:r>
            <a:r>
              <a:rPr lang="en-US" sz="1500" dirty="0" err="1" smtClean="0">
                <a:solidFill>
                  <a:prstClr val="black"/>
                </a:solidFill>
                <a:latin typeface="Courier"/>
              </a:rPr>
              <a:t>afterDBConnected</a:t>
            </a:r>
            <a:r>
              <a:rPr lang="en-US" sz="1500" dirty="0" smtClean="0">
                <a:solidFill>
                  <a:prstClr val="black"/>
                </a:solidFill>
                <a:latin typeface="Courier"/>
              </a:rPr>
              <a:t>(res, conn);</a:t>
            </a:r>
          </a:p>
          <a:p>
            <a:pPr marL="0" indent="0">
              <a:buNone/>
            </a:pPr>
            <a:r>
              <a:rPr lang="en-US" sz="1500" dirty="0">
                <a:solidFill>
                  <a:prstClr val="black"/>
                </a:solidFill>
                <a:latin typeface="Courier"/>
              </a:rPr>
              <a:t> </a:t>
            </a:r>
            <a:r>
              <a:rPr lang="en-US" sz="1500" dirty="0" smtClean="0">
                <a:solidFill>
                  <a:prstClr val="black"/>
                </a:solidFill>
                <a:latin typeface="Courier"/>
              </a:rPr>
              <a:t>  </a:t>
            </a:r>
            <a:r>
              <a:rPr lang="en-US" sz="1500" dirty="0">
                <a:solidFill>
                  <a:srgbClr val="2A8B00"/>
                </a:solidFill>
                <a:latin typeface="CourierNewPSMT"/>
              </a:rPr>
              <a:t>}</a:t>
            </a:r>
            <a:r>
              <a:rPr lang="en-US" sz="1500" dirty="0" smtClean="0">
                <a:solidFill>
                  <a:srgbClr val="2A8B00"/>
                </a:solidFill>
                <a:latin typeface="CourierNewPSMT"/>
              </a:rPr>
              <a:t>)</a:t>
            </a:r>
            <a:r>
              <a:rPr lang="en-US" sz="1500" dirty="0">
                <a:solidFill>
                  <a:srgbClr val="398B0F"/>
                </a:solidFill>
                <a:latin typeface="CourierNewPSMT"/>
              </a:rPr>
              <a:t>;</a:t>
            </a:r>
            <a:endParaRPr lang="en-US" sz="1500" dirty="0">
              <a:solidFill>
                <a:prstClr val="black"/>
              </a:solidFill>
              <a:latin typeface="Courier"/>
            </a:endParaRPr>
          </a:p>
          <a:p>
            <a:pPr marL="0" indent="0">
              <a:buNone/>
            </a:pPr>
            <a:r>
              <a:rPr lang="en-US" sz="1500" dirty="0" smtClean="0">
                <a:solidFill>
                  <a:srgbClr val="2A8B00"/>
                </a:solidFill>
                <a:latin typeface="CourierNewPSMT"/>
              </a:rPr>
              <a:t> }</a:t>
            </a:r>
            <a:endParaRPr lang="en-US" sz="1500" dirty="0">
              <a:solidFill>
                <a:prstClr val="black"/>
              </a:solidFill>
              <a:latin typeface="Courier"/>
            </a:endParaRPr>
          </a:p>
          <a:p>
            <a:pPr marL="0" indent="0">
              <a:buNone/>
            </a:pPr>
            <a:r>
              <a:rPr lang="en-US" sz="1500" b="1" dirty="0" smtClean="0">
                <a:solidFill>
                  <a:srgbClr val="082357"/>
                </a:solidFill>
                <a:latin typeface="CourierNewPS-BoldMT"/>
              </a:rPr>
              <a:t> function</a:t>
            </a:r>
            <a:r>
              <a:rPr lang="en-US" sz="1500" dirty="0" smtClean="0">
                <a:solidFill>
                  <a:prstClr val="black"/>
                </a:solidFill>
                <a:latin typeface="Courier"/>
              </a:rPr>
              <a:t> </a:t>
            </a:r>
            <a:r>
              <a:rPr lang="en-US" sz="1500" dirty="0" err="1">
                <a:solidFill>
                  <a:prstClr val="black"/>
                </a:solidFill>
                <a:latin typeface="Courier"/>
              </a:rPr>
              <a:t>afterDBConnected</a:t>
            </a:r>
            <a:r>
              <a:rPr lang="en-US" sz="1500" dirty="0">
                <a:solidFill>
                  <a:srgbClr val="2A8B00"/>
                </a:solidFill>
                <a:latin typeface="CourierNewPSMT"/>
              </a:rPr>
              <a:t>(</a:t>
            </a:r>
            <a:r>
              <a:rPr lang="en-US" sz="1500" dirty="0">
                <a:solidFill>
                  <a:prstClr val="black"/>
                </a:solidFill>
                <a:latin typeface="Courier"/>
              </a:rPr>
              <a:t>err</a:t>
            </a:r>
            <a:r>
              <a:rPr lang="en-US" sz="1500" dirty="0">
                <a:solidFill>
                  <a:srgbClr val="398B0F"/>
                </a:solidFill>
                <a:latin typeface="CourierNewPSMT"/>
              </a:rPr>
              <a:t>,</a:t>
            </a:r>
            <a:r>
              <a:rPr lang="en-US" sz="1500" dirty="0">
                <a:solidFill>
                  <a:prstClr val="black"/>
                </a:solidFill>
                <a:latin typeface="Courier"/>
              </a:rPr>
              <a:t> conn</a:t>
            </a:r>
            <a:r>
              <a:rPr lang="en-US" sz="1500" dirty="0">
                <a:solidFill>
                  <a:srgbClr val="2A8B00"/>
                </a:solidFill>
                <a:latin typeface="CourierNewPSMT"/>
              </a:rPr>
              <a:t>)</a:t>
            </a:r>
            <a:r>
              <a:rPr lang="en-US" sz="1500" dirty="0">
                <a:solidFill>
                  <a:prstClr val="black"/>
                </a:solidFill>
                <a:latin typeface="Courier"/>
              </a:rPr>
              <a:t> </a:t>
            </a:r>
            <a:r>
              <a:rPr lang="en-US" sz="1500" dirty="0">
                <a:solidFill>
                  <a:srgbClr val="2A8B00"/>
                </a:solidFill>
                <a:latin typeface="CourierNewPSMT"/>
              </a:rPr>
              <a:t>{</a:t>
            </a:r>
            <a:endParaRPr lang="en-US" sz="1500" dirty="0">
              <a:solidFill>
                <a:prstClr val="black"/>
              </a:solidFill>
              <a:latin typeface="Courier"/>
            </a:endParaRPr>
          </a:p>
          <a:p>
            <a:pPr marL="0" indent="0">
              <a:buNone/>
            </a:pPr>
            <a:r>
              <a:rPr lang="en-US" sz="1500" dirty="0">
                <a:solidFill>
                  <a:prstClr val="black"/>
                </a:solidFill>
                <a:latin typeface="Courier"/>
              </a:rPr>
              <a:t> </a:t>
            </a:r>
            <a:r>
              <a:rPr lang="en-US" sz="1500" dirty="0" smtClean="0">
                <a:solidFill>
                  <a:prstClr val="black"/>
                </a:solidFill>
                <a:latin typeface="Courier"/>
              </a:rPr>
              <a:t> </a:t>
            </a:r>
            <a:r>
              <a:rPr lang="en-US" sz="1500" dirty="0">
                <a:solidFill>
                  <a:prstClr val="black"/>
                </a:solidFill>
                <a:latin typeface="Courier"/>
              </a:rPr>
              <a:t> </a:t>
            </a:r>
            <a:r>
              <a:rPr lang="en-US" sz="1500" dirty="0" err="1" smtClean="0">
                <a:solidFill>
                  <a:prstClr val="black"/>
                </a:solidFill>
                <a:latin typeface="Courier"/>
              </a:rPr>
              <a:t>res.</a:t>
            </a:r>
            <a:r>
              <a:rPr lang="en-US" sz="1500" dirty="0" err="1" smtClean="0">
                <a:solidFill>
                  <a:srgbClr val="4D0057"/>
                </a:solidFill>
                <a:latin typeface="CourierNewPSMT"/>
              </a:rPr>
              <a:t>param</a:t>
            </a:r>
            <a:r>
              <a:rPr lang="en-US" sz="1500" dirty="0" smtClean="0">
                <a:solidFill>
                  <a:srgbClr val="2A8B00"/>
                </a:solidFill>
                <a:latin typeface="CourierNewPSMT"/>
              </a:rPr>
              <a:t>[</a:t>
            </a:r>
            <a:r>
              <a:rPr lang="en-US" sz="1500" dirty="0" smtClean="0">
                <a:solidFill>
                  <a:srgbClr val="284BC9"/>
                </a:solidFill>
                <a:latin typeface="CourierNewPSMT"/>
              </a:rPr>
              <a:t>'posts'</a:t>
            </a:r>
            <a:r>
              <a:rPr lang="en-US" sz="1500" dirty="0" smtClean="0">
                <a:solidFill>
                  <a:srgbClr val="2A8B00"/>
                </a:solidFill>
                <a:latin typeface="CourierNewPSMT"/>
              </a:rPr>
              <a:t>]</a:t>
            </a:r>
            <a:r>
              <a:rPr lang="en-US" sz="1500" dirty="0" smtClean="0">
                <a:solidFill>
                  <a:prstClr val="black"/>
                </a:solidFill>
                <a:latin typeface="Courier"/>
              </a:rPr>
              <a:t>.</a:t>
            </a:r>
            <a:r>
              <a:rPr lang="en-US" sz="1500" dirty="0" err="1" smtClean="0">
                <a:solidFill>
                  <a:srgbClr val="4D0057"/>
                </a:solidFill>
                <a:latin typeface="CourierNewPSMT"/>
              </a:rPr>
              <a:t>forEach</a:t>
            </a:r>
            <a:r>
              <a:rPr lang="en-US" sz="1500" dirty="0">
                <a:solidFill>
                  <a:srgbClr val="2A8B00"/>
                </a:solidFill>
                <a:latin typeface="CourierNewPSMT"/>
              </a:rPr>
              <a:t>(</a:t>
            </a:r>
            <a:r>
              <a:rPr lang="en-US" sz="1500" dirty="0">
                <a:solidFill>
                  <a:prstClr val="black"/>
                </a:solidFill>
                <a:latin typeface="Courier"/>
              </a:rPr>
              <a:t>post</a:t>
            </a:r>
            <a:r>
              <a:rPr lang="en-US" sz="1500" dirty="0">
                <a:solidFill>
                  <a:srgbClr val="2A8B00"/>
                </a:solidFill>
                <a:latin typeface="CourierNewPSMT"/>
              </a:rPr>
              <a:t>)</a:t>
            </a:r>
            <a:r>
              <a:rPr lang="en-US" sz="1500" dirty="0">
                <a:solidFill>
                  <a:prstClr val="black"/>
                </a:solidFill>
                <a:latin typeface="Courier"/>
              </a:rPr>
              <a:t> </a:t>
            </a:r>
            <a:r>
              <a:rPr lang="en-US" sz="1500" dirty="0">
                <a:solidFill>
                  <a:srgbClr val="2A8B00"/>
                </a:solidFill>
                <a:latin typeface="CourierNewPSMT"/>
              </a:rPr>
              <a:t>{</a:t>
            </a:r>
            <a:endParaRPr lang="en-US" sz="1500" dirty="0">
              <a:solidFill>
                <a:prstClr val="black"/>
              </a:solidFill>
              <a:latin typeface="Courier"/>
            </a:endParaRPr>
          </a:p>
          <a:p>
            <a:pPr marL="0" indent="0">
              <a:buNone/>
            </a:pPr>
            <a:r>
              <a:rPr lang="en-US" sz="1500" dirty="0">
                <a:solidFill>
                  <a:prstClr val="black"/>
                </a:solidFill>
                <a:latin typeface="Courier"/>
              </a:rPr>
              <a:t>    </a:t>
            </a:r>
            <a:r>
              <a:rPr lang="en-US" sz="1500" dirty="0" smtClean="0">
                <a:solidFill>
                  <a:prstClr val="black"/>
                </a:solidFill>
                <a:latin typeface="Courier"/>
              </a:rPr>
              <a:t> </a:t>
            </a:r>
            <a:r>
              <a:rPr lang="en-US" sz="1500" dirty="0" err="1" smtClean="0">
                <a:solidFill>
                  <a:prstClr val="black"/>
                </a:solidFill>
                <a:latin typeface="Courier"/>
              </a:rPr>
              <a:t>conn.</a:t>
            </a:r>
            <a:r>
              <a:rPr lang="en-US" sz="1500" dirty="0" err="1" smtClean="0">
                <a:solidFill>
                  <a:srgbClr val="4D0057"/>
                </a:solidFill>
                <a:latin typeface="CourierNewPSMT"/>
              </a:rPr>
              <a:t>query</a:t>
            </a:r>
            <a:r>
              <a:rPr lang="en-US" sz="1500" dirty="0">
                <a:solidFill>
                  <a:srgbClr val="2A8B00"/>
                </a:solidFill>
                <a:latin typeface="CourierNewPSMT"/>
              </a:rPr>
              <a:t>(</a:t>
            </a:r>
            <a:r>
              <a:rPr lang="en-US" sz="1500" dirty="0">
                <a:solidFill>
                  <a:srgbClr val="284BC9"/>
                </a:solidFill>
                <a:latin typeface="CourierNewPSMT"/>
              </a:rPr>
              <a:t>'</a:t>
            </a:r>
            <a:r>
              <a:rPr lang="en-US" sz="1400" dirty="0">
                <a:solidFill>
                  <a:srgbClr val="284BC9"/>
                </a:solidFill>
                <a:latin typeface="CourierNewPSMT"/>
              </a:rPr>
              <a:t>select * from users where id</a:t>
            </a:r>
            <a:r>
              <a:rPr lang="en-US" sz="1400" dirty="0" smtClean="0">
                <a:solidFill>
                  <a:srgbClr val="284BC9"/>
                </a:solidFill>
                <a:latin typeface="CourierNewPSMT"/>
              </a:rPr>
              <a:t>=</a:t>
            </a:r>
            <a:r>
              <a:rPr lang="en-US" sz="1500" dirty="0">
                <a:solidFill>
                  <a:srgbClr val="284BC9"/>
                </a:solidFill>
                <a:latin typeface="CourierNewPSMT"/>
              </a:rPr>
              <a:t>'</a:t>
            </a:r>
            <a:r>
              <a:rPr lang="en-US" sz="1500" dirty="0" smtClean="0">
                <a:solidFill>
                  <a:srgbClr val="398B0F"/>
                </a:solidFill>
                <a:latin typeface="CourierNewPSMT"/>
              </a:rPr>
              <a:t>+</a:t>
            </a:r>
            <a:r>
              <a:rPr lang="en-US" sz="1500" dirty="0" smtClean="0">
                <a:solidFill>
                  <a:prstClr val="black"/>
                </a:solidFill>
                <a:latin typeface="Courier"/>
              </a:rPr>
              <a:t>post</a:t>
            </a:r>
            <a:r>
              <a:rPr lang="en-US" sz="1500" dirty="0">
                <a:solidFill>
                  <a:srgbClr val="2A8B00"/>
                </a:solidFill>
                <a:latin typeface="CourierNewPSMT"/>
              </a:rPr>
              <a:t>[</a:t>
            </a:r>
            <a:r>
              <a:rPr lang="en-US" sz="1500" dirty="0">
                <a:solidFill>
                  <a:srgbClr val="284BC9"/>
                </a:solidFill>
                <a:latin typeface="CourierNewPSMT"/>
              </a:rPr>
              <a:t>'user'</a:t>
            </a:r>
            <a:r>
              <a:rPr lang="en-US" sz="1500" dirty="0">
                <a:solidFill>
                  <a:srgbClr val="2A8B00"/>
                </a:solidFill>
                <a:latin typeface="CourierNewPSMT"/>
              </a:rPr>
              <a:t>]</a:t>
            </a:r>
            <a:r>
              <a:rPr lang="en-US" sz="1500" dirty="0" smtClean="0">
                <a:solidFill>
                  <a:srgbClr val="398B0F"/>
                </a:solidFill>
                <a:latin typeface="CourierNewPSMT"/>
              </a:rPr>
              <a:t>,</a:t>
            </a:r>
            <a:r>
              <a:rPr lang="en-US" sz="1500" dirty="0" err="1" smtClean="0">
                <a:solidFill>
                  <a:prstClr val="black"/>
                </a:solidFill>
                <a:latin typeface="Courier"/>
              </a:rPr>
              <a:t>afterQuery</a:t>
            </a:r>
            <a:r>
              <a:rPr lang="en-US" sz="1500" dirty="0">
                <a:solidFill>
                  <a:srgbClr val="2A8B00"/>
                </a:solidFill>
                <a:latin typeface="CourierNewPSMT"/>
              </a:rPr>
              <a:t>)</a:t>
            </a:r>
            <a:r>
              <a:rPr lang="en-US" sz="1500" dirty="0">
                <a:solidFill>
                  <a:srgbClr val="398B0F"/>
                </a:solidFill>
                <a:latin typeface="CourierNewPSMT"/>
              </a:rPr>
              <a:t>;</a:t>
            </a:r>
            <a:endParaRPr lang="en-US" sz="1500" dirty="0">
              <a:solidFill>
                <a:prstClr val="black"/>
              </a:solidFill>
              <a:latin typeface="Courier"/>
            </a:endParaRPr>
          </a:p>
          <a:p>
            <a:pPr marL="0" indent="0">
              <a:buNone/>
            </a:pPr>
            <a:r>
              <a:rPr lang="en-US" sz="1500" dirty="0">
                <a:solidFill>
                  <a:prstClr val="black"/>
                </a:solidFill>
                <a:latin typeface="Courier"/>
              </a:rPr>
              <a:t> </a:t>
            </a:r>
            <a:r>
              <a:rPr lang="en-US" sz="1500" dirty="0" smtClean="0">
                <a:solidFill>
                  <a:prstClr val="black"/>
                </a:solidFill>
                <a:latin typeface="Courier"/>
              </a:rPr>
              <a:t> </a:t>
            </a:r>
            <a:r>
              <a:rPr lang="en-US" sz="1500" dirty="0">
                <a:solidFill>
                  <a:prstClr val="black"/>
                </a:solidFill>
                <a:latin typeface="Courier"/>
              </a:rPr>
              <a:t> </a:t>
            </a:r>
            <a:r>
              <a:rPr lang="en-US" sz="1500" dirty="0">
                <a:solidFill>
                  <a:srgbClr val="2A8B00"/>
                </a:solidFill>
                <a:latin typeface="CourierNewPSMT"/>
              </a:rPr>
              <a:t>}</a:t>
            </a:r>
            <a:endParaRPr lang="en-US" sz="1500" dirty="0">
              <a:solidFill>
                <a:prstClr val="black"/>
              </a:solidFill>
              <a:latin typeface="Courier"/>
            </a:endParaRPr>
          </a:p>
          <a:p>
            <a:pPr marL="0" indent="0">
              <a:buNone/>
            </a:pPr>
            <a:r>
              <a:rPr lang="en-US" sz="1500" dirty="0" smtClean="0">
                <a:solidFill>
                  <a:srgbClr val="2A8B00"/>
                </a:solidFill>
                <a:latin typeface="CourierNewPSMT"/>
              </a:rPr>
              <a:t> }</a:t>
            </a:r>
            <a:endParaRPr lang="en-US" sz="1500" dirty="0">
              <a:solidFill>
                <a:prstClr val="black"/>
              </a:solidFill>
              <a:latin typeface="Courier"/>
            </a:endParaRPr>
          </a:p>
          <a:p>
            <a:pPr marL="0" indent="0">
              <a:buNone/>
            </a:pPr>
            <a:r>
              <a:rPr lang="en-US" sz="1500" b="1" dirty="0" smtClean="0">
                <a:solidFill>
                  <a:srgbClr val="082357"/>
                </a:solidFill>
                <a:latin typeface="CourierNewPS-BoldMT"/>
              </a:rPr>
              <a:t> function</a:t>
            </a:r>
            <a:r>
              <a:rPr lang="en-US" sz="1500" dirty="0" smtClean="0">
                <a:solidFill>
                  <a:prstClr val="black"/>
                </a:solidFill>
                <a:latin typeface="Courier"/>
              </a:rPr>
              <a:t> </a:t>
            </a:r>
            <a:r>
              <a:rPr lang="en-US" sz="1500" dirty="0" err="1">
                <a:solidFill>
                  <a:prstClr val="black"/>
                </a:solidFill>
                <a:latin typeface="Courier"/>
              </a:rPr>
              <a:t>afterQuery</a:t>
            </a:r>
            <a:r>
              <a:rPr lang="en-US" sz="1500" dirty="0">
                <a:solidFill>
                  <a:srgbClr val="2A8B00"/>
                </a:solidFill>
                <a:latin typeface="CourierNewPSMT"/>
              </a:rPr>
              <a:t>(</a:t>
            </a:r>
            <a:r>
              <a:rPr lang="en-US" sz="1500" dirty="0">
                <a:solidFill>
                  <a:prstClr val="black"/>
                </a:solidFill>
                <a:latin typeface="Courier"/>
              </a:rPr>
              <a:t>err</a:t>
            </a:r>
            <a:r>
              <a:rPr lang="en-US" sz="1500" dirty="0">
                <a:solidFill>
                  <a:srgbClr val="398B0F"/>
                </a:solidFill>
                <a:latin typeface="CourierNewPSMT"/>
              </a:rPr>
              <a:t>,</a:t>
            </a:r>
            <a:r>
              <a:rPr lang="en-US" sz="1500" dirty="0">
                <a:solidFill>
                  <a:prstClr val="black"/>
                </a:solidFill>
                <a:latin typeface="Courier"/>
              </a:rPr>
              <a:t> results</a:t>
            </a:r>
            <a:r>
              <a:rPr lang="en-US" sz="1500" dirty="0">
                <a:solidFill>
                  <a:srgbClr val="2A8B00"/>
                </a:solidFill>
                <a:latin typeface="CourierNewPSMT"/>
              </a:rPr>
              <a:t>)</a:t>
            </a:r>
            <a:r>
              <a:rPr lang="en-US" sz="1500" dirty="0">
                <a:solidFill>
                  <a:prstClr val="black"/>
                </a:solidFill>
                <a:latin typeface="Courier"/>
              </a:rPr>
              <a:t> </a:t>
            </a:r>
            <a:r>
              <a:rPr lang="en-US" sz="1500" dirty="0">
                <a:solidFill>
                  <a:srgbClr val="2A8B00"/>
                </a:solidFill>
                <a:latin typeface="CourierNewPSMT"/>
              </a:rPr>
              <a:t>{</a:t>
            </a:r>
            <a:endParaRPr lang="en-US" sz="1500" dirty="0">
              <a:solidFill>
                <a:prstClr val="black"/>
              </a:solidFill>
              <a:latin typeface="Courier"/>
            </a:endParaRPr>
          </a:p>
          <a:p>
            <a:pPr marL="0" indent="0">
              <a:buNone/>
            </a:pPr>
            <a:r>
              <a:rPr lang="en-US" sz="1500" dirty="0">
                <a:solidFill>
                  <a:prstClr val="black"/>
                </a:solidFill>
                <a:latin typeface="Courier"/>
              </a:rPr>
              <a:t> </a:t>
            </a:r>
            <a:r>
              <a:rPr lang="en-US" sz="1500" dirty="0" smtClean="0">
                <a:solidFill>
                  <a:prstClr val="black"/>
                </a:solidFill>
                <a:latin typeface="Courier"/>
              </a:rPr>
              <a:t> </a:t>
            </a:r>
            <a:r>
              <a:rPr lang="en-US" sz="1500" dirty="0">
                <a:solidFill>
                  <a:prstClr val="black"/>
                </a:solidFill>
                <a:latin typeface="Courier"/>
              </a:rPr>
              <a:t> </a:t>
            </a:r>
            <a:r>
              <a:rPr lang="en-US" sz="1500" dirty="0" err="1">
                <a:solidFill>
                  <a:prstClr val="black"/>
                </a:solidFill>
                <a:latin typeface="Courier"/>
              </a:rPr>
              <a:t>conn.</a:t>
            </a:r>
            <a:r>
              <a:rPr lang="en-US" sz="1500" dirty="0" err="1">
                <a:solidFill>
                  <a:srgbClr val="000058"/>
                </a:solidFill>
                <a:latin typeface="CourierNewPSMT"/>
              </a:rPr>
              <a:t>close</a:t>
            </a:r>
            <a:r>
              <a:rPr lang="en-US" sz="1500" dirty="0">
                <a:solidFill>
                  <a:srgbClr val="2A8B00"/>
                </a:solidFill>
                <a:latin typeface="CourierNewPSMT"/>
              </a:rPr>
              <a:t>()</a:t>
            </a:r>
            <a:r>
              <a:rPr lang="en-US" sz="1500" dirty="0">
                <a:solidFill>
                  <a:srgbClr val="398B0F"/>
                </a:solidFill>
                <a:latin typeface="CourierNewPSMT"/>
              </a:rPr>
              <a:t>;</a:t>
            </a:r>
            <a:endParaRPr lang="en-US" sz="1500" dirty="0">
              <a:solidFill>
                <a:prstClr val="black"/>
              </a:solidFill>
              <a:latin typeface="Courier"/>
            </a:endParaRPr>
          </a:p>
          <a:p>
            <a:pPr marL="0" indent="0">
              <a:buNone/>
            </a:pPr>
            <a:r>
              <a:rPr lang="en-US" sz="1500" dirty="0">
                <a:solidFill>
                  <a:prstClr val="black"/>
                </a:solidFill>
                <a:latin typeface="Courier"/>
              </a:rPr>
              <a:t> </a:t>
            </a:r>
            <a:r>
              <a:rPr lang="en-US" sz="1500" dirty="0" smtClean="0">
                <a:solidFill>
                  <a:prstClr val="black"/>
                </a:solidFill>
                <a:latin typeface="Courier"/>
              </a:rPr>
              <a:t> </a:t>
            </a:r>
            <a:r>
              <a:rPr lang="en-US" sz="1500" dirty="0">
                <a:solidFill>
                  <a:prstClr val="black"/>
                </a:solidFill>
                <a:latin typeface="Courier"/>
              </a:rPr>
              <a:t> </a:t>
            </a:r>
            <a:r>
              <a:rPr lang="en-US" sz="1500" dirty="0" err="1">
                <a:solidFill>
                  <a:prstClr val="black"/>
                </a:solidFill>
                <a:latin typeface="Courier"/>
              </a:rPr>
              <a:t>res.</a:t>
            </a:r>
            <a:r>
              <a:rPr lang="en-US" sz="1500" dirty="0" err="1">
                <a:solidFill>
                  <a:srgbClr val="4D0057"/>
                </a:solidFill>
                <a:latin typeface="CourierNewPSMT"/>
              </a:rPr>
              <a:t>send</a:t>
            </a:r>
            <a:r>
              <a:rPr lang="en-US" sz="1500" dirty="0">
                <a:solidFill>
                  <a:srgbClr val="2A8B00"/>
                </a:solidFill>
                <a:latin typeface="CourierNewPSMT"/>
              </a:rPr>
              <a:t>(</a:t>
            </a:r>
            <a:r>
              <a:rPr lang="en-US" sz="1500" dirty="0">
                <a:solidFill>
                  <a:prstClr val="black"/>
                </a:solidFill>
                <a:latin typeface="Courier"/>
              </a:rPr>
              <a:t>results</a:t>
            </a:r>
            <a:r>
              <a:rPr lang="en-US" sz="1500" dirty="0">
                <a:solidFill>
                  <a:srgbClr val="2A8B00"/>
                </a:solidFill>
                <a:latin typeface="CourierNewPSMT"/>
              </a:rPr>
              <a:t>[</a:t>
            </a:r>
            <a:r>
              <a:rPr lang="en-US" sz="1500" dirty="0">
                <a:solidFill>
                  <a:srgbClr val="B50000"/>
                </a:solidFill>
                <a:latin typeface="CourierNewPSMT"/>
              </a:rPr>
              <a:t>0</a:t>
            </a:r>
            <a:r>
              <a:rPr lang="en-US" sz="1500" dirty="0">
                <a:solidFill>
                  <a:srgbClr val="2A8B00"/>
                </a:solidFill>
                <a:latin typeface="CourierNewPSMT"/>
              </a:rPr>
              <a:t>])</a:t>
            </a:r>
            <a:r>
              <a:rPr lang="en-US" sz="1500" dirty="0">
                <a:solidFill>
                  <a:srgbClr val="398B0F"/>
                </a:solidFill>
                <a:latin typeface="CourierNewPSMT"/>
              </a:rPr>
              <a:t>;</a:t>
            </a:r>
            <a:endParaRPr lang="en-US" sz="1500" dirty="0">
              <a:solidFill>
                <a:prstClr val="black"/>
              </a:solidFill>
              <a:latin typeface="Courier"/>
            </a:endParaRPr>
          </a:p>
          <a:p>
            <a:pPr marL="0" indent="0">
              <a:buNone/>
            </a:pPr>
            <a:r>
              <a:rPr lang="en-US" sz="1500" dirty="0" smtClean="0">
                <a:solidFill>
                  <a:srgbClr val="2A8B00"/>
                </a:solidFill>
                <a:latin typeface="CourierNewPSMT"/>
              </a:rPr>
              <a:t> }</a:t>
            </a:r>
            <a:endParaRPr lang="en-US" sz="1500" dirty="0"/>
          </a:p>
        </p:txBody>
      </p:sp>
    </p:spTree>
    <p:extLst>
      <p:ext uri="{BB962C8B-B14F-4D97-AF65-F5344CB8AC3E}">
        <p14:creationId xmlns:p14="http://schemas.microsoft.com/office/powerpoint/2010/main" val="222754807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88" y="2491245"/>
            <a:ext cx="8733672" cy="1143000"/>
          </a:xfrm>
        </p:spPr>
        <p:txBody>
          <a:bodyPr>
            <a:normAutofit/>
          </a:bodyPr>
          <a:lstStyle/>
          <a:p>
            <a:pPr algn="l"/>
            <a:r>
              <a:rPr lang="en-US" dirty="0" smtClean="0"/>
              <a:t>This is really a </a:t>
            </a:r>
            <a:r>
              <a:rPr lang="en-US" i="1" dirty="0" smtClean="0"/>
              <a:t>Control Flow</a:t>
            </a:r>
            <a:r>
              <a:rPr lang="en-US" dirty="0" smtClean="0"/>
              <a:t> issue</a:t>
            </a:r>
            <a:endParaRPr lang="en-US" dirty="0"/>
          </a:p>
        </p:txBody>
      </p:sp>
    </p:spTree>
    <p:extLst>
      <p:ext uri="{BB962C8B-B14F-4D97-AF65-F5344CB8AC3E}">
        <p14:creationId xmlns:p14="http://schemas.microsoft.com/office/powerpoint/2010/main" val="8119378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01475" y="-237943"/>
            <a:ext cx="4716195" cy="2947622"/>
          </a:xfrm>
          <a:prstGeom prst="rect">
            <a:avLst/>
          </a:prstGeom>
        </p:spPr>
      </p:pic>
      <p:sp>
        <p:nvSpPr>
          <p:cNvPr id="2" name="Title 1"/>
          <p:cNvSpPr>
            <a:spLocks noGrp="1"/>
          </p:cNvSpPr>
          <p:nvPr>
            <p:ph type="title"/>
          </p:nvPr>
        </p:nvSpPr>
        <p:spPr/>
        <p:txBody>
          <a:bodyPr/>
          <a:lstStyle/>
          <a:p>
            <a:pPr algn="l"/>
            <a:r>
              <a:rPr lang="en-US" dirty="0" smtClean="0"/>
              <a:t>Pattern: </a:t>
            </a:r>
            <a:r>
              <a:rPr lang="en-US" dirty="0" err="1" smtClean="0"/>
              <a:t>Async.js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err="1" smtClean="0"/>
              <a:t>Async.js</a:t>
            </a:r>
            <a:r>
              <a:rPr lang="en-US" dirty="0"/>
              <a:t> provides common patterns for </a:t>
            </a:r>
            <a:r>
              <a:rPr lang="en-US" dirty="0" err="1"/>
              <a:t>async</a:t>
            </a:r>
            <a:r>
              <a:rPr lang="en-US" dirty="0"/>
              <a:t> code control flow</a:t>
            </a:r>
            <a:endParaRPr lang="en-US" dirty="0" smtClean="0"/>
          </a:p>
          <a:p>
            <a:pPr marL="0" indent="0">
              <a:buNone/>
            </a:pPr>
            <a:endParaRPr lang="en-US" dirty="0" smtClean="0"/>
          </a:p>
          <a:p>
            <a:pPr marL="0" indent="0">
              <a:buNone/>
            </a:pPr>
            <a:r>
              <a:rPr lang="en-US" dirty="0">
                <a:hlinkClick r:id="rId3"/>
              </a:rPr>
              <a:t>https://github.com/caolan/</a:t>
            </a:r>
            <a:r>
              <a:rPr lang="en-US" dirty="0" smtClean="0">
                <a:hlinkClick r:id="rId3"/>
              </a:rPr>
              <a:t>async</a:t>
            </a:r>
            <a:endParaRPr lang="en-US" dirty="0"/>
          </a:p>
          <a:p>
            <a:pPr marL="0" indent="0">
              <a:buNone/>
            </a:pPr>
            <a:endParaRPr lang="en-US" dirty="0" smtClean="0"/>
          </a:p>
          <a:p>
            <a:pPr marL="0" indent="0">
              <a:buNone/>
            </a:pPr>
            <a:r>
              <a:rPr lang="en-US" dirty="0" smtClean="0"/>
              <a:t>Also provides some common functional programming paradigms</a:t>
            </a:r>
          </a:p>
        </p:txBody>
      </p:sp>
    </p:spTree>
    <p:extLst>
      <p:ext uri="{BB962C8B-B14F-4D97-AF65-F5344CB8AC3E}">
        <p14:creationId xmlns:p14="http://schemas.microsoft.com/office/powerpoint/2010/main" val="1590667184"/>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Serial/Parallel Functions</a:t>
            </a:r>
            <a:endParaRPr lang="en-US" dirty="0"/>
          </a:p>
        </p:txBody>
      </p:sp>
      <p:sp>
        <p:nvSpPr>
          <p:cNvPr id="3" name="Content Placeholder 2"/>
          <p:cNvSpPr>
            <a:spLocks noGrp="1"/>
          </p:cNvSpPr>
          <p:nvPr>
            <p:ph idx="1"/>
          </p:nvPr>
        </p:nvSpPr>
        <p:spPr/>
        <p:txBody>
          <a:bodyPr/>
          <a:lstStyle/>
          <a:p>
            <a:r>
              <a:rPr lang="en-US" dirty="0" smtClean="0"/>
              <a:t>Sometimes you have linear serial/parallel computations to run, without branching callback growth</a:t>
            </a:r>
          </a:p>
          <a:p>
            <a:pPr marL="0" indent="0">
              <a:buNone/>
            </a:pPr>
            <a:endParaRPr lang="en-US" dirty="0"/>
          </a:p>
        </p:txBody>
      </p:sp>
      <p:sp>
        <p:nvSpPr>
          <p:cNvPr id="4" name="Oval 3"/>
          <p:cNvSpPr/>
          <p:nvPr/>
        </p:nvSpPr>
        <p:spPr>
          <a:xfrm>
            <a:off x="780696" y="3565162"/>
            <a:ext cx="1689558" cy="89711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Function 1</a:t>
            </a:r>
            <a:endParaRPr lang="en-US" dirty="0"/>
          </a:p>
        </p:txBody>
      </p:sp>
      <p:sp>
        <p:nvSpPr>
          <p:cNvPr id="5" name="Oval 4"/>
          <p:cNvSpPr/>
          <p:nvPr/>
        </p:nvSpPr>
        <p:spPr>
          <a:xfrm>
            <a:off x="2820739" y="3565162"/>
            <a:ext cx="1689558" cy="89711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Function 2</a:t>
            </a:r>
            <a:endParaRPr lang="en-US" dirty="0"/>
          </a:p>
        </p:txBody>
      </p:sp>
      <p:sp>
        <p:nvSpPr>
          <p:cNvPr id="6" name="Oval 5"/>
          <p:cNvSpPr/>
          <p:nvPr/>
        </p:nvSpPr>
        <p:spPr>
          <a:xfrm>
            <a:off x="4883164" y="3565162"/>
            <a:ext cx="1689558" cy="89711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Function 3</a:t>
            </a:r>
            <a:endParaRPr lang="en-US" dirty="0"/>
          </a:p>
        </p:txBody>
      </p:sp>
      <p:sp>
        <p:nvSpPr>
          <p:cNvPr id="7" name="Oval 6"/>
          <p:cNvSpPr/>
          <p:nvPr/>
        </p:nvSpPr>
        <p:spPr>
          <a:xfrm>
            <a:off x="6898981" y="3565162"/>
            <a:ext cx="1689558" cy="89711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Function 4</a:t>
            </a:r>
            <a:endParaRPr lang="en-US" dirty="0"/>
          </a:p>
        </p:txBody>
      </p:sp>
      <p:cxnSp>
        <p:nvCxnSpPr>
          <p:cNvPr id="9" name="Straight Arrow Connector 8"/>
          <p:cNvCxnSpPr>
            <a:stCxn id="4" idx="6"/>
            <a:endCxn id="5" idx="2"/>
          </p:cNvCxnSpPr>
          <p:nvPr/>
        </p:nvCxnSpPr>
        <p:spPr>
          <a:xfrm>
            <a:off x="2470254" y="4013721"/>
            <a:ext cx="35048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6"/>
            <a:endCxn id="6" idx="2"/>
          </p:cNvCxnSpPr>
          <p:nvPr/>
        </p:nvCxnSpPr>
        <p:spPr>
          <a:xfrm>
            <a:off x="4510297" y="4013721"/>
            <a:ext cx="37286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6" idx="6"/>
            <a:endCxn id="7" idx="2"/>
          </p:cNvCxnSpPr>
          <p:nvPr/>
        </p:nvCxnSpPr>
        <p:spPr>
          <a:xfrm>
            <a:off x="6572722" y="4013721"/>
            <a:ext cx="32625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780696" y="5325385"/>
            <a:ext cx="1689558" cy="897118"/>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Function 1</a:t>
            </a:r>
            <a:endParaRPr lang="en-US" dirty="0"/>
          </a:p>
        </p:txBody>
      </p:sp>
      <p:sp>
        <p:nvSpPr>
          <p:cNvPr id="24" name="Oval 23"/>
          <p:cNvSpPr/>
          <p:nvPr/>
        </p:nvSpPr>
        <p:spPr>
          <a:xfrm>
            <a:off x="2820739" y="5325385"/>
            <a:ext cx="1689558" cy="897118"/>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Function 2</a:t>
            </a:r>
            <a:endParaRPr lang="en-US" dirty="0"/>
          </a:p>
        </p:txBody>
      </p:sp>
      <p:sp>
        <p:nvSpPr>
          <p:cNvPr id="25" name="Oval 24"/>
          <p:cNvSpPr/>
          <p:nvPr/>
        </p:nvSpPr>
        <p:spPr>
          <a:xfrm>
            <a:off x="4883164" y="5325385"/>
            <a:ext cx="1689558" cy="897118"/>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Function 3</a:t>
            </a:r>
            <a:endParaRPr lang="en-US" dirty="0"/>
          </a:p>
        </p:txBody>
      </p:sp>
      <p:sp>
        <p:nvSpPr>
          <p:cNvPr id="26" name="Oval 25"/>
          <p:cNvSpPr/>
          <p:nvPr/>
        </p:nvSpPr>
        <p:spPr>
          <a:xfrm>
            <a:off x="6898981" y="5325385"/>
            <a:ext cx="1689558" cy="897118"/>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Function 4</a:t>
            </a:r>
            <a:endParaRPr lang="en-US" dirty="0"/>
          </a:p>
        </p:txBody>
      </p:sp>
      <p:cxnSp>
        <p:nvCxnSpPr>
          <p:cNvPr id="28" name="Straight Arrow Connector 27"/>
          <p:cNvCxnSpPr/>
          <p:nvPr/>
        </p:nvCxnSpPr>
        <p:spPr>
          <a:xfrm>
            <a:off x="4637544" y="4683654"/>
            <a:ext cx="0" cy="391237"/>
          </a:xfrm>
          <a:prstGeom prst="straightConnector1">
            <a:avLst/>
          </a:prstGeom>
          <a:ln>
            <a:solidFill>
              <a:srgbClr val="55992B"/>
            </a:solidFill>
            <a:tailEnd type="arrow"/>
          </a:ln>
        </p:spPr>
        <p:style>
          <a:lnRef idx="2">
            <a:schemeClr val="accent1"/>
          </a:lnRef>
          <a:fillRef idx="0">
            <a:schemeClr val="accent1"/>
          </a:fillRef>
          <a:effectRef idx="1">
            <a:schemeClr val="accent1"/>
          </a:effectRef>
          <a:fontRef idx="minor">
            <a:schemeClr val="tx1"/>
          </a:fontRef>
        </p:style>
      </p:cxnSp>
      <p:cxnSp>
        <p:nvCxnSpPr>
          <p:cNvPr id="33" name="Elbow Connector 32"/>
          <p:cNvCxnSpPr>
            <a:endCxn id="26" idx="0"/>
          </p:cNvCxnSpPr>
          <p:nvPr/>
        </p:nvCxnSpPr>
        <p:spPr>
          <a:xfrm>
            <a:off x="4637544" y="5074891"/>
            <a:ext cx="3106216" cy="250494"/>
          </a:xfrm>
          <a:prstGeom prst="bentConnector2">
            <a:avLst/>
          </a:prstGeom>
          <a:ln>
            <a:solidFill>
              <a:srgbClr val="55992B"/>
            </a:solidFill>
            <a:tailEnd type="arrow"/>
          </a:ln>
        </p:spPr>
        <p:style>
          <a:lnRef idx="2">
            <a:schemeClr val="accent1"/>
          </a:lnRef>
          <a:fillRef idx="0">
            <a:schemeClr val="accent1"/>
          </a:fillRef>
          <a:effectRef idx="1">
            <a:schemeClr val="accent1"/>
          </a:effectRef>
          <a:fontRef idx="minor">
            <a:schemeClr val="tx1"/>
          </a:fontRef>
        </p:style>
      </p:cxnSp>
      <p:cxnSp>
        <p:nvCxnSpPr>
          <p:cNvPr id="34" name="Elbow Connector 33"/>
          <p:cNvCxnSpPr>
            <a:endCxn id="23" idx="0"/>
          </p:cNvCxnSpPr>
          <p:nvPr/>
        </p:nvCxnSpPr>
        <p:spPr>
          <a:xfrm rot="10800000" flipV="1">
            <a:off x="1625476" y="5074891"/>
            <a:ext cx="3012069" cy="250494"/>
          </a:xfrm>
          <a:prstGeom prst="bentConnector2">
            <a:avLst/>
          </a:prstGeom>
          <a:ln>
            <a:solidFill>
              <a:srgbClr val="55992B"/>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endCxn id="24" idx="0"/>
          </p:cNvCxnSpPr>
          <p:nvPr/>
        </p:nvCxnSpPr>
        <p:spPr>
          <a:xfrm>
            <a:off x="3665518" y="5074891"/>
            <a:ext cx="0" cy="250494"/>
          </a:xfrm>
          <a:prstGeom prst="straightConnector1">
            <a:avLst/>
          </a:prstGeom>
          <a:ln>
            <a:solidFill>
              <a:srgbClr val="55992B"/>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endCxn id="25" idx="0"/>
          </p:cNvCxnSpPr>
          <p:nvPr/>
        </p:nvCxnSpPr>
        <p:spPr>
          <a:xfrm>
            <a:off x="5727943" y="5074891"/>
            <a:ext cx="0" cy="250494"/>
          </a:xfrm>
          <a:prstGeom prst="straightConnector1">
            <a:avLst/>
          </a:prstGeom>
          <a:ln>
            <a:solidFill>
              <a:srgbClr val="55992B"/>
            </a:solidFill>
            <a:tailEnd type="arrow"/>
          </a:ln>
        </p:spPr>
        <p:style>
          <a:lnRef idx="2">
            <a:schemeClr val="accent1"/>
          </a:lnRef>
          <a:fillRef idx="0">
            <a:schemeClr val="accent1"/>
          </a:fillRef>
          <a:effectRef idx="1">
            <a:schemeClr val="accent1"/>
          </a:effectRef>
          <a:fontRef idx="minor">
            <a:schemeClr val="tx1"/>
          </a:fontRef>
        </p:style>
      </p:cxnSp>
      <p:cxnSp>
        <p:nvCxnSpPr>
          <p:cNvPr id="43" name="Elbow Connector 42"/>
          <p:cNvCxnSpPr>
            <a:endCxn id="23" idx="4"/>
          </p:cNvCxnSpPr>
          <p:nvPr/>
        </p:nvCxnSpPr>
        <p:spPr>
          <a:xfrm rot="10800000">
            <a:off x="1625475" y="6222504"/>
            <a:ext cx="3012070" cy="193177"/>
          </a:xfrm>
          <a:prstGeom prst="bentConnector2">
            <a:avLst/>
          </a:prstGeom>
          <a:ln>
            <a:solidFill>
              <a:schemeClr val="accent5"/>
            </a:solidFill>
            <a:tailEnd type="none"/>
          </a:ln>
        </p:spPr>
        <p:style>
          <a:lnRef idx="2">
            <a:schemeClr val="accent1"/>
          </a:lnRef>
          <a:fillRef idx="0">
            <a:schemeClr val="accent1"/>
          </a:fillRef>
          <a:effectRef idx="1">
            <a:schemeClr val="accent1"/>
          </a:effectRef>
          <a:fontRef idx="minor">
            <a:schemeClr val="tx1"/>
          </a:fontRef>
        </p:style>
      </p:cxnSp>
      <p:cxnSp>
        <p:nvCxnSpPr>
          <p:cNvPr id="45" name="Elbow Connector 44"/>
          <p:cNvCxnSpPr>
            <a:endCxn id="26" idx="4"/>
          </p:cNvCxnSpPr>
          <p:nvPr/>
        </p:nvCxnSpPr>
        <p:spPr>
          <a:xfrm flipV="1">
            <a:off x="4637545" y="6222503"/>
            <a:ext cx="3106215" cy="193179"/>
          </a:xfrm>
          <a:prstGeom prst="bentConnector2">
            <a:avLst/>
          </a:prstGeom>
          <a:ln>
            <a:solidFill>
              <a:schemeClr val="accent5"/>
            </a:solidFill>
            <a:tailEnd type="none"/>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25" idx="4"/>
          </p:cNvCxnSpPr>
          <p:nvPr/>
        </p:nvCxnSpPr>
        <p:spPr>
          <a:xfrm>
            <a:off x="5727943" y="6222503"/>
            <a:ext cx="0" cy="193179"/>
          </a:xfrm>
          <a:prstGeom prst="line">
            <a:avLst/>
          </a:prstGeom>
          <a:ln>
            <a:solidFill>
              <a:schemeClr val="accent5"/>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24" idx="4"/>
          </p:cNvCxnSpPr>
          <p:nvPr/>
        </p:nvCxnSpPr>
        <p:spPr>
          <a:xfrm>
            <a:off x="3665518" y="6222503"/>
            <a:ext cx="0" cy="193179"/>
          </a:xfrm>
          <a:prstGeom prst="line">
            <a:avLst/>
          </a:prstGeom>
          <a:ln>
            <a:solidFill>
              <a:schemeClr val="accent5"/>
            </a:solidFill>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615162" y="6415682"/>
            <a:ext cx="0" cy="391237"/>
          </a:xfrm>
          <a:prstGeom prst="straightConnector1">
            <a:avLst/>
          </a:prstGeom>
          <a:ln>
            <a:solidFill>
              <a:schemeClr val="accent5"/>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430211" y="4013721"/>
            <a:ext cx="35048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8588539" y="4013721"/>
            <a:ext cx="35048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117579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Serial/Parallel Functions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err="1">
                <a:solidFill>
                  <a:prstClr val="black"/>
                </a:solidFill>
                <a:latin typeface="Courier"/>
              </a:rPr>
              <a:t>async.</a:t>
            </a:r>
            <a:r>
              <a:rPr lang="en-US" dirty="0" err="1">
                <a:solidFill>
                  <a:srgbClr val="4D0057"/>
                </a:solidFill>
                <a:latin typeface="CourierNewPSMT"/>
              </a:rPr>
              <a:t>parallel</a:t>
            </a:r>
            <a:r>
              <a:rPr lang="en-US" dirty="0">
                <a:solidFill>
                  <a:srgbClr val="2A8B00"/>
                </a:solidFill>
                <a:latin typeface="CourierNewPSMT"/>
              </a:rPr>
              <a:t>([</a:t>
            </a:r>
            <a:endParaRPr lang="en-US" dirty="0">
              <a:solidFill>
                <a:prstClr val="black"/>
              </a:solidFill>
              <a:latin typeface="Courier"/>
            </a:endParaRPr>
          </a:p>
          <a:p>
            <a:pPr marL="0" indent="0">
              <a:buNone/>
            </a:pPr>
            <a:r>
              <a:rPr lang="en-US" dirty="0">
                <a:solidFill>
                  <a:prstClr val="black"/>
                </a:solidFill>
                <a:latin typeface="Courier"/>
              </a:rPr>
              <a:t>    </a:t>
            </a:r>
            <a:r>
              <a:rPr lang="en-US" b="1" dirty="0">
                <a:solidFill>
                  <a:srgbClr val="082357"/>
                </a:solidFill>
                <a:latin typeface="CourierNewPS-BoldMT"/>
              </a:rPr>
              <a:t>function</a:t>
            </a:r>
            <a:r>
              <a:rPr lang="en-US" dirty="0">
                <a:solidFill>
                  <a:srgbClr val="2A8B00"/>
                </a:solidFill>
                <a:latin typeface="CourierNewPSMT"/>
              </a:rPr>
              <a:t>(){</a:t>
            </a:r>
            <a:r>
              <a:rPr lang="en-US" dirty="0">
                <a:solidFill>
                  <a:prstClr val="black"/>
                </a:solidFill>
                <a:latin typeface="Courier"/>
              </a:rPr>
              <a:t> ... </a:t>
            </a:r>
            <a:r>
              <a:rPr lang="en-US" dirty="0">
                <a:solidFill>
                  <a:srgbClr val="2A8B00"/>
                </a:solidFill>
                <a:latin typeface="CourierNewPSMT"/>
              </a:rPr>
              <a:t>}</a:t>
            </a:r>
            <a:r>
              <a:rPr lang="en-US" dirty="0">
                <a:solidFill>
                  <a:srgbClr val="398B0F"/>
                </a:solidFill>
                <a:latin typeface="CourierNewPSMT"/>
              </a:rPr>
              <a:t>,</a:t>
            </a:r>
            <a:endParaRPr lang="en-US" dirty="0">
              <a:solidFill>
                <a:prstClr val="black"/>
              </a:solidFill>
              <a:latin typeface="Courier"/>
            </a:endParaRPr>
          </a:p>
          <a:p>
            <a:pPr marL="0" indent="0">
              <a:buNone/>
            </a:pPr>
            <a:r>
              <a:rPr lang="en-US" dirty="0">
                <a:solidFill>
                  <a:prstClr val="black"/>
                </a:solidFill>
                <a:latin typeface="Courier"/>
              </a:rPr>
              <a:t>    </a:t>
            </a:r>
            <a:r>
              <a:rPr lang="en-US" b="1" dirty="0">
                <a:solidFill>
                  <a:srgbClr val="082357"/>
                </a:solidFill>
                <a:latin typeface="CourierNewPS-BoldMT"/>
              </a:rPr>
              <a:t>function</a:t>
            </a:r>
            <a:r>
              <a:rPr lang="en-US" dirty="0">
                <a:solidFill>
                  <a:srgbClr val="2A8B00"/>
                </a:solidFill>
                <a:latin typeface="CourierNewPSMT"/>
              </a:rPr>
              <a:t>(){</a:t>
            </a:r>
            <a:r>
              <a:rPr lang="en-US" dirty="0">
                <a:solidFill>
                  <a:prstClr val="black"/>
                </a:solidFill>
                <a:latin typeface="Courier"/>
              </a:rPr>
              <a:t> ... </a:t>
            </a:r>
            <a:r>
              <a:rPr lang="en-US" dirty="0">
                <a:solidFill>
                  <a:srgbClr val="2A8B00"/>
                </a:solidFill>
                <a:latin typeface="CourierNewPSMT"/>
              </a:rPr>
              <a:t>}</a:t>
            </a:r>
            <a:endParaRPr lang="en-US" dirty="0">
              <a:solidFill>
                <a:prstClr val="black"/>
              </a:solidFill>
              <a:latin typeface="Courier"/>
            </a:endParaRPr>
          </a:p>
          <a:p>
            <a:pPr marL="0" indent="0">
              <a:buNone/>
            </a:pPr>
            <a:r>
              <a:rPr lang="en-US" dirty="0">
                <a:solidFill>
                  <a:srgbClr val="2A8B00"/>
                </a:solidFill>
                <a:latin typeface="CourierNewPSMT"/>
              </a:rPr>
              <a:t>]</a:t>
            </a:r>
            <a:r>
              <a:rPr lang="en-US" dirty="0">
                <a:solidFill>
                  <a:srgbClr val="398B0F"/>
                </a:solidFill>
                <a:latin typeface="CourierNewPSMT"/>
              </a:rPr>
              <a:t>,</a:t>
            </a:r>
            <a:r>
              <a:rPr lang="en-US" dirty="0">
                <a:solidFill>
                  <a:prstClr val="black"/>
                </a:solidFill>
                <a:latin typeface="Courier"/>
              </a:rPr>
              <a:t> callback</a:t>
            </a:r>
            <a:r>
              <a:rPr lang="en-US" dirty="0">
                <a:solidFill>
                  <a:srgbClr val="2A8B00"/>
                </a:solidFill>
                <a:latin typeface="CourierNewPSMT"/>
              </a:rPr>
              <a:t>)</a:t>
            </a:r>
            <a:r>
              <a:rPr lang="en-US" dirty="0">
                <a:solidFill>
                  <a:srgbClr val="398B0F"/>
                </a:solidFill>
                <a:latin typeface="CourierNewPSMT"/>
              </a:rPr>
              <a:t>;</a:t>
            </a:r>
            <a:endParaRPr lang="en-US" dirty="0">
              <a:solidFill>
                <a:prstClr val="black"/>
              </a:solidFill>
              <a:latin typeface="Courier"/>
            </a:endParaRPr>
          </a:p>
          <a:p>
            <a:pPr marL="0" indent="0">
              <a:buNone/>
            </a:pPr>
            <a:r>
              <a:rPr lang="en-US" dirty="0">
                <a:solidFill>
                  <a:prstClr val="black"/>
                </a:solidFill>
                <a:latin typeface="Courier"/>
              </a:rPr>
              <a:t> </a:t>
            </a:r>
          </a:p>
          <a:p>
            <a:pPr marL="0" indent="0">
              <a:buNone/>
            </a:pPr>
            <a:r>
              <a:rPr lang="en-US" dirty="0" err="1">
                <a:solidFill>
                  <a:prstClr val="black"/>
                </a:solidFill>
                <a:latin typeface="Courier"/>
              </a:rPr>
              <a:t>async.</a:t>
            </a:r>
            <a:r>
              <a:rPr lang="en-US" dirty="0" err="1">
                <a:solidFill>
                  <a:srgbClr val="4D0057"/>
                </a:solidFill>
                <a:latin typeface="CourierNewPSMT"/>
              </a:rPr>
              <a:t>series</a:t>
            </a:r>
            <a:r>
              <a:rPr lang="en-US" dirty="0">
                <a:solidFill>
                  <a:srgbClr val="2A8B00"/>
                </a:solidFill>
                <a:latin typeface="CourierNewPSMT"/>
              </a:rPr>
              <a:t>([</a:t>
            </a:r>
            <a:endParaRPr lang="en-US" dirty="0">
              <a:solidFill>
                <a:prstClr val="black"/>
              </a:solidFill>
              <a:latin typeface="Courier"/>
            </a:endParaRPr>
          </a:p>
          <a:p>
            <a:pPr marL="0" indent="0">
              <a:buNone/>
            </a:pPr>
            <a:r>
              <a:rPr lang="en-US" dirty="0">
                <a:solidFill>
                  <a:prstClr val="black"/>
                </a:solidFill>
                <a:latin typeface="Courier"/>
              </a:rPr>
              <a:t>    </a:t>
            </a:r>
            <a:r>
              <a:rPr lang="en-US" b="1" dirty="0">
                <a:solidFill>
                  <a:srgbClr val="082357"/>
                </a:solidFill>
                <a:latin typeface="CourierNewPS-BoldMT"/>
              </a:rPr>
              <a:t>function</a:t>
            </a:r>
            <a:r>
              <a:rPr lang="en-US" dirty="0">
                <a:solidFill>
                  <a:srgbClr val="2A8B00"/>
                </a:solidFill>
                <a:latin typeface="CourierNewPSMT"/>
              </a:rPr>
              <a:t>(){</a:t>
            </a:r>
            <a:r>
              <a:rPr lang="en-US" dirty="0">
                <a:solidFill>
                  <a:prstClr val="black"/>
                </a:solidFill>
                <a:latin typeface="Courier"/>
              </a:rPr>
              <a:t> ... </a:t>
            </a:r>
            <a:r>
              <a:rPr lang="en-US" dirty="0">
                <a:solidFill>
                  <a:srgbClr val="2A8B00"/>
                </a:solidFill>
                <a:latin typeface="CourierNewPSMT"/>
              </a:rPr>
              <a:t>}</a:t>
            </a:r>
            <a:r>
              <a:rPr lang="en-US" dirty="0">
                <a:solidFill>
                  <a:srgbClr val="398B0F"/>
                </a:solidFill>
                <a:latin typeface="CourierNewPSMT"/>
              </a:rPr>
              <a:t>,</a:t>
            </a:r>
            <a:endParaRPr lang="en-US" dirty="0">
              <a:solidFill>
                <a:prstClr val="black"/>
              </a:solidFill>
              <a:latin typeface="Courier"/>
            </a:endParaRPr>
          </a:p>
          <a:p>
            <a:pPr marL="0" indent="0">
              <a:buNone/>
            </a:pPr>
            <a:r>
              <a:rPr lang="en-US" dirty="0">
                <a:solidFill>
                  <a:prstClr val="black"/>
                </a:solidFill>
                <a:latin typeface="Courier"/>
              </a:rPr>
              <a:t>    </a:t>
            </a:r>
            <a:r>
              <a:rPr lang="en-US" b="1" dirty="0">
                <a:solidFill>
                  <a:srgbClr val="082357"/>
                </a:solidFill>
                <a:latin typeface="CourierNewPS-BoldMT"/>
              </a:rPr>
              <a:t>function</a:t>
            </a:r>
            <a:r>
              <a:rPr lang="en-US" dirty="0">
                <a:solidFill>
                  <a:srgbClr val="2A8B00"/>
                </a:solidFill>
                <a:latin typeface="CourierNewPSMT"/>
              </a:rPr>
              <a:t>(){</a:t>
            </a:r>
            <a:r>
              <a:rPr lang="en-US" dirty="0">
                <a:solidFill>
                  <a:prstClr val="black"/>
                </a:solidFill>
                <a:latin typeface="Courier"/>
              </a:rPr>
              <a:t> ... </a:t>
            </a:r>
            <a:r>
              <a:rPr lang="en-US" dirty="0">
                <a:solidFill>
                  <a:srgbClr val="2A8B00"/>
                </a:solidFill>
                <a:latin typeface="CourierNewPSMT"/>
              </a:rPr>
              <a:t>}</a:t>
            </a:r>
            <a:endParaRPr lang="en-US" dirty="0">
              <a:solidFill>
                <a:prstClr val="black"/>
              </a:solidFill>
              <a:latin typeface="Courier"/>
            </a:endParaRPr>
          </a:p>
          <a:p>
            <a:pPr marL="0" indent="0">
              <a:buNone/>
            </a:pPr>
            <a:r>
              <a:rPr lang="en-US" dirty="0">
                <a:solidFill>
                  <a:srgbClr val="2A8B00"/>
                </a:solidFill>
                <a:latin typeface="CourierNewPSMT"/>
              </a:rPr>
              <a:t>])</a:t>
            </a:r>
            <a:r>
              <a:rPr lang="en-US" dirty="0">
                <a:solidFill>
                  <a:srgbClr val="398B0F"/>
                </a:solidFill>
                <a:latin typeface="CourierNewPSMT"/>
              </a:rPr>
              <a:t>;</a:t>
            </a:r>
            <a:endParaRPr lang="en-US" dirty="0">
              <a:solidFill>
                <a:prstClr val="black"/>
              </a:solidFill>
              <a:latin typeface="Courier"/>
            </a:endParaRPr>
          </a:p>
          <a:p>
            <a:pPr marL="0" indent="0">
              <a:buNone/>
            </a:pPr>
            <a:endParaRPr lang="en-US" dirty="0"/>
          </a:p>
        </p:txBody>
      </p:sp>
    </p:spTree>
    <p:extLst>
      <p:ext uri="{BB962C8B-B14F-4D97-AF65-F5344CB8AC3E}">
        <p14:creationId xmlns:p14="http://schemas.microsoft.com/office/powerpoint/2010/main" val="173619131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Serial/Parallel Functions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err="1">
                <a:solidFill>
                  <a:prstClr val="black"/>
                </a:solidFill>
                <a:latin typeface="Courier"/>
              </a:rPr>
              <a:t>async.</a:t>
            </a:r>
            <a:r>
              <a:rPr lang="en-US" dirty="0" err="1">
                <a:solidFill>
                  <a:srgbClr val="4D0057"/>
                </a:solidFill>
                <a:latin typeface="CourierNewPSMT"/>
              </a:rPr>
              <a:t>parallel</a:t>
            </a:r>
            <a:r>
              <a:rPr lang="en-US" dirty="0">
                <a:solidFill>
                  <a:srgbClr val="2A8B00"/>
                </a:solidFill>
                <a:latin typeface="CourierNewPSMT"/>
              </a:rPr>
              <a:t>([</a:t>
            </a:r>
            <a:endParaRPr lang="en-US" dirty="0">
              <a:solidFill>
                <a:prstClr val="black"/>
              </a:solidFill>
              <a:latin typeface="Courier"/>
            </a:endParaRPr>
          </a:p>
          <a:p>
            <a:pPr marL="0" indent="0">
              <a:buNone/>
            </a:pPr>
            <a:r>
              <a:rPr lang="en-US" dirty="0">
                <a:solidFill>
                  <a:prstClr val="black"/>
                </a:solidFill>
                <a:latin typeface="Courier"/>
              </a:rPr>
              <a:t>    </a:t>
            </a:r>
            <a:r>
              <a:rPr lang="en-US" b="1" dirty="0">
                <a:solidFill>
                  <a:srgbClr val="082357"/>
                </a:solidFill>
                <a:latin typeface="CourierNewPS-BoldMT"/>
              </a:rPr>
              <a:t>function</a:t>
            </a:r>
            <a:r>
              <a:rPr lang="en-US" dirty="0">
                <a:solidFill>
                  <a:srgbClr val="2A8B00"/>
                </a:solidFill>
                <a:latin typeface="CourierNewPSMT"/>
              </a:rPr>
              <a:t>(){</a:t>
            </a:r>
            <a:r>
              <a:rPr lang="en-US" dirty="0">
                <a:solidFill>
                  <a:prstClr val="black"/>
                </a:solidFill>
                <a:latin typeface="Courier"/>
              </a:rPr>
              <a:t> ... </a:t>
            </a:r>
            <a:r>
              <a:rPr lang="en-US" dirty="0">
                <a:solidFill>
                  <a:srgbClr val="2A8B00"/>
                </a:solidFill>
                <a:latin typeface="CourierNewPSMT"/>
              </a:rPr>
              <a:t>}</a:t>
            </a:r>
            <a:r>
              <a:rPr lang="en-US" dirty="0">
                <a:solidFill>
                  <a:srgbClr val="398B0F"/>
                </a:solidFill>
                <a:latin typeface="CourierNewPSMT"/>
              </a:rPr>
              <a:t>,</a:t>
            </a:r>
            <a:endParaRPr lang="en-US" dirty="0">
              <a:solidFill>
                <a:prstClr val="black"/>
              </a:solidFill>
              <a:latin typeface="Courier"/>
            </a:endParaRPr>
          </a:p>
          <a:p>
            <a:pPr marL="0" indent="0">
              <a:buNone/>
            </a:pPr>
            <a:r>
              <a:rPr lang="en-US" dirty="0">
                <a:solidFill>
                  <a:prstClr val="black"/>
                </a:solidFill>
                <a:latin typeface="Courier"/>
              </a:rPr>
              <a:t>    </a:t>
            </a:r>
            <a:r>
              <a:rPr lang="en-US" b="1" dirty="0">
                <a:solidFill>
                  <a:srgbClr val="082357"/>
                </a:solidFill>
                <a:latin typeface="CourierNewPS-BoldMT"/>
              </a:rPr>
              <a:t>function</a:t>
            </a:r>
            <a:r>
              <a:rPr lang="en-US" dirty="0">
                <a:solidFill>
                  <a:srgbClr val="2A8B00"/>
                </a:solidFill>
                <a:latin typeface="CourierNewPSMT"/>
              </a:rPr>
              <a:t>(){</a:t>
            </a:r>
            <a:r>
              <a:rPr lang="en-US" dirty="0">
                <a:solidFill>
                  <a:prstClr val="black"/>
                </a:solidFill>
                <a:latin typeface="Courier"/>
              </a:rPr>
              <a:t> ... </a:t>
            </a:r>
            <a:r>
              <a:rPr lang="en-US" dirty="0">
                <a:solidFill>
                  <a:srgbClr val="2A8B00"/>
                </a:solidFill>
                <a:latin typeface="CourierNewPSMT"/>
              </a:rPr>
              <a:t>}</a:t>
            </a:r>
            <a:endParaRPr lang="en-US" dirty="0">
              <a:solidFill>
                <a:prstClr val="black"/>
              </a:solidFill>
              <a:latin typeface="Courier"/>
            </a:endParaRPr>
          </a:p>
          <a:p>
            <a:pPr marL="0" indent="0">
              <a:buNone/>
            </a:pPr>
            <a:r>
              <a:rPr lang="en-US" dirty="0">
                <a:solidFill>
                  <a:srgbClr val="2A8B00"/>
                </a:solidFill>
                <a:latin typeface="CourierNewPSMT"/>
              </a:rPr>
              <a:t>]</a:t>
            </a:r>
            <a:r>
              <a:rPr lang="en-US" dirty="0">
                <a:solidFill>
                  <a:srgbClr val="398B0F"/>
                </a:solidFill>
                <a:latin typeface="CourierNewPSMT"/>
              </a:rPr>
              <a:t>,</a:t>
            </a:r>
            <a:r>
              <a:rPr lang="en-US" dirty="0">
                <a:solidFill>
                  <a:prstClr val="black"/>
                </a:solidFill>
                <a:latin typeface="Courier"/>
              </a:rPr>
              <a:t> callback</a:t>
            </a:r>
            <a:r>
              <a:rPr lang="en-US" dirty="0">
                <a:solidFill>
                  <a:srgbClr val="2A8B00"/>
                </a:solidFill>
                <a:latin typeface="CourierNewPSMT"/>
              </a:rPr>
              <a:t>)</a:t>
            </a:r>
            <a:r>
              <a:rPr lang="en-US" dirty="0">
                <a:solidFill>
                  <a:srgbClr val="398B0F"/>
                </a:solidFill>
                <a:latin typeface="CourierNewPSMT"/>
              </a:rPr>
              <a:t>;</a:t>
            </a:r>
            <a:endParaRPr lang="en-US" dirty="0">
              <a:solidFill>
                <a:prstClr val="black"/>
              </a:solidFill>
              <a:latin typeface="Courier"/>
            </a:endParaRPr>
          </a:p>
          <a:p>
            <a:pPr marL="0" indent="0">
              <a:buNone/>
            </a:pPr>
            <a:r>
              <a:rPr lang="en-US" dirty="0">
                <a:solidFill>
                  <a:prstClr val="black"/>
                </a:solidFill>
                <a:latin typeface="Courier"/>
              </a:rPr>
              <a:t> </a:t>
            </a:r>
          </a:p>
          <a:p>
            <a:pPr marL="0" indent="0">
              <a:buNone/>
            </a:pPr>
            <a:r>
              <a:rPr lang="en-US" dirty="0" err="1">
                <a:solidFill>
                  <a:prstClr val="black"/>
                </a:solidFill>
                <a:latin typeface="Courier"/>
              </a:rPr>
              <a:t>async.</a:t>
            </a:r>
            <a:r>
              <a:rPr lang="en-US" dirty="0" err="1">
                <a:solidFill>
                  <a:srgbClr val="4D0057"/>
                </a:solidFill>
                <a:latin typeface="CourierNewPSMT"/>
              </a:rPr>
              <a:t>series</a:t>
            </a:r>
            <a:r>
              <a:rPr lang="en-US" dirty="0">
                <a:solidFill>
                  <a:srgbClr val="2A8B00"/>
                </a:solidFill>
                <a:latin typeface="CourierNewPSMT"/>
              </a:rPr>
              <a:t>([</a:t>
            </a:r>
            <a:endParaRPr lang="en-US" dirty="0">
              <a:solidFill>
                <a:prstClr val="black"/>
              </a:solidFill>
              <a:latin typeface="Courier"/>
            </a:endParaRPr>
          </a:p>
          <a:p>
            <a:pPr marL="0" indent="0">
              <a:buNone/>
            </a:pPr>
            <a:r>
              <a:rPr lang="en-US" dirty="0">
                <a:solidFill>
                  <a:prstClr val="black"/>
                </a:solidFill>
                <a:latin typeface="Courier"/>
              </a:rPr>
              <a:t>    </a:t>
            </a:r>
            <a:r>
              <a:rPr lang="en-US" b="1" dirty="0">
                <a:solidFill>
                  <a:srgbClr val="082357"/>
                </a:solidFill>
                <a:latin typeface="CourierNewPS-BoldMT"/>
              </a:rPr>
              <a:t>function</a:t>
            </a:r>
            <a:r>
              <a:rPr lang="en-US" dirty="0">
                <a:solidFill>
                  <a:srgbClr val="2A8B00"/>
                </a:solidFill>
                <a:latin typeface="CourierNewPSMT"/>
              </a:rPr>
              <a:t>(){</a:t>
            </a:r>
            <a:r>
              <a:rPr lang="en-US" dirty="0">
                <a:solidFill>
                  <a:prstClr val="black"/>
                </a:solidFill>
                <a:latin typeface="Courier"/>
              </a:rPr>
              <a:t> ... </a:t>
            </a:r>
            <a:r>
              <a:rPr lang="en-US" dirty="0">
                <a:solidFill>
                  <a:srgbClr val="2A8B00"/>
                </a:solidFill>
                <a:latin typeface="CourierNewPSMT"/>
              </a:rPr>
              <a:t>}</a:t>
            </a:r>
            <a:r>
              <a:rPr lang="en-US" dirty="0">
                <a:solidFill>
                  <a:srgbClr val="398B0F"/>
                </a:solidFill>
                <a:latin typeface="CourierNewPSMT"/>
              </a:rPr>
              <a:t>,</a:t>
            </a:r>
            <a:endParaRPr lang="en-US" dirty="0">
              <a:solidFill>
                <a:prstClr val="black"/>
              </a:solidFill>
              <a:latin typeface="Courier"/>
            </a:endParaRPr>
          </a:p>
          <a:p>
            <a:pPr marL="0" indent="0">
              <a:buNone/>
            </a:pPr>
            <a:r>
              <a:rPr lang="en-US" dirty="0">
                <a:solidFill>
                  <a:prstClr val="black"/>
                </a:solidFill>
                <a:latin typeface="Courier"/>
              </a:rPr>
              <a:t>    </a:t>
            </a:r>
            <a:r>
              <a:rPr lang="en-US" b="1" dirty="0">
                <a:solidFill>
                  <a:srgbClr val="082357"/>
                </a:solidFill>
                <a:latin typeface="CourierNewPS-BoldMT"/>
              </a:rPr>
              <a:t>function</a:t>
            </a:r>
            <a:r>
              <a:rPr lang="en-US" dirty="0">
                <a:solidFill>
                  <a:srgbClr val="2A8B00"/>
                </a:solidFill>
                <a:latin typeface="CourierNewPSMT"/>
              </a:rPr>
              <a:t>(){</a:t>
            </a:r>
            <a:r>
              <a:rPr lang="en-US" dirty="0">
                <a:solidFill>
                  <a:prstClr val="black"/>
                </a:solidFill>
                <a:latin typeface="Courier"/>
              </a:rPr>
              <a:t> ... </a:t>
            </a:r>
            <a:r>
              <a:rPr lang="en-US" dirty="0">
                <a:solidFill>
                  <a:srgbClr val="2A8B00"/>
                </a:solidFill>
                <a:latin typeface="CourierNewPSMT"/>
              </a:rPr>
              <a:t>}</a:t>
            </a:r>
            <a:endParaRPr lang="en-US" dirty="0">
              <a:solidFill>
                <a:prstClr val="black"/>
              </a:solidFill>
              <a:latin typeface="Courier"/>
            </a:endParaRPr>
          </a:p>
          <a:p>
            <a:pPr marL="0" indent="0">
              <a:buNone/>
            </a:pPr>
            <a:r>
              <a:rPr lang="en-US" dirty="0" smtClean="0">
                <a:solidFill>
                  <a:srgbClr val="2A8B00"/>
                </a:solidFill>
                <a:latin typeface="CourierNewPSMT"/>
              </a:rPr>
              <a:t>]</a:t>
            </a:r>
            <a:r>
              <a:rPr lang="en-US" dirty="0" smtClean="0">
                <a:solidFill>
                  <a:srgbClr val="398B0F"/>
                </a:solidFill>
                <a:latin typeface="CourierNewPSMT"/>
              </a:rPr>
              <a:t>,</a:t>
            </a:r>
            <a:r>
              <a:rPr lang="en-US" dirty="0" smtClean="0">
                <a:solidFill>
                  <a:prstClr val="black"/>
                </a:solidFill>
                <a:latin typeface="Courier"/>
              </a:rPr>
              <a:t> </a:t>
            </a:r>
            <a:r>
              <a:rPr lang="en-US" dirty="0">
                <a:solidFill>
                  <a:prstClr val="black"/>
                </a:solidFill>
                <a:latin typeface="Courier"/>
              </a:rPr>
              <a:t>callback</a:t>
            </a:r>
            <a:r>
              <a:rPr lang="en-US" dirty="0">
                <a:solidFill>
                  <a:srgbClr val="2A8B00"/>
                </a:solidFill>
                <a:latin typeface="CourierNewPSMT"/>
              </a:rPr>
              <a:t>)</a:t>
            </a:r>
            <a:r>
              <a:rPr lang="en-US" dirty="0">
                <a:solidFill>
                  <a:srgbClr val="398B0F"/>
                </a:solidFill>
                <a:latin typeface="CourierNewPSMT"/>
              </a:rPr>
              <a:t>;</a:t>
            </a:r>
            <a:endParaRPr lang="en-US" dirty="0">
              <a:solidFill>
                <a:prstClr val="black"/>
              </a:solidFill>
              <a:latin typeface="Courier"/>
            </a:endParaRPr>
          </a:p>
          <a:p>
            <a:pPr marL="0" indent="0">
              <a:buNone/>
            </a:pPr>
            <a:endParaRPr lang="en-US" dirty="0"/>
          </a:p>
        </p:txBody>
      </p:sp>
      <p:sp>
        <p:nvSpPr>
          <p:cNvPr id="4" name="TextBox 3"/>
          <p:cNvSpPr txBox="1"/>
          <p:nvPr/>
        </p:nvSpPr>
        <p:spPr>
          <a:xfrm>
            <a:off x="5666532" y="3218524"/>
            <a:ext cx="2884373" cy="523220"/>
          </a:xfrm>
          <a:prstGeom prst="rect">
            <a:avLst/>
          </a:prstGeom>
          <a:noFill/>
        </p:spPr>
        <p:txBody>
          <a:bodyPr wrap="none" rtlCol="0">
            <a:spAutoFit/>
          </a:bodyPr>
          <a:lstStyle/>
          <a:p>
            <a:r>
              <a:rPr lang="en-US" sz="2800" dirty="0" smtClean="0"/>
              <a:t>Single Callback</a:t>
            </a:r>
            <a:endParaRPr lang="en-US" sz="2800" dirty="0"/>
          </a:p>
        </p:txBody>
      </p:sp>
      <p:cxnSp>
        <p:nvCxnSpPr>
          <p:cNvPr id="6" name="Straight Arrow Connector 5"/>
          <p:cNvCxnSpPr>
            <a:stCxn id="4" idx="1"/>
          </p:cNvCxnSpPr>
          <p:nvPr/>
        </p:nvCxnSpPr>
        <p:spPr>
          <a:xfrm flipH="1" flipV="1">
            <a:off x="3541583" y="3309180"/>
            <a:ext cx="2124949" cy="170954"/>
          </a:xfrm>
          <a:prstGeom prst="straightConnector1">
            <a:avLst/>
          </a:prstGeom>
          <a:ln w="38100">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716144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4849"/>
            <a:ext cx="8229600" cy="1143000"/>
          </a:xfrm>
        </p:spPr>
        <p:txBody>
          <a:bodyPr/>
          <a:lstStyle/>
          <a:p>
            <a:r>
              <a:rPr lang="en-US" dirty="0" smtClean="0"/>
              <a:t>So, JavaScript?</a:t>
            </a:r>
            <a:endParaRPr lang="en-US" dirty="0"/>
          </a:p>
        </p:txBody>
      </p:sp>
    </p:spTree>
    <p:extLst>
      <p:ext uri="{BB962C8B-B14F-4D97-AF65-F5344CB8AC3E}">
        <p14:creationId xmlns:p14="http://schemas.microsoft.com/office/powerpoint/2010/main" val="114968750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Waterfall</a:t>
            </a:r>
            <a:endParaRPr lang="en-US" dirty="0"/>
          </a:p>
        </p:txBody>
      </p:sp>
      <p:sp>
        <p:nvSpPr>
          <p:cNvPr id="5" name="Content Placeholder 2"/>
          <p:cNvSpPr>
            <a:spLocks noGrp="1"/>
          </p:cNvSpPr>
          <p:nvPr>
            <p:ph idx="1"/>
          </p:nvPr>
        </p:nvSpPr>
        <p:spPr>
          <a:xfrm>
            <a:off x="457200" y="1600200"/>
            <a:ext cx="8229600" cy="4525963"/>
          </a:xfrm>
        </p:spPr>
        <p:txBody>
          <a:bodyPr>
            <a:normAutofit/>
          </a:bodyPr>
          <a:lstStyle/>
          <a:p>
            <a:pPr marL="0" indent="0">
              <a:buNone/>
            </a:pPr>
            <a:r>
              <a:rPr lang="en-US" sz="2900" dirty="0" err="1" smtClean="0">
                <a:solidFill>
                  <a:prstClr val="black"/>
                </a:solidFill>
                <a:latin typeface="Courier"/>
              </a:rPr>
              <a:t>Async.</a:t>
            </a:r>
            <a:r>
              <a:rPr lang="en-US" sz="2900" dirty="0" err="1" smtClean="0">
                <a:solidFill>
                  <a:srgbClr val="4D0057"/>
                </a:solidFill>
                <a:latin typeface="CourierNewPSMT"/>
              </a:rPr>
              <a:t>waterfall</a:t>
            </a:r>
            <a:r>
              <a:rPr lang="en-US" sz="2900" dirty="0" smtClean="0">
                <a:solidFill>
                  <a:srgbClr val="2A8B00"/>
                </a:solidFill>
                <a:latin typeface="CourierNewPSMT"/>
              </a:rPr>
              <a:t>(</a:t>
            </a:r>
            <a:r>
              <a:rPr lang="en-US" sz="2900" dirty="0">
                <a:solidFill>
                  <a:srgbClr val="2A8B00"/>
                </a:solidFill>
                <a:latin typeface="CourierNewPSMT"/>
              </a:rPr>
              <a:t>[</a:t>
            </a:r>
            <a:endParaRPr lang="en-US" sz="2900" dirty="0">
              <a:solidFill>
                <a:prstClr val="black"/>
              </a:solidFill>
              <a:latin typeface="Courier"/>
            </a:endParaRPr>
          </a:p>
          <a:p>
            <a:pPr marL="0" indent="0">
              <a:buNone/>
            </a:pPr>
            <a:r>
              <a:rPr lang="en-US" sz="2900" dirty="0">
                <a:solidFill>
                  <a:prstClr val="black"/>
                </a:solidFill>
                <a:latin typeface="Courier"/>
              </a:rPr>
              <a:t>    </a:t>
            </a:r>
            <a:r>
              <a:rPr lang="en-US" sz="2900" b="1" dirty="0">
                <a:solidFill>
                  <a:srgbClr val="082357"/>
                </a:solidFill>
                <a:latin typeface="CourierNewPS-BoldMT"/>
              </a:rPr>
              <a:t>function</a:t>
            </a:r>
            <a:r>
              <a:rPr lang="en-US" sz="2900" dirty="0" smtClean="0">
                <a:solidFill>
                  <a:srgbClr val="2A8B00"/>
                </a:solidFill>
                <a:latin typeface="CourierNewPSMT"/>
              </a:rPr>
              <a:t>(callback)</a:t>
            </a:r>
            <a:r>
              <a:rPr lang="en-US" sz="2900" dirty="0">
                <a:solidFill>
                  <a:srgbClr val="2A8B00"/>
                </a:solidFill>
                <a:latin typeface="CourierNewPSMT"/>
              </a:rPr>
              <a:t>{</a:t>
            </a:r>
            <a:r>
              <a:rPr lang="en-US" sz="2900" dirty="0">
                <a:solidFill>
                  <a:prstClr val="black"/>
                </a:solidFill>
                <a:latin typeface="Courier"/>
              </a:rPr>
              <a:t> ... </a:t>
            </a:r>
            <a:r>
              <a:rPr lang="en-US" sz="2900" dirty="0">
                <a:solidFill>
                  <a:srgbClr val="2A8B00"/>
                </a:solidFill>
                <a:latin typeface="CourierNewPSMT"/>
              </a:rPr>
              <a:t>}</a:t>
            </a:r>
            <a:r>
              <a:rPr lang="en-US" sz="2900" dirty="0">
                <a:solidFill>
                  <a:srgbClr val="398B0F"/>
                </a:solidFill>
                <a:latin typeface="CourierNewPSMT"/>
              </a:rPr>
              <a:t>,</a:t>
            </a:r>
            <a:endParaRPr lang="en-US" sz="2900" dirty="0">
              <a:solidFill>
                <a:prstClr val="black"/>
              </a:solidFill>
              <a:latin typeface="Courier"/>
            </a:endParaRPr>
          </a:p>
          <a:p>
            <a:pPr marL="0" indent="0">
              <a:buNone/>
            </a:pPr>
            <a:r>
              <a:rPr lang="en-US" sz="2900" dirty="0">
                <a:solidFill>
                  <a:prstClr val="black"/>
                </a:solidFill>
                <a:latin typeface="Courier"/>
              </a:rPr>
              <a:t>    </a:t>
            </a:r>
            <a:r>
              <a:rPr lang="en-US" sz="2900" b="1" dirty="0">
                <a:solidFill>
                  <a:srgbClr val="082357"/>
                </a:solidFill>
                <a:latin typeface="CourierNewPS-BoldMT"/>
              </a:rPr>
              <a:t>function</a:t>
            </a:r>
            <a:r>
              <a:rPr lang="en-US" sz="2900" dirty="0" smtClean="0">
                <a:solidFill>
                  <a:srgbClr val="2A8B00"/>
                </a:solidFill>
                <a:latin typeface="CourierNewPSMT"/>
              </a:rPr>
              <a:t>(</a:t>
            </a:r>
            <a:r>
              <a:rPr lang="en-US" sz="2900" dirty="0" err="1" smtClean="0">
                <a:solidFill>
                  <a:srgbClr val="2A8B00"/>
                </a:solidFill>
                <a:latin typeface="CourierNewPSMT"/>
              </a:rPr>
              <a:t>input,callback</a:t>
            </a:r>
            <a:r>
              <a:rPr lang="en-US" sz="2900" dirty="0" smtClean="0">
                <a:solidFill>
                  <a:srgbClr val="2A8B00"/>
                </a:solidFill>
                <a:latin typeface="CourierNewPSMT"/>
              </a:rPr>
              <a:t>)</a:t>
            </a:r>
            <a:r>
              <a:rPr lang="en-US" sz="2900" dirty="0">
                <a:solidFill>
                  <a:srgbClr val="2A8B00"/>
                </a:solidFill>
                <a:latin typeface="CourierNewPSMT"/>
              </a:rPr>
              <a:t>{</a:t>
            </a:r>
            <a:r>
              <a:rPr lang="en-US" sz="2900" dirty="0">
                <a:solidFill>
                  <a:prstClr val="black"/>
                </a:solidFill>
                <a:latin typeface="Courier"/>
              </a:rPr>
              <a:t> ... </a:t>
            </a:r>
            <a:r>
              <a:rPr lang="en-US" sz="2900" dirty="0" smtClean="0">
                <a:solidFill>
                  <a:srgbClr val="2A8B00"/>
                </a:solidFill>
                <a:latin typeface="CourierNewPSMT"/>
              </a:rPr>
              <a:t>},</a:t>
            </a:r>
          </a:p>
          <a:p>
            <a:pPr marL="0" indent="0">
              <a:buNone/>
            </a:pPr>
            <a:r>
              <a:rPr lang="en-US" sz="2900" dirty="0" smtClean="0">
                <a:solidFill>
                  <a:prstClr val="black"/>
                </a:solidFill>
                <a:latin typeface="Courier"/>
              </a:rPr>
              <a:t>    </a:t>
            </a:r>
            <a:r>
              <a:rPr lang="en-US" sz="2900" b="1" dirty="0">
                <a:solidFill>
                  <a:srgbClr val="082357"/>
                </a:solidFill>
                <a:latin typeface="CourierNewPS-BoldMT"/>
              </a:rPr>
              <a:t>function</a:t>
            </a:r>
            <a:r>
              <a:rPr lang="en-US" sz="2900" dirty="0">
                <a:solidFill>
                  <a:srgbClr val="2A8B00"/>
                </a:solidFill>
                <a:latin typeface="CourierNewPSMT"/>
              </a:rPr>
              <a:t>(</a:t>
            </a:r>
            <a:r>
              <a:rPr lang="en-US" sz="2900" dirty="0" err="1">
                <a:solidFill>
                  <a:srgbClr val="2A8B00"/>
                </a:solidFill>
                <a:latin typeface="CourierNewPSMT"/>
              </a:rPr>
              <a:t>input,callback</a:t>
            </a:r>
            <a:r>
              <a:rPr lang="en-US" sz="2900" dirty="0">
                <a:solidFill>
                  <a:srgbClr val="2A8B00"/>
                </a:solidFill>
                <a:latin typeface="CourierNewPSMT"/>
              </a:rPr>
              <a:t>){</a:t>
            </a:r>
            <a:r>
              <a:rPr lang="en-US" sz="2900" dirty="0">
                <a:solidFill>
                  <a:prstClr val="black"/>
                </a:solidFill>
                <a:latin typeface="Courier"/>
              </a:rPr>
              <a:t> ... </a:t>
            </a:r>
            <a:r>
              <a:rPr lang="en-US" sz="2900" dirty="0">
                <a:solidFill>
                  <a:srgbClr val="2A8B00"/>
                </a:solidFill>
                <a:latin typeface="CourierNewPSMT"/>
              </a:rPr>
              <a:t>},</a:t>
            </a:r>
            <a:endParaRPr lang="en-US" sz="2900" dirty="0">
              <a:solidFill>
                <a:prstClr val="black"/>
              </a:solidFill>
              <a:latin typeface="Courier"/>
            </a:endParaRPr>
          </a:p>
          <a:p>
            <a:pPr marL="0" indent="0">
              <a:buNone/>
            </a:pPr>
            <a:r>
              <a:rPr lang="en-US" sz="2900" dirty="0">
                <a:solidFill>
                  <a:srgbClr val="2A8B00"/>
                </a:solidFill>
                <a:latin typeface="CourierNewPSMT"/>
              </a:rPr>
              <a:t>]</a:t>
            </a:r>
            <a:r>
              <a:rPr lang="en-US" sz="2900" dirty="0">
                <a:solidFill>
                  <a:srgbClr val="398B0F"/>
                </a:solidFill>
                <a:latin typeface="CourierNewPSMT"/>
              </a:rPr>
              <a:t>,</a:t>
            </a:r>
            <a:r>
              <a:rPr lang="en-US" sz="2900" dirty="0">
                <a:solidFill>
                  <a:prstClr val="black"/>
                </a:solidFill>
                <a:latin typeface="Courier"/>
              </a:rPr>
              <a:t> callback</a:t>
            </a:r>
            <a:r>
              <a:rPr lang="en-US" sz="2900" dirty="0">
                <a:solidFill>
                  <a:srgbClr val="2A8B00"/>
                </a:solidFill>
                <a:latin typeface="CourierNewPSMT"/>
              </a:rPr>
              <a:t>)</a:t>
            </a:r>
            <a:r>
              <a:rPr lang="en-US" sz="2900" dirty="0">
                <a:solidFill>
                  <a:srgbClr val="398B0F"/>
                </a:solidFill>
                <a:latin typeface="CourierNewPSMT"/>
              </a:rPr>
              <a:t>;</a:t>
            </a:r>
            <a:endParaRPr lang="en-US" sz="2900" dirty="0">
              <a:solidFill>
                <a:prstClr val="black"/>
              </a:solidFill>
              <a:latin typeface="Courier"/>
            </a:endParaRPr>
          </a:p>
          <a:p>
            <a:pPr marL="0" indent="0">
              <a:buNone/>
            </a:pPr>
            <a:r>
              <a:rPr lang="en-US" dirty="0">
                <a:solidFill>
                  <a:prstClr val="black"/>
                </a:solidFill>
                <a:latin typeface="Courier"/>
              </a:rPr>
              <a:t> </a:t>
            </a:r>
          </a:p>
        </p:txBody>
      </p:sp>
    </p:spTree>
    <p:extLst>
      <p:ext uri="{BB962C8B-B14F-4D97-AF65-F5344CB8AC3E}">
        <p14:creationId xmlns:p14="http://schemas.microsoft.com/office/powerpoint/2010/main" val="2804945963"/>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Map</a:t>
            </a:r>
            <a:endParaRPr lang="en-US" dirty="0"/>
          </a:p>
        </p:txBody>
      </p:sp>
      <p:sp>
        <p:nvSpPr>
          <p:cNvPr id="3" name="Content Placeholder 2"/>
          <p:cNvSpPr>
            <a:spLocks noGrp="1"/>
          </p:cNvSpPr>
          <p:nvPr>
            <p:ph idx="1"/>
          </p:nvPr>
        </p:nvSpPr>
        <p:spPr>
          <a:xfrm>
            <a:off x="344218" y="2243466"/>
            <a:ext cx="8569810" cy="2813233"/>
          </a:xfrm>
          <a:solidFill>
            <a:schemeClr val="bg1">
              <a:lumMod val="85000"/>
            </a:schemeClr>
          </a:solidFill>
          <a:effectLst>
            <a:softEdge rad="88900"/>
          </a:effectLst>
        </p:spPr>
        <p:txBody>
          <a:bodyPr>
            <a:normAutofit fontScale="92500" lnSpcReduction="20000"/>
          </a:bodyPr>
          <a:lstStyle/>
          <a:p>
            <a:pPr marL="0" indent="0">
              <a:buNone/>
            </a:pPr>
            <a:endParaRPr lang="en-US" sz="1600" dirty="0">
              <a:solidFill>
                <a:prstClr val="black"/>
              </a:solidFill>
              <a:latin typeface="Courier"/>
            </a:endParaRPr>
          </a:p>
          <a:p>
            <a:pPr marL="0" indent="0">
              <a:buNone/>
            </a:pPr>
            <a:r>
              <a:rPr lang="fr-FR" sz="2400" b="1" dirty="0" smtClean="0">
                <a:solidFill>
                  <a:srgbClr val="082357"/>
                </a:solidFill>
                <a:latin typeface="CourierNewPS-BoldMT"/>
              </a:rPr>
              <a:t> var</a:t>
            </a:r>
            <a:r>
              <a:rPr lang="fr-FR" sz="2400" dirty="0" smtClean="0">
                <a:solidFill>
                  <a:prstClr val="black"/>
                </a:solidFill>
                <a:latin typeface="Courier"/>
              </a:rPr>
              <a:t> </a:t>
            </a:r>
            <a:r>
              <a:rPr lang="fr-FR" sz="2400" dirty="0" err="1">
                <a:solidFill>
                  <a:prstClr val="black"/>
                </a:solidFill>
                <a:latin typeface="Courier"/>
              </a:rPr>
              <a:t>arr</a:t>
            </a:r>
            <a:r>
              <a:rPr lang="fr-FR" sz="2400" dirty="0">
                <a:solidFill>
                  <a:prstClr val="black"/>
                </a:solidFill>
                <a:latin typeface="Courier"/>
              </a:rPr>
              <a:t> </a:t>
            </a:r>
            <a:r>
              <a:rPr lang="fr-FR" sz="2400" dirty="0">
                <a:solidFill>
                  <a:srgbClr val="398B0F"/>
                </a:solidFill>
                <a:latin typeface="CourierNewPSMT"/>
              </a:rPr>
              <a:t>=</a:t>
            </a:r>
            <a:r>
              <a:rPr lang="fr-FR" sz="2400" dirty="0">
                <a:solidFill>
                  <a:prstClr val="black"/>
                </a:solidFill>
                <a:latin typeface="Courier"/>
              </a:rPr>
              <a:t> </a:t>
            </a:r>
            <a:r>
              <a:rPr lang="fr-FR" sz="2400" dirty="0">
                <a:solidFill>
                  <a:srgbClr val="2A8B00"/>
                </a:solidFill>
                <a:latin typeface="CourierNewPSMT"/>
              </a:rPr>
              <a:t>[</a:t>
            </a:r>
            <a:r>
              <a:rPr lang="fr-FR" sz="2400" dirty="0">
                <a:solidFill>
                  <a:srgbClr val="284BC9"/>
                </a:solidFill>
                <a:latin typeface="CourierNewPSMT"/>
              </a:rPr>
              <a:t>'file1'</a:t>
            </a:r>
            <a:r>
              <a:rPr lang="fr-FR" sz="2400" dirty="0">
                <a:solidFill>
                  <a:srgbClr val="398B0F"/>
                </a:solidFill>
                <a:latin typeface="CourierNewPSMT"/>
              </a:rPr>
              <a:t>,</a:t>
            </a:r>
            <a:r>
              <a:rPr lang="fr-FR" sz="2400" dirty="0">
                <a:solidFill>
                  <a:srgbClr val="284BC9"/>
                </a:solidFill>
                <a:latin typeface="CourierNewPSMT"/>
              </a:rPr>
              <a:t>'file2'</a:t>
            </a:r>
            <a:r>
              <a:rPr lang="fr-FR" sz="2400" dirty="0">
                <a:solidFill>
                  <a:srgbClr val="398B0F"/>
                </a:solidFill>
                <a:latin typeface="CourierNewPSMT"/>
              </a:rPr>
              <a:t>,</a:t>
            </a:r>
            <a:r>
              <a:rPr lang="fr-FR" sz="2400" dirty="0">
                <a:solidFill>
                  <a:srgbClr val="284BC9"/>
                </a:solidFill>
                <a:latin typeface="CourierNewPSMT"/>
              </a:rPr>
              <a:t>'file3'</a:t>
            </a:r>
            <a:r>
              <a:rPr lang="fr-FR" sz="2400" dirty="0">
                <a:solidFill>
                  <a:srgbClr val="2A8B00"/>
                </a:solidFill>
                <a:latin typeface="CourierNewPSMT"/>
              </a:rPr>
              <a:t>]</a:t>
            </a:r>
            <a:r>
              <a:rPr lang="fr-FR" sz="2400" dirty="0">
                <a:solidFill>
                  <a:srgbClr val="398B0F"/>
                </a:solidFill>
                <a:latin typeface="CourierNewPSMT"/>
              </a:rPr>
              <a:t>;</a:t>
            </a:r>
            <a:endParaRPr lang="fr-FR" sz="2400" dirty="0">
              <a:solidFill>
                <a:prstClr val="black"/>
              </a:solidFill>
              <a:latin typeface="Courier"/>
            </a:endParaRPr>
          </a:p>
          <a:p>
            <a:pPr marL="0" indent="0">
              <a:buNone/>
            </a:pPr>
            <a:r>
              <a:rPr lang="fr-FR" sz="2400" dirty="0">
                <a:solidFill>
                  <a:prstClr val="black"/>
                </a:solidFill>
                <a:latin typeface="Courier"/>
              </a:rPr>
              <a:t> </a:t>
            </a:r>
          </a:p>
          <a:p>
            <a:pPr marL="0" indent="0">
              <a:buNone/>
            </a:pPr>
            <a:r>
              <a:rPr lang="fr-FR" sz="2400" dirty="0" smtClean="0">
                <a:solidFill>
                  <a:prstClr val="black"/>
                </a:solidFill>
                <a:latin typeface="Courier"/>
              </a:rPr>
              <a:t> </a:t>
            </a:r>
            <a:r>
              <a:rPr lang="fr-FR" sz="2400" dirty="0" err="1" smtClean="0">
                <a:solidFill>
                  <a:prstClr val="black"/>
                </a:solidFill>
                <a:latin typeface="Courier"/>
              </a:rPr>
              <a:t>async.</a:t>
            </a:r>
            <a:r>
              <a:rPr lang="fr-FR" sz="2400" dirty="0" err="1" smtClean="0">
                <a:solidFill>
                  <a:srgbClr val="4D0057"/>
                </a:solidFill>
                <a:latin typeface="CourierNewPSMT"/>
              </a:rPr>
              <a:t>map</a:t>
            </a:r>
            <a:r>
              <a:rPr lang="fr-FR" sz="2400" dirty="0">
                <a:solidFill>
                  <a:srgbClr val="2A8B00"/>
                </a:solidFill>
                <a:latin typeface="CourierNewPSMT"/>
              </a:rPr>
              <a:t>(</a:t>
            </a:r>
            <a:r>
              <a:rPr lang="fr-FR" sz="2400" dirty="0" err="1">
                <a:solidFill>
                  <a:prstClr val="black"/>
                </a:solidFill>
                <a:latin typeface="Courier"/>
              </a:rPr>
              <a:t>arr</a:t>
            </a:r>
            <a:r>
              <a:rPr lang="fr-FR" sz="2400" dirty="0">
                <a:solidFill>
                  <a:srgbClr val="398B0F"/>
                </a:solidFill>
                <a:latin typeface="CourierNewPSMT"/>
              </a:rPr>
              <a:t>,</a:t>
            </a:r>
            <a:r>
              <a:rPr lang="fr-FR" sz="2400" dirty="0">
                <a:solidFill>
                  <a:prstClr val="black"/>
                </a:solidFill>
                <a:latin typeface="Courier"/>
              </a:rPr>
              <a:t> </a:t>
            </a:r>
            <a:r>
              <a:rPr lang="fr-FR" sz="2400" dirty="0" err="1">
                <a:solidFill>
                  <a:prstClr val="black"/>
                </a:solidFill>
                <a:latin typeface="Courier"/>
              </a:rPr>
              <a:t>fs.</a:t>
            </a:r>
            <a:r>
              <a:rPr lang="fr-FR" sz="2400" dirty="0" err="1">
                <a:solidFill>
                  <a:srgbClr val="4D0057"/>
                </a:solidFill>
                <a:latin typeface="CourierNewPSMT"/>
              </a:rPr>
              <a:t>stat</a:t>
            </a:r>
            <a:r>
              <a:rPr lang="fr-FR" sz="2400" dirty="0">
                <a:solidFill>
                  <a:srgbClr val="398B0F"/>
                </a:solidFill>
                <a:latin typeface="CourierNewPSMT"/>
              </a:rPr>
              <a:t>,</a:t>
            </a:r>
            <a:r>
              <a:rPr lang="fr-FR" sz="2400" dirty="0">
                <a:solidFill>
                  <a:prstClr val="black"/>
                </a:solidFill>
                <a:latin typeface="Courier"/>
              </a:rPr>
              <a:t> </a:t>
            </a:r>
            <a:r>
              <a:rPr lang="fr-FR" sz="2400" b="1" dirty="0" err="1">
                <a:solidFill>
                  <a:srgbClr val="082357"/>
                </a:solidFill>
                <a:latin typeface="CourierNewPS-BoldMT"/>
              </a:rPr>
              <a:t>function</a:t>
            </a:r>
            <a:r>
              <a:rPr lang="fr-FR" sz="2400" dirty="0">
                <a:solidFill>
                  <a:srgbClr val="2A8B00"/>
                </a:solidFill>
                <a:latin typeface="CourierNewPSMT"/>
              </a:rPr>
              <a:t>(</a:t>
            </a:r>
            <a:r>
              <a:rPr lang="fr-FR" sz="2400" dirty="0" err="1">
                <a:solidFill>
                  <a:prstClr val="black"/>
                </a:solidFill>
                <a:latin typeface="Courier"/>
              </a:rPr>
              <a:t>err</a:t>
            </a:r>
            <a:r>
              <a:rPr lang="fr-FR" sz="2400" dirty="0">
                <a:solidFill>
                  <a:srgbClr val="398B0F"/>
                </a:solidFill>
                <a:latin typeface="CourierNewPSMT"/>
              </a:rPr>
              <a:t>,</a:t>
            </a:r>
            <a:r>
              <a:rPr lang="fr-FR" sz="2400" dirty="0">
                <a:solidFill>
                  <a:prstClr val="black"/>
                </a:solidFill>
                <a:latin typeface="Courier"/>
              </a:rPr>
              <a:t> </a:t>
            </a:r>
            <a:r>
              <a:rPr lang="fr-FR" sz="2400" dirty="0" err="1">
                <a:solidFill>
                  <a:prstClr val="black"/>
                </a:solidFill>
                <a:latin typeface="Courier"/>
              </a:rPr>
              <a:t>results</a:t>
            </a:r>
            <a:r>
              <a:rPr lang="fr-FR" sz="2400" dirty="0">
                <a:solidFill>
                  <a:srgbClr val="2A8B00"/>
                </a:solidFill>
                <a:latin typeface="CourierNewPSMT"/>
              </a:rPr>
              <a:t>){</a:t>
            </a:r>
            <a:endParaRPr lang="fr-FR" sz="2400" dirty="0">
              <a:solidFill>
                <a:prstClr val="black"/>
              </a:solidFill>
              <a:latin typeface="Courier"/>
            </a:endParaRPr>
          </a:p>
          <a:p>
            <a:pPr marL="0" indent="0">
              <a:buNone/>
            </a:pPr>
            <a:r>
              <a:rPr lang="fr-FR" sz="2400" dirty="0">
                <a:solidFill>
                  <a:prstClr val="black"/>
                </a:solidFill>
                <a:latin typeface="Courier"/>
              </a:rPr>
              <a:t>    </a:t>
            </a:r>
            <a:r>
              <a:rPr lang="fr-FR" sz="2400" i="1" dirty="0">
                <a:solidFill>
                  <a:srgbClr val="1A5600"/>
                </a:solidFill>
                <a:latin typeface="CourierNewPS-ItalicMT"/>
              </a:rPr>
              <a:t>// </a:t>
            </a:r>
            <a:r>
              <a:rPr lang="fr-FR" sz="2400" i="1" dirty="0" err="1">
                <a:solidFill>
                  <a:srgbClr val="1A5600"/>
                </a:solidFill>
                <a:latin typeface="CourierNewPS-ItalicMT"/>
              </a:rPr>
              <a:t>results</a:t>
            </a:r>
            <a:r>
              <a:rPr lang="fr-FR" sz="2400" i="1" dirty="0">
                <a:solidFill>
                  <a:srgbClr val="1A5600"/>
                </a:solidFill>
                <a:latin typeface="CourierNewPS-ItalicMT"/>
              </a:rPr>
              <a:t> </a:t>
            </a:r>
            <a:r>
              <a:rPr lang="fr-FR" sz="2400" i="1" dirty="0" err="1">
                <a:solidFill>
                  <a:srgbClr val="1A5600"/>
                </a:solidFill>
                <a:latin typeface="CourierNewPS-ItalicMT"/>
              </a:rPr>
              <a:t>is</a:t>
            </a:r>
            <a:r>
              <a:rPr lang="fr-FR" sz="2400" i="1" dirty="0">
                <a:solidFill>
                  <a:srgbClr val="1A5600"/>
                </a:solidFill>
                <a:latin typeface="CourierNewPS-ItalicMT"/>
              </a:rPr>
              <a:t> an </a:t>
            </a:r>
            <a:r>
              <a:rPr lang="fr-FR" sz="2400" i="1" dirty="0" err="1">
                <a:solidFill>
                  <a:srgbClr val="1A5600"/>
                </a:solidFill>
                <a:latin typeface="CourierNewPS-ItalicMT"/>
              </a:rPr>
              <a:t>array</a:t>
            </a:r>
            <a:r>
              <a:rPr lang="fr-FR" sz="2400" i="1" dirty="0">
                <a:solidFill>
                  <a:srgbClr val="1A5600"/>
                </a:solidFill>
                <a:latin typeface="CourierNewPS-ItalicMT"/>
              </a:rPr>
              <a:t> of </a:t>
            </a:r>
            <a:r>
              <a:rPr lang="fr-FR" sz="2400" i="1" dirty="0" err="1">
                <a:solidFill>
                  <a:srgbClr val="1A5600"/>
                </a:solidFill>
                <a:latin typeface="CourierNewPS-ItalicMT"/>
              </a:rPr>
              <a:t>stats</a:t>
            </a:r>
            <a:r>
              <a:rPr lang="fr-FR" sz="2400" i="1" dirty="0">
                <a:solidFill>
                  <a:srgbClr val="1A5600"/>
                </a:solidFill>
                <a:latin typeface="CourierNewPS-ItalicMT"/>
              </a:rPr>
              <a:t> for </a:t>
            </a:r>
            <a:r>
              <a:rPr lang="fr-FR" sz="2400" i="1" dirty="0" err="1">
                <a:solidFill>
                  <a:srgbClr val="1A5600"/>
                </a:solidFill>
                <a:latin typeface="CourierNewPS-ItalicMT"/>
              </a:rPr>
              <a:t>each</a:t>
            </a:r>
            <a:r>
              <a:rPr lang="fr-FR" sz="2400" i="1" dirty="0">
                <a:solidFill>
                  <a:srgbClr val="1A5600"/>
                </a:solidFill>
                <a:latin typeface="CourierNewPS-ItalicMT"/>
              </a:rPr>
              <a:t> file</a:t>
            </a:r>
            <a:endParaRPr lang="fr-FR" sz="2400" dirty="0">
              <a:solidFill>
                <a:prstClr val="black"/>
              </a:solidFill>
              <a:latin typeface="Courier"/>
            </a:endParaRPr>
          </a:p>
          <a:p>
            <a:pPr marL="0" indent="0">
              <a:buNone/>
            </a:pPr>
            <a:r>
              <a:rPr lang="fr-FR" sz="2400" dirty="0">
                <a:solidFill>
                  <a:prstClr val="black"/>
                </a:solidFill>
                <a:latin typeface="Courier"/>
              </a:rPr>
              <a:t>    </a:t>
            </a:r>
            <a:r>
              <a:rPr lang="fr-FR" sz="2400" dirty="0" err="1">
                <a:solidFill>
                  <a:prstClr val="black"/>
                </a:solidFill>
                <a:latin typeface="Courier"/>
              </a:rPr>
              <a:t>console.</a:t>
            </a:r>
            <a:r>
              <a:rPr lang="fr-FR" sz="2400" dirty="0" err="1">
                <a:solidFill>
                  <a:srgbClr val="4D0057"/>
                </a:solidFill>
                <a:latin typeface="CourierNewPSMT"/>
              </a:rPr>
              <a:t>log</a:t>
            </a:r>
            <a:r>
              <a:rPr lang="fr-FR" sz="2400" dirty="0">
                <a:solidFill>
                  <a:srgbClr val="2A8B00"/>
                </a:solidFill>
                <a:latin typeface="CourierNewPSMT"/>
              </a:rPr>
              <a:t>(</a:t>
            </a:r>
            <a:r>
              <a:rPr lang="fr-FR" sz="2400" dirty="0">
                <a:solidFill>
                  <a:srgbClr val="284BC9"/>
                </a:solidFill>
                <a:latin typeface="CourierNewPSMT"/>
              </a:rPr>
              <a:t>'File </a:t>
            </a:r>
            <a:r>
              <a:rPr lang="fr-FR" sz="2400" dirty="0" err="1">
                <a:solidFill>
                  <a:srgbClr val="284BC9"/>
                </a:solidFill>
                <a:latin typeface="CourierNewPSMT"/>
              </a:rPr>
              <a:t>stats</a:t>
            </a:r>
            <a:r>
              <a:rPr lang="fr-FR" sz="2400" dirty="0">
                <a:solidFill>
                  <a:srgbClr val="284BC9"/>
                </a:solidFill>
                <a:latin typeface="CourierNewPSMT"/>
              </a:rPr>
              <a:t>: '</a:t>
            </a:r>
            <a:r>
              <a:rPr lang="fr-FR" sz="2400" dirty="0">
                <a:solidFill>
                  <a:prstClr val="black"/>
                </a:solidFill>
                <a:latin typeface="Courier"/>
              </a:rPr>
              <a:t> </a:t>
            </a:r>
            <a:r>
              <a:rPr lang="fr-FR" sz="2400" dirty="0">
                <a:solidFill>
                  <a:srgbClr val="398B0F"/>
                </a:solidFill>
                <a:latin typeface="CourierNewPSMT"/>
              </a:rPr>
              <a:t>+</a:t>
            </a:r>
            <a:r>
              <a:rPr lang="fr-FR" sz="2400" dirty="0">
                <a:solidFill>
                  <a:prstClr val="black"/>
                </a:solidFill>
                <a:latin typeface="Courier"/>
              </a:rPr>
              <a:t> </a:t>
            </a:r>
          </a:p>
          <a:p>
            <a:pPr marL="0" indent="0">
              <a:buNone/>
            </a:pPr>
            <a:r>
              <a:rPr lang="is-IS" sz="2400" dirty="0">
                <a:solidFill>
                  <a:prstClr val="black"/>
                </a:solidFill>
                <a:latin typeface="Courier"/>
              </a:rPr>
              <a:t>                 JSON.</a:t>
            </a:r>
            <a:r>
              <a:rPr lang="is-IS" sz="2400" dirty="0">
                <a:solidFill>
                  <a:srgbClr val="4D0057"/>
                </a:solidFill>
                <a:latin typeface="CourierNewPSMT"/>
              </a:rPr>
              <a:t>stringify</a:t>
            </a:r>
            <a:r>
              <a:rPr lang="is-IS" sz="2400" dirty="0">
                <a:solidFill>
                  <a:srgbClr val="2A8B00"/>
                </a:solidFill>
                <a:latin typeface="CourierNewPSMT"/>
              </a:rPr>
              <a:t>(</a:t>
            </a:r>
            <a:r>
              <a:rPr lang="is-IS" sz="2400" dirty="0">
                <a:solidFill>
                  <a:prstClr val="black"/>
                </a:solidFill>
                <a:latin typeface="Courier"/>
              </a:rPr>
              <a:t>results</a:t>
            </a:r>
            <a:r>
              <a:rPr lang="is-IS" sz="2400" dirty="0">
                <a:solidFill>
                  <a:srgbClr val="2A8B00"/>
                </a:solidFill>
                <a:latin typeface="CourierNewPSMT"/>
              </a:rPr>
              <a:t>))</a:t>
            </a:r>
            <a:r>
              <a:rPr lang="is-IS" sz="2400" dirty="0">
                <a:solidFill>
                  <a:srgbClr val="398B0F"/>
                </a:solidFill>
                <a:latin typeface="CourierNewPSMT"/>
              </a:rPr>
              <a:t>;</a:t>
            </a:r>
            <a:endParaRPr lang="is-IS" sz="2400" dirty="0">
              <a:solidFill>
                <a:prstClr val="black"/>
              </a:solidFill>
              <a:latin typeface="Courier"/>
            </a:endParaRPr>
          </a:p>
          <a:p>
            <a:pPr marL="0" indent="0">
              <a:buNone/>
            </a:pPr>
            <a:r>
              <a:rPr lang="is-IS" sz="2400" dirty="0" smtClean="0">
                <a:solidFill>
                  <a:srgbClr val="2A8B00"/>
                </a:solidFill>
                <a:latin typeface="CourierNewPSMT"/>
              </a:rPr>
              <a:t> }</a:t>
            </a:r>
            <a:r>
              <a:rPr lang="is-IS" sz="2400" dirty="0">
                <a:solidFill>
                  <a:srgbClr val="2A8B00"/>
                </a:solidFill>
                <a:latin typeface="CourierNewPSMT"/>
              </a:rPr>
              <a:t>)</a:t>
            </a:r>
            <a:r>
              <a:rPr lang="is-IS" sz="2400" dirty="0">
                <a:solidFill>
                  <a:srgbClr val="398B0F"/>
                </a:solidFill>
                <a:latin typeface="CourierNewPSMT"/>
              </a:rPr>
              <a:t>;</a:t>
            </a:r>
            <a:endParaRPr lang="is-IS" sz="2400" dirty="0">
              <a:solidFill>
                <a:prstClr val="black"/>
              </a:solidFill>
              <a:latin typeface="Courier"/>
            </a:endParaRPr>
          </a:p>
          <a:p>
            <a:pPr marL="0" indent="0">
              <a:buNone/>
            </a:pPr>
            <a:endParaRPr lang="en-US" sz="2400" dirty="0"/>
          </a:p>
        </p:txBody>
      </p:sp>
    </p:spTree>
    <p:extLst>
      <p:ext uri="{BB962C8B-B14F-4D97-AF65-F5344CB8AC3E}">
        <p14:creationId xmlns:p14="http://schemas.microsoft.com/office/powerpoint/2010/main" val="285085562"/>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Filter</a:t>
            </a:r>
            <a:endParaRPr lang="en-US" dirty="0"/>
          </a:p>
        </p:txBody>
      </p:sp>
      <p:sp>
        <p:nvSpPr>
          <p:cNvPr id="3" name="Content Placeholder 2"/>
          <p:cNvSpPr>
            <a:spLocks noGrp="1"/>
          </p:cNvSpPr>
          <p:nvPr>
            <p:ph idx="1"/>
          </p:nvPr>
        </p:nvSpPr>
        <p:spPr>
          <a:xfrm>
            <a:off x="332347" y="2279076"/>
            <a:ext cx="8557941" cy="2647052"/>
          </a:xfrm>
          <a:solidFill>
            <a:schemeClr val="bg1">
              <a:lumMod val="85000"/>
            </a:schemeClr>
          </a:solidFill>
          <a:effectLst>
            <a:softEdge rad="88900"/>
          </a:effectLst>
        </p:spPr>
        <p:txBody>
          <a:bodyPr>
            <a:normAutofit fontScale="92500" lnSpcReduction="10000"/>
          </a:bodyPr>
          <a:lstStyle/>
          <a:p>
            <a:pPr marL="0" indent="0">
              <a:buNone/>
            </a:pPr>
            <a:endParaRPr lang="fr-FR" sz="1300" b="1" dirty="0" smtClean="0">
              <a:solidFill>
                <a:srgbClr val="082357"/>
              </a:solidFill>
              <a:latin typeface="CourierNewPS-BoldMT"/>
            </a:endParaRPr>
          </a:p>
          <a:p>
            <a:pPr marL="0" indent="0">
              <a:buNone/>
            </a:pPr>
            <a:r>
              <a:rPr lang="fr-FR" sz="2400" b="1" dirty="0" smtClean="0">
                <a:solidFill>
                  <a:srgbClr val="082357"/>
                </a:solidFill>
                <a:latin typeface="CourierNewPS-BoldMT"/>
              </a:rPr>
              <a:t> var</a:t>
            </a:r>
            <a:r>
              <a:rPr lang="fr-FR" sz="2400" dirty="0" smtClean="0">
                <a:solidFill>
                  <a:prstClr val="black"/>
                </a:solidFill>
                <a:latin typeface="Courier"/>
              </a:rPr>
              <a:t> </a:t>
            </a:r>
            <a:r>
              <a:rPr lang="fr-FR" sz="2400" dirty="0" err="1">
                <a:solidFill>
                  <a:prstClr val="black"/>
                </a:solidFill>
                <a:latin typeface="Courier"/>
              </a:rPr>
              <a:t>arr</a:t>
            </a:r>
            <a:r>
              <a:rPr lang="fr-FR" sz="2400" dirty="0">
                <a:solidFill>
                  <a:prstClr val="black"/>
                </a:solidFill>
                <a:latin typeface="Courier"/>
              </a:rPr>
              <a:t> </a:t>
            </a:r>
            <a:r>
              <a:rPr lang="fr-FR" sz="2400" dirty="0">
                <a:solidFill>
                  <a:srgbClr val="398B0F"/>
                </a:solidFill>
                <a:latin typeface="CourierNewPSMT"/>
              </a:rPr>
              <a:t>=</a:t>
            </a:r>
            <a:r>
              <a:rPr lang="fr-FR" sz="2400" dirty="0">
                <a:solidFill>
                  <a:prstClr val="black"/>
                </a:solidFill>
                <a:latin typeface="Courier"/>
              </a:rPr>
              <a:t> </a:t>
            </a:r>
            <a:r>
              <a:rPr lang="fr-FR" sz="2400" dirty="0">
                <a:solidFill>
                  <a:srgbClr val="2A8B00"/>
                </a:solidFill>
                <a:latin typeface="CourierNewPSMT"/>
              </a:rPr>
              <a:t>[</a:t>
            </a:r>
            <a:r>
              <a:rPr lang="fr-FR" sz="2400" dirty="0">
                <a:solidFill>
                  <a:srgbClr val="284BC9"/>
                </a:solidFill>
                <a:latin typeface="CourierNewPSMT"/>
              </a:rPr>
              <a:t>'file1'</a:t>
            </a:r>
            <a:r>
              <a:rPr lang="fr-FR" sz="2400" dirty="0">
                <a:solidFill>
                  <a:srgbClr val="398B0F"/>
                </a:solidFill>
                <a:latin typeface="CourierNewPSMT"/>
              </a:rPr>
              <a:t>,</a:t>
            </a:r>
            <a:r>
              <a:rPr lang="fr-FR" sz="2400" dirty="0">
                <a:solidFill>
                  <a:srgbClr val="284BC9"/>
                </a:solidFill>
                <a:latin typeface="CourierNewPSMT"/>
              </a:rPr>
              <a:t>'file2'</a:t>
            </a:r>
            <a:r>
              <a:rPr lang="fr-FR" sz="2400" dirty="0">
                <a:solidFill>
                  <a:srgbClr val="398B0F"/>
                </a:solidFill>
                <a:latin typeface="CourierNewPSMT"/>
              </a:rPr>
              <a:t>,</a:t>
            </a:r>
            <a:r>
              <a:rPr lang="fr-FR" sz="2400" dirty="0">
                <a:solidFill>
                  <a:srgbClr val="284BC9"/>
                </a:solidFill>
                <a:latin typeface="CourierNewPSMT"/>
              </a:rPr>
              <a:t>'file3'</a:t>
            </a:r>
            <a:r>
              <a:rPr lang="fr-FR" sz="2400" dirty="0">
                <a:solidFill>
                  <a:srgbClr val="2A8B00"/>
                </a:solidFill>
                <a:latin typeface="CourierNewPSMT"/>
              </a:rPr>
              <a:t>]</a:t>
            </a:r>
            <a:r>
              <a:rPr lang="fr-FR" sz="2400" dirty="0">
                <a:solidFill>
                  <a:srgbClr val="398B0F"/>
                </a:solidFill>
                <a:latin typeface="CourierNewPSMT"/>
              </a:rPr>
              <a:t>;</a:t>
            </a:r>
            <a:endParaRPr lang="fr-FR" sz="2400" dirty="0">
              <a:solidFill>
                <a:prstClr val="black"/>
              </a:solidFill>
              <a:latin typeface="Courier"/>
            </a:endParaRPr>
          </a:p>
          <a:p>
            <a:pPr marL="0" indent="0">
              <a:buNone/>
            </a:pPr>
            <a:r>
              <a:rPr lang="fr-FR" sz="2400" dirty="0">
                <a:solidFill>
                  <a:prstClr val="black"/>
                </a:solidFill>
                <a:latin typeface="Courier"/>
              </a:rPr>
              <a:t> </a:t>
            </a:r>
          </a:p>
          <a:p>
            <a:pPr marL="0" indent="0">
              <a:buNone/>
            </a:pPr>
            <a:r>
              <a:rPr lang="fr-FR" sz="2400" dirty="0" smtClean="0">
                <a:solidFill>
                  <a:prstClr val="black"/>
                </a:solidFill>
                <a:latin typeface="Courier"/>
              </a:rPr>
              <a:t> </a:t>
            </a:r>
            <a:r>
              <a:rPr lang="fr-FR" sz="2400" dirty="0" err="1" smtClean="0">
                <a:solidFill>
                  <a:prstClr val="black"/>
                </a:solidFill>
                <a:latin typeface="Courier"/>
              </a:rPr>
              <a:t>async.</a:t>
            </a:r>
            <a:r>
              <a:rPr lang="fr-FR" sz="2400" dirty="0" err="1" smtClean="0">
                <a:solidFill>
                  <a:srgbClr val="4D0057"/>
                </a:solidFill>
                <a:latin typeface="CourierNewPSMT"/>
              </a:rPr>
              <a:t>filter</a:t>
            </a:r>
            <a:r>
              <a:rPr lang="fr-FR" sz="2400" dirty="0">
                <a:solidFill>
                  <a:srgbClr val="2A8B00"/>
                </a:solidFill>
                <a:latin typeface="CourierNewPSMT"/>
              </a:rPr>
              <a:t>(</a:t>
            </a:r>
            <a:r>
              <a:rPr lang="fr-FR" sz="2400" dirty="0" err="1">
                <a:solidFill>
                  <a:prstClr val="black"/>
                </a:solidFill>
                <a:latin typeface="Courier"/>
              </a:rPr>
              <a:t>arr</a:t>
            </a:r>
            <a:r>
              <a:rPr lang="fr-FR" sz="2400" dirty="0">
                <a:solidFill>
                  <a:srgbClr val="398B0F"/>
                </a:solidFill>
                <a:latin typeface="CourierNewPSMT"/>
              </a:rPr>
              <a:t>,</a:t>
            </a:r>
            <a:r>
              <a:rPr lang="fr-FR" sz="2400" dirty="0">
                <a:solidFill>
                  <a:prstClr val="black"/>
                </a:solidFill>
                <a:latin typeface="Courier"/>
              </a:rPr>
              <a:t> </a:t>
            </a:r>
            <a:r>
              <a:rPr lang="fr-FR" sz="2400" dirty="0" err="1">
                <a:solidFill>
                  <a:prstClr val="black"/>
                </a:solidFill>
                <a:latin typeface="Courier"/>
              </a:rPr>
              <a:t>fs.</a:t>
            </a:r>
            <a:r>
              <a:rPr lang="fr-FR" sz="2400" dirty="0" err="1">
                <a:solidFill>
                  <a:srgbClr val="4D0057"/>
                </a:solidFill>
                <a:latin typeface="CourierNewPSMT"/>
              </a:rPr>
              <a:t>exists</a:t>
            </a:r>
            <a:r>
              <a:rPr lang="fr-FR" sz="2400" dirty="0">
                <a:solidFill>
                  <a:srgbClr val="398B0F"/>
                </a:solidFill>
                <a:latin typeface="CourierNewPSMT"/>
              </a:rPr>
              <a:t>,</a:t>
            </a:r>
            <a:r>
              <a:rPr lang="fr-FR" sz="2400" dirty="0">
                <a:solidFill>
                  <a:prstClr val="black"/>
                </a:solidFill>
                <a:latin typeface="Courier"/>
              </a:rPr>
              <a:t> </a:t>
            </a:r>
            <a:r>
              <a:rPr lang="fr-FR" sz="2400" b="1" dirty="0" err="1">
                <a:solidFill>
                  <a:srgbClr val="082357"/>
                </a:solidFill>
                <a:latin typeface="CourierNewPS-BoldMT"/>
              </a:rPr>
              <a:t>function</a:t>
            </a:r>
            <a:r>
              <a:rPr lang="fr-FR" sz="2400" dirty="0">
                <a:solidFill>
                  <a:srgbClr val="2A8B00"/>
                </a:solidFill>
                <a:latin typeface="CourierNewPSMT"/>
              </a:rPr>
              <a:t>(</a:t>
            </a:r>
            <a:r>
              <a:rPr lang="fr-FR" sz="2400" dirty="0" err="1">
                <a:solidFill>
                  <a:prstClr val="black"/>
                </a:solidFill>
                <a:latin typeface="Courier"/>
              </a:rPr>
              <a:t>results</a:t>
            </a:r>
            <a:r>
              <a:rPr lang="fr-FR" sz="2400" dirty="0">
                <a:solidFill>
                  <a:srgbClr val="2A8B00"/>
                </a:solidFill>
                <a:latin typeface="CourierNewPSMT"/>
              </a:rPr>
              <a:t>){</a:t>
            </a:r>
            <a:endParaRPr lang="fr-FR" sz="2400" dirty="0">
              <a:solidFill>
                <a:prstClr val="black"/>
              </a:solidFill>
              <a:latin typeface="Courier"/>
            </a:endParaRPr>
          </a:p>
          <a:p>
            <a:pPr marL="0" indent="0">
              <a:buNone/>
            </a:pPr>
            <a:r>
              <a:rPr lang="fr-FR" sz="2400" dirty="0">
                <a:solidFill>
                  <a:prstClr val="black"/>
                </a:solidFill>
                <a:latin typeface="Courier"/>
              </a:rPr>
              <a:t>    </a:t>
            </a:r>
            <a:r>
              <a:rPr lang="fr-FR" sz="2400" i="1" dirty="0">
                <a:solidFill>
                  <a:srgbClr val="1A5600"/>
                </a:solidFill>
                <a:latin typeface="CourierNewPS-ItalicMT"/>
              </a:rPr>
              <a:t>// </a:t>
            </a:r>
            <a:r>
              <a:rPr lang="fr-FR" sz="2400" i="1" dirty="0" err="1">
                <a:solidFill>
                  <a:srgbClr val="1A5600"/>
                </a:solidFill>
                <a:latin typeface="CourierNewPS-ItalicMT"/>
              </a:rPr>
              <a:t>results</a:t>
            </a:r>
            <a:r>
              <a:rPr lang="fr-FR" sz="2400" i="1" dirty="0">
                <a:solidFill>
                  <a:srgbClr val="1A5600"/>
                </a:solidFill>
                <a:latin typeface="CourierNewPS-ItalicMT"/>
              </a:rPr>
              <a:t> </a:t>
            </a:r>
            <a:r>
              <a:rPr lang="fr-FR" sz="2400" i="1" dirty="0" err="1">
                <a:solidFill>
                  <a:srgbClr val="1A5600"/>
                </a:solidFill>
                <a:latin typeface="CourierNewPS-ItalicMT"/>
              </a:rPr>
              <a:t>is</a:t>
            </a:r>
            <a:r>
              <a:rPr lang="fr-FR" sz="2400" i="1" dirty="0">
                <a:solidFill>
                  <a:srgbClr val="1A5600"/>
                </a:solidFill>
                <a:latin typeface="CourierNewPS-ItalicMT"/>
              </a:rPr>
              <a:t> a </a:t>
            </a:r>
            <a:r>
              <a:rPr lang="fr-FR" sz="2400" i="1" dirty="0" err="1">
                <a:solidFill>
                  <a:srgbClr val="1A5600"/>
                </a:solidFill>
                <a:latin typeface="CourierNewPS-ItalicMT"/>
              </a:rPr>
              <a:t>list</a:t>
            </a:r>
            <a:r>
              <a:rPr lang="fr-FR" sz="2400" i="1" dirty="0">
                <a:solidFill>
                  <a:srgbClr val="1A5600"/>
                </a:solidFill>
                <a:latin typeface="CourierNewPS-ItalicMT"/>
              </a:rPr>
              <a:t> of the </a:t>
            </a:r>
            <a:r>
              <a:rPr lang="fr-FR" sz="2400" i="1" dirty="0" err="1">
                <a:solidFill>
                  <a:srgbClr val="1A5600"/>
                </a:solidFill>
                <a:latin typeface="CourierNewPS-ItalicMT"/>
              </a:rPr>
              <a:t>existing</a:t>
            </a:r>
            <a:r>
              <a:rPr lang="fr-FR" sz="2400" i="1" dirty="0">
                <a:solidFill>
                  <a:srgbClr val="1A5600"/>
                </a:solidFill>
                <a:latin typeface="CourierNewPS-ItalicMT"/>
              </a:rPr>
              <a:t> files</a:t>
            </a:r>
            <a:endParaRPr lang="fr-FR" sz="2400" dirty="0">
              <a:solidFill>
                <a:prstClr val="black"/>
              </a:solidFill>
              <a:latin typeface="Courier"/>
            </a:endParaRPr>
          </a:p>
          <a:p>
            <a:pPr marL="0" indent="0">
              <a:buNone/>
            </a:pPr>
            <a:r>
              <a:rPr lang="fr-FR" sz="2400" dirty="0">
                <a:solidFill>
                  <a:prstClr val="black"/>
                </a:solidFill>
                <a:latin typeface="Courier"/>
              </a:rPr>
              <a:t>    </a:t>
            </a:r>
            <a:r>
              <a:rPr lang="fr-FR" sz="2400" dirty="0" err="1">
                <a:solidFill>
                  <a:prstClr val="black"/>
                </a:solidFill>
                <a:latin typeface="Courier"/>
              </a:rPr>
              <a:t>console.</a:t>
            </a:r>
            <a:r>
              <a:rPr lang="fr-FR" sz="2400" dirty="0" err="1">
                <a:solidFill>
                  <a:srgbClr val="4D0057"/>
                </a:solidFill>
                <a:latin typeface="CourierNewPSMT"/>
              </a:rPr>
              <a:t>log</a:t>
            </a:r>
            <a:r>
              <a:rPr lang="fr-FR" sz="2400" dirty="0">
                <a:solidFill>
                  <a:srgbClr val="2A8B00"/>
                </a:solidFill>
                <a:latin typeface="CourierNewPSMT"/>
              </a:rPr>
              <a:t>(</a:t>
            </a:r>
            <a:r>
              <a:rPr lang="fr-FR" sz="2400" dirty="0">
                <a:solidFill>
                  <a:srgbClr val="284BC9"/>
                </a:solidFill>
                <a:latin typeface="CourierNewPSMT"/>
              </a:rPr>
              <a:t>'</a:t>
            </a:r>
            <a:r>
              <a:rPr lang="fr-FR" sz="2400" dirty="0" err="1">
                <a:solidFill>
                  <a:srgbClr val="284BC9"/>
                </a:solidFill>
                <a:latin typeface="CourierNewPSMT"/>
              </a:rPr>
              <a:t>Existing</a:t>
            </a:r>
            <a:r>
              <a:rPr lang="fr-FR" sz="2400" dirty="0">
                <a:solidFill>
                  <a:srgbClr val="284BC9"/>
                </a:solidFill>
                <a:latin typeface="CourierNewPSMT"/>
              </a:rPr>
              <a:t> files: '</a:t>
            </a:r>
            <a:r>
              <a:rPr lang="fr-FR" sz="2400" dirty="0">
                <a:solidFill>
                  <a:prstClr val="black"/>
                </a:solidFill>
                <a:latin typeface="Courier"/>
              </a:rPr>
              <a:t> </a:t>
            </a:r>
            <a:r>
              <a:rPr lang="fr-FR" sz="2400" dirty="0">
                <a:solidFill>
                  <a:srgbClr val="398B0F"/>
                </a:solidFill>
                <a:latin typeface="CourierNewPSMT"/>
              </a:rPr>
              <a:t>+</a:t>
            </a:r>
            <a:r>
              <a:rPr lang="fr-FR" sz="2400" dirty="0">
                <a:solidFill>
                  <a:prstClr val="black"/>
                </a:solidFill>
                <a:latin typeface="Courier"/>
              </a:rPr>
              <a:t> </a:t>
            </a:r>
            <a:r>
              <a:rPr lang="fr-FR" sz="2400" dirty="0" err="1">
                <a:solidFill>
                  <a:prstClr val="black"/>
                </a:solidFill>
                <a:latin typeface="Courier"/>
              </a:rPr>
              <a:t>results</a:t>
            </a:r>
            <a:r>
              <a:rPr lang="fr-FR" sz="2400" dirty="0">
                <a:solidFill>
                  <a:srgbClr val="2A8B00"/>
                </a:solidFill>
                <a:latin typeface="CourierNewPSMT"/>
              </a:rPr>
              <a:t>)</a:t>
            </a:r>
            <a:r>
              <a:rPr lang="fr-FR" sz="2400" dirty="0">
                <a:solidFill>
                  <a:srgbClr val="398B0F"/>
                </a:solidFill>
                <a:latin typeface="CourierNewPSMT"/>
              </a:rPr>
              <a:t>;</a:t>
            </a:r>
            <a:endParaRPr lang="fr-FR" sz="2400" dirty="0">
              <a:solidFill>
                <a:prstClr val="black"/>
              </a:solidFill>
              <a:latin typeface="Courier"/>
            </a:endParaRPr>
          </a:p>
          <a:p>
            <a:pPr marL="0" indent="0">
              <a:buNone/>
            </a:pPr>
            <a:r>
              <a:rPr lang="fr-FR" sz="2400" dirty="0" smtClean="0">
                <a:solidFill>
                  <a:srgbClr val="2A8B00"/>
                </a:solidFill>
                <a:latin typeface="CourierNewPSMT"/>
              </a:rPr>
              <a:t> }</a:t>
            </a:r>
            <a:r>
              <a:rPr lang="fr-FR" sz="2400" dirty="0">
                <a:solidFill>
                  <a:srgbClr val="2A8B00"/>
                </a:solidFill>
                <a:latin typeface="CourierNewPSMT"/>
              </a:rPr>
              <a:t>)</a:t>
            </a:r>
            <a:r>
              <a:rPr lang="fr-FR" sz="2400" dirty="0" smtClean="0">
                <a:solidFill>
                  <a:srgbClr val="398B0F"/>
                </a:solidFill>
                <a:latin typeface="CourierNewPSMT"/>
              </a:rPr>
              <a:t>;</a:t>
            </a:r>
          </a:p>
          <a:p>
            <a:pPr marL="0" indent="0">
              <a:buNone/>
            </a:pPr>
            <a:endParaRPr lang="fr-FR" sz="2400" dirty="0">
              <a:solidFill>
                <a:prstClr val="black"/>
              </a:solidFill>
              <a:latin typeface="Courier"/>
            </a:endParaRPr>
          </a:p>
          <a:p>
            <a:pPr marL="0" indent="0">
              <a:buNone/>
            </a:pPr>
            <a:endParaRPr lang="en-US" sz="2400" dirty="0"/>
          </a:p>
        </p:txBody>
      </p:sp>
    </p:spTree>
    <p:extLst>
      <p:ext uri="{BB962C8B-B14F-4D97-AF65-F5344CB8AC3E}">
        <p14:creationId xmlns:p14="http://schemas.microsoft.com/office/powerpoint/2010/main" val="978359226"/>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4849"/>
            <a:ext cx="8229600" cy="1143000"/>
          </a:xfrm>
        </p:spPr>
        <p:txBody>
          <a:bodyPr/>
          <a:lstStyle/>
          <a:p>
            <a:r>
              <a:rPr lang="en-US" dirty="0" smtClean="0"/>
              <a:t>With great power…</a:t>
            </a:r>
            <a:endParaRPr lang="en-US" dirty="0"/>
          </a:p>
        </p:txBody>
      </p:sp>
    </p:spTree>
    <p:extLst>
      <p:ext uri="{BB962C8B-B14F-4D97-AF65-F5344CB8AC3E}">
        <p14:creationId xmlns:p14="http://schemas.microsoft.com/office/powerpoint/2010/main" val="3212374588"/>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Carefree</a:t>
            </a:r>
            <a:endParaRPr lang="en-US" dirty="0"/>
          </a:p>
        </p:txBody>
      </p:sp>
      <p:sp>
        <p:nvSpPr>
          <p:cNvPr id="3" name="Content Placeholder 2"/>
          <p:cNvSpPr>
            <a:spLocks noGrp="1"/>
          </p:cNvSpPr>
          <p:nvPr>
            <p:ph idx="1"/>
          </p:nvPr>
        </p:nvSpPr>
        <p:spPr>
          <a:xfrm>
            <a:off x="1186251" y="2671909"/>
            <a:ext cx="6339433" cy="2288496"/>
          </a:xfrm>
          <a:solidFill>
            <a:schemeClr val="bg1">
              <a:lumMod val="85000"/>
            </a:schemeClr>
          </a:solidFill>
          <a:effectLst>
            <a:softEdge rad="88900"/>
          </a:effectLst>
        </p:spPr>
        <p:txBody>
          <a:bodyPr>
            <a:normAutofit fontScale="70000" lnSpcReduction="20000"/>
          </a:bodyPr>
          <a:lstStyle/>
          <a:p>
            <a:pPr marL="0" indent="0">
              <a:buNone/>
            </a:pPr>
            <a:endParaRPr lang="en-US" dirty="0"/>
          </a:p>
          <a:p>
            <a:pPr marL="0" indent="0">
              <a:buNone/>
            </a:pPr>
            <a:r>
              <a:rPr lang="en-US" b="1" dirty="0" smtClean="0">
                <a:solidFill>
                  <a:srgbClr val="082357"/>
                </a:solidFill>
                <a:latin typeface="CourierNewPS-BoldMT"/>
              </a:rPr>
              <a:t> </a:t>
            </a:r>
            <a:r>
              <a:rPr lang="en-US" b="1" dirty="0" err="1" smtClean="0">
                <a:solidFill>
                  <a:srgbClr val="082357"/>
                </a:solidFill>
                <a:latin typeface="CourierNewPS-BoldMT"/>
              </a:rPr>
              <a:t>var</a:t>
            </a:r>
            <a:r>
              <a:rPr lang="en-US" dirty="0" smtClean="0">
                <a:solidFill>
                  <a:prstClr val="black"/>
                </a:solidFill>
                <a:latin typeface="Courier"/>
              </a:rPr>
              <a:t> </a:t>
            </a:r>
            <a:r>
              <a:rPr lang="en-US" dirty="0" err="1">
                <a:solidFill>
                  <a:prstClr val="black"/>
                </a:solidFill>
                <a:latin typeface="Courier"/>
              </a:rPr>
              <a:t>fs</a:t>
            </a:r>
            <a:r>
              <a:rPr lang="en-US" dirty="0">
                <a:solidFill>
                  <a:prstClr val="black"/>
                </a:solidFill>
                <a:latin typeface="Courier"/>
              </a:rPr>
              <a:t> </a:t>
            </a:r>
            <a:r>
              <a:rPr lang="en-US" dirty="0">
                <a:solidFill>
                  <a:srgbClr val="398B0F"/>
                </a:solidFill>
                <a:latin typeface="CourierNewPSMT"/>
              </a:rPr>
              <a:t>=</a:t>
            </a:r>
            <a:r>
              <a:rPr lang="en-US" dirty="0">
                <a:solidFill>
                  <a:prstClr val="black"/>
                </a:solidFill>
                <a:latin typeface="Courier"/>
              </a:rPr>
              <a:t> require</a:t>
            </a:r>
            <a:r>
              <a:rPr lang="en-US" dirty="0">
                <a:solidFill>
                  <a:srgbClr val="2A8B00"/>
                </a:solidFill>
                <a:latin typeface="CourierNewPSMT"/>
              </a:rPr>
              <a:t>(</a:t>
            </a:r>
            <a:r>
              <a:rPr lang="en-US" dirty="0">
                <a:solidFill>
                  <a:srgbClr val="284BC9"/>
                </a:solidFill>
                <a:latin typeface="CourierNewPSMT"/>
              </a:rPr>
              <a:t>'</a:t>
            </a:r>
            <a:r>
              <a:rPr lang="en-US" dirty="0" err="1">
                <a:solidFill>
                  <a:srgbClr val="284BC9"/>
                </a:solidFill>
                <a:latin typeface="CourierNewPSMT"/>
              </a:rPr>
              <a:t>fs</a:t>
            </a:r>
            <a:r>
              <a:rPr lang="en-US" dirty="0">
                <a:solidFill>
                  <a:srgbClr val="284BC9"/>
                </a:solidFill>
                <a:latin typeface="CourierNewPSMT"/>
              </a:rPr>
              <a:t>'</a:t>
            </a:r>
            <a:r>
              <a:rPr lang="en-US" dirty="0">
                <a:solidFill>
                  <a:srgbClr val="2A8B00"/>
                </a:solidFill>
                <a:latin typeface="CourierNewPSMT"/>
              </a:rPr>
              <a:t>)</a:t>
            </a:r>
            <a:r>
              <a:rPr lang="en-US" dirty="0">
                <a:solidFill>
                  <a:srgbClr val="398B0F"/>
                </a:solidFill>
                <a:latin typeface="CourierNewPSMT"/>
              </a:rPr>
              <a:t>;</a:t>
            </a:r>
            <a:endParaRPr lang="en-US" dirty="0">
              <a:solidFill>
                <a:prstClr val="black"/>
              </a:solidFill>
              <a:latin typeface="Courier"/>
            </a:endParaRPr>
          </a:p>
          <a:p>
            <a:pPr marL="0" indent="0">
              <a:buNone/>
            </a:pPr>
            <a:r>
              <a:rPr lang="en-US" dirty="0">
                <a:solidFill>
                  <a:prstClr val="black"/>
                </a:solidFill>
                <a:latin typeface="Courier"/>
              </a:rPr>
              <a:t> </a:t>
            </a:r>
          </a:p>
          <a:p>
            <a:pPr marL="0" indent="0">
              <a:buNone/>
            </a:pPr>
            <a:r>
              <a:rPr lang="da-DK" b="1" dirty="0" smtClean="0">
                <a:solidFill>
                  <a:srgbClr val="000058"/>
                </a:solidFill>
                <a:latin typeface="CourierNewPS-BoldMT"/>
              </a:rPr>
              <a:t> for</a:t>
            </a:r>
            <a:r>
              <a:rPr lang="da-DK" dirty="0" smtClean="0">
                <a:solidFill>
                  <a:prstClr val="black"/>
                </a:solidFill>
                <a:latin typeface="Courier"/>
              </a:rPr>
              <a:t> </a:t>
            </a:r>
            <a:r>
              <a:rPr lang="da-DK" dirty="0">
                <a:solidFill>
                  <a:srgbClr val="2A8B00"/>
                </a:solidFill>
                <a:latin typeface="CourierNewPSMT"/>
              </a:rPr>
              <a:t>(</a:t>
            </a:r>
            <a:r>
              <a:rPr lang="da-DK" b="1" dirty="0">
                <a:solidFill>
                  <a:srgbClr val="082357"/>
                </a:solidFill>
                <a:latin typeface="CourierNewPS-BoldMT"/>
              </a:rPr>
              <a:t>var</a:t>
            </a:r>
            <a:r>
              <a:rPr lang="da-DK" dirty="0">
                <a:solidFill>
                  <a:prstClr val="black"/>
                </a:solidFill>
                <a:latin typeface="Courier"/>
              </a:rPr>
              <a:t> i </a:t>
            </a:r>
            <a:r>
              <a:rPr lang="da-DK" dirty="0">
                <a:solidFill>
                  <a:srgbClr val="398B0F"/>
                </a:solidFill>
                <a:latin typeface="CourierNewPSMT"/>
              </a:rPr>
              <a:t>=</a:t>
            </a:r>
            <a:r>
              <a:rPr lang="da-DK" dirty="0">
                <a:solidFill>
                  <a:prstClr val="black"/>
                </a:solidFill>
                <a:latin typeface="Courier"/>
              </a:rPr>
              <a:t> </a:t>
            </a:r>
            <a:r>
              <a:rPr lang="da-DK" dirty="0">
                <a:solidFill>
                  <a:srgbClr val="B50000"/>
                </a:solidFill>
                <a:latin typeface="CourierNewPSMT"/>
              </a:rPr>
              <a:t>0</a:t>
            </a:r>
            <a:r>
              <a:rPr lang="da-DK" dirty="0">
                <a:solidFill>
                  <a:srgbClr val="398B0F"/>
                </a:solidFill>
                <a:latin typeface="CourierNewPSMT"/>
              </a:rPr>
              <a:t>;</a:t>
            </a:r>
            <a:r>
              <a:rPr lang="da-DK" dirty="0">
                <a:solidFill>
                  <a:prstClr val="black"/>
                </a:solidFill>
                <a:latin typeface="Courier"/>
              </a:rPr>
              <a:t> i </a:t>
            </a:r>
            <a:r>
              <a:rPr lang="da-DK" dirty="0">
                <a:solidFill>
                  <a:srgbClr val="398B0F"/>
                </a:solidFill>
                <a:latin typeface="CourierNewPSMT"/>
              </a:rPr>
              <a:t>&lt;</a:t>
            </a:r>
            <a:r>
              <a:rPr lang="da-DK" dirty="0">
                <a:solidFill>
                  <a:prstClr val="black"/>
                </a:solidFill>
                <a:latin typeface="Courier"/>
              </a:rPr>
              <a:t> </a:t>
            </a:r>
            <a:r>
              <a:rPr lang="da-DK" dirty="0">
                <a:solidFill>
                  <a:srgbClr val="B50000"/>
                </a:solidFill>
                <a:latin typeface="CourierNewPSMT"/>
              </a:rPr>
              <a:t>10000</a:t>
            </a:r>
            <a:r>
              <a:rPr lang="da-DK" dirty="0">
                <a:solidFill>
                  <a:srgbClr val="398B0F"/>
                </a:solidFill>
                <a:latin typeface="CourierNewPSMT"/>
              </a:rPr>
              <a:t>;</a:t>
            </a:r>
            <a:r>
              <a:rPr lang="da-DK" dirty="0">
                <a:solidFill>
                  <a:prstClr val="black"/>
                </a:solidFill>
                <a:latin typeface="Courier"/>
              </a:rPr>
              <a:t> i</a:t>
            </a:r>
            <a:r>
              <a:rPr lang="da-DK" dirty="0">
                <a:solidFill>
                  <a:srgbClr val="398B0F"/>
                </a:solidFill>
                <a:latin typeface="CourierNewPSMT"/>
              </a:rPr>
              <a:t>++</a:t>
            </a:r>
            <a:r>
              <a:rPr lang="da-DK" dirty="0">
                <a:solidFill>
                  <a:srgbClr val="2A8B00"/>
                </a:solidFill>
                <a:latin typeface="CourierNewPSMT"/>
              </a:rPr>
              <a:t>)</a:t>
            </a:r>
            <a:r>
              <a:rPr lang="da-DK" dirty="0">
                <a:solidFill>
                  <a:prstClr val="black"/>
                </a:solidFill>
                <a:latin typeface="Courier"/>
              </a:rPr>
              <a:t> </a:t>
            </a:r>
            <a:r>
              <a:rPr lang="da-DK" dirty="0">
                <a:solidFill>
                  <a:srgbClr val="2A8B00"/>
                </a:solidFill>
                <a:latin typeface="CourierNewPSMT"/>
              </a:rPr>
              <a:t>{</a:t>
            </a:r>
            <a:endParaRPr lang="da-DK" dirty="0">
              <a:solidFill>
                <a:prstClr val="black"/>
              </a:solidFill>
              <a:latin typeface="Courier"/>
            </a:endParaRPr>
          </a:p>
          <a:p>
            <a:pPr marL="0" indent="0">
              <a:buNone/>
            </a:pPr>
            <a:r>
              <a:rPr lang="da-DK" dirty="0">
                <a:solidFill>
                  <a:prstClr val="black"/>
                </a:solidFill>
                <a:latin typeface="Courier"/>
              </a:rPr>
              <a:t>   </a:t>
            </a:r>
            <a:r>
              <a:rPr lang="da-DK" dirty="0" err="1">
                <a:solidFill>
                  <a:prstClr val="black"/>
                </a:solidFill>
                <a:latin typeface="Courier"/>
              </a:rPr>
              <a:t>fs.</a:t>
            </a:r>
            <a:r>
              <a:rPr lang="da-DK" dirty="0" err="1">
                <a:solidFill>
                  <a:srgbClr val="4D0057"/>
                </a:solidFill>
                <a:latin typeface="CourierNewPSMT"/>
              </a:rPr>
              <a:t>readFileSync</a:t>
            </a:r>
            <a:r>
              <a:rPr lang="da-DK" dirty="0">
                <a:solidFill>
                  <a:srgbClr val="2A8B00"/>
                </a:solidFill>
                <a:latin typeface="CourierNewPSMT"/>
              </a:rPr>
              <a:t>(</a:t>
            </a:r>
            <a:r>
              <a:rPr lang="da-DK" dirty="0" err="1">
                <a:solidFill>
                  <a:prstClr val="black"/>
                </a:solidFill>
                <a:latin typeface="Courier"/>
              </a:rPr>
              <a:t>filename</a:t>
            </a:r>
            <a:r>
              <a:rPr lang="da-DK" dirty="0">
                <a:solidFill>
                  <a:srgbClr val="2A8B00"/>
                </a:solidFill>
                <a:latin typeface="CourierNewPSMT"/>
              </a:rPr>
              <a:t>)</a:t>
            </a:r>
            <a:r>
              <a:rPr lang="da-DK" dirty="0">
                <a:solidFill>
                  <a:srgbClr val="398B0F"/>
                </a:solidFill>
                <a:latin typeface="CourierNewPSMT"/>
              </a:rPr>
              <a:t>;</a:t>
            </a:r>
            <a:endParaRPr lang="da-DK" dirty="0">
              <a:solidFill>
                <a:prstClr val="black"/>
              </a:solidFill>
              <a:latin typeface="Courier"/>
            </a:endParaRPr>
          </a:p>
          <a:p>
            <a:pPr marL="0" indent="0">
              <a:buNone/>
            </a:pPr>
            <a:r>
              <a:rPr lang="da-DK" dirty="0" smtClean="0">
                <a:solidFill>
                  <a:srgbClr val="2A8B00"/>
                </a:solidFill>
                <a:latin typeface="CourierNewPSMT"/>
              </a:rPr>
              <a:t> }</a:t>
            </a:r>
            <a:r>
              <a:rPr lang="en-US" dirty="0" smtClean="0">
                <a:latin typeface="Courier New"/>
                <a:cs typeface="Courier New"/>
              </a:rPr>
              <a:t>		</a:t>
            </a:r>
          </a:p>
          <a:p>
            <a:pPr marL="0" indent="0">
              <a:buNone/>
            </a:pPr>
            <a:endParaRPr lang="en-US" dirty="0">
              <a:latin typeface="Courier New"/>
              <a:cs typeface="Courier New"/>
            </a:endParaRPr>
          </a:p>
          <a:p>
            <a:pPr marL="0" indent="0">
              <a:buNone/>
            </a:pPr>
            <a:endParaRPr lang="en-US" dirty="0" smtClean="0"/>
          </a:p>
        </p:txBody>
      </p:sp>
      <p:sp>
        <p:nvSpPr>
          <p:cNvPr id="4" name="Content Placeholder 2"/>
          <p:cNvSpPr txBox="1">
            <a:spLocks/>
          </p:cNvSpPr>
          <p:nvPr/>
        </p:nvSpPr>
        <p:spPr>
          <a:xfrm>
            <a:off x="457200" y="1585700"/>
            <a:ext cx="8229600" cy="915903"/>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With synchronous code, you can loop as much as you want:</a:t>
            </a:r>
          </a:p>
          <a:p>
            <a:pPr marL="0" indent="0">
              <a:buFont typeface="Arial"/>
              <a:buNone/>
            </a:pPr>
            <a:endParaRPr lang="en-US" dirty="0" smtClean="0">
              <a:latin typeface="Courier New"/>
              <a:cs typeface="Courier New"/>
            </a:endParaRPr>
          </a:p>
          <a:p>
            <a:pPr marL="0" indent="0">
              <a:buFont typeface="Arial"/>
              <a:buNone/>
            </a:pPr>
            <a:endParaRPr lang="en-US" dirty="0" smtClean="0"/>
          </a:p>
        </p:txBody>
      </p:sp>
      <p:sp>
        <p:nvSpPr>
          <p:cNvPr id="5" name="Content Placeholder 2"/>
          <p:cNvSpPr txBox="1">
            <a:spLocks/>
          </p:cNvSpPr>
          <p:nvPr/>
        </p:nvSpPr>
        <p:spPr>
          <a:xfrm>
            <a:off x="457200" y="5139791"/>
            <a:ext cx="8229600" cy="1545494"/>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da-DK" dirty="0">
                <a:cs typeface="Courier New"/>
              </a:rPr>
              <a:t>The file is </a:t>
            </a:r>
            <a:r>
              <a:rPr lang="da-DK" dirty="0" err="1" smtClean="0">
                <a:cs typeface="Courier New"/>
              </a:rPr>
              <a:t>opened</a:t>
            </a:r>
            <a:r>
              <a:rPr lang="da-DK" dirty="0" smtClean="0">
                <a:cs typeface="Courier New"/>
              </a:rPr>
              <a:t> </a:t>
            </a:r>
            <a:r>
              <a:rPr lang="da-DK" dirty="0" err="1">
                <a:cs typeface="Courier New"/>
              </a:rPr>
              <a:t>once</a:t>
            </a:r>
            <a:r>
              <a:rPr lang="da-DK" dirty="0">
                <a:cs typeface="Courier New"/>
              </a:rPr>
              <a:t> </a:t>
            </a:r>
            <a:r>
              <a:rPr lang="da-DK" dirty="0" err="1" smtClean="0">
                <a:cs typeface="Courier New"/>
              </a:rPr>
              <a:t>each</a:t>
            </a:r>
            <a:r>
              <a:rPr lang="da-DK" dirty="0" smtClean="0">
                <a:cs typeface="Courier New"/>
              </a:rPr>
              <a:t> </a:t>
            </a:r>
            <a:r>
              <a:rPr lang="da-DK" dirty="0" err="1" smtClean="0">
                <a:cs typeface="Courier New"/>
              </a:rPr>
              <a:t>iteration</a:t>
            </a:r>
            <a:r>
              <a:rPr lang="da-DK" dirty="0" smtClean="0">
                <a:cs typeface="Courier New"/>
              </a:rPr>
              <a:t>. </a:t>
            </a:r>
          </a:p>
          <a:p>
            <a:pPr marL="0" indent="0">
              <a:buNone/>
            </a:pPr>
            <a:endParaRPr lang="da-DK" sz="1300" dirty="0">
              <a:cs typeface="Courier New"/>
            </a:endParaRPr>
          </a:p>
          <a:p>
            <a:pPr marL="0" indent="0">
              <a:buNone/>
            </a:pPr>
            <a:r>
              <a:rPr lang="da-DK" dirty="0" smtClean="0">
                <a:cs typeface="Courier New"/>
              </a:rPr>
              <a:t>This </a:t>
            </a:r>
            <a:r>
              <a:rPr lang="da-DK" dirty="0" err="1">
                <a:cs typeface="Courier New"/>
              </a:rPr>
              <a:t>works</a:t>
            </a:r>
            <a:r>
              <a:rPr lang="da-DK" dirty="0">
                <a:cs typeface="Courier New"/>
              </a:rPr>
              <a:t>, </a:t>
            </a:r>
            <a:r>
              <a:rPr lang="da-DK" dirty="0" smtClean="0">
                <a:cs typeface="Courier New"/>
              </a:rPr>
              <a:t>but is </a:t>
            </a:r>
            <a:r>
              <a:rPr lang="da-DK" dirty="0" err="1" smtClean="0">
                <a:cs typeface="Courier New"/>
              </a:rPr>
              <a:t>slow</a:t>
            </a:r>
            <a:r>
              <a:rPr lang="da-DK" dirty="0" smtClean="0">
                <a:cs typeface="Courier New"/>
              </a:rPr>
              <a:t> and </a:t>
            </a:r>
            <a:r>
              <a:rPr lang="da-DK" dirty="0" err="1">
                <a:cs typeface="Courier New"/>
              </a:rPr>
              <a:t>defeats</a:t>
            </a:r>
            <a:r>
              <a:rPr lang="da-DK" dirty="0">
                <a:cs typeface="Courier New"/>
              </a:rPr>
              <a:t> the </a:t>
            </a:r>
            <a:r>
              <a:rPr lang="da-DK" dirty="0" smtClean="0">
                <a:cs typeface="Courier New"/>
              </a:rPr>
              <a:t>point </a:t>
            </a:r>
            <a:r>
              <a:rPr lang="da-DK" dirty="0">
                <a:cs typeface="Courier New"/>
              </a:rPr>
              <a:t>of </a:t>
            </a:r>
            <a:r>
              <a:rPr lang="da-DK" dirty="0" smtClean="0">
                <a:cs typeface="Courier New"/>
              </a:rPr>
              <a:t>Node.</a:t>
            </a:r>
            <a:endParaRPr lang="en-US" dirty="0" smtClean="0">
              <a:latin typeface="Courier New"/>
              <a:cs typeface="Courier New"/>
            </a:endParaRPr>
          </a:p>
        </p:txBody>
      </p:sp>
    </p:spTree>
    <p:extLst>
      <p:ext uri="{BB962C8B-B14F-4D97-AF65-F5344CB8AC3E}">
        <p14:creationId xmlns:p14="http://schemas.microsoft.com/office/powerpoint/2010/main" val="74837626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Synchronous Doesn’t Scale</a:t>
            </a:r>
            <a:endParaRPr lang="en-US" dirty="0"/>
          </a:p>
        </p:txBody>
      </p:sp>
      <p:sp>
        <p:nvSpPr>
          <p:cNvPr id="3" name="Content Placeholder 2"/>
          <p:cNvSpPr>
            <a:spLocks noGrp="1"/>
          </p:cNvSpPr>
          <p:nvPr>
            <p:ph idx="1"/>
          </p:nvPr>
        </p:nvSpPr>
        <p:spPr>
          <a:xfrm>
            <a:off x="398405" y="1600201"/>
            <a:ext cx="8229600" cy="1127714"/>
          </a:xfrm>
        </p:spPr>
        <p:txBody>
          <a:bodyPr/>
          <a:lstStyle/>
          <a:p>
            <a:pPr marL="0" indent="0">
              <a:buNone/>
            </a:pPr>
            <a:r>
              <a:rPr lang="en-US" dirty="0" smtClean="0"/>
              <a:t>What if we want to scale to 10,000+ concurrent users?</a:t>
            </a:r>
          </a:p>
          <a:p>
            <a:pPr marL="0" indent="0">
              <a:buNone/>
            </a:pPr>
            <a:endParaRPr lang="en-US" dirty="0"/>
          </a:p>
        </p:txBody>
      </p:sp>
      <p:pic>
        <p:nvPicPr>
          <p:cNvPr id="4" name="Picture 3"/>
          <p:cNvPicPr>
            <a:picLocks noChangeAspect="1"/>
          </p:cNvPicPr>
          <p:nvPr/>
        </p:nvPicPr>
        <p:blipFill>
          <a:blip r:embed="rId2"/>
          <a:stretch>
            <a:fillRect/>
          </a:stretch>
        </p:blipFill>
        <p:spPr>
          <a:xfrm>
            <a:off x="3842867" y="3037532"/>
            <a:ext cx="5080000" cy="3568700"/>
          </a:xfrm>
          <a:prstGeom prst="rect">
            <a:avLst/>
          </a:prstGeom>
        </p:spPr>
      </p:pic>
      <p:sp>
        <p:nvSpPr>
          <p:cNvPr id="5" name="TextBox 4"/>
          <p:cNvSpPr txBox="1"/>
          <p:nvPr/>
        </p:nvSpPr>
        <p:spPr>
          <a:xfrm>
            <a:off x="-94071" y="1417638"/>
            <a:ext cx="184666" cy="369332"/>
          </a:xfrm>
          <a:prstGeom prst="rect">
            <a:avLst/>
          </a:prstGeom>
          <a:noFill/>
        </p:spPr>
        <p:txBody>
          <a:bodyPr wrap="none" rtlCol="0">
            <a:spAutoFit/>
          </a:bodyPr>
          <a:lstStyle/>
          <a:p>
            <a:endParaRPr lang="en-US" dirty="0"/>
          </a:p>
        </p:txBody>
      </p:sp>
      <p:sp>
        <p:nvSpPr>
          <p:cNvPr id="6" name="Content Placeholder 2"/>
          <p:cNvSpPr txBox="1">
            <a:spLocks/>
          </p:cNvSpPr>
          <p:nvPr/>
        </p:nvSpPr>
        <p:spPr>
          <a:xfrm>
            <a:off x="398405" y="3062437"/>
            <a:ext cx="3400180" cy="334581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File I/O becomes the bottleneck</a:t>
            </a:r>
          </a:p>
          <a:p>
            <a:pPr marL="0" indent="0">
              <a:buFont typeface="Arial"/>
              <a:buNone/>
            </a:pPr>
            <a:endParaRPr lang="en-US" dirty="0" smtClean="0"/>
          </a:p>
          <a:p>
            <a:pPr marL="0" indent="0">
              <a:buFont typeface="Arial"/>
              <a:buNone/>
            </a:pPr>
            <a:r>
              <a:rPr lang="en-US" dirty="0" smtClean="0"/>
              <a:t>Users get in a long line</a:t>
            </a:r>
          </a:p>
        </p:txBody>
      </p:sp>
    </p:spTree>
    <p:extLst>
      <p:ext uri="{BB962C8B-B14F-4D97-AF65-F5344CB8AC3E}">
        <p14:creationId xmlns:p14="http://schemas.microsoft.com/office/powerpoint/2010/main" val="391575039"/>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Async</a:t>
            </a:r>
            <a:r>
              <a:rPr lang="en-US" dirty="0" smtClean="0"/>
              <a:t> to the Rescue</a:t>
            </a:r>
            <a:endParaRPr lang="en-US" dirty="0"/>
          </a:p>
        </p:txBody>
      </p:sp>
      <p:sp>
        <p:nvSpPr>
          <p:cNvPr id="3" name="Content Placeholder 2"/>
          <p:cNvSpPr>
            <a:spLocks noGrp="1"/>
          </p:cNvSpPr>
          <p:nvPr>
            <p:ph idx="1"/>
          </p:nvPr>
        </p:nvSpPr>
        <p:spPr>
          <a:xfrm>
            <a:off x="457200" y="2120752"/>
            <a:ext cx="8229600" cy="4461995"/>
          </a:xfrm>
          <a:solidFill>
            <a:schemeClr val="bg1">
              <a:lumMod val="85000"/>
            </a:schemeClr>
          </a:solidFill>
          <a:effectLst>
            <a:softEdge rad="88900"/>
          </a:effectLst>
        </p:spPr>
        <p:txBody>
          <a:bodyPr>
            <a:normAutofit fontScale="85000" lnSpcReduction="20000"/>
          </a:bodyPr>
          <a:lstStyle/>
          <a:p>
            <a:pPr marL="0" indent="0">
              <a:buNone/>
            </a:pPr>
            <a:r>
              <a:rPr lang="en-US" sz="3600" b="1" dirty="0" smtClean="0">
                <a:solidFill>
                  <a:srgbClr val="082357"/>
                </a:solidFill>
                <a:latin typeface="CourierNewPS-BoldMT"/>
              </a:rPr>
              <a:t> </a:t>
            </a:r>
            <a:r>
              <a:rPr lang="en-US" sz="3600" b="1" dirty="0" err="1" smtClean="0">
                <a:solidFill>
                  <a:srgbClr val="082357"/>
                </a:solidFill>
                <a:latin typeface="CourierNewPS-BoldMT"/>
              </a:rPr>
              <a:t>var</a:t>
            </a:r>
            <a:r>
              <a:rPr lang="en-US" sz="3600" dirty="0" smtClean="0">
                <a:solidFill>
                  <a:prstClr val="black"/>
                </a:solidFill>
                <a:latin typeface="Courier"/>
              </a:rPr>
              <a:t> </a:t>
            </a:r>
            <a:r>
              <a:rPr lang="en-US" sz="3600" dirty="0" err="1">
                <a:solidFill>
                  <a:prstClr val="black"/>
                </a:solidFill>
                <a:latin typeface="Courier"/>
              </a:rPr>
              <a:t>fs</a:t>
            </a:r>
            <a:r>
              <a:rPr lang="en-US" sz="3600" dirty="0">
                <a:solidFill>
                  <a:prstClr val="black"/>
                </a:solidFill>
                <a:latin typeface="Courier"/>
              </a:rPr>
              <a:t> </a:t>
            </a:r>
            <a:r>
              <a:rPr lang="en-US" sz="3600" dirty="0">
                <a:solidFill>
                  <a:srgbClr val="398B0F"/>
                </a:solidFill>
                <a:latin typeface="CourierNewPSMT"/>
              </a:rPr>
              <a:t>=</a:t>
            </a:r>
            <a:r>
              <a:rPr lang="en-US" sz="3600" dirty="0">
                <a:solidFill>
                  <a:prstClr val="black"/>
                </a:solidFill>
                <a:latin typeface="Courier"/>
              </a:rPr>
              <a:t> require</a:t>
            </a:r>
            <a:r>
              <a:rPr lang="en-US" sz="3600" dirty="0">
                <a:solidFill>
                  <a:srgbClr val="2A8B00"/>
                </a:solidFill>
                <a:latin typeface="CourierNewPSMT"/>
              </a:rPr>
              <a:t>(</a:t>
            </a:r>
            <a:r>
              <a:rPr lang="en-US" sz="3600" dirty="0">
                <a:solidFill>
                  <a:srgbClr val="284BC9"/>
                </a:solidFill>
                <a:latin typeface="CourierNewPSMT"/>
              </a:rPr>
              <a:t>'</a:t>
            </a:r>
            <a:r>
              <a:rPr lang="en-US" sz="3600" dirty="0" err="1">
                <a:solidFill>
                  <a:srgbClr val="284BC9"/>
                </a:solidFill>
                <a:latin typeface="CourierNewPSMT"/>
              </a:rPr>
              <a:t>fs</a:t>
            </a:r>
            <a:r>
              <a:rPr lang="en-US" sz="3600" dirty="0">
                <a:solidFill>
                  <a:srgbClr val="284BC9"/>
                </a:solidFill>
                <a:latin typeface="CourierNewPSMT"/>
              </a:rPr>
              <a:t>'</a:t>
            </a:r>
            <a:r>
              <a:rPr lang="en-US" sz="3600" dirty="0">
                <a:solidFill>
                  <a:srgbClr val="2A8B00"/>
                </a:solidFill>
                <a:latin typeface="CourierNewPSMT"/>
              </a:rPr>
              <a:t>)</a:t>
            </a:r>
            <a:r>
              <a:rPr lang="en-US" sz="3600" dirty="0">
                <a:solidFill>
                  <a:srgbClr val="398B0F"/>
                </a:solidFill>
                <a:latin typeface="CourierNewPSMT"/>
              </a:rPr>
              <a:t>;</a:t>
            </a:r>
            <a:endParaRPr lang="en-US" sz="3600" dirty="0">
              <a:solidFill>
                <a:prstClr val="black"/>
              </a:solidFill>
              <a:latin typeface="Courier"/>
            </a:endParaRPr>
          </a:p>
          <a:p>
            <a:pPr marL="0" indent="0">
              <a:buNone/>
            </a:pPr>
            <a:r>
              <a:rPr lang="en-US" sz="3600" dirty="0">
                <a:solidFill>
                  <a:prstClr val="black"/>
                </a:solidFill>
                <a:latin typeface="Courier"/>
              </a:rPr>
              <a:t> </a:t>
            </a:r>
          </a:p>
          <a:p>
            <a:pPr marL="0" indent="0">
              <a:buNone/>
            </a:pPr>
            <a:r>
              <a:rPr lang="en-US" sz="3600" b="1" dirty="0" smtClean="0">
                <a:solidFill>
                  <a:srgbClr val="082357"/>
                </a:solidFill>
                <a:latin typeface="CourierNewPS-BoldMT"/>
              </a:rPr>
              <a:t> function</a:t>
            </a:r>
            <a:r>
              <a:rPr lang="en-US" sz="3600" dirty="0" smtClean="0">
                <a:solidFill>
                  <a:prstClr val="black"/>
                </a:solidFill>
                <a:latin typeface="Courier"/>
              </a:rPr>
              <a:t> </a:t>
            </a:r>
            <a:r>
              <a:rPr lang="en-US" sz="3600" dirty="0" err="1">
                <a:solidFill>
                  <a:prstClr val="black"/>
                </a:solidFill>
                <a:latin typeface="Courier"/>
              </a:rPr>
              <a:t>onRead</a:t>
            </a:r>
            <a:r>
              <a:rPr lang="en-US" sz="3600" dirty="0">
                <a:solidFill>
                  <a:srgbClr val="2A8B00"/>
                </a:solidFill>
                <a:latin typeface="CourierNewPSMT"/>
              </a:rPr>
              <a:t>(</a:t>
            </a:r>
            <a:r>
              <a:rPr lang="en-US" sz="3600" dirty="0">
                <a:solidFill>
                  <a:prstClr val="black"/>
                </a:solidFill>
                <a:latin typeface="Courier"/>
              </a:rPr>
              <a:t>err</a:t>
            </a:r>
            <a:r>
              <a:rPr lang="en-US" sz="3600" dirty="0">
                <a:solidFill>
                  <a:srgbClr val="398B0F"/>
                </a:solidFill>
                <a:latin typeface="CourierNewPSMT"/>
              </a:rPr>
              <a:t>,</a:t>
            </a:r>
            <a:r>
              <a:rPr lang="en-US" sz="3600" dirty="0">
                <a:solidFill>
                  <a:prstClr val="black"/>
                </a:solidFill>
                <a:latin typeface="Courier"/>
              </a:rPr>
              <a:t> file</a:t>
            </a:r>
            <a:r>
              <a:rPr lang="en-US" sz="3600" dirty="0">
                <a:solidFill>
                  <a:srgbClr val="2A8B00"/>
                </a:solidFill>
                <a:latin typeface="CourierNewPSMT"/>
              </a:rPr>
              <a:t>)</a:t>
            </a:r>
            <a:r>
              <a:rPr lang="en-US" sz="3600" dirty="0">
                <a:solidFill>
                  <a:prstClr val="black"/>
                </a:solidFill>
                <a:latin typeface="Courier"/>
              </a:rPr>
              <a:t> </a:t>
            </a:r>
            <a:r>
              <a:rPr lang="en-US" sz="3600" dirty="0">
                <a:solidFill>
                  <a:srgbClr val="2A8B00"/>
                </a:solidFill>
                <a:latin typeface="CourierNewPSMT"/>
              </a:rPr>
              <a:t>{</a:t>
            </a:r>
            <a:endParaRPr lang="en-US" sz="3600" dirty="0">
              <a:solidFill>
                <a:prstClr val="black"/>
              </a:solidFill>
              <a:latin typeface="Courier"/>
            </a:endParaRPr>
          </a:p>
          <a:p>
            <a:pPr marL="0" indent="0">
              <a:buNone/>
            </a:pPr>
            <a:r>
              <a:rPr lang="en-US" sz="3600" dirty="0">
                <a:solidFill>
                  <a:prstClr val="black"/>
                </a:solidFill>
                <a:latin typeface="Courier"/>
              </a:rPr>
              <a:t>   </a:t>
            </a:r>
            <a:r>
              <a:rPr lang="en-US" sz="3600" b="1" dirty="0">
                <a:solidFill>
                  <a:srgbClr val="000058"/>
                </a:solidFill>
                <a:latin typeface="CourierNewPS-BoldMT"/>
              </a:rPr>
              <a:t>if</a:t>
            </a:r>
            <a:r>
              <a:rPr lang="en-US" sz="3600" dirty="0">
                <a:solidFill>
                  <a:prstClr val="black"/>
                </a:solidFill>
                <a:latin typeface="Courier"/>
              </a:rPr>
              <a:t> </a:t>
            </a:r>
            <a:r>
              <a:rPr lang="en-US" sz="3600" dirty="0">
                <a:solidFill>
                  <a:srgbClr val="2A8B00"/>
                </a:solidFill>
                <a:latin typeface="CourierNewPSMT"/>
              </a:rPr>
              <a:t>(</a:t>
            </a:r>
            <a:r>
              <a:rPr lang="en-US" sz="3600" dirty="0">
                <a:solidFill>
                  <a:prstClr val="black"/>
                </a:solidFill>
                <a:latin typeface="Courier"/>
              </a:rPr>
              <a:t>err</a:t>
            </a:r>
            <a:r>
              <a:rPr lang="en-US" sz="3600" dirty="0">
                <a:solidFill>
                  <a:srgbClr val="2A8B00"/>
                </a:solidFill>
                <a:latin typeface="CourierNewPSMT"/>
              </a:rPr>
              <a:t>)</a:t>
            </a:r>
            <a:r>
              <a:rPr lang="en-US" sz="3600" dirty="0">
                <a:solidFill>
                  <a:prstClr val="black"/>
                </a:solidFill>
                <a:latin typeface="Courier"/>
              </a:rPr>
              <a:t> </a:t>
            </a:r>
            <a:r>
              <a:rPr lang="en-US" sz="3600" b="1" dirty="0">
                <a:solidFill>
                  <a:srgbClr val="000058"/>
                </a:solidFill>
                <a:latin typeface="CourierNewPS-BoldMT"/>
              </a:rPr>
              <a:t>throw</a:t>
            </a:r>
            <a:r>
              <a:rPr lang="en-US" sz="3600" dirty="0">
                <a:solidFill>
                  <a:prstClr val="black"/>
                </a:solidFill>
                <a:latin typeface="Courier"/>
              </a:rPr>
              <a:t> err</a:t>
            </a:r>
            <a:r>
              <a:rPr lang="en-US" sz="3600" dirty="0">
                <a:solidFill>
                  <a:srgbClr val="398B0F"/>
                </a:solidFill>
                <a:latin typeface="CourierNewPSMT"/>
              </a:rPr>
              <a:t>;</a:t>
            </a:r>
            <a:endParaRPr lang="en-US" sz="3600" dirty="0">
              <a:solidFill>
                <a:prstClr val="black"/>
              </a:solidFill>
              <a:latin typeface="Courier"/>
            </a:endParaRPr>
          </a:p>
          <a:p>
            <a:pPr marL="0" indent="0">
              <a:buNone/>
            </a:pPr>
            <a:r>
              <a:rPr lang="en-US" sz="3600" dirty="0" smtClean="0">
                <a:solidFill>
                  <a:srgbClr val="2A8B00"/>
                </a:solidFill>
                <a:latin typeface="CourierNewPSMT"/>
              </a:rPr>
              <a:t> }</a:t>
            </a:r>
            <a:endParaRPr lang="en-US" sz="3600" dirty="0">
              <a:solidFill>
                <a:prstClr val="black"/>
              </a:solidFill>
              <a:latin typeface="Courier"/>
            </a:endParaRPr>
          </a:p>
          <a:p>
            <a:pPr marL="0" indent="0">
              <a:buNone/>
            </a:pPr>
            <a:r>
              <a:rPr lang="en-US" sz="3600" dirty="0">
                <a:solidFill>
                  <a:prstClr val="black"/>
                </a:solidFill>
                <a:latin typeface="Courier"/>
              </a:rPr>
              <a:t> </a:t>
            </a:r>
          </a:p>
          <a:p>
            <a:pPr marL="0" indent="0">
              <a:buNone/>
            </a:pPr>
            <a:r>
              <a:rPr lang="da-DK" sz="3600" b="1" dirty="0" smtClean="0">
                <a:solidFill>
                  <a:srgbClr val="000058"/>
                </a:solidFill>
                <a:latin typeface="CourierNewPS-BoldMT"/>
              </a:rPr>
              <a:t> for</a:t>
            </a:r>
            <a:r>
              <a:rPr lang="da-DK" sz="3600" dirty="0" smtClean="0">
                <a:solidFill>
                  <a:prstClr val="black"/>
                </a:solidFill>
                <a:latin typeface="Courier"/>
              </a:rPr>
              <a:t> </a:t>
            </a:r>
            <a:r>
              <a:rPr lang="da-DK" sz="3600" dirty="0">
                <a:solidFill>
                  <a:srgbClr val="2A8B00"/>
                </a:solidFill>
                <a:latin typeface="CourierNewPSMT"/>
              </a:rPr>
              <a:t>(</a:t>
            </a:r>
            <a:r>
              <a:rPr lang="da-DK" sz="3600" b="1" dirty="0">
                <a:solidFill>
                  <a:srgbClr val="082357"/>
                </a:solidFill>
                <a:latin typeface="CourierNewPS-BoldMT"/>
              </a:rPr>
              <a:t>var</a:t>
            </a:r>
            <a:r>
              <a:rPr lang="da-DK" sz="3600" dirty="0">
                <a:solidFill>
                  <a:prstClr val="black"/>
                </a:solidFill>
                <a:latin typeface="Courier"/>
              </a:rPr>
              <a:t> i </a:t>
            </a:r>
            <a:r>
              <a:rPr lang="da-DK" sz="3600" dirty="0">
                <a:solidFill>
                  <a:srgbClr val="398B0F"/>
                </a:solidFill>
                <a:latin typeface="CourierNewPSMT"/>
              </a:rPr>
              <a:t>=</a:t>
            </a:r>
            <a:r>
              <a:rPr lang="da-DK" sz="3600" dirty="0">
                <a:solidFill>
                  <a:prstClr val="black"/>
                </a:solidFill>
                <a:latin typeface="Courier"/>
              </a:rPr>
              <a:t> </a:t>
            </a:r>
            <a:r>
              <a:rPr lang="da-DK" sz="3600" dirty="0">
                <a:solidFill>
                  <a:srgbClr val="B50000"/>
                </a:solidFill>
                <a:latin typeface="CourierNewPSMT"/>
              </a:rPr>
              <a:t>0</a:t>
            </a:r>
            <a:r>
              <a:rPr lang="da-DK" sz="3600" dirty="0">
                <a:solidFill>
                  <a:srgbClr val="398B0F"/>
                </a:solidFill>
                <a:latin typeface="CourierNewPSMT"/>
              </a:rPr>
              <a:t>;</a:t>
            </a:r>
            <a:r>
              <a:rPr lang="da-DK" sz="3600" dirty="0">
                <a:solidFill>
                  <a:prstClr val="black"/>
                </a:solidFill>
                <a:latin typeface="Courier"/>
              </a:rPr>
              <a:t> i </a:t>
            </a:r>
            <a:r>
              <a:rPr lang="da-DK" sz="3600" dirty="0">
                <a:solidFill>
                  <a:srgbClr val="398B0F"/>
                </a:solidFill>
                <a:latin typeface="CourierNewPSMT"/>
              </a:rPr>
              <a:t>&lt;</a:t>
            </a:r>
            <a:r>
              <a:rPr lang="da-DK" sz="3600" dirty="0">
                <a:solidFill>
                  <a:prstClr val="black"/>
                </a:solidFill>
                <a:latin typeface="Courier"/>
              </a:rPr>
              <a:t> </a:t>
            </a:r>
            <a:r>
              <a:rPr lang="da-DK" sz="3600" dirty="0">
                <a:solidFill>
                  <a:srgbClr val="B50000"/>
                </a:solidFill>
                <a:latin typeface="CourierNewPSMT"/>
              </a:rPr>
              <a:t>10000</a:t>
            </a:r>
            <a:r>
              <a:rPr lang="da-DK" sz="3600" dirty="0">
                <a:solidFill>
                  <a:srgbClr val="398B0F"/>
                </a:solidFill>
                <a:latin typeface="CourierNewPSMT"/>
              </a:rPr>
              <a:t>;</a:t>
            </a:r>
            <a:r>
              <a:rPr lang="da-DK" sz="3600" dirty="0">
                <a:solidFill>
                  <a:prstClr val="black"/>
                </a:solidFill>
                <a:latin typeface="Courier"/>
              </a:rPr>
              <a:t> i</a:t>
            </a:r>
            <a:r>
              <a:rPr lang="da-DK" sz="3600" dirty="0">
                <a:solidFill>
                  <a:srgbClr val="398B0F"/>
                </a:solidFill>
                <a:latin typeface="CourierNewPSMT"/>
              </a:rPr>
              <a:t>++</a:t>
            </a:r>
            <a:r>
              <a:rPr lang="da-DK" sz="3600" dirty="0">
                <a:solidFill>
                  <a:srgbClr val="2A8B00"/>
                </a:solidFill>
                <a:latin typeface="CourierNewPSMT"/>
              </a:rPr>
              <a:t>)</a:t>
            </a:r>
            <a:r>
              <a:rPr lang="da-DK" sz="3600" dirty="0">
                <a:solidFill>
                  <a:prstClr val="black"/>
                </a:solidFill>
                <a:latin typeface="Courier"/>
              </a:rPr>
              <a:t> </a:t>
            </a:r>
            <a:r>
              <a:rPr lang="da-DK" sz="3600" dirty="0">
                <a:solidFill>
                  <a:srgbClr val="2A8B00"/>
                </a:solidFill>
                <a:latin typeface="CourierNewPSMT"/>
              </a:rPr>
              <a:t>{</a:t>
            </a:r>
            <a:endParaRPr lang="da-DK" sz="3600" dirty="0">
              <a:solidFill>
                <a:prstClr val="black"/>
              </a:solidFill>
              <a:latin typeface="Courier"/>
            </a:endParaRPr>
          </a:p>
          <a:p>
            <a:pPr marL="0" indent="0">
              <a:buNone/>
            </a:pPr>
            <a:r>
              <a:rPr lang="da-DK" sz="3600" dirty="0">
                <a:solidFill>
                  <a:prstClr val="black"/>
                </a:solidFill>
                <a:latin typeface="Courier"/>
              </a:rPr>
              <a:t>   </a:t>
            </a:r>
            <a:r>
              <a:rPr lang="da-DK" sz="3600" dirty="0" err="1">
                <a:solidFill>
                  <a:prstClr val="black"/>
                </a:solidFill>
                <a:latin typeface="Courier"/>
              </a:rPr>
              <a:t>fs.</a:t>
            </a:r>
            <a:r>
              <a:rPr lang="da-DK" sz="3600" dirty="0" err="1">
                <a:solidFill>
                  <a:srgbClr val="4D0057"/>
                </a:solidFill>
                <a:latin typeface="CourierNewPSMT"/>
              </a:rPr>
              <a:t>readFile</a:t>
            </a:r>
            <a:r>
              <a:rPr lang="da-DK" sz="3600" dirty="0">
                <a:solidFill>
                  <a:srgbClr val="2A8B00"/>
                </a:solidFill>
                <a:latin typeface="CourierNewPSMT"/>
              </a:rPr>
              <a:t>(</a:t>
            </a:r>
            <a:r>
              <a:rPr lang="da-DK" sz="3600" dirty="0" err="1">
                <a:solidFill>
                  <a:prstClr val="black"/>
                </a:solidFill>
                <a:latin typeface="Courier"/>
              </a:rPr>
              <a:t>filename</a:t>
            </a:r>
            <a:r>
              <a:rPr lang="da-DK" sz="3600" dirty="0">
                <a:solidFill>
                  <a:srgbClr val="398B0F"/>
                </a:solidFill>
                <a:latin typeface="CourierNewPSMT"/>
              </a:rPr>
              <a:t>,</a:t>
            </a:r>
            <a:r>
              <a:rPr lang="da-DK" sz="3600" dirty="0">
                <a:solidFill>
                  <a:prstClr val="black"/>
                </a:solidFill>
                <a:latin typeface="Courier"/>
              </a:rPr>
              <a:t> </a:t>
            </a:r>
            <a:r>
              <a:rPr lang="da-DK" sz="3600" dirty="0" err="1">
                <a:solidFill>
                  <a:prstClr val="black"/>
                </a:solidFill>
                <a:latin typeface="Courier"/>
              </a:rPr>
              <a:t>onRead</a:t>
            </a:r>
            <a:r>
              <a:rPr lang="da-DK" sz="3600" dirty="0">
                <a:solidFill>
                  <a:srgbClr val="2A8B00"/>
                </a:solidFill>
                <a:latin typeface="CourierNewPSMT"/>
              </a:rPr>
              <a:t>)</a:t>
            </a:r>
            <a:r>
              <a:rPr lang="da-DK" sz="3600" dirty="0">
                <a:solidFill>
                  <a:srgbClr val="398B0F"/>
                </a:solidFill>
                <a:latin typeface="CourierNewPSMT"/>
              </a:rPr>
              <a:t>;</a:t>
            </a:r>
            <a:endParaRPr lang="da-DK" sz="3600" dirty="0">
              <a:solidFill>
                <a:prstClr val="black"/>
              </a:solidFill>
              <a:latin typeface="Courier"/>
            </a:endParaRPr>
          </a:p>
          <a:p>
            <a:pPr marL="0" indent="0">
              <a:buNone/>
            </a:pPr>
            <a:r>
              <a:rPr lang="da-DK" sz="3600" dirty="0" smtClean="0">
                <a:solidFill>
                  <a:srgbClr val="2A8B00"/>
                </a:solidFill>
                <a:latin typeface="CourierNewPSMT"/>
              </a:rPr>
              <a:t> }</a:t>
            </a:r>
            <a:endParaRPr lang="da-DK" sz="3600" dirty="0">
              <a:solidFill>
                <a:prstClr val="black"/>
              </a:solidFill>
              <a:latin typeface="Courier"/>
            </a:endParaRPr>
          </a:p>
          <a:p>
            <a:pPr marL="0" indent="0">
              <a:buNone/>
            </a:pPr>
            <a:endParaRPr lang="da-DK" sz="3600" dirty="0" smtClean="0">
              <a:latin typeface="Courier New"/>
              <a:cs typeface="Courier New"/>
            </a:endParaRPr>
          </a:p>
        </p:txBody>
      </p:sp>
      <p:sp>
        <p:nvSpPr>
          <p:cNvPr id="4" name="Content Placeholder 2"/>
          <p:cNvSpPr txBox="1">
            <a:spLocks/>
          </p:cNvSpPr>
          <p:nvPr/>
        </p:nvSpPr>
        <p:spPr>
          <a:xfrm>
            <a:off x="457200" y="1306564"/>
            <a:ext cx="8229600" cy="91590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What happens if I do this </a:t>
            </a:r>
            <a:r>
              <a:rPr lang="en-US" dirty="0" err="1"/>
              <a:t>asyncronously</a:t>
            </a:r>
            <a:r>
              <a:rPr lang="en-US" dirty="0" smtClean="0"/>
              <a:t>?</a:t>
            </a:r>
            <a:endParaRPr lang="en-US" dirty="0" smtClean="0">
              <a:latin typeface="Courier New"/>
              <a:cs typeface="Courier New"/>
            </a:endParaRPr>
          </a:p>
        </p:txBody>
      </p:sp>
    </p:spTree>
    <p:extLst>
      <p:ext uri="{BB962C8B-B14F-4D97-AF65-F5344CB8AC3E}">
        <p14:creationId xmlns:p14="http://schemas.microsoft.com/office/powerpoint/2010/main" val="21900955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Ruh</a:t>
            </a:r>
            <a:r>
              <a:rPr lang="en-US" dirty="0" smtClean="0"/>
              <a:t> </a:t>
            </a:r>
            <a:r>
              <a:rPr lang="en-US" dirty="0" err="1" smtClean="0"/>
              <a:t>Roh</a:t>
            </a:r>
            <a:endParaRPr lang="en-US" dirty="0"/>
          </a:p>
        </p:txBody>
      </p:sp>
      <p:sp>
        <p:nvSpPr>
          <p:cNvPr id="3" name="Content Placeholder 2"/>
          <p:cNvSpPr>
            <a:spLocks noGrp="1"/>
          </p:cNvSpPr>
          <p:nvPr>
            <p:ph idx="1"/>
          </p:nvPr>
        </p:nvSpPr>
        <p:spPr/>
        <p:txBody>
          <a:bodyPr/>
          <a:lstStyle/>
          <a:p>
            <a:pPr marL="0" indent="0">
              <a:buNone/>
            </a:pPr>
            <a:r>
              <a:rPr lang="en-US" dirty="0" smtClean="0"/>
              <a:t>The event loop is </a:t>
            </a:r>
            <a:r>
              <a:rPr lang="en-US" i="1" dirty="0" smtClean="0">
                <a:solidFill>
                  <a:srgbClr val="1D86CD"/>
                </a:solidFill>
              </a:rPr>
              <a:t>fast</a:t>
            </a:r>
          </a:p>
          <a:p>
            <a:pPr marL="0" indent="0">
              <a:buNone/>
            </a:pPr>
            <a:endParaRPr lang="en-US" dirty="0" smtClean="0"/>
          </a:p>
          <a:p>
            <a:pPr marL="0" indent="0">
              <a:buNone/>
            </a:pPr>
            <a:r>
              <a:rPr lang="en-US" dirty="0" smtClean="0"/>
              <a:t>This will open the file 10,000 times at once</a:t>
            </a:r>
          </a:p>
          <a:p>
            <a:pPr marL="0" indent="0">
              <a:buNone/>
            </a:pPr>
            <a:endParaRPr lang="en-US" dirty="0"/>
          </a:p>
          <a:p>
            <a:pPr marL="0" indent="0">
              <a:buNone/>
            </a:pPr>
            <a:r>
              <a:rPr lang="en-US" dirty="0" smtClean="0"/>
              <a:t>This is unnecessary…and on </a:t>
            </a:r>
            <a:r>
              <a:rPr lang="en-US" dirty="0" smtClean="0"/>
              <a:t>most systems</a:t>
            </a:r>
            <a:r>
              <a:rPr lang="en-US" dirty="0" smtClean="0"/>
              <a:t>, you will run out of file descriptors!</a:t>
            </a:r>
            <a:endParaRPr lang="en-US" dirty="0"/>
          </a:p>
        </p:txBody>
      </p:sp>
    </p:spTree>
    <p:extLst>
      <p:ext uri="{BB962C8B-B14F-4D97-AF65-F5344CB8AC3E}">
        <p14:creationId xmlns:p14="http://schemas.microsoft.com/office/powerpoint/2010/main" val="3330709511"/>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01475" y="-237943"/>
            <a:ext cx="4716195" cy="2947622"/>
          </a:xfrm>
          <a:prstGeom prst="rect">
            <a:avLst/>
          </a:prstGeom>
        </p:spPr>
      </p:pic>
      <p:sp>
        <p:nvSpPr>
          <p:cNvPr id="2" name="Title 1"/>
          <p:cNvSpPr>
            <a:spLocks noGrp="1"/>
          </p:cNvSpPr>
          <p:nvPr>
            <p:ph type="title"/>
          </p:nvPr>
        </p:nvSpPr>
        <p:spPr/>
        <p:txBody>
          <a:bodyPr>
            <a:normAutofit fontScale="90000"/>
          </a:bodyPr>
          <a:lstStyle/>
          <a:p>
            <a:pPr algn="l"/>
            <a:r>
              <a:rPr lang="en-US" dirty="0" smtClean="0"/>
              <a:t>Pattern: </a:t>
            </a:r>
            <a:br>
              <a:rPr lang="en-US" dirty="0" smtClean="0"/>
            </a:br>
            <a:r>
              <a:rPr lang="en-US" dirty="0" smtClean="0"/>
              <a:t>The Request Batch</a:t>
            </a:r>
            <a:endParaRPr lang="en-US" dirty="0"/>
          </a:p>
        </p:txBody>
      </p:sp>
      <p:sp>
        <p:nvSpPr>
          <p:cNvPr id="3" name="Content Placeholder 2"/>
          <p:cNvSpPr>
            <a:spLocks noGrp="1"/>
          </p:cNvSpPr>
          <p:nvPr>
            <p:ph idx="1"/>
          </p:nvPr>
        </p:nvSpPr>
        <p:spPr/>
        <p:txBody>
          <a:bodyPr/>
          <a:lstStyle/>
          <a:p>
            <a:endParaRPr lang="en-US" dirty="0" smtClean="0"/>
          </a:p>
          <a:p>
            <a:r>
              <a:rPr lang="en-US" dirty="0" smtClean="0"/>
              <a:t>One solution is to batch requests</a:t>
            </a:r>
          </a:p>
          <a:p>
            <a:r>
              <a:rPr lang="en-US" dirty="0" smtClean="0"/>
              <a:t>Piggyback on existing requests for the same file</a:t>
            </a:r>
          </a:p>
          <a:p>
            <a:r>
              <a:rPr lang="en-US" dirty="0" smtClean="0"/>
              <a:t>Each file then only has one open request at a time, regardless of requesting clients</a:t>
            </a:r>
          </a:p>
        </p:txBody>
      </p:sp>
    </p:spTree>
    <p:extLst>
      <p:ext uri="{BB962C8B-B14F-4D97-AF65-F5344CB8AC3E}">
        <p14:creationId xmlns:p14="http://schemas.microsoft.com/office/powerpoint/2010/main" val="2900503111"/>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6414"/>
            <a:ext cx="8229600" cy="6521495"/>
          </a:xfrm>
          <a:solidFill>
            <a:schemeClr val="bg1">
              <a:lumMod val="85000"/>
            </a:schemeClr>
          </a:solidFill>
          <a:effectLst>
            <a:softEdge rad="88900"/>
          </a:effectLst>
        </p:spPr>
        <p:txBody>
          <a:bodyPr>
            <a:noAutofit/>
          </a:bodyPr>
          <a:lstStyle/>
          <a:p>
            <a:pPr marL="0" indent="0">
              <a:buNone/>
            </a:pPr>
            <a:r>
              <a:rPr lang="en-US" sz="1600" i="1" dirty="0" smtClean="0">
                <a:solidFill>
                  <a:srgbClr val="01661C"/>
                </a:solidFill>
                <a:latin typeface="Courier New"/>
                <a:ea typeface="Courier New"/>
                <a:cs typeface="Courier New"/>
              </a:rPr>
              <a:t> /</a:t>
            </a:r>
            <a:r>
              <a:rPr lang="en-US" sz="1600" i="1" dirty="0">
                <a:solidFill>
                  <a:srgbClr val="01661C"/>
                </a:solidFill>
                <a:latin typeface="Courier New"/>
                <a:ea typeface="Courier New"/>
                <a:cs typeface="Courier New"/>
              </a:rPr>
              <a:t>/ Batching wrapper for </a:t>
            </a:r>
            <a:r>
              <a:rPr lang="en-US" sz="1600" i="1" dirty="0" err="1">
                <a:solidFill>
                  <a:srgbClr val="01661C"/>
                </a:solidFill>
                <a:latin typeface="Courier New"/>
                <a:ea typeface="Courier New"/>
                <a:cs typeface="Courier New"/>
              </a:rPr>
              <a:t>fs.readFile</a:t>
            </a:r>
            <a:r>
              <a:rPr lang="en-US" sz="1600" i="1" dirty="0">
                <a:solidFill>
                  <a:srgbClr val="01661C"/>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b="1" dirty="0" smtClean="0">
                <a:solidFill>
                  <a:srgbClr val="003266"/>
                </a:solidFill>
                <a:latin typeface="Courier New"/>
                <a:ea typeface="Courier New"/>
                <a:cs typeface="Courier New"/>
              </a:rPr>
              <a:t> </a:t>
            </a:r>
            <a:r>
              <a:rPr lang="en-US" sz="1600" b="1" dirty="0" err="1" smtClean="0">
                <a:solidFill>
                  <a:srgbClr val="003266"/>
                </a:solidFill>
                <a:latin typeface="Courier New"/>
                <a:ea typeface="Courier New"/>
                <a:cs typeface="Courier New"/>
              </a:rPr>
              <a:t>var</a:t>
            </a:r>
            <a:r>
              <a:rPr lang="en-US" sz="1600" dirty="0" smtClean="0">
                <a:solidFill>
                  <a:srgbClr val="000000"/>
                </a:solidFill>
                <a:latin typeface="Courier"/>
                <a:ea typeface="Courier"/>
                <a:cs typeface="Courier"/>
              </a:rPr>
              <a:t> </a:t>
            </a:r>
            <a:r>
              <a:rPr lang="en-US" sz="1600" dirty="0" err="1">
                <a:solidFill>
                  <a:srgbClr val="000000"/>
                </a:solidFill>
                <a:latin typeface="Courier"/>
                <a:ea typeface="Courier"/>
                <a:cs typeface="Courier"/>
              </a:rPr>
              <a:t>requestBatches</a:t>
            </a:r>
            <a:r>
              <a:rPr lang="en-US" sz="1600" dirty="0">
                <a:solidFill>
                  <a:srgbClr val="000000"/>
                </a:solidFill>
                <a:latin typeface="Courier"/>
                <a:ea typeface="Courier"/>
                <a:cs typeface="Courier"/>
              </a:rPr>
              <a:t> </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a:solidFill>
                  <a:srgbClr val="03992E"/>
                </a:solidFill>
                <a:latin typeface="Courier New"/>
                <a:ea typeface="Courier New"/>
                <a:cs typeface="Courier New"/>
              </a:rPr>
              <a:t>{}</a:t>
            </a:r>
            <a:r>
              <a:rPr lang="en-US" sz="1600" dirty="0">
                <a:solidFill>
                  <a:srgbClr val="339933"/>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b="1" dirty="0" smtClean="0">
                <a:solidFill>
                  <a:srgbClr val="003266"/>
                </a:solidFill>
                <a:latin typeface="Courier New"/>
                <a:ea typeface="Courier New"/>
                <a:cs typeface="Courier New"/>
              </a:rPr>
              <a:t> function</a:t>
            </a:r>
            <a:r>
              <a:rPr lang="en-US" sz="1600" dirty="0" smtClean="0">
                <a:solidFill>
                  <a:srgbClr val="000000"/>
                </a:solidFill>
                <a:latin typeface="Courier"/>
                <a:ea typeface="Courier"/>
                <a:cs typeface="Courier"/>
              </a:rPr>
              <a:t> </a:t>
            </a:r>
            <a:r>
              <a:rPr lang="en-US" sz="1600" dirty="0" err="1">
                <a:solidFill>
                  <a:srgbClr val="000000"/>
                </a:solidFill>
                <a:latin typeface="Courier"/>
                <a:ea typeface="Courier"/>
                <a:cs typeface="Courier"/>
              </a:rPr>
              <a:t>batchedReadFile</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filename</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callback</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a:solidFill>
                  <a:srgbClr val="03992E"/>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i="1" dirty="0" smtClean="0">
                <a:solidFill>
                  <a:srgbClr val="01661C"/>
                </a:solidFill>
                <a:latin typeface="Courier New"/>
                <a:ea typeface="Courier New"/>
                <a:cs typeface="Courier New"/>
              </a:rPr>
              <a:t>   /</a:t>
            </a:r>
            <a:r>
              <a:rPr lang="en-US" sz="1600" i="1" dirty="0">
                <a:solidFill>
                  <a:srgbClr val="01661C"/>
                </a:solidFill>
                <a:latin typeface="Courier New"/>
                <a:ea typeface="Courier New"/>
                <a:cs typeface="Courier New"/>
              </a:rPr>
              <a:t>/ Is there already a batch for this file?</a:t>
            </a:r>
            <a:endParaRPr lang="en-US" sz="1600" dirty="0">
              <a:solidFill>
                <a:srgbClr val="000000"/>
              </a:solidFill>
              <a:latin typeface="Courier"/>
              <a:ea typeface="Courier"/>
              <a:cs typeface="Courier"/>
            </a:endParaRPr>
          </a:p>
          <a:p>
            <a:pPr marL="0" indent="0">
              <a:buNone/>
            </a:pPr>
            <a:r>
              <a:rPr lang="en-US" sz="1600" b="1" dirty="0" smtClean="0">
                <a:solidFill>
                  <a:srgbClr val="051166"/>
                </a:solidFill>
                <a:latin typeface="Courier New"/>
                <a:ea typeface="Courier New"/>
                <a:cs typeface="Courier New"/>
              </a:rPr>
              <a:t>   if</a:t>
            </a:r>
            <a:r>
              <a:rPr lang="en-US" sz="1600" dirty="0" smtClean="0">
                <a:solidFill>
                  <a:srgbClr val="000000"/>
                </a:solidFill>
                <a:latin typeface="Courier"/>
                <a:ea typeface="Courier"/>
                <a:cs typeface="Courier"/>
              </a:rPr>
              <a:t> </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filename </a:t>
            </a:r>
            <a:r>
              <a:rPr lang="en-US" sz="1600" b="1" dirty="0">
                <a:solidFill>
                  <a:srgbClr val="051166"/>
                </a:solidFill>
                <a:latin typeface="Courier New"/>
                <a:ea typeface="Courier New"/>
                <a:cs typeface="Courier New"/>
              </a:rPr>
              <a:t>in</a:t>
            </a:r>
            <a:r>
              <a:rPr lang="en-US" sz="1600" dirty="0">
                <a:solidFill>
                  <a:srgbClr val="000000"/>
                </a:solidFill>
                <a:latin typeface="Courier"/>
                <a:ea typeface="Courier"/>
                <a:cs typeface="Courier"/>
              </a:rPr>
              <a:t> </a:t>
            </a:r>
            <a:r>
              <a:rPr lang="en-US" sz="1600" dirty="0" err="1">
                <a:solidFill>
                  <a:srgbClr val="000000"/>
                </a:solidFill>
                <a:latin typeface="Courier"/>
                <a:ea typeface="Courier"/>
                <a:cs typeface="Courier"/>
              </a:rPr>
              <a:t>requestBatches</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a:solidFill>
                  <a:srgbClr val="03992E"/>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i="1" dirty="0" smtClean="0">
                <a:solidFill>
                  <a:srgbClr val="01661C"/>
                </a:solidFill>
                <a:latin typeface="Courier New"/>
                <a:ea typeface="Courier New"/>
                <a:cs typeface="Courier New"/>
              </a:rPr>
              <a:t>     /</a:t>
            </a:r>
            <a:r>
              <a:rPr lang="en-US" sz="1600" i="1" dirty="0">
                <a:solidFill>
                  <a:srgbClr val="01661C"/>
                </a:solidFill>
                <a:latin typeface="Courier New"/>
                <a:ea typeface="Courier New"/>
                <a:cs typeface="Courier New"/>
              </a:rPr>
              <a:t>/ if so, push callback into batch</a:t>
            </a:r>
            <a:endParaRPr lang="en-US" sz="1600" dirty="0">
              <a:solidFill>
                <a:srgbClr val="000000"/>
              </a:solidFill>
              <a:latin typeface="Courier"/>
              <a:ea typeface="Courier"/>
              <a:cs typeface="Courier"/>
            </a:endParaRPr>
          </a:p>
          <a:p>
            <a:pPr marL="0" indent="0">
              <a:buNone/>
            </a:pPr>
            <a:r>
              <a:rPr lang="en-US" sz="1600" dirty="0" smtClean="0">
                <a:solidFill>
                  <a:srgbClr val="000000"/>
                </a:solidFill>
                <a:latin typeface="Courier"/>
                <a:ea typeface="Courier"/>
                <a:cs typeface="Courier"/>
              </a:rPr>
              <a:t>     </a:t>
            </a:r>
            <a:r>
              <a:rPr lang="en-US" sz="1600" dirty="0" err="1" smtClean="0">
                <a:solidFill>
                  <a:srgbClr val="000000"/>
                </a:solidFill>
                <a:latin typeface="Courier"/>
                <a:ea typeface="Courier"/>
                <a:cs typeface="Courier"/>
              </a:rPr>
              <a:t>requestBatches</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filename</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a:t>
            </a:r>
            <a:r>
              <a:rPr lang="en-US" sz="1600" dirty="0">
                <a:solidFill>
                  <a:srgbClr val="651366"/>
                </a:solidFill>
                <a:latin typeface="Courier New"/>
                <a:ea typeface="Courier New"/>
                <a:cs typeface="Courier New"/>
              </a:rPr>
              <a:t>push</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callback</a:t>
            </a:r>
            <a:r>
              <a:rPr lang="en-US" sz="1600" dirty="0">
                <a:solidFill>
                  <a:srgbClr val="03992E"/>
                </a:solidFill>
                <a:latin typeface="Courier New"/>
                <a:ea typeface="Courier New"/>
                <a:cs typeface="Courier New"/>
              </a:rPr>
              <a:t>)</a:t>
            </a:r>
            <a:r>
              <a:rPr lang="en-US" sz="1600" dirty="0">
                <a:solidFill>
                  <a:srgbClr val="339933"/>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b="1" dirty="0" smtClean="0">
                <a:solidFill>
                  <a:srgbClr val="051166"/>
                </a:solidFill>
                <a:latin typeface="Courier New"/>
                <a:ea typeface="Courier New"/>
                <a:cs typeface="Courier New"/>
              </a:rPr>
              <a:t>     return</a:t>
            </a:r>
            <a:r>
              <a:rPr lang="en-US" sz="1600" dirty="0">
                <a:solidFill>
                  <a:srgbClr val="339933"/>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dirty="0" smtClean="0">
                <a:solidFill>
                  <a:srgbClr val="000000"/>
                </a:solidFill>
                <a:latin typeface="Courier"/>
                <a:ea typeface="Courier"/>
                <a:cs typeface="Courier"/>
              </a:rPr>
              <a:t>   </a:t>
            </a:r>
            <a:r>
              <a:rPr lang="en-US" sz="1600" dirty="0" smtClean="0">
                <a:solidFill>
                  <a:srgbClr val="03992E"/>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i="1" dirty="0" smtClean="0">
                <a:solidFill>
                  <a:srgbClr val="01661C"/>
                </a:solidFill>
                <a:latin typeface="Courier New"/>
                <a:ea typeface="Courier New"/>
                <a:cs typeface="Courier New"/>
              </a:rPr>
              <a:t>   /</a:t>
            </a:r>
            <a:r>
              <a:rPr lang="en-US" sz="1600" i="1" dirty="0">
                <a:solidFill>
                  <a:srgbClr val="01661C"/>
                </a:solidFill>
                <a:latin typeface="Courier New"/>
                <a:ea typeface="Courier New"/>
                <a:cs typeface="Courier New"/>
              </a:rPr>
              <a:t>/ If not, start a new request</a:t>
            </a:r>
            <a:endParaRPr lang="en-US" sz="1600" dirty="0">
              <a:solidFill>
                <a:srgbClr val="000000"/>
              </a:solidFill>
              <a:latin typeface="Courier"/>
              <a:ea typeface="Courier"/>
              <a:cs typeface="Courier"/>
            </a:endParaRPr>
          </a:p>
          <a:p>
            <a:pPr marL="0" indent="0">
              <a:buNone/>
            </a:pPr>
            <a:r>
              <a:rPr lang="en-US" sz="1600" b="1" dirty="0" smtClean="0">
                <a:solidFill>
                  <a:srgbClr val="003266"/>
                </a:solidFill>
                <a:latin typeface="Courier New"/>
                <a:ea typeface="Courier New"/>
                <a:cs typeface="Courier New"/>
              </a:rPr>
              <a:t>   </a:t>
            </a:r>
            <a:r>
              <a:rPr lang="en-US" sz="1600" b="1" dirty="0" err="1" smtClean="0">
                <a:solidFill>
                  <a:srgbClr val="003266"/>
                </a:solidFill>
                <a:latin typeface="Courier New"/>
                <a:ea typeface="Courier New"/>
                <a:cs typeface="Courier New"/>
              </a:rPr>
              <a:t>var</a:t>
            </a:r>
            <a:r>
              <a:rPr lang="en-US" sz="1600" dirty="0" smtClean="0">
                <a:solidFill>
                  <a:srgbClr val="000000"/>
                </a:solidFill>
                <a:latin typeface="Courier"/>
                <a:ea typeface="Courier"/>
                <a:cs typeface="Courier"/>
              </a:rPr>
              <a:t> </a:t>
            </a:r>
            <a:r>
              <a:rPr lang="en-US" sz="1600" dirty="0">
                <a:solidFill>
                  <a:srgbClr val="000000"/>
                </a:solidFill>
                <a:latin typeface="Courier"/>
                <a:ea typeface="Courier"/>
                <a:cs typeface="Courier"/>
              </a:rPr>
              <a:t>callbacks </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err="1">
                <a:solidFill>
                  <a:srgbClr val="000000"/>
                </a:solidFill>
                <a:latin typeface="Courier"/>
                <a:ea typeface="Courier"/>
                <a:cs typeface="Courier"/>
              </a:rPr>
              <a:t>requestBatches</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filename</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callback</a:t>
            </a:r>
            <a:r>
              <a:rPr lang="en-US" sz="1600" dirty="0">
                <a:solidFill>
                  <a:srgbClr val="03992E"/>
                </a:solidFill>
                <a:latin typeface="Courier New"/>
                <a:ea typeface="Courier New"/>
                <a:cs typeface="Courier New"/>
              </a:rPr>
              <a:t>]</a:t>
            </a:r>
            <a:r>
              <a:rPr lang="en-US" sz="1600" dirty="0">
                <a:solidFill>
                  <a:srgbClr val="339933"/>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dirty="0" smtClean="0">
                <a:solidFill>
                  <a:srgbClr val="000000"/>
                </a:solidFill>
                <a:latin typeface="Courier"/>
                <a:ea typeface="Courier"/>
                <a:cs typeface="Courier"/>
              </a:rPr>
              <a:t>   </a:t>
            </a:r>
            <a:r>
              <a:rPr lang="en-US" sz="1600" dirty="0" err="1" smtClean="0">
                <a:solidFill>
                  <a:srgbClr val="000000"/>
                </a:solidFill>
                <a:latin typeface="Courier"/>
                <a:ea typeface="Courier"/>
                <a:cs typeface="Courier"/>
              </a:rPr>
              <a:t>fs.</a:t>
            </a:r>
            <a:r>
              <a:rPr lang="en-US" sz="1600" dirty="0" err="1" smtClean="0">
                <a:solidFill>
                  <a:srgbClr val="651366"/>
                </a:solidFill>
                <a:latin typeface="Courier New"/>
                <a:ea typeface="Courier New"/>
                <a:cs typeface="Courier New"/>
              </a:rPr>
              <a:t>readFile</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filename</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err="1">
                <a:solidFill>
                  <a:srgbClr val="000000"/>
                </a:solidFill>
                <a:latin typeface="Courier"/>
                <a:ea typeface="Courier"/>
                <a:cs typeface="Courier"/>
              </a:rPr>
              <a:t>onRead</a:t>
            </a:r>
            <a:r>
              <a:rPr lang="en-US" sz="1600" dirty="0">
                <a:solidFill>
                  <a:srgbClr val="03992E"/>
                </a:solidFill>
                <a:latin typeface="Courier New"/>
                <a:ea typeface="Courier New"/>
                <a:cs typeface="Courier New"/>
              </a:rPr>
              <a:t>)</a:t>
            </a:r>
            <a:r>
              <a:rPr lang="en-US" sz="1600" dirty="0">
                <a:solidFill>
                  <a:srgbClr val="339933"/>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i="1" dirty="0" smtClean="0">
                <a:solidFill>
                  <a:srgbClr val="01661C"/>
                </a:solidFill>
                <a:latin typeface="Courier New"/>
                <a:ea typeface="Courier New"/>
                <a:cs typeface="Courier New"/>
              </a:rPr>
              <a:t>  </a:t>
            </a:r>
          </a:p>
          <a:p>
            <a:pPr marL="0" indent="0">
              <a:buNone/>
            </a:pPr>
            <a:r>
              <a:rPr lang="en-US" sz="1600" i="1" dirty="0">
                <a:solidFill>
                  <a:srgbClr val="01661C"/>
                </a:solidFill>
                <a:latin typeface="Courier New"/>
                <a:ea typeface="Courier New"/>
                <a:cs typeface="Courier New"/>
              </a:rPr>
              <a:t> </a:t>
            </a:r>
            <a:r>
              <a:rPr lang="en-US" sz="1600" i="1" dirty="0" smtClean="0">
                <a:solidFill>
                  <a:srgbClr val="01661C"/>
                </a:solidFill>
                <a:latin typeface="Courier New"/>
                <a:ea typeface="Courier New"/>
                <a:cs typeface="Courier New"/>
              </a:rPr>
              <a:t>  /</a:t>
            </a:r>
            <a:r>
              <a:rPr lang="en-US" sz="1600" i="1" dirty="0">
                <a:solidFill>
                  <a:srgbClr val="01661C"/>
                </a:solidFill>
                <a:latin typeface="Courier New"/>
                <a:ea typeface="Courier New"/>
                <a:cs typeface="Courier New"/>
              </a:rPr>
              <a:t>/ Flush out the batch on complete</a:t>
            </a:r>
            <a:endParaRPr lang="en-US" sz="1600" dirty="0">
              <a:solidFill>
                <a:srgbClr val="000000"/>
              </a:solidFill>
              <a:latin typeface="Courier"/>
              <a:ea typeface="Courier"/>
              <a:cs typeface="Courier"/>
            </a:endParaRPr>
          </a:p>
          <a:p>
            <a:pPr marL="0" indent="0">
              <a:buNone/>
            </a:pPr>
            <a:r>
              <a:rPr lang="en-US" sz="1600" b="1" dirty="0" smtClean="0">
                <a:solidFill>
                  <a:srgbClr val="003266"/>
                </a:solidFill>
                <a:latin typeface="Courier New"/>
                <a:ea typeface="Courier New"/>
                <a:cs typeface="Courier New"/>
              </a:rPr>
              <a:t>   function</a:t>
            </a:r>
            <a:r>
              <a:rPr lang="en-US" sz="1600" dirty="0" smtClean="0">
                <a:solidFill>
                  <a:srgbClr val="000000"/>
                </a:solidFill>
                <a:latin typeface="Courier"/>
                <a:ea typeface="Courier"/>
                <a:cs typeface="Courier"/>
              </a:rPr>
              <a:t> </a:t>
            </a:r>
            <a:r>
              <a:rPr lang="en-US" sz="1600" dirty="0" err="1">
                <a:solidFill>
                  <a:srgbClr val="000000"/>
                </a:solidFill>
                <a:latin typeface="Courier"/>
                <a:ea typeface="Courier"/>
                <a:cs typeface="Courier"/>
              </a:rPr>
              <a:t>onRead</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err</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file</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a:solidFill>
                  <a:srgbClr val="03992E"/>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dirty="0" smtClean="0">
                <a:solidFill>
                  <a:srgbClr val="000000"/>
                </a:solidFill>
                <a:latin typeface="Courier"/>
                <a:ea typeface="Courier"/>
                <a:cs typeface="Courier"/>
              </a:rPr>
              <a:t>     </a:t>
            </a:r>
            <a:r>
              <a:rPr lang="en-US" sz="1600" b="1" dirty="0" smtClean="0">
                <a:solidFill>
                  <a:srgbClr val="051166"/>
                </a:solidFill>
                <a:latin typeface="Courier New"/>
                <a:ea typeface="Courier New"/>
                <a:cs typeface="Courier New"/>
              </a:rPr>
              <a:t>delete</a:t>
            </a:r>
            <a:r>
              <a:rPr lang="en-US" sz="1600" dirty="0" smtClean="0">
                <a:solidFill>
                  <a:srgbClr val="000000"/>
                </a:solidFill>
                <a:latin typeface="Courier"/>
                <a:ea typeface="Courier"/>
                <a:cs typeface="Courier"/>
              </a:rPr>
              <a:t> </a:t>
            </a:r>
            <a:r>
              <a:rPr lang="en-US" sz="1600" dirty="0" err="1">
                <a:solidFill>
                  <a:srgbClr val="000000"/>
                </a:solidFill>
                <a:latin typeface="Courier"/>
                <a:ea typeface="Courier"/>
                <a:cs typeface="Courier"/>
              </a:rPr>
              <a:t>requestBatches</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filename</a:t>
            </a:r>
            <a:r>
              <a:rPr lang="en-US" sz="1600" dirty="0">
                <a:solidFill>
                  <a:srgbClr val="03992E"/>
                </a:solidFill>
                <a:latin typeface="Courier New"/>
                <a:ea typeface="Courier New"/>
                <a:cs typeface="Courier New"/>
              </a:rPr>
              <a:t>]</a:t>
            </a:r>
            <a:r>
              <a:rPr lang="en-US" sz="1600" dirty="0">
                <a:solidFill>
                  <a:srgbClr val="339933"/>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b="1" dirty="0" smtClean="0">
                <a:solidFill>
                  <a:srgbClr val="051166"/>
                </a:solidFill>
                <a:latin typeface="Courier New"/>
                <a:ea typeface="Courier New"/>
                <a:cs typeface="Courier New"/>
              </a:rPr>
              <a:t>     for</a:t>
            </a:r>
            <a:r>
              <a:rPr lang="en-US" sz="1600" dirty="0">
                <a:solidFill>
                  <a:srgbClr val="03992E"/>
                </a:solidFill>
                <a:latin typeface="Courier New"/>
                <a:ea typeface="Courier New"/>
                <a:cs typeface="Courier New"/>
              </a:rPr>
              <a:t>(</a:t>
            </a:r>
            <a:r>
              <a:rPr lang="en-US" sz="1600" b="1" dirty="0" err="1">
                <a:solidFill>
                  <a:srgbClr val="003266"/>
                </a:solidFill>
                <a:latin typeface="Courier New"/>
                <a:ea typeface="Courier New"/>
                <a:cs typeface="Courier New"/>
              </a:rPr>
              <a:t>var</a:t>
            </a:r>
            <a:r>
              <a:rPr lang="en-US" sz="1600" dirty="0">
                <a:solidFill>
                  <a:srgbClr val="000000"/>
                </a:solidFill>
                <a:latin typeface="Courier"/>
                <a:ea typeface="Courier"/>
                <a:cs typeface="Courier"/>
              </a:rPr>
              <a:t> </a:t>
            </a:r>
            <a:r>
              <a:rPr lang="en-US" sz="1600" dirty="0" err="1">
                <a:solidFill>
                  <a:srgbClr val="000000"/>
                </a:solidFill>
                <a:latin typeface="Courier"/>
                <a:ea typeface="Courier"/>
                <a:cs typeface="Courier"/>
              </a:rPr>
              <a:t>i</a:t>
            </a:r>
            <a:r>
              <a:rPr lang="en-US" sz="1600" dirty="0">
                <a:solidFill>
                  <a:srgbClr val="000000"/>
                </a:solidFill>
                <a:latin typeface="Courier"/>
                <a:ea typeface="Courier"/>
                <a:cs typeface="Courier"/>
              </a:rPr>
              <a:t> </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a:solidFill>
                  <a:srgbClr val="CC0F0B"/>
                </a:solidFill>
                <a:latin typeface="Courier New"/>
                <a:ea typeface="Courier New"/>
                <a:cs typeface="Courier New"/>
              </a:rPr>
              <a:t>0</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i </a:t>
            </a:r>
            <a:r>
              <a:rPr lang="en-US" sz="1600" dirty="0">
                <a:solidFill>
                  <a:srgbClr val="339933"/>
                </a:solidFill>
                <a:latin typeface="Courier New"/>
                <a:ea typeface="Courier New"/>
                <a:cs typeface="Courier New"/>
              </a:rPr>
              <a:t>&lt;</a:t>
            </a:r>
            <a:r>
              <a:rPr lang="en-US" sz="1600" dirty="0">
                <a:solidFill>
                  <a:srgbClr val="000000"/>
                </a:solidFill>
                <a:latin typeface="Courier"/>
                <a:ea typeface="Courier"/>
                <a:cs typeface="Courier"/>
              </a:rPr>
              <a:t> </a:t>
            </a:r>
            <a:r>
              <a:rPr lang="en-US" sz="1600" dirty="0" err="1">
                <a:solidFill>
                  <a:srgbClr val="000000"/>
                </a:solidFill>
                <a:latin typeface="Courier"/>
                <a:ea typeface="Courier"/>
                <a:cs typeface="Courier"/>
              </a:rPr>
              <a:t>callbacks.</a:t>
            </a:r>
            <a:r>
              <a:rPr lang="en-US" sz="1600" dirty="0" err="1">
                <a:solidFill>
                  <a:srgbClr val="651366"/>
                </a:solidFill>
                <a:latin typeface="Courier New"/>
                <a:ea typeface="Courier New"/>
                <a:cs typeface="Courier New"/>
              </a:rPr>
              <a:t>length</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err="1">
                <a:solidFill>
                  <a:srgbClr val="000000"/>
                </a:solidFill>
                <a:latin typeface="Courier"/>
                <a:ea typeface="Courier"/>
                <a:cs typeface="Courier"/>
              </a:rPr>
              <a:t>i</a:t>
            </a:r>
            <a:r>
              <a:rPr lang="en-US" sz="1600" dirty="0">
                <a:solidFill>
                  <a:srgbClr val="339933"/>
                </a:solidFill>
                <a:latin typeface="Courier New"/>
                <a:ea typeface="Courier New"/>
                <a:cs typeface="Courier New"/>
              </a:rPr>
              <a:t>++</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a:solidFill>
                  <a:srgbClr val="03992E"/>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dirty="0" smtClean="0">
                <a:solidFill>
                  <a:srgbClr val="000000"/>
                </a:solidFill>
                <a:latin typeface="Courier"/>
                <a:ea typeface="Courier"/>
                <a:cs typeface="Courier"/>
              </a:rPr>
              <a:t>       </a:t>
            </a:r>
            <a:r>
              <a:rPr lang="en-US" sz="1600" i="1" dirty="0" smtClean="0">
                <a:solidFill>
                  <a:srgbClr val="01661C"/>
                </a:solidFill>
                <a:latin typeface="Courier New"/>
                <a:ea typeface="Courier New"/>
                <a:cs typeface="Courier New"/>
              </a:rPr>
              <a:t>/</a:t>
            </a:r>
            <a:r>
              <a:rPr lang="en-US" sz="1600" i="1" dirty="0">
                <a:solidFill>
                  <a:srgbClr val="01661C"/>
                </a:solidFill>
                <a:latin typeface="Courier New"/>
                <a:ea typeface="Courier New"/>
                <a:cs typeface="Courier New"/>
              </a:rPr>
              <a:t>/ execute callback, passing arguments along</a:t>
            </a:r>
            <a:endParaRPr lang="en-US" sz="1600" dirty="0">
              <a:solidFill>
                <a:srgbClr val="000000"/>
              </a:solidFill>
              <a:latin typeface="Courier"/>
              <a:ea typeface="Courier"/>
              <a:cs typeface="Courier"/>
            </a:endParaRPr>
          </a:p>
          <a:p>
            <a:pPr marL="0" indent="0">
              <a:buNone/>
            </a:pPr>
            <a:r>
              <a:rPr lang="en-US" sz="1600" dirty="0" smtClean="0">
                <a:solidFill>
                  <a:srgbClr val="000000"/>
                </a:solidFill>
                <a:latin typeface="Courier"/>
                <a:ea typeface="Courier"/>
                <a:cs typeface="Courier"/>
              </a:rPr>
              <a:t>       callbacks</a:t>
            </a:r>
            <a:r>
              <a:rPr lang="en-US" sz="1600" dirty="0">
                <a:solidFill>
                  <a:srgbClr val="03992E"/>
                </a:solidFill>
                <a:latin typeface="Courier New"/>
                <a:ea typeface="Courier New"/>
                <a:cs typeface="Courier New"/>
              </a:rPr>
              <a:t>[</a:t>
            </a:r>
            <a:r>
              <a:rPr lang="en-US" sz="1600" dirty="0" err="1">
                <a:solidFill>
                  <a:srgbClr val="000000"/>
                </a:solidFill>
                <a:latin typeface="Courier"/>
                <a:ea typeface="Courier"/>
                <a:cs typeface="Courier"/>
              </a:rPr>
              <a:t>i</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err</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file</a:t>
            </a:r>
            <a:r>
              <a:rPr lang="en-US" sz="1600" dirty="0">
                <a:solidFill>
                  <a:srgbClr val="03992E"/>
                </a:solidFill>
                <a:latin typeface="Courier New"/>
                <a:ea typeface="Courier New"/>
                <a:cs typeface="Courier New"/>
              </a:rPr>
              <a:t>)</a:t>
            </a:r>
            <a:r>
              <a:rPr lang="en-US" sz="1600" dirty="0">
                <a:solidFill>
                  <a:srgbClr val="339933"/>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dirty="0" smtClean="0">
                <a:solidFill>
                  <a:srgbClr val="000000"/>
                </a:solidFill>
                <a:latin typeface="Courier"/>
                <a:ea typeface="Courier"/>
                <a:cs typeface="Courier"/>
              </a:rPr>
              <a:t>     </a:t>
            </a:r>
            <a:r>
              <a:rPr lang="en-US" sz="1600" dirty="0" smtClean="0">
                <a:solidFill>
                  <a:srgbClr val="03992E"/>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dirty="0" smtClean="0">
                <a:solidFill>
                  <a:srgbClr val="000000"/>
                </a:solidFill>
                <a:latin typeface="Courier"/>
                <a:ea typeface="Courier"/>
                <a:cs typeface="Courier"/>
              </a:rPr>
              <a:t>   </a:t>
            </a:r>
            <a:r>
              <a:rPr lang="en-US" sz="1600" dirty="0" smtClean="0">
                <a:solidFill>
                  <a:srgbClr val="03992E"/>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dirty="0" smtClean="0">
                <a:solidFill>
                  <a:srgbClr val="03992E"/>
                </a:solidFill>
                <a:latin typeface="Courier New"/>
                <a:ea typeface="Courier New"/>
                <a:cs typeface="Courier New"/>
              </a:rPr>
              <a:t> }</a:t>
            </a:r>
            <a:endParaRPr lang="nb-NO" sz="1600" dirty="0"/>
          </a:p>
        </p:txBody>
      </p:sp>
      <p:sp>
        <p:nvSpPr>
          <p:cNvPr id="4" name="TextBox 3"/>
          <p:cNvSpPr txBox="1"/>
          <p:nvPr/>
        </p:nvSpPr>
        <p:spPr>
          <a:xfrm>
            <a:off x="2248859" y="6534835"/>
            <a:ext cx="6895141" cy="323165"/>
          </a:xfrm>
          <a:prstGeom prst="rect">
            <a:avLst/>
          </a:prstGeom>
          <a:noFill/>
        </p:spPr>
        <p:txBody>
          <a:bodyPr wrap="square" rtlCol="0">
            <a:spAutoFit/>
          </a:bodyPr>
          <a:lstStyle/>
          <a:p>
            <a:r>
              <a:rPr lang="en-US" sz="1500" dirty="0" smtClean="0"/>
              <a:t>Based on </a:t>
            </a:r>
            <a:r>
              <a:rPr lang="en-US" sz="1500" dirty="0"/>
              <a:t>examples </a:t>
            </a:r>
            <a:r>
              <a:rPr lang="en-US" sz="1500" dirty="0" smtClean="0"/>
              <a:t>from: </a:t>
            </a:r>
            <a:r>
              <a:rPr lang="en-US" sz="1500" dirty="0"/>
              <a:t>https://</a:t>
            </a:r>
            <a:r>
              <a:rPr lang="en-US" sz="1500" dirty="0" err="1"/>
              <a:t>github.com</a:t>
            </a:r>
            <a:r>
              <a:rPr lang="en-US" sz="1500" dirty="0"/>
              <a:t>/</a:t>
            </a:r>
            <a:r>
              <a:rPr lang="en-US" sz="1500" dirty="0" err="1"/>
              <a:t>nodebits</a:t>
            </a:r>
            <a:r>
              <a:rPr lang="en-US" sz="1500" dirty="0"/>
              <a:t>/distilled-patterns/</a:t>
            </a:r>
          </a:p>
        </p:txBody>
      </p:sp>
    </p:spTree>
    <p:extLst>
      <p:ext uri="{BB962C8B-B14F-4D97-AF65-F5344CB8AC3E}">
        <p14:creationId xmlns:p14="http://schemas.microsoft.com/office/powerpoint/2010/main" val="336566307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4849"/>
            <a:ext cx="8229600" cy="1143000"/>
          </a:xfrm>
        </p:spPr>
        <p:txBody>
          <a:bodyPr/>
          <a:lstStyle/>
          <a:p>
            <a:r>
              <a:rPr lang="en-US" dirty="0" smtClean="0"/>
              <a:t>The Basics</a:t>
            </a:r>
            <a:endParaRPr lang="en-US" dirty="0"/>
          </a:p>
        </p:txBody>
      </p:sp>
    </p:spTree>
    <p:extLst>
      <p:ext uri="{BB962C8B-B14F-4D97-AF65-F5344CB8AC3E}">
        <p14:creationId xmlns:p14="http://schemas.microsoft.com/office/powerpoint/2010/main" val="1279872526"/>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6414"/>
            <a:ext cx="8229600" cy="6521495"/>
          </a:xfrm>
          <a:solidFill>
            <a:schemeClr val="bg1">
              <a:lumMod val="85000"/>
            </a:schemeClr>
          </a:solidFill>
          <a:effectLst>
            <a:softEdge rad="88900"/>
          </a:effectLst>
        </p:spPr>
        <p:txBody>
          <a:bodyPr>
            <a:noAutofit/>
          </a:bodyPr>
          <a:lstStyle/>
          <a:p>
            <a:pPr marL="0" indent="0">
              <a:buNone/>
            </a:pPr>
            <a:r>
              <a:rPr lang="en-US" sz="1600" i="1" dirty="0" smtClean="0">
                <a:solidFill>
                  <a:srgbClr val="01661C"/>
                </a:solidFill>
                <a:latin typeface="Courier New"/>
                <a:ea typeface="Courier New"/>
                <a:cs typeface="Courier New"/>
              </a:rPr>
              <a:t> /</a:t>
            </a:r>
            <a:r>
              <a:rPr lang="en-US" sz="1600" i="1" dirty="0">
                <a:solidFill>
                  <a:srgbClr val="01661C"/>
                </a:solidFill>
                <a:latin typeface="Courier New"/>
                <a:ea typeface="Courier New"/>
                <a:cs typeface="Courier New"/>
              </a:rPr>
              <a:t>/ Batching wrapper for </a:t>
            </a:r>
            <a:r>
              <a:rPr lang="en-US" sz="1600" i="1" dirty="0" err="1">
                <a:solidFill>
                  <a:srgbClr val="01661C"/>
                </a:solidFill>
                <a:latin typeface="Courier New"/>
                <a:ea typeface="Courier New"/>
                <a:cs typeface="Courier New"/>
              </a:rPr>
              <a:t>fs.readFile</a:t>
            </a:r>
            <a:r>
              <a:rPr lang="en-US" sz="1600" i="1" dirty="0">
                <a:solidFill>
                  <a:srgbClr val="01661C"/>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b="1" dirty="0" smtClean="0">
                <a:solidFill>
                  <a:srgbClr val="003266"/>
                </a:solidFill>
                <a:latin typeface="Courier New"/>
                <a:ea typeface="Courier New"/>
                <a:cs typeface="Courier New"/>
              </a:rPr>
              <a:t> </a:t>
            </a:r>
            <a:r>
              <a:rPr lang="en-US" sz="1600" b="1" dirty="0" err="1" smtClean="0">
                <a:solidFill>
                  <a:srgbClr val="003266"/>
                </a:solidFill>
                <a:latin typeface="Courier New"/>
                <a:ea typeface="Courier New"/>
                <a:cs typeface="Courier New"/>
              </a:rPr>
              <a:t>var</a:t>
            </a:r>
            <a:r>
              <a:rPr lang="en-US" sz="1600" dirty="0" smtClean="0">
                <a:solidFill>
                  <a:srgbClr val="000000"/>
                </a:solidFill>
                <a:latin typeface="Courier"/>
                <a:ea typeface="Courier"/>
                <a:cs typeface="Courier"/>
              </a:rPr>
              <a:t> </a:t>
            </a:r>
            <a:r>
              <a:rPr lang="en-US" sz="1600" dirty="0" err="1">
                <a:solidFill>
                  <a:srgbClr val="000000"/>
                </a:solidFill>
                <a:latin typeface="Courier"/>
                <a:ea typeface="Courier"/>
                <a:cs typeface="Courier"/>
              </a:rPr>
              <a:t>requestBatches</a:t>
            </a:r>
            <a:r>
              <a:rPr lang="en-US" sz="1600" dirty="0">
                <a:solidFill>
                  <a:srgbClr val="000000"/>
                </a:solidFill>
                <a:latin typeface="Courier"/>
                <a:ea typeface="Courier"/>
                <a:cs typeface="Courier"/>
              </a:rPr>
              <a:t> </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a:solidFill>
                  <a:srgbClr val="03992E"/>
                </a:solidFill>
                <a:latin typeface="Courier New"/>
                <a:ea typeface="Courier New"/>
                <a:cs typeface="Courier New"/>
              </a:rPr>
              <a:t>{}</a:t>
            </a:r>
            <a:r>
              <a:rPr lang="en-US" sz="1600" dirty="0">
                <a:solidFill>
                  <a:srgbClr val="339933"/>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b="1" dirty="0" smtClean="0">
                <a:solidFill>
                  <a:srgbClr val="003266"/>
                </a:solidFill>
                <a:latin typeface="Courier New"/>
                <a:ea typeface="Courier New"/>
                <a:cs typeface="Courier New"/>
              </a:rPr>
              <a:t> function</a:t>
            </a:r>
            <a:r>
              <a:rPr lang="en-US" sz="1600" dirty="0" smtClean="0">
                <a:solidFill>
                  <a:srgbClr val="000000"/>
                </a:solidFill>
                <a:latin typeface="Courier"/>
                <a:ea typeface="Courier"/>
                <a:cs typeface="Courier"/>
              </a:rPr>
              <a:t> </a:t>
            </a:r>
            <a:r>
              <a:rPr lang="en-US" sz="1600" dirty="0" err="1">
                <a:solidFill>
                  <a:srgbClr val="000000"/>
                </a:solidFill>
                <a:latin typeface="Courier"/>
                <a:ea typeface="Courier"/>
                <a:cs typeface="Courier"/>
              </a:rPr>
              <a:t>batchedReadFile</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filename</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callback</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a:solidFill>
                  <a:srgbClr val="03992E"/>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i="1" dirty="0" smtClean="0">
                <a:solidFill>
                  <a:srgbClr val="01661C"/>
                </a:solidFill>
                <a:latin typeface="Courier New"/>
                <a:ea typeface="Courier New"/>
                <a:cs typeface="Courier New"/>
              </a:rPr>
              <a:t>   /</a:t>
            </a:r>
            <a:r>
              <a:rPr lang="en-US" sz="1600" i="1" dirty="0">
                <a:solidFill>
                  <a:srgbClr val="01661C"/>
                </a:solidFill>
                <a:latin typeface="Courier New"/>
                <a:ea typeface="Courier New"/>
                <a:cs typeface="Courier New"/>
              </a:rPr>
              <a:t>/ Is there already a batch for this file?</a:t>
            </a:r>
            <a:endParaRPr lang="en-US" sz="1600" dirty="0">
              <a:solidFill>
                <a:srgbClr val="000000"/>
              </a:solidFill>
              <a:latin typeface="Courier"/>
              <a:ea typeface="Courier"/>
              <a:cs typeface="Courier"/>
            </a:endParaRPr>
          </a:p>
          <a:p>
            <a:pPr marL="0" indent="0">
              <a:buNone/>
            </a:pPr>
            <a:r>
              <a:rPr lang="en-US" sz="1600" b="1" dirty="0" smtClean="0">
                <a:solidFill>
                  <a:srgbClr val="051166"/>
                </a:solidFill>
                <a:latin typeface="Courier New"/>
                <a:ea typeface="Courier New"/>
                <a:cs typeface="Courier New"/>
              </a:rPr>
              <a:t>   if</a:t>
            </a:r>
            <a:r>
              <a:rPr lang="en-US" sz="1600" dirty="0" smtClean="0">
                <a:solidFill>
                  <a:srgbClr val="000000"/>
                </a:solidFill>
                <a:latin typeface="Courier"/>
                <a:ea typeface="Courier"/>
                <a:cs typeface="Courier"/>
              </a:rPr>
              <a:t> </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filename </a:t>
            </a:r>
            <a:r>
              <a:rPr lang="en-US" sz="1600" b="1" dirty="0">
                <a:solidFill>
                  <a:srgbClr val="051166"/>
                </a:solidFill>
                <a:latin typeface="Courier New"/>
                <a:ea typeface="Courier New"/>
                <a:cs typeface="Courier New"/>
              </a:rPr>
              <a:t>in</a:t>
            </a:r>
            <a:r>
              <a:rPr lang="en-US" sz="1600" dirty="0">
                <a:solidFill>
                  <a:srgbClr val="000000"/>
                </a:solidFill>
                <a:latin typeface="Courier"/>
                <a:ea typeface="Courier"/>
                <a:cs typeface="Courier"/>
              </a:rPr>
              <a:t> </a:t>
            </a:r>
            <a:r>
              <a:rPr lang="en-US" sz="1600" dirty="0" err="1">
                <a:solidFill>
                  <a:srgbClr val="000000"/>
                </a:solidFill>
                <a:latin typeface="Courier"/>
                <a:ea typeface="Courier"/>
                <a:cs typeface="Courier"/>
              </a:rPr>
              <a:t>requestBatches</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a:solidFill>
                  <a:srgbClr val="03992E"/>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i="1" dirty="0" smtClean="0">
                <a:solidFill>
                  <a:srgbClr val="01661C"/>
                </a:solidFill>
                <a:latin typeface="Courier New"/>
                <a:ea typeface="Courier New"/>
                <a:cs typeface="Courier New"/>
              </a:rPr>
              <a:t>     /</a:t>
            </a:r>
            <a:r>
              <a:rPr lang="en-US" sz="1600" i="1" dirty="0">
                <a:solidFill>
                  <a:srgbClr val="01661C"/>
                </a:solidFill>
                <a:latin typeface="Courier New"/>
                <a:ea typeface="Courier New"/>
                <a:cs typeface="Courier New"/>
              </a:rPr>
              <a:t>/ if so, push callback into batch</a:t>
            </a:r>
            <a:endParaRPr lang="en-US" sz="1600" dirty="0">
              <a:solidFill>
                <a:srgbClr val="000000"/>
              </a:solidFill>
              <a:latin typeface="Courier"/>
              <a:ea typeface="Courier"/>
              <a:cs typeface="Courier"/>
            </a:endParaRPr>
          </a:p>
          <a:p>
            <a:pPr marL="0" indent="0">
              <a:buNone/>
            </a:pPr>
            <a:r>
              <a:rPr lang="en-US" sz="1600" dirty="0" smtClean="0">
                <a:solidFill>
                  <a:srgbClr val="000000"/>
                </a:solidFill>
                <a:latin typeface="Courier"/>
                <a:ea typeface="Courier"/>
                <a:cs typeface="Courier"/>
              </a:rPr>
              <a:t>     </a:t>
            </a:r>
            <a:r>
              <a:rPr lang="en-US" sz="1600" dirty="0" err="1" smtClean="0">
                <a:solidFill>
                  <a:srgbClr val="000000"/>
                </a:solidFill>
                <a:latin typeface="Courier"/>
                <a:ea typeface="Courier"/>
                <a:cs typeface="Courier"/>
              </a:rPr>
              <a:t>requestBatches</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filename</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a:t>
            </a:r>
            <a:r>
              <a:rPr lang="en-US" sz="1600" dirty="0">
                <a:solidFill>
                  <a:srgbClr val="651366"/>
                </a:solidFill>
                <a:latin typeface="Courier New"/>
                <a:ea typeface="Courier New"/>
                <a:cs typeface="Courier New"/>
              </a:rPr>
              <a:t>push</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callback</a:t>
            </a:r>
            <a:r>
              <a:rPr lang="en-US" sz="1600" dirty="0">
                <a:solidFill>
                  <a:srgbClr val="03992E"/>
                </a:solidFill>
                <a:latin typeface="Courier New"/>
                <a:ea typeface="Courier New"/>
                <a:cs typeface="Courier New"/>
              </a:rPr>
              <a:t>)</a:t>
            </a:r>
            <a:r>
              <a:rPr lang="en-US" sz="1600" dirty="0">
                <a:solidFill>
                  <a:srgbClr val="339933"/>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b="1" dirty="0" smtClean="0">
                <a:solidFill>
                  <a:srgbClr val="051166"/>
                </a:solidFill>
                <a:latin typeface="Courier New"/>
                <a:ea typeface="Courier New"/>
                <a:cs typeface="Courier New"/>
              </a:rPr>
              <a:t>     return</a:t>
            </a:r>
            <a:r>
              <a:rPr lang="en-US" sz="1600" dirty="0">
                <a:solidFill>
                  <a:srgbClr val="339933"/>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dirty="0" smtClean="0">
                <a:solidFill>
                  <a:srgbClr val="000000"/>
                </a:solidFill>
                <a:latin typeface="Courier"/>
                <a:ea typeface="Courier"/>
                <a:cs typeface="Courier"/>
              </a:rPr>
              <a:t>   </a:t>
            </a:r>
            <a:r>
              <a:rPr lang="en-US" sz="1600" dirty="0" smtClean="0">
                <a:solidFill>
                  <a:srgbClr val="03992E"/>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i="1" dirty="0" smtClean="0">
                <a:solidFill>
                  <a:srgbClr val="01661C"/>
                </a:solidFill>
                <a:latin typeface="Courier New"/>
                <a:ea typeface="Courier New"/>
                <a:cs typeface="Courier New"/>
              </a:rPr>
              <a:t>   /</a:t>
            </a:r>
            <a:r>
              <a:rPr lang="en-US" sz="1600" i="1" dirty="0">
                <a:solidFill>
                  <a:srgbClr val="01661C"/>
                </a:solidFill>
                <a:latin typeface="Courier New"/>
                <a:ea typeface="Courier New"/>
                <a:cs typeface="Courier New"/>
              </a:rPr>
              <a:t>/ If not, start a new request</a:t>
            </a:r>
            <a:endParaRPr lang="en-US" sz="1600" dirty="0">
              <a:solidFill>
                <a:srgbClr val="000000"/>
              </a:solidFill>
              <a:latin typeface="Courier"/>
              <a:ea typeface="Courier"/>
              <a:cs typeface="Courier"/>
            </a:endParaRPr>
          </a:p>
          <a:p>
            <a:pPr marL="0" indent="0">
              <a:buNone/>
            </a:pPr>
            <a:r>
              <a:rPr lang="en-US" sz="1600" b="1" dirty="0" smtClean="0">
                <a:solidFill>
                  <a:srgbClr val="003266"/>
                </a:solidFill>
                <a:latin typeface="Courier New"/>
                <a:ea typeface="Courier New"/>
                <a:cs typeface="Courier New"/>
              </a:rPr>
              <a:t>   </a:t>
            </a:r>
            <a:r>
              <a:rPr lang="en-US" sz="1600" b="1" dirty="0" err="1" smtClean="0">
                <a:solidFill>
                  <a:srgbClr val="003266"/>
                </a:solidFill>
                <a:latin typeface="Courier New"/>
                <a:ea typeface="Courier New"/>
                <a:cs typeface="Courier New"/>
              </a:rPr>
              <a:t>var</a:t>
            </a:r>
            <a:r>
              <a:rPr lang="en-US" sz="1600" dirty="0" smtClean="0">
                <a:solidFill>
                  <a:srgbClr val="000000"/>
                </a:solidFill>
                <a:latin typeface="Courier"/>
                <a:ea typeface="Courier"/>
                <a:cs typeface="Courier"/>
              </a:rPr>
              <a:t> </a:t>
            </a:r>
            <a:r>
              <a:rPr lang="en-US" sz="1600" dirty="0">
                <a:solidFill>
                  <a:srgbClr val="000000"/>
                </a:solidFill>
                <a:latin typeface="Courier"/>
                <a:ea typeface="Courier"/>
                <a:cs typeface="Courier"/>
              </a:rPr>
              <a:t>callbacks </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err="1">
                <a:solidFill>
                  <a:srgbClr val="000000"/>
                </a:solidFill>
                <a:latin typeface="Courier"/>
                <a:ea typeface="Courier"/>
                <a:cs typeface="Courier"/>
              </a:rPr>
              <a:t>requestBatches</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filename</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callback</a:t>
            </a:r>
            <a:r>
              <a:rPr lang="en-US" sz="1600" dirty="0">
                <a:solidFill>
                  <a:srgbClr val="03992E"/>
                </a:solidFill>
                <a:latin typeface="Courier New"/>
                <a:ea typeface="Courier New"/>
                <a:cs typeface="Courier New"/>
              </a:rPr>
              <a:t>]</a:t>
            </a:r>
            <a:r>
              <a:rPr lang="en-US" sz="1600" dirty="0">
                <a:solidFill>
                  <a:srgbClr val="339933"/>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dirty="0" smtClean="0">
                <a:solidFill>
                  <a:srgbClr val="000000"/>
                </a:solidFill>
                <a:latin typeface="Courier"/>
                <a:ea typeface="Courier"/>
                <a:cs typeface="Courier"/>
              </a:rPr>
              <a:t>   </a:t>
            </a:r>
            <a:r>
              <a:rPr lang="en-US" sz="1600" dirty="0" err="1" smtClean="0">
                <a:solidFill>
                  <a:srgbClr val="000000"/>
                </a:solidFill>
                <a:latin typeface="Courier"/>
                <a:ea typeface="Courier"/>
                <a:cs typeface="Courier"/>
              </a:rPr>
              <a:t>fs.</a:t>
            </a:r>
            <a:r>
              <a:rPr lang="en-US" sz="1600" dirty="0" err="1" smtClean="0">
                <a:solidFill>
                  <a:srgbClr val="651366"/>
                </a:solidFill>
                <a:latin typeface="Courier New"/>
                <a:ea typeface="Courier New"/>
                <a:cs typeface="Courier New"/>
              </a:rPr>
              <a:t>readFile</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filename</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err="1">
                <a:solidFill>
                  <a:srgbClr val="000000"/>
                </a:solidFill>
                <a:latin typeface="Courier"/>
                <a:ea typeface="Courier"/>
                <a:cs typeface="Courier"/>
              </a:rPr>
              <a:t>onRead</a:t>
            </a:r>
            <a:r>
              <a:rPr lang="en-US" sz="1600" dirty="0">
                <a:solidFill>
                  <a:srgbClr val="03992E"/>
                </a:solidFill>
                <a:latin typeface="Courier New"/>
                <a:ea typeface="Courier New"/>
                <a:cs typeface="Courier New"/>
              </a:rPr>
              <a:t>)</a:t>
            </a:r>
            <a:r>
              <a:rPr lang="en-US" sz="1600" dirty="0">
                <a:solidFill>
                  <a:srgbClr val="339933"/>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i="1" dirty="0" smtClean="0">
                <a:solidFill>
                  <a:srgbClr val="01661C"/>
                </a:solidFill>
                <a:latin typeface="Courier New"/>
                <a:ea typeface="Courier New"/>
                <a:cs typeface="Courier New"/>
              </a:rPr>
              <a:t>  </a:t>
            </a:r>
          </a:p>
          <a:p>
            <a:pPr marL="0" indent="0">
              <a:buNone/>
            </a:pPr>
            <a:r>
              <a:rPr lang="en-US" sz="1600" i="1" dirty="0">
                <a:solidFill>
                  <a:srgbClr val="01661C"/>
                </a:solidFill>
                <a:latin typeface="Courier New"/>
                <a:ea typeface="Courier New"/>
                <a:cs typeface="Courier New"/>
              </a:rPr>
              <a:t> </a:t>
            </a:r>
            <a:r>
              <a:rPr lang="en-US" sz="1600" i="1" dirty="0" smtClean="0">
                <a:solidFill>
                  <a:srgbClr val="01661C"/>
                </a:solidFill>
                <a:latin typeface="Courier New"/>
                <a:ea typeface="Courier New"/>
                <a:cs typeface="Courier New"/>
              </a:rPr>
              <a:t>  /</a:t>
            </a:r>
            <a:r>
              <a:rPr lang="en-US" sz="1600" i="1" dirty="0">
                <a:solidFill>
                  <a:srgbClr val="01661C"/>
                </a:solidFill>
                <a:latin typeface="Courier New"/>
                <a:ea typeface="Courier New"/>
                <a:cs typeface="Courier New"/>
              </a:rPr>
              <a:t>/ Flush out the batch on complete</a:t>
            </a:r>
            <a:endParaRPr lang="en-US" sz="1600" dirty="0">
              <a:solidFill>
                <a:srgbClr val="000000"/>
              </a:solidFill>
              <a:latin typeface="Courier"/>
              <a:ea typeface="Courier"/>
              <a:cs typeface="Courier"/>
            </a:endParaRPr>
          </a:p>
          <a:p>
            <a:pPr marL="0" indent="0">
              <a:buNone/>
            </a:pPr>
            <a:r>
              <a:rPr lang="en-US" sz="1600" b="1" dirty="0" smtClean="0">
                <a:solidFill>
                  <a:srgbClr val="003266"/>
                </a:solidFill>
                <a:latin typeface="Courier New"/>
                <a:ea typeface="Courier New"/>
                <a:cs typeface="Courier New"/>
              </a:rPr>
              <a:t>   function</a:t>
            </a:r>
            <a:r>
              <a:rPr lang="en-US" sz="1600" dirty="0" smtClean="0">
                <a:solidFill>
                  <a:srgbClr val="000000"/>
                </a:solidFill>
                <a:latin typeface="Courier"/>
                <a:ea typeface="Courier"/>
                <a:cs typeface="Courier"/>
              </a:rPr>
              <a:t> </a:t>
            </a:r>
            <a:r>
              <a:rPr lang="en-US" sz="1600" dirty="0" err="1">
                <a:solidFill>
                  <a:srgbClr val="000000"/>
                </a:solidFill>
                <a:latin typeface="Courier"/>
                <a:ea typeface="Courier"/>
                <a:cs typeface="Courier"/>
              </a:rPr>
              <a:t>onRead</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err</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file</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a:solidFill>
                  <a:srgbClr val="03992E"/>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dirty="0" smtClean="0">
                <a:solidFill>
                  <a:srgbClr val="000000"/>
                </a:solidFill>
                <a:latin typeface="Courier"/>
                <a:ea typeface="Courier"/>
                <a:cs typeface="Courier"/>
              </a:rPr>
              <a:t>     </a:t>
            </a:r>
            <a:r>
              <a:rPr lang="en-US" sz="1600" b="1" dirty="0" smtClean="0">
                <a:solidFill>
                  <a:srgbClr val="051166"/>
                </a:solidFill>
                <a:latin typeface="Courier New"/>
                <a:ea typeface="Courier New"/>
                <a:cs typeface="Courier New"/>
              </a:rPr>
              <a:t>delete</a:t>
            </a:r>
            <a:r>
              <a:rPr lang="en-US" sz="1600" dirty="0" smtClean="0">
                <a:solidFill>
                  <a:srgbClr val="000000"/>
                </a:solidFill>
                <a:latin typeface="Courier"/>
                <a:ea typeface="Courier"/>
                <a:cs typeface="Courier"/>
              </a:rPr>
              <a:t> </a:t>
            </a:r>
            <a:r>
              <a:rPr lang="en-US" sz="1600" dirty="0" err="1">
                <a:solidFill>
                  <a:srgbClr val="000000"/>
                </a:solidFill>
                <a:latin typeface="Courier"/>
                <a:ea typeface="Courier"/>
                <a:cs typeface="Courier"/>
              </a:rPr>
              <a:t>requestBatches</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filename</a:t>
            </a:r>
            <a:r>
              <a:rPr lang="en-US" sz="1600" dirty="0">
                <a:solidFill>
                  <a:srgbClr val="03992E"/>
                </a:solidFill>
                <a:latin typeface="Courier New"/>
                <a:ea typeface="Courier New"/>
                <a:cs typeface="Courier New"/>
              </a:rPr>
              <a:t>]</a:t>
            </a:r>
            <a:r>
              <a:rPr lang="en-US" sz="1600" dirty="0">
                <a:solidFill>
                  <a:srgbClr val="339933"/>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b="1" dirty="0" smtClean="0">
                <a:solidFill>
                  <a:srgbClr val="051166"/>
                </a:solidFill>
                <a:latin typeface="Courier New"/>
                <a:ea typeface="Courier New"/>
                <a:cs typeface="Courier New"/>
              </a:rPr>
              <a:t>     for</a:t>
            </a:r>
            <a:r>
              <a:rPr lang="en-US" sz="1600" dirty="0">
                <a:solidFill>
                  <a:srgbClr val="03992E"/>
                </a:solidFill>
                <a:latin typeface="Courier New"/>
                <a:ea typeface="Courier New"/>
                <a:cs typeface="Courier New"/>
              </a:rPr>
              <a:t>(</a:t>
            </a:r>
            <a:r>
              <a:rPr lang="en-US" sz="1600" b="1" dirty="0" err="1">
                <a:solidFill>
                  <a:srgbClr val="003266"/>
                </a:solidFill>
                <a:latin typeface="Courier New"/>
                <a:ea typeface="Courier New"/>
                <a:cs typeface="Courier New"/>
              </a:rPr>
              <a:t>var</a:t>
            </a:r>
            <a:r>
              <a:rPr lang="en-US" sz="1600" dirty="0">
                <a:solidFill>
                  <a:srgbClr val="000000"/>
                </a:solidFill>
                <a:latin typeface="Courier"/>
                <a:ea typeface="Courier"/>
                <a:cs typeface="Courier"/>
              </a:rPr>
              <a:t> </a:t>
            </a:r>
            <a:r>
              <a:rPr lang="en-US" sz="1600" dirty="0" err="1">
                <a:solidFill>
                  <a:srgbClr val="000000"/>
                </a:solidFill>
                <a:latin typeface="Courier"/>
                <a:ea typeface="Courier"/>
                <a:cs typeface="Courier"/>
              </a:rPr>
              <a:t>i</a:t>
            </a:r>
            <a:r>
              <a:rPr lang="en-US" sz="1600" dirty="0">
                <a:solidFill>
                  <a:srgbClr val="000000"/>
                </a:solidFill>
                <a:latin typeface="Courier"/>
                <a:ea typeface="Courier"/>
                <a:cs typeface="Courier"/>
              </a:rPr>
              <a:t> </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a:solidFill>
                  <a:srgbClr val="CC0F0B"/>
                </a:solidFill>
                <a:latin typeface="Courier New"/>
                <a:ea typeface="Courier New"/>
                <a:cs typeface="Courier New"/>
              </a:rPr>
              <a:t>0</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i </a:t>
            </a:r>
            <a:r>
              <a:rPr lang="en-US" sz="1600" dirty="0">
                <a:solidFill>
                  <a:srgbClr val="339933"/>
                </a:solidFill>
                <a:latin typeface="Courier New"/>
                <a:ea typeface="Courier New"/>
                <a:cs typeface="Courier New"/>
              </a:rPr>
              <a:t>&lt;</a:t>
            </a:r>
            <a:r>
              <a:rPr lang="en-US" sz="1600" dirty="0">
                <a:solidFill>
                  <a:srgbClr val="000000"/>
                </a:solidFill>
                <a:latin typeface="Courier"/>
                <a:ea typeface="Courier"/>
                <a:cs typeface="Courier"/>
              </a:rPr>
              <a:t> </a:t>
            </a:r>
            <a:r>
              <a:rPr lang="en-US" sz="1600" dirty="0" err="1">
                <a:solidFill>
                  <a:srgbClr val="000000"/>
                </a:solidFill>
                <a:latin typeface="Courier"/>
                <a:ea typeface="Courier"/>
                <a:cs typeface="Courier"/>
              </a:rPr>
              <a:t>callbacks.</a:t>
            </a:r>
            <a:r>
              <a:rPr lang="en-US" sz="1600" dirty="0" err="1">
                <a:solidFill>
                  <a:srgbClr val="651366"/>
                </a:solidFill>
                <a:latin typeface="Courier New"/>
                <a:ea typeface="Courier New"/>
                <a:cs typeface="Courier New"/>
              </a:rPr>
              <a:t>length</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err="1">
                <a:solidFill>
                  <a:srgbClr val="000000"/>
                </a:solidFill>
                <a:latin typeface="Courier"/>
                <a:ea typeface="Courier"/>
                <a:cs typeface="Courier"/>
              </a:rPr>
              <a:t>i</a:t>
            </a:r>
            <a:r>
              <a:rPr lang="en-US" sz="1600" dirty="0">
                <a:solidFill>
                  <a:srgbClr val="339933"/>
                </a:solidFill>
                <a:latin typeface="Courier New"/>
                <a:ea typeface="Courier New"/>
                <a:cs typeface="Courier New"/>
              </a:rPr>
              <a:t>++</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a:solidFill>
                  <a:srgbClr val="03992E"/>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dirty="0" smtClean="0">
                <a:solidFill>
                  <a:srgbClr val="000000"/>
                </a:solidFill>
                <a:latin typeface="Courier"/>
                <a:ea typeface="Courier"/>
                <a:cs typeface="Courier"/>
              </a:rPr>
              <a:t>       </a:t>
            </a:r>
            <a:r>
              <a:rPr lang="en-US" sz="1600" i="1" dirty="0" smtClean="0">
                <a:solidFill>
                  <a:srgbClr val="01661C"/>
                </a:solidFill>
                <a:latin typeface="Courier New"/>
                <a:ea typeface="Courier New"/>
                <a:cs typeface="Courier New"/>
              </a:rPr>
              <a:t>/</a:t>
            </a:r>
            <a:r>
              <a:rPr lang="en-US" sz="1600" i="1" dirty="0">
                <a:solidFill>
                  <a:srgbClr val="01661C"/>
                </a:solidFill>
                <a:latin typeface="Courier New"/>
                <a:ea typeface="Courier New"/>
                <a:cs typeface="Courier New"/>
              </a:rPr>
              <a:t>/ execute callback, passing arguments along</a:t>
            </a:r>
            <a:endParaRPr lang="en-US" sz="1600" dirty="0">
              <a:solidFill>
                <a:srgbClr val="000000"/>
              </a:solidFill>
              <a:latin typeface="Courier"/>
              <a:ea typeface="Courier"/>
              <a:cs typeface="Courier"/>
            </a:endParaRPr>
          </a:p>
          <a:p>
            <a:pPr marL="0" indent="0">
              <a:buNone/>
            </a:pPr>
            <a:r>
              <a:rPr lang="en-US" sz="1600" dirty="0" smtClean="0">
                <a:solidFill>
                  <a:srgbClr val="000000"/>
                </a:solidFill>
                <a:latin typeface="Courier"/>
                <a:ea typeface="Courier"/>
                <a:cs typeface="Courier"/>
              </a:rPr>
              <a:t>       callbacks</a:t>
            </a:r>
            <a:r>
              <a:rPr lang="en-US" sz="1600" dirty="0">
                <a:solidFill>
                  <a:srgbClr val="03992E"/>
                </a:solidFill>
                <a:latin typeface="Courier New"/>
                <a:ea typeface="Courier New"/>
                <a:cs typeface="Courier New"/>
              </a:rPr>
              <a:t>[</a:t>
            </a:r>
            <a:r>
              <a:rPr lang="en-US" sz="1600" dirty="0" err="1">
                <a:solidFill>
                  <a:srgbClr val="000000"/>
                </a:solidFill>
                <a:latin typeface="Courier"/>
                <a:ea typeface="Courier"/>
                <a:cs typeface="Courier"/>
              </a:rPr>
              <a:t>i</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err</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file</a:t>
            </a:r>
            <a:r>
              <a:rPr lang="en-US" sz="1600" dirty="0">
                <a:solidFill>
                  <a:srgbClr val="03992E"/>
                </a:solidFill>
                <a:latin typeface="Courier New"/>
                <a:ea typeface="Courier New"/>
                <a:cs typeface="Courier New"/>
              </a:rPr>
              <a:t>)</a:t>
            </a:r>
            <a:r>
              <a:rPr lang="en-US" sz="1600" dirty="0">
                <a:solidFill>
                  <a:srgbClr val="339933"/>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dirty="0" smtClean="0">
                <a:solidFill>
                  <a:srgbClr val="000000"/>
                </a:solidFill>
                <a:latin typeface="Courier"/>
                <a:ea typeface="Courier"/>
                <a:cs typeface="Courier"/>
              </a:rPr>
              <a:t>     </a:t>
            </a:r>
            <a:r>
              <a:rPr lang="en-US" sz="1600" dirty="0" smtClean="0">
                <a:solidFill>
                  <a:srgbClr val="03992E"/>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dirty="0" smtClean="0">
                <a:solidFill>
                  <a:srgbClr val="000000"/>
                </a:solidFill>
                <a:latin typeface="Courier"/>
                <a:ea typeface="Courier"/>
                <a:cs typeface="Courier"/>
              </a:rPr>
              <a:t>   </a:t>
            </a:r>
            <a:r>
              <a:rPr lang="en-US" sz="1600" dirty="0" smtClean="0">
                <a:solidFill>
                  <a:srgbClr val="03992E"/>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dirty="0" smtClean="0">
                <a:solidFill>
                  <a:srgbClr val="03992E"/>
                </a:solidFill>
                <a:latin typeface="Courier New"/>
                <a:ea typeface="Courier New"/>
                <a:cs typeface="Courier New"/>
              </a:rPr>
              <a:t> }</a:t>
            </a:r>
            <a:endParaRPr lang="nb-NO" sz="1600" dirty="0"/>
          </a:p>
        </p:txBody>
      </p:sp>
      <p:sp>
        <p:nvSpPr>
          <p:cNvPr id="4" name="TextBox 3"/>
          <p:cNvSpPr txBox="1"/>
          <p:nvPr/>
        </p:nvSpPr>
        <p:spPr>
          <a:xfrm>
            <a:off x="2248859" y="6534835"/>
            <a:ext cx="6895141" cy="323165"/>
          </a:xfrm>
          <a:prstGeom prst="rect">
            <a:avLst/>
          </a:prstGeom>
          <a:noFill/>
        </p:spPr>
        <p:txBody>
          <a:bodyPr wrap="square" rtlCol="0">
            <a:spAutoFit/>
          </a:bodyPr>
          <a:lstStyle/>
          <a:p>
            <a:r>
              <a:rPr lang="en-US" sz="1500" dirty="0" smtClean="0"/>
              <a:t>Based on </a:t>
            </a:r>
            <a:r>
              <a:rPr lang="en-US" sz="1500" dirty="0"/>
              <a:t>examples </a:t>
            </a:r>
            <a:r>
              <a:rPr lang="en-US" sz="1500" dirty="0" smtClean="0"/>
              <a:t>from: </a:t>
            </a:r>
            <a:r>
              <a:rPr lang="en-US" sz="1500" dirty="0"/>
              <a:t>https://</a:t>
            </a:r>
            <a:r>
              <a:rPr lang="en-US" sz="1500" dirty="0" err="1"/>
              <a:t>github.com</a:t>
            </a:r>
            <a:r>
              <a:rPr lang="en-US" sz="1500" dirty="0"/>
              <a:t>/</a:t>
            </a:r>
            <a:r>
              <a:rPr lang="en-US" sz="1500" dirty="0" err="1"/>
              <a:t>nodebits</a:t>
            </a:r>
            <a:r>
              <a:rPr lang="en-US" sz="1500" dirty="0"/>
              <a:t>/distilled-patterns/</a:t>
            </a:r>
          </a:p>
        </p:txBody>
      </p:sp>
      <p:sp>
        <p:nvSpPr>
          <p:cNvPr id="5" name="Rounded Rectangle 4"/>
          <p:cNvSpPr/>
          <p:nvPr/>
        </p:nvSpPr>
        <p:spPr>
          <a:xfrm>
            <a:off x="576540" y="1377890"/>
            <a:ext cx="8254024" cy="1198166"/>
          </a:xfrm>
          <a:prstGeom prst="roundRect">
            <a:avLst/>
          </a:prstGeom>
          <a:noFill/>
          <a:ln w="63500">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5628902" y="48368"/>
            <a:ext cx="3427777" cy="1245652"/>
          </a:xfrm>
          <a:prstGeom prst="roundRect">
            <a:avLst/>
          </a:prstGeom>
          <a:noFill/>
          <a:ln w="63500">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solidFill>
              </a:rPr>
              <a:t>Is this file already being read?</a:t>
            </a:r>
            <a:endParaRPr lang="en-US" dirty="0">
              <a:solidFill>
                <a:schemeClr val="accent1"/>
              </a:solidFill>
            </a:endParaRPr>
          </a:p>
        </p:txBody>
      </p:sp>
    </p:spTree>
    <p:extLst>
      <p:ext uri="{BB962C8B-B14F-4D97-AF65-F5344CB8AC3E}">
        <p14:creationId xmlns:p14="http://schemas.microsoft.com/office/powerpoint/2010/main" val="2869647956"/>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6414"/>
            <a:ext cx="8229600" cy="6521495"/>
          </a:xfrm>
          <a:solidFill>
            <a:schemeClr val="bg1">
              <a:lumMod val="85000"/>
            </a:schemeClr>
          </a:solidFill>
          <a:effectLst>
            <a:softEdge rad="88900"/>
          </a:effectLst>
        </p:spPr>
        <p:txBody>
          <a:bodyPr>
            <a:noAutofit/>
          </a:bodyPr>
          <a:lstStyle/>
          <a:p>
            <a:pPr marL="0" indent="0">
              <a:buNone/>
            </a:pPr>
            <a:r>
              <a:rPr lang="en-US" sz="1600" i="1" dirty="0" smtClean="0">
                <a:solidFill>
                  <a:srgbClr val="01661C"/>
                </a:solidFill>
                <a:latin typeface="Courier New"/>
                <a:ea typeface="Courier New"/>
                <a:cs typeface="Courier New"/>
              </a:rPr>
              <a:t> /</a:t>
            </a:r>
            <a:r>
              <a:rPr lang="en-US" sz="1600" i="1" dirty="0">
                <a:solidFill>
                  <a:srgbClr val="01661C"/>
                </a:solidFill>
                <a:latin typeface="Courier New"/>
                <a:ea typeface="Courier New"/>
                <a:cs typeface="Courier New"/>
              </a:rPr>
              <a:t>/ Batching wrapper for </a:t>
            </a:r>
            <a:r>
              <a:rPr lang="en-US" sz="1600" i="1" dirty="0" err="1">
                <a:solidFill>
                  <a:srgbClr val="01661C"/>
                </a:solidFill>
                <a:latin typeface="Courier New"/>
                <a:ea typeface="Courier New"/>
                <a:cs typeface="Courier New"/>
              </a:rPr>
              <a:t>fs.readFile</a:t>
            </a:r>
            <a:r>
              <a:rPr lang="en-US" sz="1600" i="1" dirty="0">
                <a:solidFill>
                  <a:srgbClr val="01661C"/>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b="1" dirty="0" smtClean="0">
                <a:solidFill>
                  <a:srgbClr val="003266"/>
                </a:solidFill>
                <a:latin typeface="Courier New"/>
                <a:ea typeface="Courier New"/>
                <a:cs typeface="Courier New"/>
              </a:rPr>
              <a:t> </a:t>
            </a:r>
            <a:r>
              <a:rPr lang="en-US" sz="1600" b="1" dirty="0" err="1" smtClean="0">
                <a:solidFill>
                  <a:srgbClr val="003266"/>
                </a:solidFill>
                <a:latin typeface="Courier New"/>
                <a:ea typeface="Courier New"/>
                <a:cs typeface="Courier New"/>
              </a:rPr>
              <a:t>var</a:t>
            </a:r>
            <a:r>
              <a:rPr lang="en-US" sz="1600" dirty="0" smtClean="0">
                <a:solidFill>
                  <a:srgbClr val="000000"/>
                </a:solidFill>
                <a:latin typeface="Courier"/>
                <a:ea typeface="Courier"/>
                <a:cs typeface="Courier"/>
              </a:rPr>
              <a:t> </a:t>
            </a:r>
            <a:r>
              <a:rPr lang="en-US" sz="1600" dirty="0" err="1">
                <a:solidFill>
                  <a:srgbClr val="000000"/>
                </a:solidFill>
                <a:latin typeface="Courier"/>
                <a:ea typeface="Courier"/>
                <a:cs typeface="Courier"/>
              </a:rPr>
              <a:t>requestBatches</a:t>
            </a:r>
            <a:r>
              <a:rPr lang="en-US" sz="1600" dirty="0">
                <a:solidFill>
                  <a:srgbClr val="000000"/>
                </a:solidFill>
                <a:latin typeface="Courier"/>
                <a:ea typeface="Courier"/>
                <a:cs typeface="Courier"/>
              </a:rPr>
              <a:t> </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a:solidFill>
                  <a:srgbClr val="03992E"/>
                </a:solidFill>
                <a:latin typeface="Courier New"/>
                <a:ea typeface="Courier New"/>
                <a:cs typeface="Courier New"/>
              </a:rPr>
              <a:t>{}</a:t>
            </a:r>
            <a:r>
              <a:rPr lang="en-US" sz="1600" dirty="0">
                <a:solidFill>
                  <a:srgbClr val="339933"/>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b="1" dirty="0" smtClean="0">
                <a:solidFill>
                  <a:srgbClr val="003266"/>
                </a:solidFill>
                <a:latin typeface="Courier New"/>
                <a:ea typeface="Courier New"/>
                <a:cs typeface="Courier New"/>
              </a:rPr>
              <a:t> function</a:t>
            </a:r>
            <a:r>
              <a:rPr lang="en-US" sz="1600" dirty="0" smtClean="0">
                <a:solidFill>
                  <a:srgbClr val="000000"/>
                </a:solidFill>
                <a:latin typeface="Courier"/>
                <a:ea typeface="Courier"/>
                <a:cs typeface="Courier"/>
              </a:rPr>
              <a:t> </a:t>
            </a:r>
            <a:r>
              <a:rPr lang="en-US" sz="1600" dirty="0" err="1">
                <a:solidFill>
                  <a:srgbClr val="000000"/>
                </a:solidFill>
                <a:latin typeface="Courier"/>
                <a:ea typeface="Courier"/>
                <a:cs typeface="Courier"/>
              </a:rPr>
              <a:t>batchedReadFile</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filename</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callback</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a:solidFill>
                  <a:srgbClr val="03992E"/>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i="1" dirty="0" smtClean="0">
                <a:solidFill>
                  <a:srgbClr val="01661C"/>
                </a:solidFill>
                <a:latin typeface="Courier New"/>
                <a:ea typeface="Courier New"/>
                <a:cs typeface="Courier New"/>
              </a:rPr>
              <a:t>   /</a:t>
            </a:r>
            <a:r>
              <a:rPr lang="en-US" sz="1600" i="1" dirty="0">
                <a:solidFill>
                  <a:srgbClr val="01661C"/>
                </a:solidFill>
                <a:latin typeface="Courier New"/>
                <a:ea typeface="Courier New"/>
                <a:cs typeface="Courier New"/>
              </a:rPr>
              <a:t>/ Is there already a batch for this file?</a:t>
            </a:r>
            <a:endParaRPr lang="en-US" sz="1600" dirty="0">
              <a:solidFill>
                <a:srgbClr val="000000"/>
              </a:solidFill>
              <a:latin typeface="Courier"/>
              <a:ea typeface="Courier"/>
              <a:cs typeface="Courier"/>
            </a:endParaRPr>
          </a:p>
          <a:p>
            <a:pPr marL="0" indent="0">
              <a:buNone/>
            </a:pPr>
            <a:r>
              <a:rPr lang="en-US" sz="1600" b="1" dirty="0" smtClean="0">
                <a:solidFill>
                  <a:srgbClr val="051166"/>
                </a:solidFill>
                <a:latin typeface="Courier New"/>
                <a:ea typeface="Courier New"/>
                <a:cs typeface="Courier New"/>
              </a:rPr>
              <a:t>   if</a:t>
            </a:r>
            <a:r>
              <a:rPr lang="en-US" sz="1600" dirty="0" smtClean="0">
                <a:solidFill>
                  <a:srgbClr val="000000"/>
                </a:solidFill>
                <a:latin typeface="Courier"/>
                <a:ea typeface="Courier"/>
                <a:cs typeface="Courier"/>
              </a:rPr>
              <a:t> </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filename </a:t>
            </a:r>
            <a:r>
              <a:rPr lang="en-US" sz="1600" b="1" dirty="0">
                <a:solidFill>
                  <a:srgbClr val="051166"/>
                </a:solidFill>
                <a:latin typeface="Courier New"/>
                <a:ea typeface="Courier New"/>
                <a:cs typeface="Courier New"/>
              </a:rPr>
              <a:t>in</a:t>
            </a:r>
            <a:r>
              <a:rPr lang="en-US" sz="1600" dirty="0">
                <a:solidFill>
                  <a:srgbClr val="000000"/>
                </a:solidFill>
                <a:latin typeface="Courier"/>
                <a:ea typeface="Courier"/>
                <a:cs typeface="Courier"/>
              </a:rPr>
              <a:t> </a:t>
            </a:r>
            <a:r>
              <a:rPr lang="en-US" sz="1600" dirty="0" err="1">
                <a:solidFill>
                  <a:srgbClr val="000000"/>
                </a:solidFill>
                <a:latin typeface="Courier"/>
                <a:ea typeface="Courier"/>
                <a:cs typeface="Courier"/>
              </a:rPr>
              <a:t>requestBatches</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a:solidFill>
                  <a:srgbClr val="03992E"/>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i="1" dirty="0" smtClean="0">
                <a:solidFill>
                  <a:srgbClr val="01661C"/>
                </a:solidFill>
                <a:latin typeface="Courier New"/>
                <a:ea typeface="Courier New"/>
                <a:cs typeface="Courier New"/>
              </a:rPr>
              <a:t>     /</a:t>
            </a:r>
            <a:r>
              <a:rPr lang="en-US" sz="1600" i="1" dirty="0">
                <a:solidFill>
                  <a:srgbClr val="01661C"/>
                </a:solidFill>
                <a:latin typeface="Courier New"/>
                <a:ea typeface="Courier New"/>
                <a:cs typeface="Courier New"/>
              </a:rPr>
              <a:t>/ if so, push callback into batch</a:t>
            </a:r>
            <a:endParaRPr lang="en-US" sz="1600" dirty="0">
              <a:solidFill>
                <a:srgbClr val="000000"/>
              </a:solidFill>
              <a:latin typeface="Courier"/>
              <a:ea typeface="Courier"/>
              <a:cs typeface="Courier"/>
            </a:endParaRPr>
          </a:p>
          <a:p>
            <a:pPr marL="0" indent="0">
              <a:buNone/>
            </a:pPr>
            <a:r>
              <a:rPr lang="en-US" sz="1600" dirty="0" smtClean="0">
                <a:solidFill>
                  <a:srgbClr val="000000"/>
                </a:solidFill>
                <a:latin typeface="Courier"/>
                <a:ea typeface="Courier"/>
                <a:cs typeface="Courier"/>
              </a:rPr>
              <a:t>     </a:t>
            </a:r>
            <a:r>
              <a:rPr lang="en-US" sz="1600" dirty="0" err="1" smtClean="0">
                <a:solidFill>
                  <a:srgbClr val="000000"/>
                </a:solidFill>
                <a:latin typeface="Courier"/>
                <a:ea typeface="Courier"/>
                <a:cs typeface="Courier"/>
              </a:rPr>
              <a:t>requestBatches</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filename</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a:t>
            </a:r>
            <a:r>
              <a:rPr lang="en-US" sz="1600" dirty="0">
                <a:solidFill>
                  <a:srgbClr val="651366"/>
                </a:solidFill>
                <a:latin typeface="Courier New"/>
                <a:ea typeface="Courier New"/>
                <a:cs typeface="Courier New"/>
              </a:rPr>
              <a:t>push</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callback</a:t>
            </a:r>
            <a:r>
              <a:rPr lang="en-US" sz="1600" dirty="0">
                <a:solidFill>
                  <a:srgbClr val="03992E"/>
                </a:solidFill>
                <a:latin typeface="Courier New"/>
                <a:ea typeface="Courier New"/>
                <a:cs typeface="Courier New"/>
              </a:rPr>
              <a:t>)</a:t>
            </a:r>
            <a:r>
              <a:rPr lang="en-US" sz="1600" dirty="0">
                <a:solidFill>
                  <a:srgbClr val="339933"/>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b="1" dirty="0" smtClean="0">
                <a:solidFill>
                  <a:srgbClr val="051166"/>
                </a:solidFill>
                <a:latin typeface="Courier New"/>
                <a:ea typeface="Courier New"/>
                <a:cs typeface="Courier New"/>
              </a:rPr>
              <a:t>     return</a:t>
            </a:r>
            <a:r>
              <a:rPr lang="en-US" sz="1600" dirty="0">
                <a:solidFill>
                  <a:srgbClr val="339933"/>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dirty="0" smtClean="0">
                <a:solidFill>
                  <a:srgbClr val="000000"/>
                </a:solidFill>
                <a:latin typeface="Courier"/>
                <a:ea typeface="Courier"/>
                <a:cs typeface="Courier"/>
              </a:rPr>
              <a:t>   </a:t>
            </a:r>
            <a:r>
              <a:rPr lang="en-US" sz="1600" dirty="0" smtClean="0">
                <a:solidFill>
                  <a:srgbClr val="03992E"/>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i="1" dirty="0" smtClean="0">
                <a:solidFill>
                  <a:srgbClr val="01661C"/>
                </a:solidFill>
                <a:latin typeface="Courier New"/>
                <a:ea typeface="Courier New"/>
                <a:cs typeface="Courier New"/>
              </a:rPr>
              <a:t>   /</a:t>
            </a:r>
            <a:r>
              <a:rPr lang="en-US" sz="1600" i="1" dirty="0">
                <a:solidFill>
                  <a:srgbClr val="01661C"/>
                </a:solidFill>
                <a:latin typeface="Courier New"/>
                <a:ea typeface="Courier New"/>
                <a:cs typeface="Courier New"/>
              </a:rPr>
              <a:t>/ If not, start a new request</a:t>
            </a:r>
            <a:endParaRPr lang="en-US" sz="1600" dirty="0">
              <a:solidFill>
                <a:srgbClr val="000000"/>
              </a:solidFill>
              <a:latin typeface="Courier"/>
              <a:ea typeface="Courier"/>
              <a:cs typeface="Courier"/>
            </a:endParaRPr>
          </a:p>
          <a:p>
            <a:pPr marL="0" indent="0">
              <a:buNone/>
            </a:pPr>
            <a:r>
              <a:rPr lang="en-US" sz="1600" b="1" dirty="0" smtClean="0">
                <a:solidFill>
                  <a:srgbClr val="003266"/>
                </a:solidFill>
                <a:latin typeface="Courier New"/>
                <a:ea typeface="Courier New"/>
                <a:cs typeface="Courier New"/>
              </a:rPr>
              <a:t>   </a:t>
            </a:r>
            <a:r>
              <a:rPr lang="en-US" sz="1600" b="1" dirty="0" err="1" smtClean="0">
                <a:solidFill>
                  <a:srgbClr val="003266"/>
                </a:solidFill>
                <a:latin typeface="Courier New"/>
                <a:ea typeface="Courier New"/>
                <a:cs typeface="Courier New"/>
              </a:rPr>
              <a:t>var</a:t>
            </a:r>
            <a:r>
              <a:rPr lang="en-US" sz="1600" dirty="0" smtClean="0">
                <a:solidFill>
                  <a:srgbClr val="000000"/>
                </a:solidFill>
                <a:latin typeface="Courier"/>
                <a:ea typeface="Courier"/>
                <a:cs typeface="Courier"/>
              </a:rPr>
              <a:t> </a:t>
            </a:r>
            <a:r>
              <a:rPr lang="en-US" sz="1600" dirty="0">
                <a:solidFill>
                  <a:srgbClr val="000000"/>
                </a:solidFill>
                <a:latin typeface="Courier"/>
                <a:ea typeface="Courier"/>
                <a:cs typeface="Courier"/>
              </a:rPr>
              <a:t>callbacks </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err="1">
                <a:solidFill>
                  <a:srgbClr val="000000"/>
                </a:solidFill>
                <a:latin typeface="Courier"/>
                <a:ea typeface="Courier"/>
                <a:cs typeface="Courier"/>
              </a:rPr>
              <a:t>requestBatches</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filename</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callback</a:t>
            </a:r>
            <a:r>
              <a:rPr lang="en-US" sz="1600" dirty="0">
                <a:solidFill>
                  <a:srgbClr val="03992E"/>
                </a:solidFill>
                <a:latin typeface="Courier New"/>
                <a:ea typeface="Courier New"/>
                <a:cs typeface="Courier New"/>
              </a:rPr>
              <a:t>]</a:t>
            </a:r>
            <a:r>
              <a:rPr lang="en-US" sz="1600" dirty="0">
                <a:solidFill>
                  <a:srgbClr val="339933"/>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dirty="0" smtClean="0">
                <a:solidFill>
                  <a:srgbClr val="000000"/>
                </a:solidFill>
                <a:latin typeface="Courier"/>
                <a:ea typeface="Courier"/>
                <a:cs typeface="Courier"/>
              </a:rPr>
              <a:t>   </a:t>
            </a:r>
            <a:r>
              <a:rPr lang="en-US" sz="1600" dirty="0" err="1" smtClean="0">
                <a:solidFill>
                  <a:srgbClr val="000000"/>
                </a:solidFill>
                <a:latin typeface="Courier"/>
                <a:ea typeface="Courier"/>
                <a:cs typeface="Courier"/>
              </a:rPr>
              <a:t>fs.</a:t>
            </a:r>
            <a:r>
              <a:rPr lang="en-US" sz="1600" dirty="0" err="1" smtClean="0">
                <a:solidFill>
                  <a:srgbClr val="651366"/>
                </a:solidFill>
                <a:latin typeface="Courier New"/>
                <a:ea typeface="Courier New"/>
                <a:cs typeface="Courier New"/>
              </a:rPr>
              <a:t>readFile</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filename</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err="1">
                <a:solidFill>
                  <a:srgbClr val="000000"/>
                </a:solidFill>
                <a:latin typeface="Courier"/>
                <a:ea typeface="Courier"/>
                <a:cs typeface="Courier"/>
              </a:rPr>
              <a:t>onRead</a:t>
            </a:r>
            <a:r>
              <a:rPr lang="en-US" sz="1600" dirty="0">
                <a:solidFill>
                  <a:srgbClr val="03992E"/>
                </a:solidFill>
                <a:latin typeface="Courier New"/>
                <a:ea typeface="Courier New"/>
                <a:cs typeface="Courier New"/>
              </a:rPr>
              <a:t>)</a:t>
            </a:r>
            <a:r>
              <a:rPr lang="en-US" sz="1600" dirty="0">
                <a:solidFill>
                  <a:srgbClr val="339933"/>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i="1" dirty="0" smtClean="0">
                <a:solidFill>
                  <a:srgbClr val="01661C"/>
                </a:solidFill>
                <a:latin typeface="Courier New"/>
                <a:ea typeface="Courier New"/>
                <a:cs typeface="Courier New"/>
              </a:rPr>
              <a:t>  </a:t>
            </a:r>
          </a:p>
          <a:p>
            <a:pPr marL="0" indent="0">
              <a:buNone/>
            </a:pPr>
            <a:r>
              <a:rPr lang="en-US" sz="1600" i="1" dirty="0">
                <a:solidFill>
                  <a:srgbClr val="01661C"/>
                </a:solidFill>
                <a:latin typeface="Courier New"/>
                <a:ea typeface="Courier New"/>
                <a:cs typeface="Courier New"/>
              </a:rPr>
              <a:t> </a:t>
            </a:r>
            <a:r>
              <a:rPr lang="en-US" sz="1600" i="1" dirty="0" smtClean="0">
                <a:solidFill>
                  <a:srgbClr val="01661C"/>
                </a:solidFill>
                <a:latin typeface="Courier New"/>
                <a:ea typeface="Courier New"/>
                <a:cs typeface="Courier New"/>
              </a:rPr>
              <a:t>  /</a:t>
            </a:r>
            <a:r>
              <a:rPr lang="en-US" sz="1600" i="1" dirty="0">
                <a:solidFill>
                  <a:srgbClr val="01661C"/>
                </a:solidFill>
                <a:latin typeface="Courier New"/>
                <a:ea typeface="Courier New"/>
                <a:cs typeface="Courier New"/>
              </a:rPr>
              <a:t>/ Flush out the batch on complete</a:t>
            </a:r>
            <a:endParaRPr lang="en-US" sz="1600" dirty="0">
              <a:solidFill>
                <a:srgbClr val="000000"/>
              </a:solidFill>
              <a:latin typeface="Courier"/>
              <a:ea typeface="Courier"/>
              <a:cs typeface="Courier"/>
            </a:endParaRPr>
          </a:p>
          <a:p>
            <a:pPr marL="0" indent="0">
              <a:buNone/>
            </a:pPr>
            <a:r>
              <a:rPr lang="en-US" sz="1600" b="1" dirty="0" smtClean="0">
                <a:solidFill>
                  <a:srgbClr val="003266"/>
                </a:solidFill>
                <a:latin typeface="Courier New"/>
                <a:ea typeface="Courier New"/>
                <a:cs typeface="Courier New"/>
              </a:rPr>
              <a:t>   function</a:t>
            </a:r>
            <a:r>
              <a:rPr lang="en-US" sz="1600" dirty="0" smtClean="0">
                <a:solidFill>
                  <a:srgbClr val="000000"/>
                </a:solidFill>
                <a:latin typeface="Courier"/>
                <a:ea typeface="Courier"/>
                <a:cs typeface="Courier"/>
              </a:rPr>
              <a:t> </a:t>
            </a:r>
            <a:r>
              <a:rPr lang="en-US" sz="1600" dirty="0" err="1">
                <a:solidFill>
                  <a:srgbClr val="000000"/>
                </a:solidFill>
                <a:latin typeface="Courier"/>
                <a:ea typeface="Courier"/>
                <a:cs typeface="Courier"/>
              </a:rPr>
              <a:t>onRead</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err</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file</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a:solidFill>
                  <a:srgbClr val="03992E"/>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dirty="0" smtClean="0">
                <a:solidFill>
                  <a:srgbClr val="000000"/>
                </a:solidFill>
                <a:latin typeface="Courier"/>
                <a:ea typeface="Courier"/>
                <a:cs typeface="Courier"/>
              </a:rPr>
              <a:t>     </a:t>
            </a:r>
            <a:r>
              <a:rPr lang="en-US" sz="1600" b="1" dirty="0" smtClean="0">
                <a:solidFill>
                  <a:srgbClr val="051166"/>
                </a:solidFill>
                <a:latin typeface="Courier New"/>
                <a:ea typeface="Courier New"/>
                <a:cs typeface="Courier New"/>
              </a:rPr>
              <a:t>delete</a:t>
            </a:r>
            <a:r>
              <a:rPr lang="en-US" sz="1600" dirty="0" smtClean="0">
                <a:solidFill>
                  <a:srgbClr val="000000"/>
                </a:solidFill>
                <a:latin typeface="Courier"/>
                <a:ea typeface="Courier"/>
                <a:cs typeface="Courier"/>
              </a:rPr>
              <a:t> </a:t>
            </a:r>
            <a:r>
              <a:rPr lang="en-US" sz="1600" dirty="0" err="1">
                <a:solidFill>
                  <a:srgbClr val="000000"/>
                </a:solidFill>
                <a:latin typeface="Courier"/>
                <a:ea typeface="Courier"/>
                <a:cs typeface="Courier"/>
              </a:rPr>
              <a:t>requestBatches</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filename</a:t>
            </a:r>
            <a:r>
              <a:rPr lang="en-US" sz="1600" dirty="0">
                <a:solidFill>
                  <a:srgbClr val="03992E"/>
                </a:solidFill>
                <a:latin typeface="Courier New"/>
                <a:ea typeface="Courier New"/>
                <a:cs typeface="Courier New"/>
              </a:rPr>
              <a:t>]</a:t>
            </a:r>
            <a:r>
              <a:rPr lang="en-US" sz="1600" dirty="0">
                <a:solidFill>
                  <a:srgbClr val="339933"/>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b="1" dirty="0" smtClean="0">
                <a:solidFill>
                  <a:srgbClr val="051166"/>
                </a:solidFill>
                <a:latin typeface="Courier New"/>
                <a:ea typeface="Courier New"/>
                <a:cs typeface="Courier New"/>
              </a:rPr>
              <a:t>     for</a:t>
            </a:r>
            <a:r>
              <a:rPr lang="en-US" sz="1600" dirty="0">
                <a:solidFill>
                  <a:srgbClr val="03992E"/>
                </a:solidFill>
                <a:latin typeface="Courier New"/>
                <a:ea typeface="Courier New"/>
                <a:cs typeface="Courier New"/>
              </a:rPr>
              <a:t>(</a:t>
            </a:r>
            <a:r>
              <a:rPr lang="en-US" sz="1600" b="1" dirty="0" err="1">
                <a:solidFill>
                  <a:srgbClr val="003266"/>
                </a:solidFill>
                <a:latin typeface="Courier New"/>
                <a:ea typeface="Courier New"/>
                <a:cs typeface="Courier New"/>
              </a:rPr>
              <a:t>var</a:t>
            </a:r>
            <a:r>
              <a:rPr lang="en-US" sz="1600" dirty="0">
                <a:solidFill>
                  <a:srgbClr val="000000"/>
                </a:solidFill>
                <a:latin typeface="Courier"/>
                <a:ea typeface="Courier"/>
                <a:cs typeface="Courier"/>
              </a:rPr>
              <a:t> </a:t>
            </a:r>
            <a:r>
              <a:rPr lang="en-US" sz="1600" dirty="0" err="1">
                <a:solidFill>
                  <a:srgbClr val="000000"/>
                </a:solidFill>
                <a:latin typeface="Courier"/>
                <a:ea typeface="Courier"/>
                <a:cs typeface="Courier"/>
              </a:rPr>
              <a:t>i</a:t>
            </a:r>
            <a:r>
              <a:rPr lang="en-US" sz="1600" dirty="0">
                <a:solidFill>
                  <a:srgbClr val="000000"/>
                </a:solidFill>
                <a:latin typeface="Courier"/>
                <a:ea typeface="Courier"/>
                <a:cs typeface="Courier"/>
              </a:rPr>
              <a:t> </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a:solidFill>
                  <a:srgbClr val="CC0F0B"/>
                </a:solidFill>
                <a:latin typeface="Courier New"/>
                <a:ea typeface="Courier New"/>
                <a:cs typeface="Courier New"/>
              </a:rPr>
              <a:t>0</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i </a:t>
            </a:r>
            <a:r>
              <a:rPr lang="en-US" sz="1600" dirty="0">
                <a:solidFill>
                  <a:srgbClr val="339933"/>
                </a:solidFill>
                <a:latin typeface="Courier New"/>
                <a:ea typeface="Courier New"/>
                <a:cs typeface="Courier New"/>
              </a:rPr>
              <a:t>&lt;</a:t>
            </a:r>
            <a:r>
              <a:rPr lang="en-US" sz="1600" dirty="0">
                <a:solidFill>
                  <a:srgbClr val="000000"/>
                </a:solidFill>
                <a:latin typeface="Courier"/>
                <a:ea typeface="Courier"/>
                <a:cs typeface="Courier"/>
              </a:rPr>
              <a:t> </a:t>
            </a:r>
            <a:r>
              <a:rPr lang="en-US" sz="1600" dirty="0" err="1">
                <a:solidFill>
                  <a:srgbClr val="000000"/>
                </a:solidFill>
                <a:latin typeface="Courier"/>
                <a:ea typeface="Courier"/>
                <a:cs typeface="Courier"/>
              </a:rPr>
              <a:t>callbacks.</a:t>
            </a:r>
            <a:r>
              <a:rPr lang="en-US" sz="1600" dirty="0" err="1">
                <a:solidFill>
                  <a:srgbClr val="651366"/>
                </a:solidFill>
                <a:latin typeface="Courier New"/>
                <a:ea typeface="Courier New"/>
                <a:cs typeface="Courier New"/>
              </a:rPr>
              <a:t>length</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err="1">
                <a:solidFill>
                  <a:srgbClr val="000000"/>
                </a:solidFill>
                <a:latin typeface="Courier"/>
                <a:ea typeface="Courier"/>
                <a:cs typeface="Courier"/>
              </a:rPr>
              <a:t>i</a:t>
            </a:r>
            <a:r>
              <a:rPr lang="en-US" sz="1600" dirty="0">
                <a:solidFill>
                  <a:srgbClr val="339933"/>
                </a:solidFill>
                <a:latin typeface="Courier New"/>
                <a:ea typeface="Courier New"/>
                <a:cs typeface="Courier New"/>
              </a:rPr>
              <a:t>++</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a:solidFill>
                  <a:srgbClr val="03992E"/>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dirty="0" smtClean="0">
                <a:solidFill>
                  <a:srgbClr val="000000"/>
                </a:solidFill>
                <a:latin typeface="Courier"/>
                <a:ea typeface="Courier"/>
                <a:cs typeface="Courier"/>
              </a:rPr>
              <a:t>       </a:t>
            </a:r>
            <a:r>
              <a:rPr lang="en-US" sz="1600" i="1" dirty="0" smtClean="0">
                <a:solidFill>
                  <a:srgbClr val="01661C"/>
                </a:solidFill>
                <a:latin typeface="Courier New"/>
                <a:ea typeface="Courier New"/>
                <a:cs typeface="Courier New"/>
              </a:rPr>
              <a:t>/</a:t>
            </a:r>
            <a:r>
              <a:rPr lang="en-US" sz="1600" i="1" dirty="0">
                <a:solidFill>
                  <a:srgbClr val="01661C"/>
                </a:solidFill>
                <a:latin typeface="Courier New"/>
                <a:ea typeface="Courier New"/>
                <a:cs typeface="Courier New"/>
              </a:rPr>
              <a:t>/ execute callback, passing arguments along</a:t>
            </a:r>
            <a:endParaRPr lang="en-US" sz="1600" dirty="0">
              <a:solidFill>
                <a:srgbClr val="000000"/>
              </a:solidFill>
              <a:latin typeface="Courier"/>
              <a:ea typeface="Courier"/>
              <a:cs typeface="Courier"/>
            </a:endParaRPr>
          </a:p>
          <a:p>
            <a:pPr marL="0" indent="0">
              <a:buNone/>
            </a:pPr>
            <a:r>
              <a:rPr lang="en-US" sz="1600" dirty="0" smtClean="0">
                <a:solidFill>
                  <a:srgbClr val="000000"/>
                </a:solidFill>
                <a:latin typeface="Courier"/>
                <a:ea typeface="Courier"/>
                <a:cs typeface="Courier"/>
              </a:rPr>
              <a:t>       callbacks</a:t>
            </a:r>
            <a:r>
              <a:rPr lang="en-US" sz="1600" dirty="0">
                <a:solidFill>
                  <a:srgbClr val="03992E"/>
                </a:solidFill>
                <a:latin typeface="Courier New"/>
                <a:ea typeface="Courier New"/>
                <a:cs typeface="Courier New"/>
              </a:rPr>
              <a:t>[</a:t>
            </a:r>
            <a:r>
              <a:rPr lang="en-US" sz="1600" dirty="0" err="1">
                <a:solidFill>
                  <a:srgbClr val="000000"/>
                </a:solidFill>
                <a:latin typeface="Courier"/>
                <a:ea typeface="Courier"/>
                <a:cs typeface="Courier"/>
              </a:rPr>
              <a:t>i</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err</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file</a:t>
            </a:r>
            <a:r>
              <a:rPr lang="en-US" sz="1600" dirty="0">
                <a:solidFill>
                  <a:srgbClr val="03992E"/>
                </a:solidFill>
                <a:latin typeface="Courier New"/>
                <a:ea typeface="Courier New"/>
                <a:cs typeface="Courier New"/>
              </a:rPr>
              <a:t>)</a:t>
            </a:r>
            <a:r>
              <a:rPr lang="en-US" sz="1600" dirty="0">
                <a:solidFill>
                  <a:srgbClr val="339933"/>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dirty="0" smtClean="0">
                <a:solidFill>
                  <a:srgbClr val="000000"/>
                </a:solidFill>
                <a:latin typeface="Courier"/>
                <a:ea typeface="Courier"/>
                <a:cs typeface="Courier"/>
              </a:rPr>
              <a:t>     </a:t>
            </a:r>
            <a:r>
              <a:rPr lang="en-US" sz="1600" dirty="0" smtClean="0">
                <a:solidFill>
                  <a:srgbClr val="03992E"/>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dirty="0" smtClean="0">
                <a:solidFill>
                  <a:srgbClr val="000000"/>
                </a:solidFill>
                <a:latin typeface="Courier"/>
                <a:ea typeface="Courier"/>
                <a:cs typeface="Courier"/>
              </a:rPr>
              <a:t>   </a:t>
            </a:r>
            <a:r>
              <a:rPr lang="en-US" sz="1600" dirty="0" smtClean="0">
                <a:solidFill>
                  <a:srgbClr val="03992E"/>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dirty="0" smtClean="0">
                <a:solidFill>
                  <a:srgbClr val="03992E"/>
                </a:solidFill>
                <a:latin typeface="Courier New"/>
                <a:ea typeface="Courier New"/>
                <a:cs typeface="Courier New"/>
              </a:rPr>
              <a:t> }</a:t>
            </a:r>
            <a:endParaRPr lang="nb-NO" sz="1600" dirty="0"/>
          </a:p>
        </p:txBody>
      </p:sp>
      <p:sp>
        <p:nvSpPr>
          <p:cNvPr id="4" name="TextBox 3"/>
          <p:cNvSpPr txBox="1"/>
          <p:nvPr/>
        </p:nvSpPr>
        <p:spPr>
          <a:xfrm>
            <a:off x="2248859" y="6534835"/>
            <a:ext cx="6895141" cy="323165"/>
          </a:xfrm>
          <a:prstGeom prst="rect">
            <a:avLst/>
          </a:prstGeom>
          <a:noFill/>
        </p:spPr>
        <p:txBody>
          <a:bodyPr wrap="square" rtlCol="0">
            <a:spAutoFit/>
          </a:bodyPr>
          <a:lstStyle/>
          <a:p>
            <a:r>
              <a:rPr lang="en-US" sz="1500" dirty="0" smtClean="0"/>
              <a:t>Based on </a:t>
            </a:r>
            <a:r>
              <a:rPr lang="en-US" sz="1500" dirty="0"/>
              <a:t>examples </a:t>
            </a:r>
            <a:r>
              <a:rPr lang="en-US" sz="1500" dirty="0" smtClean="0"/>
              <a:t>from: </a:t>
            </a:r>
            <a:r>
              <a:rPr lang="en-US" sz="1500" dirty="0"/>
              <a:t>https://</a:t>
            </a:r>
            <a:r>
              <a:rPr lang="en-US" sz="1500" dirty="0" err="1"/>
              <a:t>github.com</a:t>
            </a:r>
            <a:r>
              <a:rPr lang="en-US" sz="1500" dirty="0"/>
              <a:t>/</a:t>
            </a:r>
            <a:r>
              <a:rPr lang="en-US" sz="1500" dirty="0" err="1"/>
              <a:t>nodebits</a:t>
            </a:r>
            <a:r>
              <a:rPr lang="en-US" sz="1500" dirty="0"/>
              <a:t>/distilled-patterns/</a:t>
            </a:r>
          </a:p>
        </p:txBody>
      </p:sp>
      <p:sp>
        <p:nvSpPr>
          <p:cNvPr id="5" name="Rounded Rectangle 4"/>
          <p:cNvSpPr/>
          <p:nvPr/>
        </p:nvSpPr>
        <p:spPr>
          <a:xfrm>
            <a:off x="444759" y="2755780"/>
            <a:ext cx="8254024" cy="1054386"/>
          </a:xfrm>
          <a:prstGeom prst="roundRect">
            <a:avLst/>
          </a:prstGeom>
          <a:noFill/>
          <a:ln w="63500">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5628902" y="48368"/>
            <a:ext cx="3427777" cy="1245652"/>
          </a:xfrm>
          <a:prstGeom prst="roundRect">
            <a:avLst/>
          </a:prstGeom>
          <a:noFill/>
          <a:ln w="63500">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solidFill>
              </a:rPr>
              <a:t>If not, start a new file read operation</a:t>
            </a:r>
            <a:endParaRPr lang="en-US" dirty="0">
              <a:solidFill>
                <a:schemeClr val="accent1"/>
              </a:solidFill>
            </a:endParaRPr>
          </a:p>
        </p:txBody>
      </p:sp>
    </p:spTree>
    <p:extLst>
      <p:ext uri="{BB962C8B-B14F-4D97-AF65-F5344CB8AC3E}">
        <p14:creationId xmlns:p14="http://schemas.microsoft.com/office/powerpoint/2010/main" val="4041269340"/>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6414"/>
            <a:ext cx="8229600" cy="6521495"/>
          </a:xfrm>
          <a:solidFill>
            <a:schemeClr val="bg1">
              <a:lumMod val="85000"/>
            </a:schemeClr>
          </a:solidFill>
          <a:effectLst>
            <a:softEdge rad="88900"/>
          </a:effectLst>
        </p:spPr>
        <p:txBody>
          <a:bodyPr>
            <a:noAutofit/>
          </a:bodyPr>
          <a:lstStyle/>
          <a:p>
            <a:pPr marL="0" indent="0">
              <a:buNone/>
            </a:pPr>
            <a:r>
              <a:rPr lang="en-US" sz="1600" i="1" dirty="0" smtClean="0">
                <a:solidFill>
                  <a:srgbClr val="01661C"/>
                </a:solidFill>
                <a:latin typeface="Courier New"/>
                <a:ea typeface="Courier New"/>
                <a:cs typeface="Courier New"/>
              </a:rPr>
              <a:t> /</a:t>
            </a:r>
            <a:r>
              <a:rPr lang="en-US" sz="1600" i="1" dirty="0">
                <a:solidFill>
                  <a:srgbClr val="01661C"/>
                </a:solidFill>
                <a:latin typeface="Courier New"/>
                <a:ea typeface="Courier New"/>
                <a:cs typeface="Courier New"/>
              </a:rPr>
              <a:t>/ Batching wrapper for </a:t>
            </a:r>
            <a:r>
              <a:rPr lang="en-US" sz="1600" i="1" dirty="0" err="1">
                <a:solidFill>
                  <a:srgbClr val="01661C"/>
                </a:solidFill>
                <a:latin typeface="Courier New"/>
                <a:ea typeface="Courier New"/>
                <a:cs typeface="Courier New"/>
              </a:rPr>
              <a:t>fs.readFile</a:t>
            </a:r>
            <a:r>
              <a:rPr lang="en-US" sz="1600" i="1" dirty="0">
                <a:solidFill>
                  <a:srgbClr val="01661C"/>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b="1" dirty="0" smtClean="0">
                <a:solidFill>
                  <a:srgbClr val="003266"/>
                </a:solidFill>
                <a:latin typeface="Courier New"/>
                <a:ea typeface="Courier New"/>
                <a:cs typeface="Courier New"/>
              </a:rPr>
              <a:t> </a:t>
            </a:r>
            <a:r>
              <a:rPr lang="en-US" sz="1600" b="1" dirty="0" err="1" smtClean="0">
                <a:solidFill>
                  <a:srgbClr val="003266"/>
                </a:solidFill>
                <a:latin typeface="Courier New"/>
                <a:ea typeface="Courier New"/>
                <a:cs typeface="Courier New"/>
              </a:rPr>
              <a:t>var</a:t>
            </a:r>
            <a:r>
              <a:rPr lang="en-US" sz="1600" dirty="0" smtClean="0">
                <a:solidFill>
                  <a:srgbClr val="000000"/>
                </a:solidFill>
                <a:latin typeface="Courier"/>
                <a:ea typeface="Courier"/>
                <a:cs typeface="Courier"/>
              </a:rPr>
              <a:t> </a:t>
            </a:r>
            <a:r>
              <a:rPr lang="en-US" sz="1600" dirty="0" err="1">
                <a:solidFill>
                  <a:srgbClr val="000000"/>
                </a:solidFill>
                <a:latin typeface="Courier"/>
                <a:ea typeface="Courier"/>
                <a:cs typeface="Courier"/>
              </a:rPr>
              <a:t>requestBatches</a:t>
            </a:r>
            <a:r>
              <a:rPr lang="en-US" sz="1600" dirty="0">
                <a:solidFill>
                  <a:srgbClr val="000000"/>
                </a:solidFill>
                <a:latin typeface="Courier"/>
                <a:ea typeface="Courier"/>
                <a:cs typeface="Courier"/>
              </a:rPr>
              <a:t> </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a:solidFill>
                  <a:srgbClr val="03992E"/>
                </a:solidFill>
                <a:latin typeface="Courier New"/>
                <a:ea typeface="Courier New"/>
                <a:cs typeface="Courier New"/>
              </a:rPr>
              <a:t>{}</a:t>
            </a:r>
            <a:r>
              <a:rPr lang="en-US" sz="1600" dirty="0">
                <a:solidFill>
                  <a:srgbClr val="339933"/>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b="1" dirty="0" smtClean="0">
                <a:solidFill>
                  <a:srgbClr val="003266"/>
                </a:solidFill>
                <a:latin typeface="Courier New"/>
                <a:ea typeface="Courier New"/>
                <a:cs typeface="Courier New"/>
              </a:rPr>
              <a:t> function</a:t>
            </a:r>
            <a:r>
              <a:rPr lang="en-US" sz="1600" dirty="0" smtClean="0">
                <a:solidFill>
                  <a:srgbClr val="000000"/>
                </a:solidFill>
                <a:latin typeface="Courier"/>
                <a:ea typeface="Courier"/>
                <a:cs typeface="Courier"/>
              </a:rPr>
              <a:t> </a:t>
            </a:r>
            <a:r>
              <a:rPr lang="en-US" sz="1600" dirty="0" err="1">
                <a:solidFill>
                  <a:srgbClr val="000000"/>
                </a:solidFill>
                <a:latin typeface="Courier"/>
                <a:ea typeface="Courier"/>
                <a:cs typeface="Courier"/>
              </a:rPr>
              <a:t>batchedReadFile</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filename</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callback</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a:solidFill>
                  <a:srgbClr val="03992E"/>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i="1" dirty="0" smtClean="0">
                <a:solidFill>
                  <a:srgbClr val="01661C"/>
                </a:solidFill>
                <a:latin typeface="Courier New"/>
                <a:ea typeface="Courier New"/>
                <a:cs typeface="Courier New"/>
              </a:rPr>
              <a:t>   /</a:t>
            </a:r>
            <a:r>
              <a:rPr lang="en-US" sz="1600" i="1" dirty="0">
                <a:solidFill>
                  <a:srgbClr val="01661C"/>
                </a:solidFill>
                <a:latin typeface="Courier New"/>
                <a:ea typeface="Courier New"/>
                <a:cs typeface="Courier New"/>
              </a:rPr>
              <a:t>/ Is there already a batch for this file?</a:t>
            </a:r>
            <a:endParaRPr lang="en-US" sz="1600" dirty="0">
              <a:solidFill>
                <a:srgbClr val="000000"/>
              </a:solidFill>
              <a:latin typeface="Courier"/>
              <a:ea typeface="Courier"/>
              <a:cs typeface="Courier"/>
            </a:endParaRPr>
          </a:p>
          <a:p>
            <a:pPr marL="0" indent="0">
              <a:buNone/>
            </a:pPr>
            <a:r>
              <a:rPr lang="en-US" sz="1600" b="1" dirty="0" smtClean="0">
                <a:solidFill>
                  <a:srgbClr val="051166"/>
                </a:solidFill>
                <a:latin typeface="Courier New"/>
                <a:ea typeface="Courier New"/>
                <a:cs typeface="Courier New"/>
              </a:rPr>
              <a:t>   if</a:t>
            </a:r>
            <a:r>
              <a:rPr lang="en-US" sz="1600" dirty="0" smtClean="0">
                <a:solidFill>
                  <a:srgbClr val="000000"/>
                </a:solidFill>
                <a:latin typeface="Courier"/>
                <a:ea typeface="Courier"/>
                <a:cs typeface="Courier"/>
              </a:rPr>
              <a:t> </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filename </a:t>
            </a:r>
            <a:r>
              <a:rPr lang="en-US" sz="1600" b="1" dirty="0">
                <a:solidFill>
                  <a:srgbClr val="051166"/>
                </a:solidFill>
                <a:latin typeface="Courier New"/>
                <a:ea typeface="Courier New"/>
                <a:cs typeface="Courier New"/>
              </a:rPr>
              <a:t>in</a:t>
            </a:r>
            <a:r>
              <a:rPr lang="en-US" sz="1600" dirty="0">
                <a:solidFill>
                  <a:srgbClr val="000000"/>
                </a:solidFill>
                <a:latin typeface="Courier"/>
                <a:ea typeface="Courier"/>
                <a:cs typeface="Courier"/>
              </a:rPr>
              <a:t> </a:t>
            </a:r>
            <a:r>
              <a:rPr lang="en-US" sz="1600" dirty="0" err="1">
                <a:solidFill>
                  <a:srgbClr val="000000"/>
                </a:solidFill>
                <a:latin typeface="Courier"/>
                <a:ea typeface="Courier"/>
                <a:cs typeface="Courier"/>
              </a:rPr>
              <a:t>requestBatches</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a:solidFill>
                  <a:srgbClr val="03992E"/>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i="1" dirty="0" smtClean="0">
                <a:solidFill>
                  <a:srgbClr val="01661C"/>
                </a:solidFill>
                <a:latin typeface="Courier New"/>
                <a:ea typeface="Courier New"/>
                <a:cs typeface="Courier New"/>
              </a:rPr>
              <a:t>     /</a:t>
            </a:r>
            <a:r>
              <a:rPr lang="en-US" sz="1600" i="1" dirty="0">
                <a:solidFill>
                  <a:srgbClr val="01661C"/>
                </a:solidFill>
                <a:latin typeface="Courier New"/>
                <a:ea typeface="Courier New"/>
                <a:cs typeface="Courier New"/>
              </a:rPr>
              <a:t>/ if so, push callback into batch</a:t>
            </a:r>
            <a:endParaRPr lang="en-US" sz="1600" dirty="0">
              <a:solidFill>
                <a:srgbClr val="000000"/>
              </a:solidFill>
              <a:latin typeface="Courier"/>
              <a:ea typeface="Courier"/>
              <a:cs typeface="Courier"/>
            </a:endParaRPr>
          </a:p>
          <a:p>
            <a:pPr marL="0" indent="0">
              <a:buNone/>
            </a:pPr>
            <a:r>
              <a:rPr lang="en-US" sz="1600" dirty="0" smtClean="0">
                <a:solidFill>
                  <a:srgbClr val="000000"/>
                </a:solidFill>
                <a:latin typeface="Courier"/>
                <a:ea typeface="Courier"/>
                <a:cs typeface="Courier"/>
              </a:rPr>
              <a:t>     </a:t>
            </a:r>
            <a:r>
              <a:rPr lang="en-US" sz="1600" dirty="0" err="1" smtClean="0">
                <a:solidFill>
                  <a:srgbClr val="000000"/>
                </a:solidFill>
                <a:latin typeface="Courier"/>
                <a:ea typeface="Courier"/>
                <a:cs typeface="Courier"/>
              </a:rPr>
              <a:t>requestBatches</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filename</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a:t>
            </a:r>
            <a:r>
              <a:rPr lang="en-US" sz="1600" dirty="0">
                <a:solidFill>
                  <a:srgbClr val="651366"/>
                </a:solidFill>
                <a:latin typeface="Courier New"/>
                <a:ea typeface="Courier New"/>
                <a:cs typeface="Courier New"/>
              </a:rPr>
              <a:t>push</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callback</a:t>
            </a:r>
            <a:r>
              <a:rPr lang="en-US" sz="1600" dirty="0">
                <a:solidFill>
                  <a:srgbClr val="03992E"/>
                </a:solidFill>
                <a:latin typeface="Courier New"/>
                <a:ea typeface="Courier New"/>
                <a:cs typeface="Courier New"/>
              </a:rPr>
              <a:t>)</a:t>
            </a:r>
            <a:r>
              <a:rPr lang="en-US" sz="1600" dirty="0">
                <a:solidFill>
                  <a:srgbClr val="339933"/>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b="1" dirty="0" smtClean="0">
                <a:solidFill>
                  <a:srgbClr val="051166"/>
                </a:solidFill>
                <a:latin typeface="Courier New"/>
                <a:ea typeface="Courier New"/>
                <a:cs typeface="Courier New"/>
              </a:rPr>
              <a:t>     return</a:t>
            </a:r>
            <a:r>
              <a:rPr lang="en-US" sz="1600" dirty="0">
                <a:solidFill>
                  <a:srgbClr val="339933"/>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dirty="0" smtClean="0">
                <a:solidFill>
                  <a:srgbClr val="000000"/>
                </a:solidFill>
                <a:latin typeface="Courier"/>
                <a:ea typeface="Courier"/>
                <a:cs typeface="Courier"/>
              </a:rPr>
              <a:t>   </a:t>
            </a:r>
            <a:r>
              <a:rPr lang="en-US" sz="1600" dirty="0" smtClean="0">
                <a:solidFill>
                  <a:srgbClr val="03992E"/>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i="1" dirty="0" smtClean="0">
                <a:solidFill>
                  <a:srgbClr val="01661C"/>
                </a:solidFill>
                <a:latin typeface="Courier New"/>
                <a:ea typeface="Courier New"/>
                <a:cs typeface="Courier New"/>
              </a:rPr>
              <a:t>   /</a:t>
            </a:r>
            <a:r>
              <a:rPr lang="en-US" sz="1600" i="1" dirty="0">
                <a:solidFill>
                  <a:srgbClr val="01661C"/>
                </a:solidFill>
                <a:latin typeface="Courier New"/>
                <a:ea typeface="Courier New"/>
                <a:cs typeface="Courier New"/>
              </a:rPr>
              <a:t>/ If not, start a new request</a:t>
            </a:r>
            <a:endParaRPr lang="en-US" sz="1600" dirty="0">
              <a:solidFill>
                <a:srgbClr val="000000"/>
              </a:solidFill>
              <a:latin typeface="Courier"/>
              <a:ea typeface="Courier"/>
              <a:cs typeface="Courier"/>
            </a:endParaRPr>
          </a:p>
          <a:p>
            <a:pPr marL="0" indent="0">
              <a:buNone/>
            </a:pPr>
            <a:r>
              <a:rPr lang="en-US" sz="1600" b="1" dirty="0" smtClean="0">
                <a:solidFill>
                  <a:srgbClr val="003266"/>
                </a:solidFill>
                <a:latin typeface="Courier New"/>
                <a:ea typeface="Courier New"/>
                <a:cs typeface="Courier New"/>
              </a:rPr>
              <a:t>   </a:t>
            </a:r>
            <a:r>
              <a:rPr lang="en-US" sz="1600" b="1" dirty="0" err="1" smtClean="0">
                <a:solidFill>
                  <a:srgbClr val="003266"/>
                </a:solidFill>
                <a:latin typeface="Courier New"/>
                <a:ea typeface="Courier New"/>
                <a:cs typeface="Courier New"/>
              </a:rPr>
              <a:t>var</a:t>
            </a:r>
            <a:r>
              <a:rPr lang="en-US" sz="1600" dirty="0" smtClean="0">
                <a:solidFill>
                  <a:srgbClr val="000000"/>
                </a:solidFill>
                <a:latin typeface="Courier"/>
                <a:ea typeface="Courier"/>
                <a:cs typeface="Courier"/>
              </a:rPr>
              <a:t> </a:t>
            </a:r>
            <a:r>
              <a:rPr lang="en-US" sz="1600" dirty="0">
                <a:solidFill>
                  <a:srgbClr val="000000"/>
                </a:solidFill>
                <a:latin typeface="Courier"/>
                <a:ea typeface="Courier"/>
                <a:cs typeface="Courier"/>
              </a:rPr>
              <a:t>callbacks </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err="1">
                <a:solidFill>
                  <a:srgbClr val="000000"/>
                </a:solidFill>
                <a:latin typeface="Courier"/>
                <a:ea typeface="Courier"/>
                <a:cs typeface="Courier"/>
              </a:rPr>
              <a:t>requestBatches</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filename</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callback</a:t>
            </a:r>
            <a:r>
              <a:rPr lang="en-US" sz="1600" dirty="0">
                <a:solidFill>
                  <a:srgbClr val="03992E"/>
                </a:solidFill>
                <a:latin typeface="Courier New"/>
                <a:ea typeface="Courier New"/>
                <a:cs typeface="Courier New"/>
              </a:rPr>
              <a:t>]</a:t>
            </a:r>
            <a:r>
              <a:rPr lang="en-US" sz="1600" dirty="0">
                <a:solidFill>
                  <a:srgbClr val="339933"/>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dirty="0" smtClean="0">
                <a:solidFill>
                  <a:srgbClr val="000000"/>
                </a:solidFill>
                <a:latin typeface="Courier"/>
                <a:ea typeface="Courier"/>
                <a:cs typeface="Courier"/>
              </a:rPr>
              <a:t>   </a:t>
            </a:r>
            <a:r>
              <a:rPr lang="en-US" sz="1600" dirty="0" err="1" smtClean="0">
                <a:solidFill>
                  <a:srgbClr val="000000"/>
                </a:solidFill>
                <a:latin typeface="Courier"/>
                <a:ea typeface="Courier"/>
                <a:cs typeface="Courier"/>
              </a:rPr>
              <a:t>fs.</a:t>
            </a:r>
            <a:r>
              <a:rPr lang="en-US" sz="1600" dirty="0" err="1" smtClean="0">
                <a:solidFill>
                  <a:srgbClr val="651366"/>
                </a:solidFill>
                <a:latin typeface="Courier New"/>
                <a:ea typeface="Courier New"/>
                <a:cs typeface="Courier New"/>
              </a:rPr>
              <a:t>readFile</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filename</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err="1">
                <a:solidFill>
                  <a:srgbClr val="000000"/>
                </a:solidFill>
                <a:latin typeface="Courier"/>
                <a:ea typeface="Courier"/>
                <a:cs typeface="Courier"/>
              </a:rPr>
              <a:t>onRead</a:t>
            </a:r>
            <a:r>
              <a:rPr lang="en-US" sz="1600" dirty="0">
                <a:solidFill>
                  <a:srgbClr val="03992E"/>
                </a:solidFill>
                <a:latin typeface="Courier New"/>
                <a:ea typeface="Courier New"/>
                <a:cs typeface="Courier New"/>
              </a:rPr>
              <a:t>)</a:t>
            </a:r>
            <a:r>
              <a:rPr lang="en-US" sz="1600" dirty="0">
                <a:solidFill>
                  <a:srgbClr val="339933"/>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i="1" dirty="0" smtClean="0">
                <a:solidFill>
                  <a:srgbClr val="01661C"/>
                </a:solidFill>
                <a:latin typeface="Courier New"/>
                <a:ea typeface="Courier New"/>
                <a:cs typeface="Courier New"/>
              </a:rPr>
              <a:t>  </a:t>
            </a:r>
          </a:p>
          <a:p>
            <a:pPr marL="0" indent="0">
              <a:buNone/>
            </a:pPr>
            <a:r>
              <a:rPr lang="en-US" sz="1600" i="1" dirty="0">
                <a:solidFill>
                  <a:srgbClr val="01661C"/>
                </a:solidFill>
                <a:latin typeface="Courier New"/>
                <a:ea typeface="Courier New"/>
                <a:cs typeface="Courier New"/>
              </a:rPr>
              <a:t> </a:t>
            </a:r>
            <a:r>
              <a:rPr lang="en-US" sz="1600" i="1" dirty="0" smtClean="0">
                <a:solidFill>
                  <a:srgbClr val="01661C"/>
                </a:solidFill>
                <a:latin typeface="Courier New"/>
                <a:ea typeface="Courier New"/>
                <a:cs typeface="Courier New"/>
              </a:rPr>
              <a:t>  /</a:t>
            </a:r>
            <a:r>
              <a:rPr lang="en-US" sz="1600" i="1" dirty="0">
                <a:solidFill>
                  <a:srgbClr val="01661C"/>
                </a:solidFill>
                <a:latin typeface="Courier New"/>
                <a:ea typeface="Courier New"/>
                <a:cs typeface="Courier New"/>
              </a:rPr>
              <a:t>/ Flush out the batch on complete</a:t>
            </a:r>
            <a:endParaRPr lang="en-US" sz="1600" dirty="0">
              <a:solidFill>
                <a:srgbClr val="000000"/>
              </a:solidFill>
              <a:latin typeface="Courier"/>
              <a:ea typeface="Courier"/>
              <a:cs typeface="Courier"/>
            </a:endParaRPr>
          </a:p>
          <a:p>
            <a:pPr marL="0" indent="0">
              <a:buNone/>
            </a:pPr>
            <a:r>
              <a:rPr lang="en-US" sz="1600" b="1" dirty="0" smtClean="0">
                <a:solidFill>
                  <a:srgbClr val="003266"/>
                </a:solidFill>
                <a:latin typeface="Courier New"/>
                <a:ea typeface="Courier New"/>
                <a:cs typeface="Courier New"/>
              </a:rPr>
              <a:t>   function</a:t>
            </a:r>
            <a:r>
              <a:rPr lang="en-US" sz="1600" dirty="0" smtClean="0">
                <a:solidFill>
                  <a:srgbClr val="000000"/>
                </a:solidFill>
                <a:latin typeface="Courier"/>
                <a:ea typeface="Courier"/>
                <a:cs typeface="Courier"/>
              </a:rPr>
              <a:t> </a:t>
            </a:r>
            <a:r>
              <a:rPr lang="en-US" sz="1600" dirty="0" err="1">
                <a:solidFill>
                  <a:srgbClr val="000000"/>
                </a:solidFill>
                <a:latin typeface="Courier"/>
                <a:ea typeface="Courier"/>
                <a:cs typeface="Courier"/>
              </a:rPr>
              <a:t>onRead</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err</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file</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a:solidFill>
                  <a:srgbClr val="03992E"/>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dirty="0" smtClean="0">
                <a:solidFill>
                  <a:srgbClr val="000000"/>
                </a:solidFill>
                <a:latin typeface="Courier"/>
                <a:ea typeface="Courier"/>
                <a:cs typeface="Courier"/>
              </a:rPr>
              <a:t>     </a:t>
            </a:r>
            <a:r>
              <a:rPr lang="en-US" sz="1600" b="1" dirty="0" smtClean="0">
                <a:solidFill>
                  <a:srgbClr val="051166"/>
                </a:solidFill>
                <a:latin typeface="Courier New"/>
                <a:ea typeface="Courier New"/>
                <a:cs typeface="Courier New"/>
              </a:rPr>
              <a:t>delete</a:t>
            </a:r>
            <a:r>
              <a:rPr lang="en-US" sz="1600" dirty="0" smtClean="0">
                <a:solidFill>
                  <a:srgbClr val="000000"/>
                </a:solidFill>
                <a:latin typeface="Courier"/>
                <a:ea typeface="Courier"/>
                <a:cs typeface="Courier"/>
              </a:rPr>
              <a:t> </a:t>
            </a:r>
            <a:r>
              <a:rPr lang="en-US" sz="1600" dirty="0" err="1">
                <a:solidFill>
                  <a:srgbClr val="000000"/>
                </a:solidFill>
                <a:latin typeface="Courier"/>
                <a:ea typeface="Courier"/>
                <a:cs typeface="Courier"/>
              </a:rPr>
              <a:t>requestBatches</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filename</a:t>
            </a:r>
            <a:r>
              <a:rPr lang="en-US" sz="1600" dirty="0">
                <a:solidFill>
                  <a:srgbClr val="03992E"/>
                </a:solidFill>
                <a:latin typeface="Courier New"/>
                <a:ea typeface="Courier New"/>
                <a:cs typeface="Courier New"/>
              </a:rPr>
              <a:t>]</a:t>
            </a:r>
            <a:r>
              <a:rPr lang="en-US" sz="1600" dirty="0">
                <a:solidFill>
                  <a:srgbClr val="339933"/>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b="1" dirty="0" smtClean="0">
                <a:solidFill>
                  <a:srgbClr val="051166"/>
                </a:solidFill>
                <a:latin typeface="Courier New"/>
                <a:ea typeface="Courier New"/>
                <a:cs typeface="Courier New"/>
              </a:rPr>
              <a:t>     for</a:t>
            </a:r>
            <a:r>
              <a:rPr lang="en-US" sz="1600" dirty="0">
                <a:solidFill>
                  <a:srgbClr val="03992E"/>
                </a:solidFill>
                <a:latin typeface="Courier New"/>
                <a:ea typeface="Courier New"/>
                <a:cs typeface="Courier New"/>
              </a:rPr>
              <a:t>(</a:t>
            </a:r>
            <a:r>
              <a:rPr lang="en-US" sz="1600" b="1" dirty="0" err="1">
                <a:solidFill>
                  <a:srgbClr val="003266"/>
                </a:solidFill>
                <a:latin typeface="Courier New"/>
                <a:ea typeface="Courier New"/>
                <a:cs typeface="Courier New"/>
              </a:rPr>
              <a:t>var</a:t>
            </a:r>
            <a:r>
              <a:rPr lang="en-US" sz="1600" dirty="0">
                <a:solidFill>
                  <a:srgbClr val="000000"/>
                </a:solidFill>
                <a:latin typeface="Courier"/>
                <a:ea typeface="Courier"/>
                <a:cs typeface="Courier"/>
              </a:rPr>
              <a:t> </a:t>
            </a:r>
            <a:r>
              <a:rPr lang="en-US" sz="1600" dirty="0" err="1">
                <a:solidFill>
                  <a:srgbClr val="000000"/>
                </a:solidFill>
                <a:latin typeface="Courier"/>
                <a:ea typeface="Courier"/>
                <a:cs typeface="Courier"/>
              </a:rPr>
              <a:t>i</a:t>
            </a:r>
            <a:r>
              <a:rPr lang="en-US" sz="1600" dirty="0">
                <a:solidFill>
                  <a:srgbClr val="000000"/>
                </a:solidFill>
                <a:latin typeface="Courier"/>
                <a:ea typeface="Courier"/>
                <a:cs typeface="Courier"/>
              </a:rPr>
              <a:t> </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a:solidFill>
                  <a:srgbClr val="CC0F0B"/>
                </a:solidFill>
                <a:latin typeface="Courier New"/>
                <a:ea typeface="Courier New"/>
                <a:cs typeface="Courier New"/>
              </a:rPr>
              <a:t>0</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i </a:t>
            </a:r>
            <a:r>
              <a:rPr lang="en-US" sz="1600" dirty="0">
                <a:solidFill>
                  <a:srgbClr val="339933"/>
                </a:solidFill>
                <a:latin typeface="Courier New"/>
                <a:ea typeface="Courier New"/>
                <a:cs typeface="Courier New"/>
              </a:rPr>
              <a:t>&lt;</a:t>
            </a:r>
            <a:r>
              <a:rPr lang="en-US" sz="1600" dirty="0">
                <a:solidFill>
                  <a:srgbClr val="000000"/>
                </a:solidFill>
                <a:latin typeface="Courier"/>
                <a:ea typeface="Courier"/>
                <a:cs typeface="Courier"/>
              </a:rPr>
              <a:t> </a:t>
            </a:r>
            <a:r>
              <a:rPr lang="en-US" sz="1600" dirty="0" err="1">
                <a:solidFill>
                  <a:srgbClr val="000000"/>
                </a:solidFill>
                <a:latin typeface="Courier"/>
                <a:ea typeface="Courier"/>
                <a:cs typeface="Courier"/>
              </a:rPr>
              <a:t>callbacks.</a:t>
            </a:r>
            <a:r>
              <a:rPr lang="en-US" sz="1600" dirty="0" err="1">
                <a:solidFill>
                  <a:srgbClr val="651366"/>
                </a:solidFill>
                <a:latin typeface="Courier New"/>
                <a:ea typeface="Courier New"/>
                <a:cs typeface="Courier New"/>
              </a:rPr>
              <a:t>length</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err="1">
                <a:solidFill>
                  <a:srgbClr val="000000"/>
                </a:solidFill>
                <a:latin typeface="Courier"/>
                <a:ea typeface="Courier"/>
                <a:cs typeface="Courier"/>
              </a:rPr>
              <a:t>i</a:t>
            </a:r>
            <a:r>
              <a:rPr lang="en-US" sz="1600" dirty="0">
                <a:solidFill>
                  <a:srgbClr val="339933"/>
                </a:solidFill>
                <a:latin typeface="Courier New"/>
                <a:ea typeface="Courier New"/>
                <a:cs typeface="Courier New"/>
              </a:rPr>
              <a:t>++</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 </a:t>
            </a:r>
            <a:r>
              <a:rPr lang="en-US" sz="1600" dirty="0">
                <a:solidFill>
                  <a:srgbClr val="03992E"/>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dirty="0" smtClean="0">
                <a:solidFill>
                  <a:srgbClr val="000000"/>
                </a:solidFill>
                <a:latin typeface="Courier"/>
                <a:ea typeface="Courier"/>
                <a:cs typeface="Courier"/>
              </a:rPr>
              <a:t>       </a:t>
            </a:r>
            <a:r>
              <a:rPr lang="en-US" sz="1600" i="1" dirty="0" smtClean="0">
                <a:solidFill>
                  <a:srgbClr val="01661C"/>
                </a:solidFill>
                <a:latin typeface="Courier New"/>
                <a:ea typeface="Courier New"/>
                <a:cs typeface="Courier New"/>
              </a:rPr>
              <a:t>/</a:t>
            </a:r>
            <a:r>
              <a:rPr lang="en-US" sz="1600" i="1" dirty="0">
                <a:solidFill>
                  <a:srgbClr val="01661C"/>
                </a:solidFill>
                <a:latin typeface="Courier New"/>
                <a:ea typeface="Courier New"/>
                <a:cs typeface="Courier New"/>
              </a:rPr>
              <a:t>/ execute callback, passing arguments along</a:t>
            </a:r>
            <a:endParaRPr lang="en-US" sz="1600" dirty="0">
              <a:solidFill>
                <a:srgbClr val="000000"/>
              </a:solidFill>
              <a:latin typeface="Courier"/>
              <a:ea typeface="Courier"/>
              <a:cs typeface="Courier"/>
            </a:endParaRPr>
          </a:p>
          <a:p>
            <a:pPr marL="0" indent="0">
              <a:buNone/>
            </a:pPr>
            <a:r>
              <a:rPr lang="en-US" sz="1600" dirty="0" smtClean="0">
                <a:solidFill>
                  <a:srgbClr val="000000"/>
                </a:solidFill>
                <a:latin typeface="Courier"/>
                <a:ea typeface="Courier"/>
                <a:cs typeface="Courier"/>
              </a:rPr>
              <a:t>       callbacks</a:t>
            </a:r>
            <a:r>
              <a:rPr lang="en-US" sz="1600" dirty="0">
                <a:solidFill>
                  <a:srgbClr val="03992E"/>
                </a:solidFill>
                <a:latin typeface="Courier New"/>
                <a:ea typeface="Courier New"/>
                <a:cs typeface="Courier New"/>
              </a:rPr>
              <a:t>[</a:t>
            </a:r>
            <a:r>
              <a:rPr lang="en-US" sz="1600" dirty="0" err="1">
                <a:solidFill>
                  <a:srgbClr val="000000"/>
                </a:solidFill>
                <a:latin typeface="Courier"/>
                <a:ea typeface="Courier"/>
                <a:cs typeface="Courier"/>
              </a:rPr>
              <a:t>i</a:t>
            </a:r>
            <a:r>
              <a:rPr lang="en-US" sz="1600" dirty="0">
                <a:solidFill>
                  <a:srgbClr val="03992E"/>
                </a:solidFill>
                <a:latin typeface="Courier New"/>
                <a:ea typeface="Courier New"/>
                <a:cs typeface="Courier New"/>
              </a:rPr>
              <a:t>](</a:t>
            </a:r>
            <a:r>
              <a:rPr lang="en-US" sz="1600" dirty="0">
                <a:solidFill>
                  <a:srgbClr val="000000"/>
                </a:solidFill>
                <a:latin typeface="Courier"/>
                <a:ea typeface="Courier"/>
                <a:cs typeface="Courier"/>
              </a:rPr>
              <a:t>err</a:t>
            </a:r>
            <a:r>
              <a:rPr lang="en-US" sz="1600" dirty="0">
                <a:solidFill>
                  <a:srgbClr val="339933"/>
                </a:solidFill>
                <a:latin typeface="Courier New"/>
                <a:ea typeface="Courier New"/>
                <a:cs typeface="Courier New"/>
              </a:rPr>
              <a:t>,</a:t>
            </a:r>
            <a:r>
              <a:rPr lang="en-US" sz="1600" dirty="0">
                <a:solidFill>
                  <a:srgbClr val="000000"/>
                </a:solidFill>
                <a:latin typeface="Courier"/>
                <a:ea typeface="Courier"/>
                <a:cs typeface="Courier"/>
              </a:rPr>
              <a:t> file</a:t>
            </a:r>
            <a:r>
              <a:rPr lang="en-US" sz="1600" dirty="0">
                <a:solidFill>
                  <a:srgbClr val="03992E"/>
                </a:solidFill>
                <a:latin typeface="Courier New"/>
                <a:ea typeface="Courier New"/>
                <a:cs typeface="Courier New"/>
              </a:rPr>
              <a:t>)</a:t>
            </a:r>
            <a:r>
              <a:rPr lang="en-US" sz="1600" dirty="0">
                <a:solidFill>
                  <a:srgbClr val="339933"/>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dirty="0" smtClean="0">
                <a:solidFill>
                  <a:srgbClr val="000000"/>
                </a:solidFill>
                <a:latin typeface="Courier"/>
                <a:ea typeface="Courier"/>
                <a:cs typeface="Courier"/>
              </a:rPr>
              <a:t>     </a:t>
            </a:r>
            <a:r>
              <a:rPr lang="en-US" sz="1600" dirty="0" smtClean="0">
                <a:solidFill>
                  <a:srgbClr val="03992E"/>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dirty="0" smtClean="0">
                <a:solidFill>
                  <a:srgbClr val="000000"/>
                </a:solidFill>
                <a:latin typeface="Courier"/>
                <a:ea typeface="Courier"/>
                <a:cs typeface="Courier"/>
              </a:rPr>
              <a:t>   </a:t>
            </a:r>
            <a:r>
              <a:rPr lang="en-US" sz="1600" dirty="0" smtClean="0">
                <a:solidFill>
                  <a:srgbClr val="03992E"/>
                </a:solidFill>
                <a:latin typeface="Courier New"/>
                <a:ea typeface="Courier New"/>
                <a:cs typeface="Courier New"/>
              </a:rPr>
              <a:t>}</a:t>
            </a:r>
            <a:endParaRPr lang="en-US" sz="1600" dirty="0">
              <a:solidFill>
                <a:srgbClr val="000000"/>
              </a:solidFill>
              <a:latin typeface="Courier"/>
              <a:ea typeface="Courier"/>
              <a:cs typeface="Courier"/>
            </a:endParaRPr>
          </a:p>
          <a:p>
            <a:pPr marL="0" indent="0">
              <a:buNone/>
            </a:pPr>
            <a:r>
              <a:rPr lang="en-US" sz="1600" dirty="0" smtClean="0">
                <a:solidFill>
                  <a:srgbClr val="03992E"/>
                </a:solidFill>
                <a:latin typeface="Courier New"/>
                <a:ea typeface="Courier New"/>
                <a:cs typeface="Courier New"/>
              </a:rPr>
              <a:t> }</a:t>
            </a:r>
            <a:endParaRPr lang="nb-NO" sz="1600" dirty="0"/>
          </a:p>
        </p:txBody>
      </p:sp>
      <p:sp>
        <p:nvSpPr>
          <p:cNvPr id="4" name="TextBox 3"/>
          <p:cNvSpPr txBox="1"/>
          <p:nvPr/>
        </p:nvSpPr>
        <p:spPr>
          <a:xfrm>
            <a:off x="2248859" y="6534835"/>
            <a:ext cx="6895141" cy="323165"/>
          </a:xfrm>
          <a:prstGeom prst="rect">
            <a:avLst/>
          </a:prstGeom>
          <a:noFill/>
        </p:spPr>
        <p:txBody>
          <a:bodyPr wrap="square" rtlCol="0">
            <a:spAutoFit/>
          </a:bodyPr>
          <a:lstStyle/>
          <a:p>
            <a:r>
              <a:rPr lang="en-US" sz="1500" dirty="0" smtClean="0"/>
              <a:t>Based on </a:t>
            </a:r>
            <a:r>
              <a:rPr lang="en-US" sz="1500" dirty="0"/>
              <a:t>examples </a:t>
            </a:r>
            <a:r>
              <a:rPr lang="en-US" sz="1500" dirty="0" smtClean="0"/>
              <a:t>from: </a:t>
            </a:r>
            <a:r>
              <a:rPr lang="en-US" sz="1500" dirty="0"/>
              <a:t>https://</a:t>
            </a:r>
            <a:r>
              <a:rPr lang="en-US" sz="1500" dirty="0" err="1"/>
              <a:t>github.com</a:t>
            </a:r>
            <a:r>
              <a:rPr lang="en-US" sz="1500" dirty="0"/>
              <a:t>/</a:t>
            </a:r>
            <a:r>
              <a:rPr lang="en-US" sz="1500" dirty="0" err="1"/>
              <a:t>nodebits</a:t>
            </a:r>
            <a:r>
              <a:rPr lang="en-US" sz="1500" dirty="0"/>
              <a:t>/distilled-patterns/</a:t>
            </a:r>
          </a:p>
        </p:txBody>
      </p:sp>
      <p:sp>
        <p:nvSpPr>
          <p:cNvPr id="5" name="Rounded Rectangle 4"/>
          <p:cNvSpPr/>
          <p:nvPr/>
        </p:nvSpPr>
        <p:spPr>
          <a:xfrm>
            <a:off x="300995" y="4157632"/>
            <a:ext cx="8254024" cy="2096791"/>
          </a:xfrm>
          <a:prstGeom prst="roundRect">
            <a:avLst/>
          </a:prstGeom>
          <a:noFill/>
          <a:ln w="63500">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5628902" y="48368"/>
            <a:ext cx="3427777" cy="1245652"/>
          </a:xfrm>
          <a:prstGeom prst="roundRect">
            <a:avLst/>
          </a:prstGeom>
          <a:noFill/>
          <a:ln w="63500">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1"/>
                </a:solidFill>
              </a:rPr>
              <a:t>When read finished, return to all requests</a:t>
            </a:r>
            <a:endParaRPr lang="en-US" dirty="0">
              <a:solidFill>
                <a:schemeClr val="accent1"/>
              </a:solidFill>
            </a:endParaRPr>
          </a:p>
        </p:txBody>
      </p:sp>
    </p:spTree>
    <p:extLst>
      <p:ext uri="{BB962C8B-B14F-4D97-AF65-F5344CB8AC3E}">
        <p14:creationId xmlns:p14="http://schemas.microsoft.com/office/powerpoint/2010/main" val="2730476526"/>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Usage</a:t>
            </a:r>
            <a:endParaRPr lang="en-US" dirty="0"/>
          </a:p>
        </p:txBody>
      </p:sp>
      <p:sp>
        <p:nvSpPr>
          <p:cNvPr id="3" name="Content Placeholder 2"/>
          <p:cNvSpPr>
            <a:spLocks noGrp="1"/>
          </p:cNvSpPr>
          <p:nvPr>
            <p:ph idx="1"/>
          </p:nvPr>
        </p:nvSpPr>
        <p:spPr>
          <a:solidFill>
            <a:schemeClr val="bg1">
              <a:lumMod val="85000"/>
            </a:schemeClr>
          </a:solidFill>
          <a:effectLst>
            <a:softEdge rad="88900"/>
          </a:effectLst>
        </p:spPr>
        <p:txBody>
          <a:bodyPr>
            <a:normAutofit/>
          </a:bodyPr>
          <a:lstStyle/>
          <a:p>
            <a:pPr marL="0" indent="0">
              <a:buNone/>
            </a:pPr>
            <a:endParaRPr lang="en-US" sz="2400" i="1" dirty="0" smtClean="0">
              <a:solidFill>
                <a:srgbClr val="1A5600"/>
              </a:solidFill>
              <a:latin typeface="CourierNewPS-ItalicMT"/>
            </a:endParaRPr>
          </a:p>
          <a:p>
            <a:pPr marL="0" indent="0">
              <a:buNone/>
            </a:pPr>
            <a:r>
              <a:rPr lang="en-US" sz="2400" i="1" dirty="0" smtClean="0">
                <a:solidFill>
                  <a:srgbClr val="1A5600"/>
                </a:solidFill>
                <a:latin typeface="CourierNewPS-ItalicMT"/>
              </a:rPr>
              <a:t> //Request the resource </a:t>
            </a:r>
            <a:r>
              <a:rPr lang="en-US" sz="2400" i="1" dirty="0">
                <a:solidFill>
                  <a:srgbClr val="1A5600"/>
                </a:solidFill>
                <a:latin typeface="CourierNewPS-ItalicMT"/>
              </a:rPr>
              <a:t>10,000 times at once</a:t>
            </a:r>
            <a:endParaRPr lang="en-US" sz="2400" dirty="0">
              <a:solidFill>
                <a:prstClr val="black"/>
              </a:solidFill>
              <a:latin typeface="Courier"/>
            </a:endParaRPr>
          </a:p>
          <a:p>
            <a:pPr marL="0" indent="0">
              <a:buNone/>
            </a:pPr>
            <a:r>
              <a:rPr lang="da-DK" sz="2400" b="1" dirty="0" smtClean="0">
                <a:solidFill>
                  <a:srgbClr val="000058"/>
                </a:solidFill>
                <a:latin typeface="CourierNewPS-BoldMT"/>
              </a:rPr>
              <a:t> for</a:t>
            </a:r>
            <a:r>
              <a:rPr lang="da-DK" sz="2400" dirty="0" smtClean="0">
                <a:solidFill>
                  <a:prstClr val="black"/>
                </a:solidFill>
                <a:latin typeface="Courier"/>
              </a:rPr>
              <a:t> </a:t>
            </a:r>
            <a:r>
              <a:rPr lang="da-DK" sz="2400" dirty="0">
                <a:solidFill>
                  <a:srgbClr val="2A8B00"/>
                </a:solidFill>
                <a:latin typeface="CourierNewPSMT"/>
              </a:rPr>
              <a:t>(</a:t>
            </a:r>
            <a:r>
              <a:rPr lang="da-DK" sz="2400" b="1" dirty="0">
                <a:solidFill>
                  <a:srgbClr val="082357"/>
                </a:solidFill>
                <a:latin typeface="CourierNewPS-BoldMT"/>
              </a:rPr>
              <a:t>var</a:t>
            </a:r>
            <a:r>
              <a:rPr lang="da-DK" sz="2400" dirty="0">
                <a:solidFill>
                  <a:prstClr val="black"/>
                </a:solidFill>
                <a:latin typeface="Courier"/>
              </a:rPr>
              <a:t> i </a:t>
            </a:r>
            <a:r>
              <a:rPr lang="da-DK" sz="2400" dirty="0">
                <a:solidFill>
                  <a:srgbClr val="398B0F"/>
                </a:solidFill>
                <a:latin typeface="CourierNewPSMT"/>
              </a:rPr>
              <a:t>=</a:t>
            </a:r>
            <a:r>
              <a:rPr lang="da-DK" sz="2400" dirty="0">
                <a:solidFill>
                  <a:prstClr val="black"/>
                </a:solidFill>
                <a:latin typeface="Courier"/>
              </a:rPr>
              <a:t> </a:t>
            </a:r>
            <a:r>
              <a:rPr lang="da-DK" sz="2400" dirty="0">
                <a:solidFill>
                  <a:srgbClr val="B50000"/>
                </a:solidFill>
                <a:latin typeface="CourierNewPSMT"/>
              </a:rPr>
              <a:t>0</a:t>
            </a:r>
            <a:r>
              <a:rPr lang="da-DK" sz="2400" dirty="0">
                <a:solidFill>
                  <a:srgbClr val="398B0F"/>
                </a:solidFill>
                <a:latin typeface="CourierNewPSMT"/>
              </a:rPr>
              <a:t>;</a:t>
            </a:r>
            <a:r>
              <a:rPr lang="da-DK" sz="2400" dirty="0">
                <a:solidFill>
                  <a:prstClr val="black"/>
                </a:solidFill>
                <a:latin typeface="Courier"/>
              </a:rPr>
              <a:t> i </a:t>
            </a:r>
            <a:r>
              <a:rPr lang="da-DK" sz="2400" dirty="0">
                <a:solidFill>
                  <a:srgbClr val="398B0F"/>
                </a:solidFill>
                <a:latin typeface="CourierNewPSMT"/>
              </a:rPr>
              <a:t>&lt;</a:t>
            </a:r>
            <a:r>
              <a:rPr lang="da-DK" sz="2400" dirty="0">
                <a:solidFill>
                  <a:prstClr val="black"/>
                </a:solidFill>
                <a:latin typeface="Courier"/>
              </a:rPr>
              <a:t> </a:t>
            </a:r>
            <a:r>
              <a:rPr lang="da-DK" sz="2400" dirty="0">
                <a:solidFill>
                  <a:srgbClr val="B50000"/>
                </a:solidFill>
                <a:latin typeface="CourierNewPSMT"/>
              </a:rPr>
              <a:t>10000</a:t>
            </a:r>
            <a:r>
              <a:rPr lang="da-DK" sz="2400" dirty="0">
                <a:solidFill>
                  <a:srgbClr val="398B0F"/>
                </a:solidFill>
                <a:latin typeface="CourierNewPSMT"/>
              </a:rPr>
              <a:t>;</a:t>
            </a:r>
            <a:r>
              <a:rPr lang="da-DK" sz="2400" dirty="0">
                <a:solidFill>
                  <a:prstClr val="black"/>
                </a:solidFill>
                <a:latin typeface="Courier"/>
              </a:rPr>
              <a:t> i</a:t>
            </a:r>
            <a:r>
              <a:rPr lang="da-DK" sz="2400" dirty="0">
                <a:solidFill>
                  <a:srgbClr val="398B0F"/>
                </a:solidFill>
                <a:latin typeface="CourierNewPSMT"/>
              </a:rPr>
              <a:t>++</a:t>
            </a:r>
            <a:r>
              <a:rPr lang="da-DK" sz="2400" dirty="0">
                <a:solidFill>
                  <a:srgbClr val="2A8B00"/>
                </a:solidFill>
                <a:latin typeface="CourierNewPSMT"/>
              </a:rPr>
              <a:t>)</a:t>
            </a:r>
            <a:r>
              <a:rPr lang="da-DK" sz="2400" dirty="0">
                <a:solidFill>
                  <a:prstClr val="black"/>
                </a:solidFill>
                <a:latin typeface="Courier"/>
              </a:rPr>
              <a:t> </a:t>
            </a:r>
            <a:r>
              <a:rPr lang="da-DK" sz="2400" dirty="0">
                <a:solidFill>
                  <a:srgbClr val="2A8B00"/>
                </a:solidFill>
                <a:latin typeface="CourierNewPSMT"/>
              </a:rPr>
              <a:t>{</a:t>
            </a:r>
            <a:endParaRPr lang="da-DK" sz="2400" dirty="0">
              <a:solidFill>
                <a:prstClr val="black"/>
              </a:solidFill>
              <a:latin typeface="Courier"/>
            </a:endParaRPr>
          </a:p>
          <a:p>
            <a:pPr marL="0" indent="0">
              <a:buNone/>
            </a:pPr>
            <a:r>
              <a:rPr lang="da-DK" sz="2400" dirty="0" smtClean="0">
                <a:solidFill>
                  <a:prstClr val="black"/>
                </a:solidFill>
                <a:latin typeface="Courier"/>
              </a:rPr>
              <a:t> </a:t>
            </a:r>
            <a:r>
              <a:rPr lang="da-DK" sz="2400" dirty="0">
                <a:solidFill>
                  <a:prstClr val="black"/>
                </a:solidFill>
                <a:latin typeface="Courier"/>
              </a:rPr>
              <a:t>  </a:t>
            </a:r>
            <a:r>
              <a:rPr lang="da-DK" sz="2400" dirty="0" err="1">
                <a:solidFill>
                  <a:prstClr val="black"/>
                </a:solidFill>
                <a:latin typeface="Courier"/>
              </a:rPr>
              <a:t>batchedReadFile</a:t>
            </a:r>
            <a:r>
              <a:rPr lang="da-DK" sz="2400" dirty="0">
                <a:solidFill>
                  <a:srgbClr val="2A8B00"/>
                </a:solidFill>
                <a:latin typeface="CourierNewPSMT"/>
              </a:rPr>
              <a:t>(</a:t>
            </a:r>
            <a:r>
              <a:rPr lang="da-DK" sz="2400" dirty="0">
                <a:solidFill>
                  <a:prstClr val="black"/>
                </a:solidFill>
                <a:latin typeface="Courier"/>
              </a:rPr>
              <a:t>file</a:t>
            </a:r>
            <a:r>
              <a:rPr lang="da-DK" sz="2400" dirty="0">
                <a:solidFill>
                  <a:srgbClr val="398B0F"/>
                </a:solidFill>
                <a:latin typeface="CourierNewPSMT"/>
              </a:rPr>
              <a:t>,</a:t>
            </a:r>
            <a:r>
              <a:rPr lang="da-DK" sz="2400" dirty="0">
                <a:solidFill>
                  <a:prstClr val="black"/>
                </a:solidFill>
                <a:latin typeface="Courier"/>
              </a:rPr>
              <a:t> </a:t>
            </a:r>
            <a:r>
              <a:rPr lang="da-DK" sz="2400" dirty="0" err="1">
                <a:solidFill>
                  <a:prstClr val="black"/>
                </a:solidFill>
                <a:latin typeface="Courier"/>
              </a:rPr>
              <a:t>onComplete</a:t>
            </a:r>
            <a:r>
              <a:rPr lang="da-DK" sz="2400" dirty="0">
                <a:solidFill>
                  <a:srgbClr val="2A8B00"/>
                </a:solidFill>
                <a:latin typeface="CourierNewPSMT"/>
              </a:rPr>
              <a:t>)</a:t>
            </a:r>
            <a:r>
              <a:rPr lang="da-DK" sz="2400" dirty="0">
                <a:solidFill>
                  <a:srgbClr val="398B0F"/>
                </a:solidFill>
                <a:latin typeface="CourierNewPSMT"/>
              </a:rPr>
              <a:t>;</a:t>
            </a:r>
            <a:endParaRPr lang="da-DK" sz="2400" dirty="0">
              <a:solidFill>
                <a:prstClr val="black"/>
              </a:solidFill>
              <a:latin typeface="Courier"/>
            </a:endParaRPr>
          </a:p>
          <a:p>
            <a:pPr marL="0" indent="0">
              <a:buNone/>
            </a:pPr>
            <a:r>
              <a:rPr lang="da-DK" sz="2400" dirty="0" smtClean="0">
                <a:solidFill>
                  <a:srgbClr val="2A8B00"/>
                </a:solidFill>
                <a:latin typeface="CourierNewPSMT"/>
              </a:rPr>
              <a:t> }</a:t>
            </a:r>
            <a:endParaRPr lang="da-DK" sz="2400" dirty="0">
              <a:solidFill>
                <a:prstClr val="black"/>
              </a:solidFill>
              <a:latin typeface="Courier"/>
            </a:endParaRPr>
          </a:p>
          <a:p>
            <a:pPr marL="0" indent="0">
              <a:buNone/>
            </a:pPr>
            <a:endParaRPr lang="en-US" sz="2400" b="1" dirty="0">
              <a:solidFill>
                <a:srgbClr val="082357"/>
              </a:solidFill>
              <a:latin typeface="CourierNewPS-BoldMT"/>
            </a:endParaRPr>
          </a:p>
          <a:p>
            <a:pPr marL="0" indent="0">
              <a:buNone/>
            </a:pPr>
            <a:r>
              <a:rPr lang="en-US" sz="2200" b="1" dirty="0" smtClean="0">
                <a:solidFill>
                  <a:srgbClr val="082357"/>
                </a:solidFill>
                <a:latin typeface="CourierNewPS-BoldMT"/>
              </a:rPr>
              <a:t> function</a:t>
            </a:r>
            <a:r>
              <a:rPr lang="en-US" sz="2200" dirty="0" smtClean="0">
                <a:solidFill>
                  <a:prstClr val="black"/>
                </a:solidFill>
                <a:latin typeface="Courier"/>
              </a:rPr>
              <a:t> </a:t>
            </a:r>
            <a:r>
              <a:rPr lang="en-US" sz="2200" dirty="0" err="1">
                <a:solidFill>
                  <a:prstClr val="black"/>
                </a:solidFill>
                <a:latin typeface="Courier"/>
              </a:rPr>
              <a:t>onComplete</a:t>
            </a:r>
            <a:r>
              <a:rPr lang="en-US" sz="2200" dirty="0">
                <a:solidFill>
                  <a:srgbClr val="2A8B00"/>
                </a:solidFill>
                <a:latin typeface="CourierNewPSMT"/>
              </a:rPr>
              <a:t>(</a:t>
            </a:r>
            <a:r>
              <a:rPr lang="en-US" sz="2200" dirty="0">
                <a:solidFill>
                  <a:prstClr val="black"/>
                </a:solidFill>
                <a:latin typeface="Courier"/>
              </a:rPr>
              <a:t>err</a:t>
            </a:r>
            <a:r>
              <a:rPr lang="en-US" sz="2200" dirty="0">
                <a:solidFill>
                  <a:srgbClr val="398B0F"/>
                </a:solidFill>
                <a:latin typeface="CourierNewPSMT"/>
              </a:rPr>
              <a:t>,</a:t>
            </a:r>
            <a:r>
              <a:rPr lang="en-US" sz="2200" dirty="0">
                <a:solidFill>
                  <a:prstClr val="black"/>
                </a:solidFill>
                <a:latin typeface="Courier"/>
              </a:rPr>
              <a:t> file</a:t>
            </a:r>
            <a:r>
              <a:rPr lang="en-US" sz="2200" dirty="0">
                <a:solidFill>
                  <a:srgbClr val="2A8B00"/>
                </a:solidFill>
                <a:latin typeface="CourierNewPSMT"/>
              </a:rPr>
              <a:t>)</a:t>
            </a:r>
            <a:r>
              <a:rPr lang="en-US" sz="2200" dirty="0">
                <a:solidFill>
                  <a:prstClr val="black"/>
                </a:solidFill>
                <a:latin typeface="Courier"/>
              </a:rPr>
              <a:t> </a:t>
            </a:r>
            <a:r>
              <a:rPr lang="en-US" sz="2200" dirty="0" smtClean="0">
                <a:solidFill>
                  <a:srgbClr val="2A8B00"/>
                </a:solidFill>
                <a:latin typeface="CourierNewPSMT"/>
              </a:rPr>
              <a:t>{</a:t>
            </a:r>
            <a:endParaRPr lang="en-US" sz="2200" dirty="0" smtClean="0">
              <a:solidFill>
                <a:prstClr val="black"/>
              </a:solidFill>
              <a:latin typeface="Courier"/>
            </a:endParaRPr>
          </a:p>
          <a:p>
            <a:pPr marL="0" indent="0">
              <a:buNone/>
            </a:pPr>
            <a:r>
              <a:rPr lang="en-US" sz="2200" b="1" dirty="0" smtClean="0">
                <a:solidFill>
                  <a:prstClr val="black"/>
                </a:solidFill>
                <a:latin typeface="Courier"/>
              </a:rPr>
              <a:t>	</a:t>
            </a:r>
            <a:r>
              <a:rPr lang="en-US" sz="2200" b="1" dirty="0" smtClean="0">
                <a:solidFill>
                  <a:srgbClr val="000058"/>
                </a:solidFill>
                <a:latin typeface="CourierNewPS-BoldMT"/>
              </a:rPr>
              <a:t>if</a:t>
            </a:r>
            <a:r>
              <a:rPr lang="en-US" sz="2200" dirty="0" smtClean="0">
                <a:solidFill>
                  <a:prstClr val="black"/>
                </a:solidFill>
                <a:latin typeface="Courier"/>
              </a:rPr>
              <a:t> </a:t>
            </a:r>
            <a:r>
              <a:rPr lang="en-US" sz="2200" dirty="0">
                <a:solidFill>
                  <a:srgbClr val="2A8B00"/>
                </a:solidFill>
                <a:latin typeface="CourierNewPSMT"/>
              </a:rPr>
              <a:t>(</a:t>
            </a:r>
            <a:r>
              <a:rPr lang="en-US" sz="2200" dirty="0">
                <a:solidFill>
                  <a:prstClr val="black"/>
                </a:solidFill>
                <a:latin typeface="Courier"/>
              </a:rPr>
              <a:t>err</a:t>
            </a:r>
            <a:r>
              <a:rPr lang="en-US" sz="2200" dirty="0">
                <a:solidFill>
                  <a:srgbClr val="2A8B00"/>
                </a:solidFill>
                <a:latin typeface="CourierNewPSMT"/>
              </a:rPr>
              <a:t>)</a:t>
            </a:r>
            <a:r>
              <a:rPr lang="en-US" sz="2200" dirty="0">
                <a:solidFill>
                  <a:prstClr val="black"/>
                </a:solidFill>
                <a:latin typeface="Courier"/>
              </a:rPr>
              <a:t> </a:t>
            </a:r>
            <a:r>
              <a:rPr lang="en-US" sz="2200" b="1" dirty="0">
                <a:solidFill>
                  <a:srgbClr val="000058"/>
                </a:solidFill>
                <a:latin typeface="CourierNewPS-BoldMT"/>
              </a:rPr>
              <a:t>throw</a:t>
            </a:r>
            <a:r>
              <a:rPr lang="en-US" sz="2200" dirty="0">
                <a:solidFill>
                  <a:prstClr val="black"/>
                </a:solidFill>
                <a:latin typeface="Courier"/>
              </a:rPr>
              <a:t> err</a:t>
            </a:r>
            <a:r>
              <a:rPr lang="en-US" sz="2200" dirty="0">
                <a:solidFill>
                  <a:srgbClr val="398B0F"/>
                </a:solidFill>
                <a:latin typeface="CourierNewPSMT"/>
              </a:rPr>
              <a:t>;</a:t>
            </a:r>
            <a:endParaRPr lang="en-US" sz="2200" dirty="0">
              <a:solidFill>
                <a:prstClr val="black"/>
              </a:solidFill>
              <a:latin typeface="Courier"/>
            </a:endParaRPr>
          </a:p>
          <a:p>
            <a:pPr marL="0" indent="0">
              <a:buNone/>
            </a:pPr>
            <a:r>
              <a:rPr lang="en-US" sz="2200" dirty="0" smtClean="0">
                <a:solidFill>
                  <a:prstClr val="black"/>
                </a:solidFill>
                <a:latin typeface="Courier"/>
              </a:rPr>
              <a:t>	</a:t>
            </a:r>
            <a:r>
              <a:rPr lang="en-US" sz="2200" b="1" dirty="0" smtClean="0">
                <a:solidFill>
                  <a:srgbClr val="000058"/>
                </a:solidFill>
                <a:latin typeface="CourierNewPS-BoldMT"/>
              </a:rPr>
              <a:t>else</a:t>
            </a:r>
            <a:r>
              <a:rPr lang="en-US" sz="2200" dirty="0" smtClean="0">
                <a:solidFill>
                  <a:prstClr val="black"/>
                </a:solidFill>
                <a:latin typeface="Courier"/>
              </a:rPr>
              <a:t> </a:t>
            </a:r>
            <a:r>
              <a:rPr lang="en-US" sz="2200" dirty="0" err="1">
                <a:solidFill>
                  <a:prstClr val="black"/>
                </a:solidFill>
                <a:latin typeface="Courier"/>
              </a:rPr>
              <a:t>console.</a:t>
            </a:r>
            <a:r>
              <a:rPr lang="en-US" sz="2200" dirty="0" err="1">
                <a:solidFill>
                  <a:srgbClr val="4D0057"/>
                </a:solidFill>
                <a:latin typeface="CourierNewPSMT"/>
              </a:rPr>
              <a:t>log</a:t>
            </a:r>
            <a:r>
              <a:rPr lang="en-US" sz="2200" dirty="0">
                <a:solidFill>
                  <a:srgbClr val="2A8B00"/>
                </a:solidFill>
                <a:latin typeface="CourierNewPSMT"/>
              </a:rPr>
              <a:t>(</a:t>
            </a:r>
            <a:r>
              <a:rPr lang="en-US" sz="2200" dirty="0">
                <a:solidFill>
                  <a:srgbClr val="284BC9"/>
                </a:solidFill>
                <a:latin typeface="CourierNewPSMT"/>
              </a:rPr>
              <a:t>'File contents: '</a:t>
            </a:r>
            <a:r>
              <a:rPr lang="en-US" sz="2200" dirty="0">
                <a:solidFill>
                  <a:prstClr val="black"/>
                </a:solidFill>
                <a:latin typeface="Courier"/>
              </a:rPr>
              <a:t> </a:t>
            </a:r>
            <a:r>
              <a:rPr lang="en-US" sz="2200" dirty="0">
                <a:solidFill>
                  <a:srgbClr val="398B0F"/>
                </a:solidFill>
                <a:latin typeface="CourierNewPSMT"/>
              </a:rPr>
              <a:t>+</a:t>
            </a:r>
            <a:r>
              <a:rPr lang="en-US" sz="2200" dirty="0">
                <a:solidFill>
                  <a:prstClr val="black"/>
                </a:solidFill>
                <a:latin typeface="Courier"/>
              </a:rPr>
              <a:t> file</a:t>
            </a:r>
            <a:r>
              <a:rPr lang="en-US" sz="2200" dirty="0">
                <a:solidFill>
                  <a:srgbClr val="2A8B00"/>
                </a:solidFill>
                <a:latin typeface="CourierNewPSMT"/>
              </a:rPr>
              <a:t>)</a:t>
            </a:r>
            <a:r>
              <a:rPr lang="en-US" sz="2200" dirty="0">
                <a:solidFill>
                  <a:srgbClr val="398B0F"/>
                </a:solidFill>
                <a:latin typeface="CourierNewPSMT"/>
              </a:rPr>
              <a:t>;</a:t>
            </a:r>
            <a:endParaRPr lang="en-US" sz="2200" dirty="0">
              <a:solidFill>
                <a:prstClr val="black"/>
              </a:solidFill>
              <a:latin typeface="Courier"/>
            </a:endParaRPr>
          </a:p>
          <a:p>
            <a:pPr marL="0" indent="0">
              <a:buNone/>
            </a:pPr>
            <a:r>
              <a:rPr lang="en-US" sz="2200" dirty="0" smtClean="0">
                <a:solidFill>
                  <a:srgbClr val="2A8B00"/>
                </a:solidFill>
                <a:latin typeface="CourierNewPSMT"/>
              </a:rPr>
              <a:t> }</a:t>
            </a:r>
            <a:endParaRPr lang="en-US" sz="2200" dirty="0"/>
          </a:p>
        </p:txBody>
      </p:sp>
      <p:sp>
        <p:nvSpPr>
          <p:cNvPr id="4" name="TextBox 3"/>
          <p:cNvSpPr txBox="1"/>
          <p:nvPr/>
        </p:nvSpPr>
        <p:spPr>
          <a:xfrm>
            <a:off x="2248859" y="6534835"/>
            <a:ext cx="6895141" cy="323165"/>
          </a:xfrm>
          <a:prstGeom prst="rect">
            <a:avLst/>
          </a:prstGeom>
          <a:noFill/>
        </p:spPr>
        <p:txBody>
          <a:bodyPr wrap="square" rtlCol="0">
            <a:spAutoFit/>
          </a:bodyPr>
          <a:lstStyle/>
          <a:p>
            <a:r>
              <a:rPr lang="en-US" sz="1500" dirty="0" smtClean="0"/>
              <a:t>Based on </a:t>
            </a:r>
            <a:r>
              <a:rPr lang="en-US" sz="1500" dirty="0"/>
              <a:t>examples </a:t>
            </a:r>
            <a:r>
              <a:rPr lang="en-US" sz="1500" dirty="0" smtClean="0"/>
              <a:t>from: </a:t>
            </a:r>
            <a:r>
              <a:rPr lang="en-US" sz="1500" dirty="0"/>
              <a:t>https://</a:t>
            </a:r>
            <a:r>
              <a:rPr lang="en-US" sz="1500" dirty="0" err="1"/>
              <a:t>github.com</a:t>
            </a:r>
            <a:r>
              <a:rPr lang="en-US" sz="1500" dirty="0"/>
              <a:t>/</a:t>
            </a:r>
            <a:r>
              <a:rPr lang="en-US" sz="1500" dirty="0" err="1"/>
              <a:t>nodebits</a:t>
            </a:r>
            <a:r>
              <a:rPr lang="en-US" sz="1500" dirty="0"/>
              <a:t>/distilled-patterns/</a:t>
            </a:r>
          </a:p>
        </p:txBody>
      </p:sp>
    </p:spTree>
    <p:extLst>
      <p:ext uri="{BB962C8B-B14F-4D97-AF65-F5344CB8AC3E}">
        <p14:creationId xmlns:p14="http://schemas.microsoft.com/office/powerpoint/2010/main" val="2711174091"/>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Pattern: </a:t>
            </a:r>
            <a:br>
              <a:rPr lang="en-US" dirty="0"/>
            </a:br>
            <a:r>
              <a:rPr lang="en-US" dirty="0"/>
              <a:t>The Request Batch</a:t>
            </a:r>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This pattern is effective on many read-type operations, not just file reads</a:t>
            </a:r>
          </a:p>
          <a:p>
            <a:endParaRPr lang="en-US" dirty="0" smtClean="0"/>
          </a:p>
          <a:p>
            <a:pPr marL="0" indent="0">
              <a:buNone/>
            </a:pPr>
            <a:r>
              <a:rPr lang="en-US" dirty="0" smtClean="0"/>
              <a:t>Example: also good for web service API calls</a:t>
            </a:r>
            <a:endParaRPr lang="en-US" dirty="0"/>
          </a:p>
        </p:txBody>
      </p:sp>
    </p:spTree>
    <p:extLst>
      <p:ext uri="{BB962C8B-B14F-4D97-AF65-F5344CB8AC3E}">
        <p14:creationId xmlns:p14="http://schemas.microsoft.com/office/powerpoint/2010/main" val="564136145"/>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Shortcomings</a:t>
            </a:r>
            <a:endParaRPr lang="en-US" dirty="0"/>
          </a:p>
        </p:txBody>
      </p:sp>
      <p:sp>
        <p:nvSpPr>
          <p:cNvPr id="3" name="Content Placeholder 2"/>
          <p:cNvSpPr>
            <a:spLocks noGrp="1"/>
          </p:cNvSpPr>
          <p:nvPr>
            <p:ph idx="1"/>
          </p:nvPr>
        </p:nvSpPr>
        <p:spPr/>
        <p:txBody>
          <a:bodyPr/>
          <a:lstStyle/>
          <a:p>
            <a:pPr marL="0" indent="0">
              <a:buNone/>
            </a:pPr>
            <a:r>
              <a:rPr lang="en-US" dirty="0" smtClean="0"/>
              <a:t>Batching requests is great for high request spikes</a:t>
            </a:r>
          </a:p>
          <a:p>
            <a:pPr marL="0" indent="0">
              <a:buNone/>
            </a:pPr>
            <a:endParaRPr lang="en-US" dirty="0" smtClean="0"/>
          </a:p>
          <a:p>
            <a:pPr marL="0" indent="0">
              <a:buNone/>
            </a:pPr>
            <a:r>
              <a:rPr lang="en-US" dirty="0" smtClean="0"/>
              <a:t>Often, you are more likely to see steady requests for the same resource</a:t>
            </a:r>
          </a:p>
          <a:p>
            <a:pPr marL="0" indent="0">
              <a:buNone/>
            </a:pPr>
            <a:endParaRPr lang="en-US" dirty="0" smtClean="0"/>
          </a:p>
          <a:p>
            <a:pPr marL="0" indent="0">
              <a:buNone/>
            </a:pPr>
            <a:r>
              <a:rPr lang="en-US" dirty="0" smtClean="0"/>
              <a:t>This begs for a </a:t>
            </a:r>
            <a:r>
              <a:rPr lang="en-US" i="1" dirty="0" smtClean="0">
                <a:solidFill>
                  <a:srgbClr val="1D86CD"/>
                </a:solidFill>
              </a:rPr>
              <a:t>caching</a:t>
            </a:r>
            <a:r>
              <a:rPr lang="en-US" dirty="0" smtClean="0">
                <a:solidFill>
                  <a:srgbClr val="1D86CD"/>
                </a:solidFill>
              </a:rPr>
              <a:t> </a:t>
            </a:r>
            <a:r>
              <a:rPr lang="en-US" dirty="0" smtClean="0"/>
              <a:t>solution</a:t>
            </a:r>
            <a:endParaRPr lang="en-US" dirty="0"/>
          </a:p>
        </p:txBody>
      </p:sp>
    </p:spTree>
    <p:extLst>
      <p:ext uri="{BB962C8B-B14F-4D97-AF65-F5344CB8AC3E}">
        <p14:creationId xmlns:p14="http://schemas.microsoft.com/office/powerpoint/2010/main" val="1854636903"/>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101178" y="-237943"/>
            <a:ext cx="3642525" cy="2276578"/>
          </a:xfrm>
          <a:prstGeom prst="rect">
            <a:avLst/>
          </a:prstGeom>
        </p:spPr>
      </p:pic>
      <p:sp>
        <p:nvSpPr>
          <p:cNvPr id="2" name="Title 1"/>
          <p:cNvSpPr>
            <a:spLocks noGrp="1"/>
          </p:cNvSpPr>
          <p:nvPr>
            <p:ph type="title"/>
          </p:nvPr>
        </p:nvSpPr>
        <p:spPr/>
        <p:txBody>
          <a:bodyPr>
            <a:normAutofit fontScale="90000"/>
          </a:bodyPr>
          <a:lstStyle/>
          <a:p>
            <a:pPr algn="l"/>
            <a:r>
              <a:rPr lang="en-US" dirty="0" smtClean="0"/>
              <a:t>Pattern: </a:t>
            </a:r>
            <a:br>
              <a:rPr lang="en-US" dirty="0" smtClean="0"/>
            </a:br>
            <a:r>
              <a:rPr lang="en-US" dirty="0" smtClean="0"/>
              <a:t>Request Cache</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dirty="0" smtClean="0"/>
              <a:t>Let’s try a simple cache</a:t>
            </a:r>
          </a:p>
          <a:p>
            <a:pPr marL="0" indent="0">
              <a:buNone/>
            </a:pPr>
            <a:endParaRPr lang="en-US" dirty="0" smtClean="0"/>
          </a:p>
          <a:p>
            <a:pPr marL="0" indent="0">
              <a:buNone/>
            </a:pPr>
            <a:r>
              <a:rPr lang="en-US" dirty="0" smtClean="0"/>
              <a:t>Persist the result forever and check for new requests for same resource</a:t>
            </a:r>
            <a:endParaRPr lang="en-US" dirty="0"/>
          </a:p>
        </p:txBody>
      </p:sp>
    </p:spTree>
    <p:extLst>
      <p:ext uri="{BB962C8B-B14F-4D97-AF65-F5344CB8AC3E}">
        <p14:creationId xmlns:p14="http://schemas.microsoft.com/office/powerpoint/2010/main" val="2320660074"/>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1222"/>
            <a:ext cx="8229600" cy="6406150"/>
          </a:xfrm>
          <a:solidFill>
            <a:schemeClr val="bg1">
              <a:lumMod val="85000"/>
            </a:schemeClr>
          </a:solidFill>
          <a:effectLst>
            <a:softEdge rad="88900"/>
          </a:effectLst>
        </p:spPr>
        <p:txBody>
          <a:bodyPr>
            <a:noAutofit/>
          </a:bodyPr>
          <a:lstStyle/>
          <a:p>
            <a:pPr marL="0" indent="0">
              <a:buNone/>
            </a:pPr>
            <a:r>
              <a:rPr lang="en-US" sz="1600" i="1" dirty="0" smtClean="0">
                <a:solidFill>
                  <a:srgbClr val="1A5600"/>
                </a:solidFill>
                <a:latin typeface="CourierNewPS-ItalicMT"/>
              </a:rPr>
              <a:t> /</a:t>
            </a:r>
            <a:r>
              <a:rPr lang="en-US" sz="1600" i="1" dirty="0">
                <a:solidFill>
                  <a:srgbClr val="1A5600"/>
                </a:solidFill>
                <a:latin typeface="CourierNewPS-ItalicMT"/>
              </a:rPr>
              <a:t>/ Caching wrapper around </a:t>
            </a:r>
            <a:r>
              <a:rPr lang="en-US" sz="1600" i="1" dirty="0" err="1" smtClean="0">
                <a:solidFill>
                  <a:srgbClr val="1A5600"/>
                </a:solidFill>
                <a:latin typeface="CourierNewPS-ItalicMT"/>
              </a:rPr>
              <a:t>fs.readFile</a:t>
            </a:r>
            <a:r>
              <a:rPr lang="en-US" sz="1600" i="1" dirty="0">
                <a:solidFill>
                  <a:srgbClr val="1A5600"/>
                </a:solidFill>
                <a:latin typeface="CourierNewPS-ItalicMT"/>
              </a:rPr>
              <a:t>()</a:t>
            </a:r>
            <a:endParaRPr lang="en-US" sz="1600" dirty="0">
              <a:solidFill>
                <a:prstClr val="black"/>
              </a:solidFill>
              <a:latin typeface="Courier"/>
            </a:endParaRPr>
          </a:p>
          <a:p>
            <a:pPr marL="0" indent="0">
              <a:buNone/>
            </a:pPr>
            <a:r>
              <a:rPr lang="en-US" sz="1600" b="1" dirty="0" smtClean="0">
                <a:solidFill>
                  <a:srgbClr val="082357"/>
                </a:solidFill>
                <a:latin typeface="CourierNewPS-BoldMT"/>
              </a:rPr>
              <a:t> </a:t>
            </a:r>
            <a:r>
              <a:rPr lang="en-US" sz="1600" b="1" dirty="0" err="1" smtClean="0">
                <a:solidFill>
                  <a:srgbClr val="082357"/>
                </a:solidFill>
                <a:latin typeface="CourierNewPS-BoldMT"/>
              </a:rPr>
              <a:t>var</a:t>
            </a:r>
            <a:r>
              <a:rPr lang="en-US" sz="1600" dirty="0" smtClean="0">
                <a:solidFill>
                  <a:prstClr val="black"/>
                </a:solidFill>
                <a:latin typeface="Courier"/>
              </a:rPr>
              <a:t> </a:t>
            </a:r>
            <a:r>
              <a:rPr lang="en-US" sz="1600" dirty="0" err="1">
                <a:solidFill>
                  <a:prstClr val="black"/>
                </a:solidFill>
                <a:latin typeface="Courier"/>
              </a:rPr>
              <a:t>requestCache</a:t>
            </a:r>
            <a:r>
              <a:rPr lang="en-US" sz="1600" dirty="0">
                <a:solidFill>
                  <a:prstClr val="black"/>
                </a:solidFill>
                <a:latin typeface="Courier"/>
              </a:rPr>
              <a:t> </a:t>
            </a:r>
            <a:r>
              <a:rPr lang="en-US" sz="1600" dirty="0">
                <a:solidFill>
                  <a:srgbClr val="398B0F"/>
                </a:solidFill>
                <a:latin typeface="CourierNewPSMT"/>
              </a:rPr>
              <a:t>=</a:t>
            </a:r>
            <a:r>
              <a:rPr lang="en-US" sz="1600" dirty="0">
                <a:solidFill>
                  <a:prstClr val="black"/>
                </a:solidFill>
                <a:latin typeface="Courier"/>
              </a:rPr>
              <a:t> </a:t>
            </a:r>
            <a:r>
              <a:rPr lang="en-US" sz="1600" dirty="0">
                <a:solidFill>
                  <a:srgbClr val="2A8B00"/>
                </a:solidFill>
                <a:latin typeface="CourierNewPSMT"/>
              </a:rPr>
              <a:t>{}</a:t>
            </a:r>
            <a:r>
              <a:rPr lang="en-US" sz="1600" dirty="0">
                <a:solidFill>
                  <a:srgbClr val="398B0F"/>
                </a:solidFill>
                <a:latin typeface="CourierNewPSMT"/>
              </a:rPr>
              <a:t>;</a:t>
            </a:r>
            <a:endParaRPr lang="en-US" sz="1600" dirty="0">
              <a:solidFill>
                <a:prstClr val="black"/>
              </a:solidFill>
              <a:latin typeface="Courier"/>
            </a:endParaRPr>
          </a:p>
          <a:p>
            <a:pPr marL="0" indent="0">
              <a:buNone/>
            </a:pPr>
            <a:r>
              <a:rPr lang="en-US" sz="1600" b="1" dirty="0" smtClean="0">
                <a:solidFill>
                  <a:srgbClr val="082357"/>
                </a:solidFill>
                <a:latin typeface="CourierNewPS-BoldMT"/>
              </a:rPr>
              <a:t> function</a:t>
            </a:r>
            <a:r>
              <a:rPr lang="en-US" sz="1600" dirty="0" smtClean="0">
                <a:solidFill>
                  <a:prstClr val="black"/>
                </a:solidFill>
                <a:latin typeface="Courier"/>
              </a:rPr>
              <a:t> </a:t>
            </a:r>
            <a:r>
              <a:rPr lang="en-US" sz="1600" dirty="0" err="1">
                <a:solidFill>
                  <a:prstClr val="black"/>
                </a:solidFill>
                <a:latin typeface="Courier"/>
              </a:rPr>
              <a:t>cachingReadFile</a:t>
            </a:r>
            <a:r>
              <a:rPr lang="en-US" sz="1600" dirty="0">
                <a:solidFill>
                  <a:srgbClr val="2A8B00"/>
                </a:solidFill>
                <a:latin typeface="CourierNewPSMT"/>
              </a:rPr>
              <a:t>(</a:t>
            </a:r>
            <a:r>
              <a:rPr lang="en-US" sz="1600" dirty="0">
                <a:solidFill>
                  <a:prstClr val="black"/>
                </a:solidFill>
                <a:latin typeface="Courier"/>
              </a:rPr>
              <a:t>filename</a:t>
            </a:r>
            <a:r>
              <a:rPr lang="en-US" sz="1600" dirty="0">
                <a:solidFill>
                  <a:srgbClr val="398B0F"/>
                </a:solidFill>
                <a:latin typeface="CourierNewPSMT"/>
              </a:rPr>
              <a:t>,</a:t>
            </a:r>
            <a:r>
              <a:rPr lang="en-US" sz="1600" dirty="0">
                <a:solidFill>
                  <a:prstClr val="black"/>
                </a:solidFill>
                <a:latin typeface="Courier"/>
              </a:rPr>
              <a:t> callback</a:t>
            </a:r>
            <a:r>
              <a:rPr lang="en-US" sz="1600" dirty="0">
                <a:solidFill>
                  <a:srgbClr val="2A8B00"/>
                </a:solidFill>
                <a:latin typeface="CourierNewPSMT"/>
              </a:rPr>
              <a:t>)</a:t>
            </a:r>
            <a:r>
              <a:rPr lang="en-US" sz="1600" dirty="0">
                <a:solidFill>
                  <a:prstClr val="black"/>
                </a:solidFill>
                <a:latin typeface="Courier"/>
              </a:rPr>
              <a:t> </a:t>
            </a:r>
            <a:r>
              <a:rPr lang="en-US" sz="1600" dirty="0" smtClean="0">
                <a:solidFill>
                  <a:srgbClr val="2A8B00"/>
                </a:solidFill>
                <a:latin typeface="CourierNewPSMT"/>
              </a:rPr>
              <a:t>{</a:t>
            </a:r>
          </a:p>
          <a:p>
            <a:pPr marL="0" indent="0">
              <a:buNone/>
            </a:pPr>
            <a:r>
              <a:rPr lang="en-US" sz="1600" dirty="0" smtClean="0">
                <a:solidFill>
                  <a:srgbClr val="2A8B00"/>
                </a:solidFill>
                <a:latin typeface="CourierNewPSMT"/>
              </a:rPr>
              <a:t>   </a:t>
            </a:r>
            <a:r>
              <a:rPr lang="en-US" sz="1600" i="1" dirty="0" smtClean="0">
                <a:solidFill>
                  <a:srgbClr val="1A5600"/>
                </a:solidFill>
                <a:latin typeface="CourierNewPS-ItalicMT"/>
              </a:rPr>
              <a:t>/</a:t>
            </a:r>
            <a:r>
              <a:rPr lang="en-US" sz="1600" i="1" dirty="0">
                <a:solidFill>
                  <a:srgbClr val="1A5600"/>
                </a:solidFill>
                <a:latin typeface="CourierNewPS-ItalicMT"/>
              </a:rPr>
              <a:t>/Do we have resource in cache?</a:t>
            </a:r>
            <a:endParaRPr lang="en-US" sz="1600" dirty="0">
              <a:solidFill>
                <a:prstClr val="black"/>
              </a:solidFill>
              <a:latin typeface="Courier"/>
            </a:endParaRPr>
          </a:p>
          <a:p>
            <a:pPr marL="0" indent="0">
              <a:buNone/>
            </a:pPr>
            <a:r>
              <a:rPr lang="en-US" sz="1600" dirty="0">
                <a:solidFill>
                  <a:prstClr val="black"/>
                </a:solidFill>
                <a:latin typeface="Courier"/>
              </a:rPr>
              <a:t> </a:t>
            </a:r>
            <a:r>
              <a:rPr lang="en-US" sz="1600" dirty="0" smtClean="0">
                <a:solidFill>
                  <a:prstClr val="black"/>
                </a:solidFill>
                <a:latin typeface="Courier"/>
              </a:rPr>
              <a:t> </a:t>
            </a:r>
            <a:r>
              <a:rPr lang="en-US" sz="1600" dirty="0">
                <a:solidFill>
                  <a:prstClr val="black"/>
                </a:solidFill>
                <a:latin typeface="Courier"/>
              </a:rPr>
              <a:t> </a:t>
            </a:r>
            <a:r>
              <a:rPr lang="en-US" sz="1600" b="1" dirty="0">
                <a:solidFill>
                  <a:srgbClr val="000058"/>
                </a:solidFill>
                <a:latin typeface="CourierNewPS-BoldMT"/>
              </a:rPr>
              <a:t>if</a:t>
            </a:r>
            <a:r>
              <a:rPr lang="en-US" sz="1600" dirty="0">
                <a:solidFill>
                  <a:prstClr val="black"/>
                </a:solidFill>
                <a:latin typeface="Courier"/>
              </a:rPr>
              <a:t> </a:t>
            </a:r>
            <a:r>
              <a:rPr lang="en-US" sz="1600" dirty="0">
                <a:solidFill>
                  <a:srgbClr val="2A8B00"/>
                </a:solidFill>
                <a:latin typeface="CourierNewPSMT"/>
              </a:rPr>
              <a:t>(</a:t>
            </a:r>
            <a:r>
              <a:rPr lang="en-US" sz="1600" dirty="0">
                <a:solidFill>
                  <a:prstClr val="black"/>
                </a:solidFill>
                <a:latin typeface="Courier"/>
              </a:rPr>
              <a:t>filename </a:t>
            </a:r>
            <a:r>
              <a:rPr lang="en-US" sz="1600" b="1" dirty="0">
                <a:solidFill>
                  <a:srgbClr val="000058"/>
                </a:solidFill>
                <a:latin typeface="CourierNewPS-BoldMT"/>
              </a:rPr>
              <a:t>in</a:t>
            </a:r>
            <a:r>
              <a:rPr lang="en-US" sz="1600" dirty="0">
                <a:solidFill>
                  <a:prstClr val="black"/>
                </a:solidFill>
                <a:latin typeface="Courier"/>
              </a:rPr>
              <a:t> </a:t>
            </a:r>
            <a:r>
              <a:rPr lang="en-US" sz="1600" dirty="0" err="1">
                <a:solidFill>
                  <a:prstClr val="black"/>
                </a:solidFill>
                <a:latin typeface="Courier"/>
              </a:rPr>
              <a:t>requestCache</a:t>
            </a:r>
            <a:r>
              <a:rPr lang="en-US" sz="1600" dirty="0">
                <a:solidFill>
                  <a:srgbClr val="2A8B00"/>
                </a:solidFill>
                <a:latin typeface="CourierNewPSMT"/>
              </a:rPr>
              <a:t>)</a:t>
            </a:r>
            <a:r>
              <a:rPr lang="en-US" sz="1600" dirty="0">
                <a:solidFill>
                  <a:prstClr val="black"/>
                </a:solidFill>
                <a:latin typeface="Courier"/>
              </a:rPr>
              <a:t> </a:t>
            </a:r>
            <a:r>
              <a:rPr lang="en-US" sz="1600" dirty="0" smtClean="0">
                <a:solidFill>
                  <a:srgbClr val="2A8B00"/>
                </a:solidFill>
                <a:latin typeface="CourierNewPSMT"/>
              </a:rPr>
              <a:t>{</a:t>
            </a:r>
            <a:r>
              <a:rPr lang="en-US" sz="1600" dirty="0">
                <a:solidFill>
                  <a:prstClr val="black"/>
                </a:solidFill>
                <a:latin typeface="Courier"/>
              </a:rPr>
              <a:t> </a:t>
            </a:r>
          </a:p>
          <a:p>
            <a:pPr marL="0" indent="0">
              <a:buNone/>
            </a:pPr>
            <a:r>
              <a:rPr lang="en-US" sz="1600" dirty="0">
                <a:solidFill>
                  <a:prstClr val="black"/>
                </a:solidFill>
                <a:latin typeface="Courier"/>
              </a:rPr>
              <a:t> </a:t>
            </a:r>
            <a:r>
              <a:rPr lang="en-US" sz="1600" dirty="0" smtClean="0">
                <a:solidFill>
                  <a:prstClr val="black"/>
                </a:solidFill>
                <a:latin typeface="Courier"/>
              </a:rPr>
              <a:t> </a:t>
            </a:r>
            <a:r>
              <a:rPr lang="en-US" sz="1600" dirty="0">
                <a:solidFill>
                  <a:prstClr val="black"/>
                </a:solidFill>
                <a:latin typeface="Courier"/>
              </a:rPr>
              <a:t>   </a:t>
            </a:r>
            <a:r>
              <a:rPr lang="en-US" sz="1600" b="1" dirty="0" err="1">
                <a:solidFill>
                  <a:srgbClr val="082357"/>
                </a:solidFill>
                <a:latin typeface="CourierNewPS-BoldMT"/>
              </a:rPr>
              <a:t>var</a:t>
            </a:r>
            <a:r>
              <a:rPr lang="en-US" sz="1600" dirty="0">
                <a:solidFill>
                  <a:prstClr val="black"/>
                </a:solidFill>
                <a:latin typeface="Courier"/>
              </a:rPr>
              <a:t> value </a:t>
            </a:r>
            <a:r>
              <a:rPr lang="en-US" sz="1600" dirty="0">
                <a:solidFill>
                  <a:srgbClr val="398B0F"/>
                </a:solidFill>
                <a:latin typeface="CourierNewPSMT"/>
              </a:rPr>
              <a:t>=</a:t>
            </a:r>
            <a:r>
              <a:rPr lang="en-US" sz="1600" dirty="0">
                <a:solidFill>
                  <a:prstClr val="black"/>
                </a:solidFill>
                <a:latin typeface="Courier"/>
              </a:rPr>
              <a:t> </a:t>
            </a:r>
            <a:r>
              <a:rPr lang="en-US" sz="1600" dirty="0" err="1">
                <a:solidFill>
                  <a:prstClr val="black"/>
                </a:solidFill>
                <a:latin typeface="Courier"/>
              </a:rPr>
              <a:t>requestCache</a:t>
            </a:r>
            <a:r>
              <a:rPr lang="en-US" sz="1600" dirty="0">
                <a:solidFill>
                  <a:srgbClr val="2A8B00"/>
                </a:solidFill>
                <a:latin typeface="CourierNewPSMT"/>
              </a:rPr>
              <a:t>[</a:t>
            </a:r>
            <a:r>
              <a:rPr lang="en-US" sz="1600" dirty="0">
                <a:solidFill>
                  <a:prstClr val="black"/>
                </a:solidFill>
                <a:latin typeface="Courier"/>
              </a:rPr>
              <a:t>filename</a:t>
            </a:r>
            <a:r>
              <a:rPr lang="en-US" sz="1600" dirty="0">
                <a:solidFill>
                  <a:srgbClr val="2A8B00"/>
                </a:solidFill>
                <a:latin typeface="CourierNewPSMT"/>
              </a:rPr>
              <a:t>]</a:t>
            </a:r>
            <a:r>
              <a:rPr lang="en-US" sz="1600" dirty="0">
                <a:solidFill>
                  <a:srgbClr val="398B0F"/>
                </a:solidFill>
                <a:latin typeface="CourierNewPSMT"/>
              </a:rPr>
              <a:t>;</a:t>
            </a:r>
            <a:endParaRPr lang="en-US" sz="1600" dirty="0">
              <a:solidFill>
                <a:prstClr val="black"/>
              </a:solidFill>
              <a:latin typeface="Courier"/>
            </a:endParaRPr>
          </a:p>
          <a:p>
            <a:pPr marL="0" indent="0">
              <a:buNone/>
            </a:pPr>
            <a:r>
              <a:rPr lang="en-US" sz="1600" dirty="0">
                <a:solidFill>
                  <a:prstClr val="black"/>
                </a:solidFill>
                <a:latin typeface="Courier"/>
              </a:rPr>
              <a:t> </a:t>
            </a:r>
            <a:r>
              <a:rPr lang="en-US" sz="1600" dirty="0" smtClean="0">
                <a:solidFill>
                  <a:prstClr val="black"/>
                </a:solidFill>
                <a:latin typeface="Courier"/>
              </a:rPr>
              <a:t> </a:t>
            </a:r>
            <a:r>
              <a:rPr lang="en-US" sz="1600" dirty="0">
                <a:solidFill>
                  <a:prstClr val="black"/>
                </a:solidFill>
                <a:latin typeface="Courier"/>
              </a:rPr>
              <a:t>   </a:t>
            </a:r>
            <a:r>
              <a:rPr lang="en-US" sz="1600" i="1" dirty="0">
                <a:solidFill>
                  <a:srgbClr val="1A5600"/>
                </a:solidFill>
                <a:latin typeface="CourierNewPS-ItalicMT"/>
              </a:rPr>
              <a:t>// </a:t>
            </a:r>
            <a:r>
              <a:rPr lang="en-US" sz="1600" i="1" dirty="0" err="1" smtClean="0">
                <a:solidFill>
                  <a:srgbClr val="1A5600"/>
                </a:solidFill>
                <a:latin typeface="CourierNewPS-ItalicMT"/>
              </a:rPr>
              <a:t>Async</a:t>
            </a:r>
            <a:r>
              <a:rPr lang="en-US" sz="1600" i="1" dirty="0" smtClean="0">
                <a:solidFill>
                  <a:srgbClr val="1A5600"/>
                </a:solidFill>
                <a:latin typeface="CourierNewPS-ItalicMT"/>
              </a:rPr>
              <a:t> behavior: delay </a:t>
            </a:r>
            <a:r>
              <a:rPr lang="en-US" sz="1600" i="1" dirty="0">
                <a:solidFill>
                  <a:srgbClr val="1A5600"/>
                </a:solidFill>
                <a:latin typeface="CourierNewPS-ItalicMT"/>
              </a:rPr>
              <a:t>result till next </a:t>
            </a:r>
            <a:r>
              <a:rPr lang="en-US" sz="1600" i="1" dirty="0" smtClean="0">
                <a:solidFill>
                  <a:srgbClr val="1A5600"/>
                </a:solidFill>
                <a:latin typeface="CourierNewPS-ItalicMT"/>
              </a:rPr>
              <a:t>tick</a:t>
            </a:r>
            <a:endParaRPr lang="en-US" sz="1600" dirty="0">
              <a:solidFill>
                <a:prstClr val="black"/>
              </a:solidFill>
              <a:latin typeface="Courier"/>
            </a:endParaRPr>
          </a:p>
          <a:p>
            <a:pPr marL="0" indent="0">
              <a:buNone/>
            </a:pPr>
            <a:r>
              <a:rPr lang="en-US" sz="1600" dirty="0">
                <a:solidFill>
                  <a:prstClr val="black"/>
                </a:solidFill>
                <a:latin typeface="Courier"/>
              </a:rPr>
              <a:t> </a:t>
            </a:r>
            <a:r>
              <a:rPr lang="en-US" sz="1600" dirty="0" smtClean="0">
                <a:solidFill>
                  <a:prstClr val="black"/>
                </a:solidFill>
                <a:latin typeface="Courier"/>
              </a:rPr>
              <a:t> </a:t>
            </a:r>
            <a:r>
              <a:rPr lang="en-US" sz="1600" dirty="0">
                <a:solidFill>
                  <a:prstClr val="black"/>
                </a:solidFill>
                <a:latin typeface="Courier"/>
              </a:rPr>
              <a:t>   </a:t>
            </a:r>
            <a:r>
              <a:rPr lang="en-US" sz="1600" dirty="0" err="1">
                <a:solidFill>
                  <a:prstClr val="black"/>
                </a:solidFill>
                <a:latin typeface="Courier"/>
              </a:rPr>
              <a:t>process.</a:t>
            </a:r>
            <a:r>
              <a:rPr lang="en-US" sz="1600" dirty="0" err="1">
                <a:solidFill>
                  <a:srgbClr val="4D0057"/>
                </a:solidFill>
                <a:latin typeface="CourierNewPSMT"/>
              </a:rPr>
              <a:t>nextTick</a:t>
            </a:r>
            <a:r>
              <a:rPr lang="en-US" sz="1600" dirty="0">
                <a:solidFill>
                  <a:srgbClr val="2A8B00"/>
                </a:solidFill>
                <a:latin typeface="CourierNewPSMT"/>
              </a:rPr>
              <a:t>(</a:t>
            </a:r>
            <a:r>
              <a:rPr lang="en-US" sz="1600" b="1" dirty="0">
                <a:solidFill>
                  <a:srgbClr val="082357"/>
                </a:solidFill>
                <a:latin typeface="CourierNewPS-BoldMT"/>
              </a:rPr>
              <a:t>function</a:t>
            </a:r>
            <a:r>
              <a:rPr lang="en-US" sz="1600" dirty="0">
                <a:solidFill>
                  <a:prstClr val="black"/>
                </a:solidFill>
                <a:latin typeface="Courier"/>
              </a:rPr>
              <a:t> </a:t>
            </a:r>
            <a:r>
              <a:rPr lang="en-US" sz="1600" dirty="0">
                <a:solidFill>
                  <a:srgbClr val="2A8B00"/>
                </a:solidFill>
                <a:latin typeface="CourierNewPSMT"/>
              </a:rPr>
              <a:t>()</a:t>
            </a:r>
            <a:r>
              <a:rPr lang="en-US" sz="1600" dirty="0">
                <a:solidFill>
                  <a:prstClr val="black"/>
                </a:solidFill>
                <a:latin typeface="Courier"/>
              </a:rPr>
              <a:t> </a:t>
            </a:r>
            <a:r>
              <a:rPr lang="en-US" sz="1600" dirty="0" smtClean="0">
                <a:solidFill>
                  <a:srgbClr val="2A8B00"/>
                </a:solidFill>
                <a:latin typeface="CourierNewPSMT"/>
              </a:rPr>
              <a:t>{</a:t>
            </a:r>
            <a:r>
              <a:rPr lang="en-US" sz="1600" dirty="0" smtClean="0">
                <a:solidFill>
                  <a:prstClr val="black"/>
                </a:solidFill>
                <a:latin typeface="Courier"/>
              </a:rPr>
              <a:t> callback</a:t>
            </a:r>
            <a:r>
              <a:rPr lang="en-US" sz="1600" dirty="0">
                <a:solidFill>
                  <a:srgbClr val="2A8B00"/>
                </a:solidFill>
                <a:latin typeface="CourierNewPSMT"/>
              </a:rPr>
              <a:t>(</a:t>
            </a:r>
            <a:r>
              <a:rPr lang="en-US" sz="1600" b="1" dirty="0">
                <a:solidFill>
                  <a:srgbClr val="082357"/>
                </a:solidFill>
                <a:latin typeface="CourierNewPS-BoldMT"/>
              </a:rPr>
              <a:t>null</a:t>
            </a:r>
            <a:r>
              <a:rPr lang="en-US" sz="1600" dirty="0">
                <a:solidFill>
                  <a:srgbClr val="398B0F"/>
                </a:solidFill>
                <a:latin typeface="CourierNewPSMT"/>
              </a:rPr>
              <a:t>,</a:t>
            </a:r>
            <a:r>
              <a:rPr lang="en-US" sz="1600" dirty="0">
                <a:solidFill>
                  <a:prstClr val="black"/>
                </a:solidFill>
                <a:latin typeface="Courier"/>
              </a:rPr>
              <a:t> value</a:t>
            </a:r>
            <a:r>
              <a:rPr lang="en-US" sz="1600" dirty="0">
                <a:solidFill>
                  <a:srgbClr val="2A8B00"/>
                </a:solidFill>
                <a:latin typeface="CourierNewPSMT"/>
              </a:rPr>
              <a:t>)</a:t>
            </a:r>
            <a:r>
              <a:rPr lang="en-US" sz="1600" dirty="0" smtClean="0">
                <a:solidFill>
                  <a:srgbClr val="398B0F"/>
                </a:solidFill>
                <a:latin typeface="CourierNewPSMT"/>
              </a:rPr>
              <a:t>;</a:t>
            </a:r>
            <a:r>
              <a:rPr lang="en-US" sz="1600" dirty="0" smtClean="0">
                <a:solidFill>
                  <a:prstClr val="black"/>
                </a:solidFill>
                <a:latin typeface="Courier"/>
              </a:rPr>
              <a:t> </a:t>
            </a:r>
            <a:r>
              <a:rPr lang="en-US" sz="1600" dirty="0" smtClean="0">
                <a:solidFill>
                  <a:srgbClr val="2A8B00"/>
                </a:solidFill>
                <a:latin typeface="CourierNewPSMT"/>
              </a:rPr>
              <a:t>}</a:t>
            </a:r>
            <a:r>
              <a:rPr lang="en-US" sz="1600" dirty="0">
                <a:solidFill>
                  <a:srgbClr val="2A8B00"/>
                </a:solidFill>
                <a:latin typeface="CourierNewPSMT"/>
              </a:rPr>
              <a:t>)</a:t>
            </a:r>
            <a:r>
              <a:rPr lang="en-US" sz="1600" dirty="0">
                <a:solidFill>
                  <a:srgbClr val="398B0F"/>
                </a:solidFill>
                <a:latin typeface="CourierNewPSMT"/>
              </a:rPr>
              <a:t>;</a:t>
            </a:r>
            <a:endParaRPr lang="en-US" sz="1600" dirty="0">
              <a:solidFill>
                <a:prstClr val="black"/>
              </a:solidFill>
              <a:latin typeface="Courier"/>
            </a:endParaRPr>
          </a:p>
          <a:p>
            <a:pPr marL="0" indent="0">
              <a:buNone/>
            </a:pPr>
            <a:r>
              <a:rPr lang="en-US" sz="1600" dirty="0">
                <a:solidFill>
                  <a:prstClr val="black"/>
                </a:solidFill>
                <a:latin typeface="Courier"/>
              </a:rPr>
              <a:t> </a:t>
            </a:r>
            <a:r>
              <a:rPr lang="en-US" sz="1600" dirty="0" smtClean="0">
                <a:solidFill>
                  <a:prstClr val="black"/>
                </a:solidFill>
                <a:latin typeface="Courier"/>
              </a:rPr>
              <a:t> </a:t>
            </a:r>
            <a:r>
              <a:rPr lang="en-US" sz="1600" dirty="0">
                <a:solidFill>
                  <a:prstClr val="black"/>
                </a:solidFill>
                <a:latin typeface="Courier"/>
              </a:rPr>
              <a:t>   </a:t>
            </a:r>
            <a:r>
              <a:rPr lang="en-US" sz="1600" b="1" dirty="0">
                <a:solidFill>
                  <a:srgbClr val="000058"/>
                </a:solidFill>
                <a:latin typeface="CourierNewPS-BoldMT"/>
              </a:rPr>
              <a:t>return</a:t>
            </a:r>
            <a:r>
              <a:rPr lang="en-US" sz="1600" dirty="0">
                <a:solidFill>
                  <a:srgbClr val="398B0F"/>
                </a:solidFill>
                <a:latin typeface="CourierNewPSMT"/>
              </a:rPr>
              <a:t>;</a:t>
            </a:r>
            <a:endParaRPr lang="en-US" sz="1600" dirty="0">
              <a:solidFill>
                <a:prstClr val="black"/>
              </a:solidFill>
              <a:latin typeface="Courier"/>
            </a:endParaRPr>
          </a:p>
          <a:p>
            <a:pPr marL="0" indent="0">
              <a:buNone/>
            </a:pPr>
            <a:r>
              <a:rPr lang="en-US" sz="1600" dirty="0">
                <a:solidFill>
                  <a:prstClr val="black"/>
                </a:solidFill>
                <a:latin typeface="Courier"/>
              </a:rPr>
              <a:t> </a:t>
            </a:r>
            <a:r>
              <a:rPr lang="en-US" sz="1600" dirty="0" smtClean="0">
                <a:solidFill>
                  <a:prstClr val="black"/>
                </a:solidFill>
                <a:latin typeface="Courier"/>
              </a:rPr>
              <a:t> </a:t>
            </a:r>
            <a:r>
              <a:rPr lang="en-US" sz="1600" dirty="0">
                <a:solidFill>
                  <a:prstClr val="black"/>
                </a:solidFill>
                <a:latin typeface="Courier"/>
              </a:rPr>
              <a:t> </a:t>
            </a:r>
            <a:r>
              <a:rPr lang="en-US" sz="1600" dirty="0">
                <a:solidFill>
                  <a:srgbClr val="2A8B00"/>
                </a:solidFill>
                <a:latin typeface="CourierNewPSMT"/>
              </a:rPr>
              <a:t>}</a:t>
            </a:r>
            <a:endParaRPr lang="en-US" sz="1600" dirty="0">
              <a:solidFill>
                <a:prstClr val="black"/>
              </a:solidFill>
              <a:latin typeface="Courier"/>
            </a:endParaRPr>
          </a:p>
          <a:p>
            <a:pPr marL="0" indent="0">
              <a:buNone/>
            </a:pPr>
            <a:r>
              <a:rPr lang="en-US" sz="1600" dirty="0">
                <a:solidFill>
                  <a:prstClr val="black"/>
                </a:solidFill>
                <a:latin typeface="Courier"/>
              </a:rPr>
              <a:t> </a:t>
            </a:r>
          </a:p>
          <a:p>
            <a:pPr marL="0" indent="0">
              <a:buNone/>
            </a:pPr>
            <a:r>
              <a:rPr lang="en-US" sz="1600" dirty="0">
                <a:solidFill>
                  <a:prstClr val="black"/>
                </a:solidFill>
                <a:latin typeface="Courier"/>
              </a:rPr>
              <a:t> </a:t>
            </a:r>
            <a:r>
              <a:rPr lang="en-US" sz="1600" dirty="0" smtClean="0">
                <a:solidFill>
                  <a:prstClr val="black"/>
                </a:solidFill>
                <a:latin typeface="Courier"/>
              </a:rPr>
              <a:t> </a:t>
            </a:r>
            <a:r>
              <a:rPr lang="en-US" sz="1600" dirty="0">
                <a:solidFill>
                  <a:prstClr val="black"/>
                </a:solidFill>
                <a:latin typeface="Courier"/>
              </a:rPr>
              <a:t> </a:t>
            </a:r>
            <a:r>
              <a:rPr lang="en-US" sz="1600" i="1" dirty="0">
                <a:solidFill>
                  <a:srgbClr val="1A5600"/>
                </a:solidFill>
                <a:latin typeface="CourierNewPS-ItalicMT"/>
              </a:rPr>
              <a:t>// If not, start a new request</a:t>
            </a:r>
            <a:endParaRPr lang="en-US" sz="1600" dirty="0">
              <a:solidFill>
                <a:prstClr val="black"/>
              </a:solidFill>
              <a:latin typeface="Courier"/>
            </a:endParaRPr>
          </a:p>
          <a:p>
            <a:pPr marL="0" indent="0">
              <a:buNone/>
            </a:pPr>
            <a:r>
              <a:rPr lang="en-US" sz="1600" dirty="0">
                <a:solidFill>
                  <a:prstClr val="black"/>
                </a:solidFill>
                <a:latin typeface="Courier"/>
              </a:rPr>
              <a:t> </a:t>
            </a:r>
            <a:r>
              <a:rPr lang="en-US" sz="1600" dirty="0" smtClean="0">
                <a:solidFill>
                  <a:prstClr val="black"/>
                </a:solidFill>
                <a:latin typeface="Courier"/>
              </a:rPr>
              <a:t> </a:t>
            </a:r>
            <a:r>
              <a:rPr lang="en-US" sz="1600" dirty="0">
                <a:solidFill>
                  <a:prstClr val="black"/>
                </a:solidFill>
                <a:latin typeface="Courier"/>
              </a:rPr>
              <a:t> </a:t>
            </a:r>
            <a:r>
              <a:rPr lang="en-US" sz="1600" dirty="0" err="1">
                <a:solidFill>
                  <a:prstClr val="black"/>
                </a:solidFill>
                <a:latin typeface="Courier"/>
              </a:rPr>
              <a:t>fs.</a:t>
            </a:r>
            <a:r>
              <a:rPr lang="en-US" sz="1600" dirty="0" err="1">
                <a:solidFill>
                  <a:srgbClr val="4D0057"/>
                </a:solidFill>
                <a:latin typeface="CourierNewPSMT"/>
              </a:rPr>
              <a:t>readFile</a:t>
            </a:r>
            <a:r>
              <a:rPr lang="en-US" sz="1600" dirty="0">
                <a:solidFill>
                  <a:srgbClr val="2A8B00"/>
                </a:solidFill>
                <a:latin typeface="CourierNewPSMT"/>
              </a:rPr>
              <a:t>(</a:t>
            </a:r>
            <a:r>
              <a:rPr lang="en-US" sz="1600" dirty="0">
                <a:solidFill>
                  <a:prstClr val="black"/>
                </a:solidFill>
                <a:latin typeface="Courier"/>
              </a:rPr>
              <a:t>filename</a:t>
            </a:r>
            <a:r>
              <a:rPr lang="en-US" sz="1600" dirty="0">
                <a:solidFill>
                  <a:srgbClr val="398B0F"/>
                </a:solidFill>
                <a:latin typeface="CourierNewPSMT"/>
              </a:rPr>
              <a:t>,</a:t>
            </a:r>
            <a:r>
              <a:rPr lang="en-US" sz="1600" dirty="0">
                <a:solidFill>
                  <a:prstClr val="black"/>
                </a:solidFill>
                <a:latin typeface="Courier"/>
              </a:rPr>
              <a:t> </a:t>
            </a:r>
            <a:r>
              <a:rPr lang="en-US" sz="1600" dirty="0" err="1">
                <a:solidFill>
                  <a:prstClr val="black"/>
                </a:solidFill>
                <a:latin typeface="Courier"/>
              </a:rPr>
              <a:t>onRead</a:t>
            </a:r>
            <a:r>
              <a:rPr lang="en-US" sz="1600" dirty="0">
                <a:solidFill>
                  <a:srgbClr val="2A8B00"/>
                </a:solidFill>
                <a:latin typeface="CourierNewPSMT"/>
              </a:rPr>
              <a:t>)</a:t>
            </a:r>
            <a:r>
              <a:rPr lang="en-US" sz="1600" dirty="0">
                <a:solidFill>
                  <a:srgbClr val="398B0F"/>
                </a:solidFill>
                <a:latin typeface="CourierNewPSMT"/>
              </a:rPr>
              <a:t>;</a:t>
            </a:r>
            <a:endParaRPr lang="en-US" sz="1600" dirty="0">
              <a:solidFill>
                <a:prstClr val="black"/>
              </a:solidFill>
              <a:latin typeface="Courier"/>
            </a:endParaRPr>
          </a:p>
          <a:p>
            <a:pPr marL="0" indent="0">
              <a:buNone/>
            </a:pPr>
            <a:r>
              <a:rPr lang="en-US" sz="1600" dirty="0">
                <a:solidFill>
                  <a:prstClr val="black"/>
                </a:solidFill>
                <a:latin typeface="Courier"/>
              </a:rPr>
              <a:t> </a:t>
            </a:r>
          </a:p>
          <a:p>
            <a:pPr marL="0" indent="0">
              <a:buNone/>
            </a:pPr>
            <a:r>
              <a:rPr lang="en-US" sz="1600" dirty="0">
                <a:solidFill>
                  <a:prstClr val="black"/>
                </a:solidFill>
                <a:latin typeface="Courier"/>
              </a:rPr>
              <a:t> </a:t>
            </a:r>
            <a:r>
              <a:rPr lang="en-US" sz="1600" dirty="0" smtClean="0">
                <a:solidFill>
                  <a:prstClr val="black"/>
                </a:solidFill>
                <a:latin typeface="Courier"/>
              </a:rPr>
              <a:t> </a:t>
            </a:r>
            <a:r>
              <a:rPr lang="en-US" sz="1600" dirty="0">
                <a:solidFill>
                  <a:prstClr val="black"/>
                </a:solidFill>
                <a:latin typeface="Courier"/>
              </a:rPr>
              <a:t> </a:t>
            </a:r>
            <a:r>
              <a:rPr lang="en-US" sz="1600" i="1" dirty="0">
                <a:solidFill>
                  <a:srgbClr val="1A5600"/>
                </a:solidFill>
                <a:latin typeface="CourierNewPS-ItalicMT"/>
              </a:rPr>
              <a:t>// Cache the result if there is no error</a:t>
            </a:r>
            <a:endParaRPr lang="en-US" sz="1600" dirty="0">
              <a:solidFill>
                <a:prstClr val="black"/>
              </a:solidFill>
              <a:latin typeface="Courier"/>
            </a:endParaRPr>
          </a:p>
          <a:p>
            <a:pPr marL="0" indent="0">
              <a:buNone/>
            </a:pPr>
            <a:r>
              <a:rPr lang="en-US" sz="1600" dirty="0">
                <a:solidFill>
                  <a:prstClr val="black"/>
                </a:solidFill>
                <a:latin typeface="Courier"/>
              </a:rPr>
              <a:t> </a:t>
            </a:r>
            <a:r>
              <a:rPr lang="en-US" sz="1600" dirty="0" smtClean="0">
                <a:solidFill>
                  <a:prstClr val="black"/>
                </a:solidFill>
                <a:latin typeface="Courier"/>
              </a:rPr>
              <a:t> </a:t>
            </a:r>
            <a:r>
              <a:rPr lang="en-US" sz="1600" dirty="0">
                <a:solidFill>
                  <a:prstClr val="black"/>
                </a:solidFill>
                <a:latin typeface="Courier"/>
              </a:rPr>
              <a:t> </a:t>
            </a:r>
            <a:r>
              <a:rPr lang="en-US" sz="1600" b="1" dirty="0">
                <a:solidFill>
                  <a:srgbClr val="082357"/>
                </a:solidFill>
                <a:latin typeface="CourierNewPS-BoldMT"/>
              </a:rPr>
              <a:t>function</a:t>
            </a:r>
            <a:r>
              <a:rPr lang="en-US" sz="1600" dirty="0">
                <a:solidFill>
                  <a:prstClr val="black"/>
                </a:solidFill>
                <a:latin typeface="Courier"/>
              </a:rPr>
              <a:t> </a:t>
            </a:r>
            <a:r>
              <a:rPr lang="en-US" sz="1600" dirty="0" err="1">
                <a:solidFill>
                  <a:prstClr val="black"/>
                </a:solidFill>
                <a:latin typeface="Courier"/>
              </a:rPr>
              <a:t>onRead</a:t>
            </a:r>
            <a:r>
              <a:rPr lang="en-US" sz="1600" dirty="0">
                <a:solidFill>
                  <a:srgbClr val="2A8B00"/>
                </a:solidFill>
                <a:latin typeface="CourierNewPSMT"/>
              </a:rPr>
              <a:t>(</a:t>
            </a:r>
            <a:r>
              <a:rPr lang="en-US" sz="1600" dirty="0">
                <a:solidFill>
                  <a:prstClr val="black"/>
                </a:solidFill>
                <a:latin typeface="Courier"/>
              </a:rPr>
              <a:t>err</a:t>
            </a:r>
            <a:r>
              <a:rPr lang="en-US" sz="1600" dirty="0">
                <a:solidFill>
                  <a:srgbClr val="398B0F"/>
                </a:solidFill>
                <a:latin typeface="CourierNewPSMT"/>
              </a:rPr>
              <a:t>,</a:t>
            </a:r>
            <a:r>
              <a:rPr lang="en-US" sz="1600" dirty="0">
                <a:solidFill>
                  <a:prstClr val="black"/>
                </a:solidFill>
                <a:latin typeface="Courier"/>
              </a:rPr>
              <a:t> contents</a:t>
            </a:r>
            <a:r>
              <a:rPr lang="en-US" sz="1600" dirty="0">
                <a:solidFill>
                  <a:srgbClr val="2A8B00"/>
                </a:solidFill>
                <a:latin typeface="CourierNewPSMT"/>
              </a:rPr>
              <a:t>)</a:t>
            </a:r>
            <a:r>
              <a:rPr lang="en-US" sz="1600" dirty="0">
                <a:solidFill>
                  <a:prstClr val="black"/>
                </a:solidFill>
                <a:latin typeface="Courier"/>
              </a:rPr>
              <a:t> </a:t>
            </a:r>
            <a:r>
              <a:rPr lang="en-US" sz="1600" dirty="0">
                <a:solidFill>
                  <a:srgbClr val="2A8B00"/>
                </a:solidFill>
                <a:latin typeface="CourierNewPSMT"/>
              </a:rPr>
              <a:t>{</a:t>
            </a:r>
            <a:endParaRPr lang="en-US" sz="1600" dirty="0">
              <a:solidFill>
                <a:prstClr val="black"/>
              </a:solidFill>
              <a:latin typeface="Courier"/>
            </a:endParaRPr>
          </a:p>
          <a:p>
            <a:pPr marL="0" indent="0">
              <a:buNone/>
            </a:pPr>
            <a:r>
              <a:rPr lang="en-US" sz="1600" dirty="0">
                <a:solidFill>
                  <a:prstClr val="black"/>
                </a:solidFill>
                <a:latin typeface="Courier"/>
              </a:rPr>
              <a:t> </a:t>
            </a:r>
            <a:r>
              <a:rPr lang="en-US" sz="1600" dirty="0" smtClean="0">
                <a:solidFill>
                  <a:prstClr val="black"/>
                </a:solidFill>
                <a:latin typeface="Courier"/>
              </a:rPr>
              <a:t> </a:t>
            </a:r>
            <a:r>
              <a:rPr lang="en-US" sz="1600" dirty="0">
                <a:solidFill>
                  <a:prstClr val="black"/>
                </a:solidFill>
                <a:latin typeface="Courier"/>
              </a:rPr>
              <a:t>   </a:t>
            </a:r>
            <a:r>
              <a:rPr lang="en-US" sz="1600" b="1" dirty="0">
                <a:solidFill>
                  <a:srgbClr val="000058"/>
                </a:solidFill>
                <a:latin typeface="CourierNewPS-BoldMT"/>
              </a:rPr>
              <a:t>if</a:t>
            </a:r>
            <a:r>
              <a:rPr lang="en-US" sz="1600" dirty="0">
                <a:solidFill>
                  <a:prstClr val="black"/>
                </a:solidFill>
                <a:latin typeface="Courier"/>
              </a:rPr>
              <a:t> </a:t>
            </a:r>
            <a:r>
              <a:rPr lang="en-US" sz="1600" dirty="0">
                <a:solidFill>
                  <a:srgbClr val="2A8B00"/>
                </a:solidFill>
                <a:latin typeface="CourierNewPSMT"/>
              </a:rPr>
              <a:t>(</a:t>
            </a:r>
            <a:r>
              <a:rPr lang="en-US" sz="1600" dirty="0">
                <a:solidFill>
                  <a:srgbClr val="398B0F"/>
                </a:solidFill>
                <a:latin typeface="CourierNewPSMT"/>
              </a:rPr>
              <a:t>!</a:t>
            </a:r>
            <a:r>
              <a:rPr lang="en-US" sz="1600" dirty="0">
                <a:solidFill>
                  <a:prstClr val="black"/>
                </a:solidFill>
                <a:latin typeface="Courier"/>
              </a:rPr>
              <a:t>err</a:t>
            </a:r>
            <a:r>
              <a:rPr lang="en-US" sz="1600" dirty="0">
                <a:solidFill>
                  <a:srgbClr val="2A8B00"/>
                </a:solidFill>
                <a:latin typeface="CourierNewPSMT"/>
              </a:rPr>
              <a:t>)</a:t>
            </a:r>
            <a:r>
              <a:rPr lang="en-US" sz="1600" dirty="0">
                <a:solidFill>
                  <a:prstClr val="black"/>
                </a:solidFill>
                <a:latin typeface="Courier"/>
              </a:rPr>
              <a:t> </a:t>
            </a:r>
            <a:r>
              <a:rPr lang="en-US" sz="1600" dirty="0" err="1">
                <a:solidFill>
                  <a:prstClr val="black"/>
                </a:solidFill>
                <a:latin typeface="Courier"/>
              </a:rPr>
              <a:t>requestCache</a:t>
            </a:r>
            <a:r>
              <a:rPr lang="en-US" sz="1600" dirty="0">
                <a:solidFill>
                  <a:srgbClr val="2A8B00"/>
                </a:solidFill>
                <a:latin typeface="CourierNewPSMT"/>
              </a:rPr>
              <a:t>[</a:t>
            </a:r>
            <a:r>
              <a:rPr lang="en-US" sz="1600" dirty="0">
                <a:solidFill>
                  <a:prstClr val="black"/>
                </a:solidFill>
                <a:latin typeface="Courier"/>
              </a:rPr>
              <a:t>filename</a:t>
            </a:r>
            <a:r>
              <a:rPr lang="en-US" sz="1600" dirty="0">
                <a:solidFill>
                  <a:srgbClr val="2A8B00"/>
                </a:solidFill>
                <a:latin typeface="CourierNewPSMT"/>
              </a:rPr>
              <a:t>]</a:t>
            </a:r>
            <a:r>
              <a:rPr lang="en-US" sz="1600" dirty="0">
                <a:solidFill>
                  <a:prstClr val="black"/>
                </a:solidFill>
                <a:latin typeface="Courier"/>
              </a:rPr>
              <a:t> </a:t>
            </a:r>
            <a:r>
              <a:rPr lang="en-US" sz="1600" dirty="0">
                <a:solidFill>
                  <a:srgbClr val="398B0F"/>
                </a:solidFill>
                <a:latin typeface="CourierNewPSMT"/>
              </a:rPr>
              <a:t>=</a:t>
            </a:r>
            <a:r>
              <a:rPr lang="en-US" sz="1600" dirty="0">
                <a:solidFill>
                  <a:prstClr val="black"/>
                </a:solidFill>
                <a:latin typeface="Courier"/>
              </a:rPr>
              <a:t> contents</a:t>
            </a:r>
            <a:r>
              <a:rPr lang="en-US" sz="1600" dirty="0">
                <a:solidFill>
                  <a:srgbClr val="398B0F"/>
                </a:solidFill>
                <a:latin typeface="CourierNewPSMT"/>
              </a:rPr>
              <a:t>;</a:t>
            </a:r>
            <a:endParaRPr lang="en-US" sz="1600" dirty="0">
              <a:solidFill>
                <a:prstClr val="black"/>
              </a:solidFill>
              <a:latin typeface="Courier"/>
            </a:endParaRPr>
          </a:p>
          <a:p>
            <a:pPr marL="0" indent="0">
              <a:buNone/>
            </a:pPr>
            <a:r>
              <a:rPr lang="en-US" sz="1600" dirty="0">
                <a:solidFill>
                  <a:prstClr val="black"/>
                </a:solidFill>
                <a:latin typeface="Courier"/>
              </a:rPr>
              <a:t> </a:t>
            </a:r>
            <a:r>
              <a:rPr lang="en-US" sz="1600" dirty="0" smtClean="0">
                <a:solidFill>
                  <a:prstClr val="black"/>
                </a:solidFill>
                <a:latin typeface="Courier"/>
              </a:rPr>
              <a:t> </a:t>
            </a:r>
            <a:r>
              <a:rPr lang="en-US" sz="1600" dirty="0">
                <a:solidFill>
                  <a:prstClr val="black"/>
                </a:solidFill>
                <a:latin typeface="Courier"/>
              </a:rPr>
              <a:t>   callback</a:t>
            </a:r>
            <a:r>
              <a:rPr lang="en-US" sz="1600" dirty="0">
                <a:solidFill>
                  <a:srgbClr val="2A8B00"/>
                </a:solidFill>
                <a:latin typeface="CourierNewPSMT"/>
              </a:rPr>
              <a:t>(</a:t>
            </a:r>
            <a:r>
              <a:rPr lang="en-US" sz="1600" dirty="0">
                <a:solidFill>
                  <a:prstClr val="black"/>
                </a:solidFill>
                <a:latin typeface="Courier"/>
              </a:rPr>
              <a:t>err</a:t>
            </a:r>
            <a:r>
              <a:rPr lang="en-US" sz="1600" dirty="0">
                <a:solidFill>
                  <a:srgbClr val="398B0F"/>
                </a:solidFill>
                <a:latin typeface="CourierNewPSMT"/>
              </a:rPr>
              <a:t>,</a:t>
            </a:r>
            <a:r>
              <a:rPr lang="en-US" sz="1600" dirty="0">
                <a:solidFill>
                  <a:prstClr val="black"/>
                </a:solidFill>
                <a:latin typeface="Courier"/>
              </a:rPr>
              <a:t> contents</a:t>
            </a:r>
            <a:r>
              <a:rPr lang="en-US" sz="1600" dirty="0">
                <a:solidFill>
                  <a:srgbClr val="2A8B00"/>
                </a:solidFill>
                <a:latin typeface="CourierNewPSMT"/>
              </a:rPr>
              <a:t>)</a:t>
            </a:r>
            <a:r>
              <a:rPr lang="en-US" sz="1600" dirty="0">
                <a:solidFill>
                  <a:srgbClr val="398B0F"/>
                </a:solidFill>
                <a:latin typeface="CourierNewPSMT"/>
              </a:rPr>
              <a:t>;</a:t>
            </a:r>
            <a:endParaRPr lang="en-US" sz="1600" dirty="0">
              <a:solidFill>
                <a:prstClr val="black"/>
              </a:solidFill>
              <a:latin typeface="Courier"/>
            </a:endParaRPr>
          </a:p>
          <a:p>
            <a:pPr marL="0" indent="0">
              <a:buNone/>
            </a:pPr>
            <a:r>
              <a:rPr lang="en-US" sz="1600" dirty="0">
                <a:solidFill>
                  <a:prstClr val="black"/>
                </a:solidFill>
                <a:latin typeface="Courier"/>
              </a:rPr>
              <a:t> </a:t>
            </a:r>
            <a:r>
              <a:rPr lang="en-US" sz="1600" dirty="0" smtClean="0">
                <a:solidFill>
                  <a:prstClr val="black"/>
                </a:solidFill>
                <a:latin typeface="Courier"/>
              </a:rPr>
              <a:t> </a:t>
            </a:r>
            <a:r>
              <a:rPr lang="en-US" sz="1600" dirty="0">
                <a:solidFill>
                  <a:prstClr val="black"/>
                </a:solidFill>
                <a:latin typeface="Courier"/>
              </a:rPr>
              <a:t> </a:t>
            </a:r>
            <a:r>
              <a:rPr lang="en-US" sz="1600" dirty="0">
                <a:solidFill>
                  <a:srgbClr val="2A8B00"/>
                </a:solidFill>
                <a:latin typeface="CourierNewPSMT"/>
              </a:rPr>
              <a:t>}</a:t>
            </a:r>
            <a:endParaRPr lang="en-US" sz="1600" dirty="0">
              <a:solidFill>
                <a:prstClr val="black"/>
              </a:solidFill>
              <a:latin typeface="Courier"/>
            </a:endParaRPr>
          </a:p>
          <a:p>
            <a:pPr marL="0" indent="0">
              <a:buNone/>
            </a:pPr>
            <a:r>
              <a:rPr lang="en-US" sz="1600" dirty="0" smtClean="0">
                <a:solidFill>
                  <a:srgbClr val="2A8B00"/>
                </a:solidFill>
                <a:latin typeface="CourierNewPSMT"/>
              </a:rPr>
              <a:t> }</a:t>
            </a:r>
            <a:endParaRPr lang="en-US" sz="1600" dirty="0">
              <a:solidFill>
                <a:prstClr val="black"/>
              </a:solidFill>
              <a:latin typeface="Courier"/>
            </a:endParaRPr>
          </a:p>
        </p:txBody>
      </p:sp>
      <p:sp>
        <p:nvSpPr>
          <p:cNvPr id="6" name="TextBox 5"/>
          <p:cNvSpPr txBox="1"/>
          <p:nvPr/>
        </p:nvSpPr>
        <p:spPr>
          <a:xfrm>
            <a:off x="2248859" y="6534835"/>
            <a:ext cx="6895141" cy="323165"/>
          </a:xfrm>
          <a:prstGeom prst="rect">
            <a:avLst/>
          </a:prstGeom>
          <a:noFill/>
        </p:spPr>
        <p:txBody>
          <a:bodyPr wrap="square" rtlCol="0">
            <a:spAutoFit/>
          </a:bodyPr>
          <a:lstStyle/>
          <a:p>
            <a:r>
              <a:rPr lang="en-US" sz="1500" dirty="0" smtClean="0"/>
              <a:t>Based on </a:t>
            </a:r>
            <a:r>
              <a:rPr lang="en-US" sz="1500" dirty="0"/>
              <a:t>examples </a:t>
            </a:r>
            <a:r>
              <a:rPr lang="en-US" sz="1500" dirty="0" smtClean="0"/>
              <a:t>from: </a:t>
            </a:r>
            <a:r>
              <a:rPr lang="en-US" sz="1500" dirty="0"/>
              <a:t>https://</a:t>
            </a:r>
            <a:r>
              <a:rPr lang="en-US" sz="1500" dirty="0" err="1"/>
              <a:t>github.com</a:t>
            </a:r>
            <a:r>
              <a:rPr lang="en-US" sz="1500" dirty="0"/>
              <a:t>/</a:t>
            </a:r>
            <a:r>
              <a:rPr lang="en-US" sz="1500" dirty="0" err="1"/>
              <a:t>nodebits</a:t>
            </a:r>
            <a:r>
              <a:rPr lang="en-US" sz="1500" dirty="0"/>
              <a:t>/distilled-patterns/</a:t>
            </a:r>
          </a:p>
        </p:txBody>
      </p:sp>
    </p:spTree>
    <p:extLst>
      <p:ext uri="{BB962C8B-B14F-4D97-AF65-F5344CB8AC3E}">
        <p14:creationId xmlns:p14="http://schemas.microsoft.com/office/powerpoint/2010/main" val="40810565"/>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Usage</a:t>
            </a:r>
            <a:endParaRPr lang="en-US" dirty="0"/>
          </a:p>
        </p:txBody>
      </p:sp>
      <p:sp>
        <p:nvSpPr>
          <p:cNvPr id="3" name="Content Placeholder 2"/>
          <p:cNvSpPr>
            <a:spLocks noGrp="1"/>
          </p:cNvSpPr>
          <p:nvPr>
            <p:ph idx="1"/>
          </p:nvPr>
        </p:nvSpPr>
        <p:spPr>
          <a:xfrm>
            <a:off x="457200" y="1600200"/>
            <a:ext cx="8229600" cy="4666383"/>
          </a:xfrm>
          <a:solidFill>
            <a:schemeClr val="bg1">
              <a:lumMod val="85000"/>
            </a:schemeClr>
          </a:solidFill>
          <a:effectLst>
            <a:softEdge rad="88900"/>
          </a:effectLst>
        </p:spPr>
        <p:txBody>
          <a:bodyPr>
            <a:normAutofit fontScale="92500" lnSpcReduction="10000"/>
          </a:bodyPr>
          <a:lstStyle/>
          <a:p>
            <a:pPr marL="0" indent="0">
              <a:buNone/>
            </a:pPr>
            <a:endParaRPr lang="en-US" sz="2400" i="1" dirty="0" smtClean="0">
              <a:solidFill>
                <a:srgbClr val="1A5600"/>
              </a:solidFill>
              <a:latin typeface="CourierNewPS-ItalicMT"/>
            </a:endParaRPr>
          </a:p>
          <a:p>
            <a:pPr marL="0" indent="0">
              <a:buNone/>
            </a:pPr>
            <a:r>
              <a:rPr lang="en-US" sz="2400" i="1" dirty="0" smtClean="0">
                <a:solidFill>
                  <a:srgbClr val="1A5600"/>
                </a:solidFill>
                <a:latin typeface="CourierNewPS-ItalicMT"/>
              </a:rPr>
              <a:t> </a:t>
            </a:r>
            <a:r>
              <a:rPr lang="en-US" sz="2400" i="1" dirty="0">
                <a:solidFill>
                  <a:srgbClr val="1A5600"/>
                </a:solidFill>
                <a:latin typeface="CourierNewPS-ItalicMT"/>
              </a:rPr>
              <a:t>// Request the file 10,000 times in series</a:t>
            </a:r>
            <a:endParaRPr lang="en-US" sz="2400" dirty="0">
              <a:solidFill>
                <a:prstClr val="black"/>
              </a:solidFill>
              <a:latin typeface="Courier"/>
            </a:endParaRPr>
          </a:p>
          <a:p>
            <a:pPr marL="0" indent="0">
              <a:buNone/>
            </a:pPr>
            <a:r>
              <a:rPr lang="en-US" sz="2400" i="1" dirty="0" smtClean="0">
                <a:solidFill>
                  <a:srgbClr val="1A5600"/>
                </a:solidFill>
                <a:latin typeface="CourierNewPS-ItalicMT"/>
              </a:rPr>
              <a:t> /</a:t>
            </a:r>
            <a:r>
              <a:rPr lang="en-US" sz="2400" i="1" dirty="0">
                <a:solidFill>
                  <a:srgbClr val="1A5600"/>
                </a:solidFill>
                <a:latin typeface="CourierNewPS-ItalicMT"/>
              </a:rPr>
              <a:t>/ Note: </a:t>
            </a:r>
            <a:r>
              <a:rPr lang="en-US" sz="2400" i="1" dirty="0" smtClean="0">
                <a:solidFill>
                  <a:srgbClr val="1A5600"/>
                </a:solidFill>
                <a:latin typeface="CourierNewPS-ItalicMT"/>
              </a:rPr>
              <a:t>for serial requests </a:t>
            </a:r>
            <a:r>
              <a:rPr lang="en-US" sz="2400" i="1" dirty="0">
                <a:solidFill>
                  <a:srgbClr val="1A5600"/>
                </a:solidFill>
                <a:latin typeface="CourierNewPS-ItalicMT"/>
              </a:rPr>
              <a:t>we need to iterate </a:t>
            </a:r>
            <a:endParaRPr lang="en-US" sz="2400" dirty="0">
              <a:solidFill>
                <a:prstClr val="black"/>
              </a:solidFill>
              <a:latin typeface="Courier"/>
            </a:endParaRPr>
          </a:p>
          <a:p>
            <a:pPr marL="0" indent="0">
              <a:buNone/>
            </a:pPr>
            <a:r>
              <a:rPr lang="en-US" sz="2400" i="1" dirty="0" smtClean="0">
                <a:solidFill>
                  <a:srgbClr val="1A5600"/>
                </a:solidFill>
                <a:latin typeface="CourierNewPS-ItalicMT"/>
              </a:rPr>
              <a:t> /</a:t>
            </a:r>
            <a:r>
              <a:rPr lang="en-US" sz="2400" i="1" dirty="0">
                <a:solidFill>
                  <a:srgbClr val="1A5600"/>
                </a:solidFill>
                <a:latin typeface="CourierNewPS-ItalicMT"/>
              </a:rPr>
              <a:t>/ with callbacks, rather than within a loop</a:t>
            </a:r>
            <a:endParaRPr lang="en-US" sz="2400" dirty="0">
              <a:solidFill>
                <a:prstClr val="black"/>
              </a:solidFill>
              <a:latin typeface="Courier"/>
            </a:endParaRPr>
          </a:p>
          <a:p>
            <a:pPr marL="0" indent="0">
              <a:buNone/>
            </a:pPr>
            <a:r>
              <a:rPr lang="en-US" sz="2400" b="1" dirty="0" smtClean="0">
                <a:solidFill>
                  <a:srgbClr val="082357"/>
                </a:solidFill>
                <a:latin typeface="CourierNewPS-BoldMT"/>
              </a:rPr>
              <a:t> </a:t>
            </a:r>
            <a:r>
              <a:rPr lang="en-US" sz="2400" b="1" dirty="0" err="1" smtClean="0">
                <a:solidFill>
                  <a:srgbClr val="082357"/>
                </a:solidFill>
                <a:latin typeface="CourierNewPS-BoldMT"/>
              </a:rPr>
              <a:t>var</a:t>
            </a:r>
            <a:r>
              <a:rPr lang="en-US" sz="2400" dirty="0" smtClean="0">
                <a:solidFill>
                  <a:prstClr val="black"/>
                </a:solidFill>
                <a:latin typeface="Courier"/>
              </a:rPr>
              <a:t> </a:t>
            </a:r>
            <a:r>
              <a:rPr lang="en-US" sz="2400" dirty="0">
                <a:solidFill>
                  <a:prstClr val="black"/>
                </a:solidFill>
                <a:latin typeface="Courier"/>
              </a:rPr>
              <a:t>its </a:t>
            </a:r>
            <a:r>
              <a:rPr lang="en-US" sz="2400" dirty="0">
                <a:solidFill>
                  <a:srgbClr val="398B0F"/>
                </a:solidFill>
                <a:latin typeface="CourierNewPSMT"/>
              </a:rPr>
              <a:t>=</a:t>
            </a:r>
            <a:r>
              <a:rPr lang="en-US" sz="2400" dirty="0">
                <a:solidFill>
                  <a:prstClr val="black"/>
                </a:solidFill>
                <a:latin typeface="Courier"/>
              </a:rPr>
              <a:t> </a:t>
            </a:r>
            <a:r>
              <a:rPr lang="en-US" sz="2400" dirty="0">
                <a:solidFill>
                  <a:srgbClr val="B50000"/>
                </a:solidFill>
                <a:latin typeface="CourierNewPSMT"/>
              </a:rPr>
              <a:t>10000</a:t>
            </a:r>
            <a:r>
              <a:rPr lang="en-US" sz="2400" dirty="0">
                <a:solidFill>
                  <a:srgbClr val="398B0F"/>
                </a:solidFill>
                <a:latin typeface="CourierNewPSMT"/>
              </a:rPr>
              <a:t>;</a:t>
            </a:r>
            <a:endParaRPr lang="en-US" sz="2400" dirty="0">
              <a:solidFill>
                <a:prstClr val="black"/>
              </a:solidFill>
              <a:latin typeface="Courier"/>
            </a:endParaRPr>
          </a:p>
          <a:p>
            <a:pPr marL="0" indent="0">
              <a:buNone/>
            </a:pPr>
            <a:r>
              <a:rPr lang="en-US" sz="2400" dirty="0" smtClean="0">
                <a:solidFill>
                  <a:prstClr val="black"/>
                </a:solidFill>
                <a:latin typeface="Courier"/>
              </a:rPr>
              <a:t> </a:t>
            </a:r>
            <a:r>
              <a:rPr lang="en-US" sz="2400" dirty="0" err="1" smtClean="0">
                <a:solidFill>
                  <a:prstClr val="black"/>
                </a:solidFill>
                <a:latin typeface="Courier"/>
              </a:rPr>
              <a:t>cachingReadFile</a:t>
            </a:r>
            <a:r>
              <a:rPr lang="en-US" sz="2400" dirty="0">
                <a:solidFill>
                  <a:srgbClr val="2A8B00"/>
                </a:solidFill>
                <a:latin typeface="CourierNewPSMT"/>
              </a:rPr>
              <a:t>(</a:t>
            </a:r>
            <a:r>
              <a:rPr lang="en-US" sz="2400" dirty="0">
                <a:solidFill>
                  <a:prstClr val="black"/>
                </a:solidFill>
                <a:latin typeface="Courier"/>
              </a:rPr>
              <a:t>file</a:t>
            </a:r>
            <a:r>
              <a:rPr lang="en-US" sz="2400" dirty="0">
                <a:solidFill>
                  <a:srgbClr val="398B0F"/>
                </a:solidFill>
                <a:latin typeface="CourierNewPSMT"/>
              </a:rPr>
              <a:t>,</a:t>
            </a:r>
            <a:r>
              <a:rPr lang="en-US" sz="2400" dirty="0">
                <a:solidFill>
                  <a:prstClr val="black"/>
                </a:solidFill>
                <a:latin typeface="Courier"/>
              </a:rPr>
              <a:t> next</a:t>
            </a:r>
            <a:r>
              <a:rPr lang="en-US" sz="2400" dirty="0">
                <a:solidFill>
                  <a:srgbClr val="2A8B00"/>
                </a:solidFill>
                <a:latin typeface="CourierNewPSMT"/>
              </a:rPr>
              <a:t>)</a:t>
            </a:r>
            <a:r>
              <a:rPr lang="en-US" sz="2400" dirty="0">
                <a:solidFill>
                  <a:srgbClr val="398B0F"/>
                </a:solidFill>
                <a:latin typeface="CourierNewPSMT"/>
              </a:rPr>
              <a:t>;</a:t>
            </a:r>
            <a:endParaRPr lang="en-US" sz="2400" dirty="0">
              <a:solidFill>
                <a:prstClr val="black"/>
              </a:solidFill>
              <a:latin typeface="Courier"/>
            </a:endParaRPr>
          </a:p>
          <a:p>
            <a:pPr marL="0" indent="0">
              <a:buNone/>
            </a:pPr>
            <a:r>
              <a:rPr lang="en-US" sz="2400" dirty="0">
                <a:solidFill>
                  <a:prstClr val="black"/>
                </a:solidFill>
                <a:latin typeface="Courier"/>
              </a:rPr>
              <a:t> </a:t>
            </a:r>
          </a:p>
          <a:p>
            <a:pPr marL="0" indent="0">
              <a:buNone/>
            </a:pPr>
            <a:r>
              <a:rPr lang="en-US" sz="2400" b="1" dirty="0" smtClean="0">
                <a:solidFill>
                  <a:srgbClr val="082357"/>
                </a:solidFill>
                <a:latin typeface="CourierNewPS-BoldMT"/>
              </a:rPr>
              <a:t> function</a:t>
            </a:r>
            <a:r>
              <a:rPr lang="en-US" sz="2400" dirty="0" smtClean="0">
                <a:solidFill>
                  <a:prstClr val="black"/>
                </a:solidFill>
                <a:latin typeface="Courier"/>
              </a:rPr>
              <a:t> </a:t>
            </a:r>
            <a:r>
              <a:rPr lang="en-US" sz="2400" dirty="0">
                <a:solidFill>
                  <a:prstClr val="black"/>
                </a:solidFill>
                <a:latin typeface="Courier"/>
              </a:rPr>
              <a:t>next</a:t>
            </a:r>
            <a:r>
              <a:rPr lang="en-US" sz="2400" dirty="0">
                <a:solidFill>
                  <a:srgbClr val="2A8B00"/>
                </a:solidFill>
                <a:latin typeface="CourierNewPSMT"/>
              </a:rPr>
              <a:t>(</a:t>
            </a:r>
            <a:r>
              <a:rPr lang="en-US" sz="2400" dirty="0">
                <a:solidFill>
                  <a:prstClr val="black"/>
                </a:solidFill>
                <a:latin typeface="Courier"/>
              </a:rPr>
              <a:t>err</a:t>
            </a:r>
            <a:r>
              <a:rPr lang="en-US" sz="2400" dirty="0">
                <a:solidFill>
                  <a:srgbClr val="398B0F"/>
                </a:solidFill>
                <a:latin typeface="CourierNewPSMT"/>
              </a:rPr>
              <a:t>,</a:t>
            </a:r>
            <a:r>
              <a:rPr lang="en-US" sz="2400" dirty="0">
                <a:solidFill>
                  <a:prstClr val="black"/>
                </a:solidFill>
                <a:latin typeface="Courier"/>
              </a:rPr>
              <a:t> contents</a:t>
            </a:r>
            <a:r>
              <a:rPr lang="en-US" sz="2400" dirty="0">
                <a:solidFill>
                  <a:srgbClr val="2A8B00"/>
                </a:solidFill>
                <a:latin typeface="CourierNewPSMT"/>
              </a:rPr>
              <a:t>)</a:t>
            </a:r>
            <a:r>
              <a:rPr lang="en-US" sz="2400" dirty="0">
                <a:solidFill>
                  <a:prstClr val="black"/>
                </a:solidFill>
                <a:latin typeface="Courier"/>
              </a:rPr>
              <a:t> </a:t>
            </a:r>
            <a:r>
              <a:rPr lang="en-US" sz="2400" dirty="0">
                <a:solidFill>
                  <a:srgbClr val="2A8B00"/>
                </a:solidFill>
                <a:latin typeface="CourierNewPSMT"/>
              </a:rPr>
              <a:t>{</a:t>
            </a:r>
            <a:endParaRPr lang="en-US" sz="2400" dirty="0">
              <a:solidFill>
                <a:prstClr val="black"/>
              </a:solidFill>
              <a:latin typeface="Courier"/>
            </a:endParaRPr>
          </a:p>
          <a:p>
            <a:pPr marL="0" indent="0">
              <a:buNone/>
            </a:pPr>
            <a:r>
              <a:rPr lang="en-US" sz="2400" dirty="0">
                <a:solidFill>
                  <a:prstClr val="black"/>
                </a:solidFill>
                <a:latin typeface="Courier"/>
              </a:rPr>
              <a:t> </a:t>
            </a:r>
            <a:r>
              <a:rPr lang="en-US" sz="2400" dirty="0" smtClean="0">
                <a:solidFill>
                  <a:prstClr val="black"/>
                </a:solidFill>
                <a:latin typeface="Courier"/>
              </a:rPr>
              <a:t> </a:t>
            </a:r>
            <a:r>
              <a:rPr lang="en-US" sz="2400" dirty="0">
                <a:solidFill>
                  <a:prstClr val="black"/>
                </a:solidFill>
                <a:latin typeface="Courier"/>
              </a:rPr>
              <a:t> </a:t>
            </a:r>
            <a:r>
              <a:rPr lang="en-US" sz="2400" dirty="0" err="1">
                <a:solidFill>
                  <a:prstClr val="black"/>
                </a:solidFill>
                <a:latin typeface="Courier"/>
              </a:rPr>
              <a:t>console.</a:t>
            </a:r>
            <a:r>
              <a:rPr lang="en-US" sz="2400" dirty="0" err="1">
                <a:solidFill>
                  <a:srgbClr val="4D0057"/>
                </a:solidFill>
                <a:latin typeface="CourierNewPSMT"/>
              </a:rPr>
              <a:t>log</a:t>
            </a:r>
            <a:r>
              <a:rPr lang="en-US" sz="2400" dirty="0">
                <a:solidFill>
                  <a:srgbClr val="2A8B00"/>
                </a:solidFill>
                <a:latin typeface="CourierNewPSMT"/>
              </a:rPr>
              <a:t>(</a:t>
            </a:r>
            <a:r>
              <a:rPr lang="en-US" sz="2400" dirty="0">
                <a:solidFill>
                  <a:srgbClr val="284BC9"/>
                </a:solidFill>
                <a:latin typeface="CourierNewPSMT"/>
              </a:rPr>
              <a:t>'File contents: '</a:t>
            </a:r>
            <a:r>
              <a:rPr lang="en-US" sz="2400" dirty="0">
                <a:solidFill>
                  <a:prstClr val="black"/>
                </a:solidFill>
                <a:latin typeface="Courier"/>
              </a:rPr>
              <a:t> </a:t>
            </a:r>
            <a:r>
              <a:rPr lang="en-US" sz="2400" dirty="0">
                <a:solidFill>
                  <a:srgbClr val="398B0F"/>
                </a:solidFill>
                <a:latin typeface="CourierNewPSMT"/>
              </a:rPr>
              <a:t>+</a:t>
            </a:r>
            <a:r>
              <a:rPr lang="en-US" sz="2400" dirty="0">
                <a:solidFill>
                  <a:prstClr val="black"/>
                </a:solidFill>
                <a:latin typeface="Courier"/>
              </a:rPr>
              <a:t> contents</a:t>
            </a:r>
            <a:r>
              <a:rPr lang="en-US" sz="2400" dirty="0">
                <a:solidFill>
                  <a:srgbClr val="2A8B00"/>
                </a:solidFill>
                <a:latin typeface="CourierNewPSMT"/>
              </a:rPr>
              <a:t>)</a:t>
            </a:r>
            <a:r>
              <a:rPr lang="en-US" sz="2400" dirty="0">
                <a:solidFill>
                  <a:srgbClr val="398B0F"/>
                </a:solidFill>
                <a:latin typeface="CourierNewPSMT"/>
              </a:rPr>
              <a:t>;</a:t>
            </a:r>
            <a:endParaRPr lang="en-US" sz="2400" dirty="0">
              <a:solidFill>
                <a:prstClr val="black"/>
              </a:solidFill>
              <a:latin typeface="Courier"/>
            </a:endParaRPr>
          </a:p>
          <a:p>
            <a:pPr marL="0" indent="0">
              <a:buNone/>
            </a:pPr>
            <a:r>
              <a:rPr lang="en-US" sz="2400" dirty="0">
                <a:solidFill>
                  <a:prstClr val="black"/>
                </a:solidFill>
                <a:latin typeface="Courier"/>
              </a:rPr>
              <a:t> </a:t>
            </a:r>
            <a:r>
              <a:rPr lang="en-US" sz="2400" dirty="0" smtClean="0">
                <a:solidFill>
                  <a:prstClr val="black"/>
                </a:solidFill>
                <a:latin typeface="Courier"/>
              </a:rPr>
              <a:t> </a:t>
            </a:r>
            <a:r>
              <a:rPr lang="en-US" sz="2400" dirty="0">
                <a:solidFill>
                  <a:prstClr val="black"/>
                </a:solidFill>
                <a:latin typeface="Courier"/>
              </a:rPr>
              <a:t> </a:t>
            </a:r>
            <a:r>
              <a:rPr lang="en-US" sz="2400" b="1" dirty="0">
                <a:solidFill>
                  <a:srgbClr val="000058"/>
                </a:solidFill>
                <a:latin typeface="CourierNewPS-BoldMT"/>
              </a:rPr>
              <a:t>if</a:t>
            </a:r>
            <a:r>
              <a:rPr lang="en-US" sz="2400" dirty="0">
                <a:solidFill>
                  <a:prstClr val="black"/>
                </a:solidFill>
                <a:latin typeface="Courier"/>
              </a:rPr>
              <a:t> </a:t>
            </a:r>
            <a:r>
              <a:rPr lang="en-US" sz="2400" dirty="0">
                <a:solidFill>
                  <a:srgbClr val="2A8B00"/>
                </a:solidFill>
                <a:latin typeface="CourierNewPSMT"/>
              </a:rPr>
              <a:t>(</a:t>
            </a:r>
            <a:r>
              <a:rPr lang="en-US" sz="2400" dirty="0">
                <a:solidFill>
                  <a:srgbClr val="398B0F"/>
                </a:solidFill>
                <a:latin typeface="CourierNewPSMT"/>
              </a:rPr>
              <a:t>!</a:t>
            </a:r>
            <a:r>
              <a:rPr lang="en-US" sz="2400" dirty="0">
                <a:solidFill>
                  <a:srgbClr val="2A8B00"/>
                </a:solidFill>
                <a:latin typeface="CourierNewPSMT"/>
              </a:rPr>
              <a:t>(</a:t>
            </a:r>
            <a:r>
              <a:rPr lang="en-US" sz="2400" dirty="0">
                <a:solidFill>
                  <a:prstClr val="black"/>
                </a:solidFill>
                <a:latin typeface="Courier"/>
              </a:rPr>
              <a:t>its</a:t>
            </a:r>
            <a:r>
              <a:rPr lang="en-US" sz="2400" dirty="0">
                <a:solidFill>
                  <a:srgbClr val="398B0F"/>
                </a:solidFill>
                <a:latin typeface="CourierNewPSMT"/>
              </a:rPr>
              <a:t>--</a:t>
            </a:r>
            <a:r>
              <a:rPr lang="en-US" sz="2400" dirty="0">
                <a:solidFill>
                  <a:srgbClr val="2A8B00"/>
                </a:solidFill>
                <a:latin typeface="CourierNewPSMT"/>
              </a:rPr>
              <a:t>))</a:t>
            </a:r>
            <a:r>
              <a:rPr lang="en-US" sz="2400" dirty="0">
                <a:solidFill>
                  <a:prstClr val="black"/>
                </a:solidFill>
                <a:latin typeface="Courier"/>
              </a:rPr>
              <a:t> </a:t>
            </a:r>
            <a:r>
              <a:rPr lang="en-US" sz="2400" b="1" dirty="0">
                <a:solidFill>
                  <a:srgbClr val="000058"/>
                </a:solidFill>
                <a:latin typeface="CourierNewPS-BoldMT"/>
              </a:rPr>
              <a:t>return</a:t>
            </a:r>
            <a:r>
              <a:rPr lang="en-US" sz="2400" dirty="0">
                <a:solidFill>
                  <a:srgbClr val="398B0F"/>
                </a:solidFill>
                <a:latin typeface="CourierNewPSMT"/>
              </a:rPr>
              <a:t>;</a:t>
            </a:r>
            <a:endParaRPr lang="en-US" sz="2400" dirty="0">
              <a:solidFill>
                <a:prstClr val="black"/>
              </a:solidFill>
              <a:latin typeface="Courier"/>
            </a:endParaRPr>
          </a:p>
          <a:p>
            <a:pPr marL="0" indent="0">
              <a:buNone/>
            </a:pPr>
            <a:r>
              <a:rPr lang="en-US" sz="2400" dirty="0">
                <a:solidFill>
                  <a:prstClr val="black"/>
                </a:solidFill>
                <a:latin typeface="Courier"/>
              </a:rPr>
              <a:t> </a:t>
            </a:r>
            <a:r>
              <a:rPr lang="en-US" sz="2400" dirty="0" smtClean="0">
                <a:solidFill>
                  <a:prstClr val="black"/>
                </a:solidFill>
                <a:latin typeface="Courier"/>
              </a:rPr>
              <a:t> </a:t>
            </a:r>
            <a:r>
              <a:rPr lang="en-US" sz="2400" dirty="0">
                <a:solidFill>
                  <a:prstClr val="black"/>
                </a:solidFill>
                <a:latin typeface="Courier"/>
              </a:rPr>
              <a:t> </a:t>
            </a:r>
            <a:r>
              <a:rPr lang="en-US" sz="2400" dirty="0" err="1">
                <a:solidFill>
                  <a:prstClr val="black"/>
                </a:solidFill>
                <a:latin typeface="Courier"/>
              </a:rPr>
              <a:t>cachingReadFile</a:t>
            </a:r>
            <a:r>
              <a:rPr lang="en-US" sz="2400" dirty="0">
                <a:solidFill>
                  <a:srgbClr val="2A8B00"/>
                </a:solidFill>
                <a:latin typeface="CourierNewPSMT"/>
              </a:rPr>
              <a:t>(</a:t>
            </a:r>
            <a:r>
              <a:rPr lang="en-US" sz="2400" dirty="0">
                <a:solidFill>
                  <a:prstClr val="black"/>
                </a:solidFill>
                <a:latin typeface="Courier"/>
              </a:rPr>
              <a:t>file</a:t>
            </a:r>
            <a:r>
              <a:rPr lang="en-US" sz="2400" dirty="0">
                <a:solidFill>
                  <a:srgbClr val="398B0F"/>
                </a:solidFill>
                <a:latin typeface="CourierNewPSMT"/>
              </a:rPr>
              <a:t>,</a:t>
            </a:r>
            <a:r>
              <a:rPr lang="en-US" sz="2400" dirty="0">
                <a:solidFill>
                  <a:prstClr val="black"/>
                </a:solidFill>
                <a:latin typeface="Courier"/>
              </a:rPr>
              <a:t> next</a:t>
            </a:r>
            <a:r>
              <a:rPr lang="en-US" sz="2400" dirty="0">
                <a:solidFill>
                  <a:srgbClr val="2A8B00"/>
                </a:solidFill>
                <a:latin typeface="CourierNewPSMT"/>
              </a:rPr>
              <a:t>)</a:t>
            </a:r>
            <a:r>
              <a:rPr lang="en-US" sz="2400" dirty="0">
                <a:solidFill>
                  <a:srgbClr val="398B0F"/>
                </a:solidFill>
                <a:latin typeface="CourierNewPSMT"/>
              </a:rPr>
              <a:t>;</a:t>
            </a:r>
            <a:endParaRPr lang="en-US" sz="2400" dirty="0">
              <a:solidFill>
                <a:prstClr val="black"/>
              </a:solidFill>
              <a:latin typeface="Courier"/>
            </a:endParaRPr>
          </a:p>
          <a:p>
            <a:pPr marL="0" indent="0">
              <a:buNone/>
            </a:pPr>
            <a:r>
              <a:rPr lang="en-US" sz="2400" dirty="0" smtClean="0">
                <a:solidFill>
                  <a:srgbClr val="2A8B00"/>
                </a:solidFill>
                <a:latin typeface="CourierNewPSMT"/>
              </a:rPr>
              <a:t> }</a:t>
            </a:r>
            <a:endParaRPr lang="en-US" sz="2400" dirty="0">
              <a:solidFill>
                <a:prstClr val="black"/>
              </a:solidFill>
              <a:latin typeface="Courier"/>
            </a:endParaRPr>
          </a:p>
          <a:p>
            <a:pPr marL="0" indent="0">
              <a:buNone/>
            </a:pPr>
            <a:endParaRPr lang="en-US" sz="2200" dirty="0"/>
          </a:p>
        </p:txBody>
      </p:sp>
      <p:sp>
        <p:nvSpPr>
          <p:cNvPr id="4" name="TextBox 3"/>
          <p:cNvSpPr txBox="1"/>
          <p:nvPr/>
        </p:nvSpPr>
        <p:spPr>
          <a:xfrm>
            <a:off x="2248859" y="6534835"/>
            <a:ext cx="6895141" cy="323165"/>
          </a:xfrm>
          <a:prstGeom prst="rect">
            <a:avLst/>
          </a:prstGeom>
          <a:noFill/>
        </p:spPr>
        <p:txBody>
          <a:bodyPr wrap="square" rtlCol="0">
            <a:spAutoFit/>
          </a:bodyPr>
          <a:lstStyle/>
          <a:p>
            <a:r>
              <a:rPr lang="en-US" sz="1500" dirty="0" smtClean="0"/>
              <a:t>Based on </a:t>
            </a:r>
            <a:r>
              <a:rPr lang="en-US" sz="1500" dirty="0"/>
              <a:t>examples </a:t>
            </a:r>
            <a:r>
              <a:rPr lang="en-US" sz="1500" dirty="0" smtClean="0"/>
              <a:t>from: </a:t>
            </a:r>
            <a:r>
              <a:rPr lang="en-US" sz="1500" dirty="0"/>
              <a:t>https://</a:t>
            </a:r>
            <a:r>
              <a:rPr lang="en-US" sz="1500" dirty="0" err="1"/>
              <a:t>github.com</a:t>
            </a:r>
            <a:r>
              <a:rPr lang="en-US" sz="1500" dirty="0"/>
              <a:t>/</a:t>
            </a:r>
            <a:r>
              <a:rPr lang="en-US" sz="1500" dirty="0" err="1"/>
              <a:t>nodebits</a:t>
            </a:r>
            <a:r>
              <a:rPr lang="en-US" sz="1500" dirty="0"/>
              <a:t>/distilled-patterns/</a:t>
            </a:r>
          </a:p>
        </p:txBody>
      </p:sp>
    </p:spTree>
    <p:extLst>
      <p:ext uri="{BB962C8B-B14F-4D97-AF65-F5344CB8AC3E}">
        <p14:creationId xmlns:p14="http://schemas.microsoft.com/office/powerpoint/2010/main" val="2453809765"/>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Almost There!</a:t>
            </a:r>
            <a:endParaRPr lang="en-US" dirty="0"/>
          </a:p>
        </p:txBody>
      </p:sp>
      <p:sp>
        <p:nvSpPr>
          <p:cNvPr id="3" name="Content Placeholder 2"/>
          <p:cNvSpPr>
            <a:spLocks noGrp="1"/>
          </p:cNvSpPr>
          <p:nvPr>
            <p:ph idx="1"/>
          </p:nvPr>
        </p:nvSpPr>
        <p:spPr/>
        <p:txBody>
          <a:bodyPr/>
          <a:lstStyle/>
          <a:p>
            <a:pPr marL="0" indent="0">
              <a:buNone/>
            </a:pPr>
            <a:r>
              <a:rPr lang="en-US" dirty="0"/>
              <a:t>You’ll </a:t>
            </a:r>
            <a:r>
              <a:rPr lang="en-US" dirty="0" smtClean="0"/>
              <a:t>notice two issues with the Request Cache as presented:</a:t>
            </a:r>
          </a:p>
          <a:p>
            <a:r>
              <a:rPr lang="en-US" dirty="0" smtClean="0"/>
              <a:t>Concurrent requests are an issue again</a:t>
            </a:r>
          </a:p>
          <a:p>
            <a:r>
              <a:rPr lang="en-US" dirty="0" smtClean="0"/>
              <a:t>Cache invalidation not handled</a:t>
            </a:r>
          </a:p>
          <a:p>
            <a:pPr marL="0" indent="0">
              <a:buNone/>
            </a:pPr>
            <a:endParaRPr lang="en-US" dirty="0" smtClean="0"/>
          </a:p>
          <a:p>
            <a:pPr marL="0" indent="0">
              <a:buNone/>
            </a:pPr>
            <a:r>
              <a:rPr lang="en-US" dirty="0" smtClean="0"/>
              <a:t>Let’s combine cache and batch strategies:</a:t>
            </a:r>
            <a:endParaRPr lang="en-US" dirty="0"/>
          </a:p>
        </p:txBody>
      </p:sp>
    </p:spTree>
    <p:extLst>
      <p:ext uri="{BB962C8B-B14F-4D97-AF65-F5344CB8AC3E}">
        <p14:creationId xmlns:p14="http://schemas.microsoft.com/office/powerpoint/2010/main" val="379062100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Prototype-based Programming</a:t>
            </a:r>
            <a:endParaRPr lang="en-US" dirty="0"/>
          </a:p>
        </p:txBody>
      </p:sp>
      <p:sp>
        <p:nvSpPr>
          <p:cNvPr id="3" name="Content Placeholder 2"/>
          <p:cNvSpPr>
            <a:spLocks noGrp="1"/>
          </p:cNvSpPr>
          <p:nvPr>
            <p:ph idx="1"/>
          </p:nvPr>
        </p:nvSpPr>
        <p:spPr>
          <a:xfrm>
            <a:off x="457200" y="1600200"/>
            <a:ext cx="8229600" cy="1685349"/>
          </a:xfrm>
        </p:spPr>
        <p:txBody>
          <a:bodyPr/>
          <a:lstStyle/>
          <a:p>
            <a:r>
              <a:rPr lang="en-US" dirty="0" smtClean="0"/>
              <a:t>JavaScript has no classes</a:t>
            </a:r>
          </a:p>
          <a:p>
            <a:r>
              <a:rPr lang="en-US" dirty="0" smtClean="0"/>
              <a:t>Instead, functions define objects</a:t>
            </a:r>
          </a:p>
          <a:p>
            <a:endParaRPr lang="en-US" dirty="0"/>
          </a:p>
          <a:p>
            <a:pPr marL="0" indent="0">
              <a:buNone/>
            </a:pPr>
            <a:endParaRPr lang="en-US" dirty="0"/>
          </a:p>
        </p:txBody>
      </p:sp>
      <p:sp>
        <p:nvSpPr>
          <p:cNvPr id="4" name="TextBox 3"/>
          <p:cNvSpPr txBox="1"/>
          <p:nvPr/>
        </p:nvSpPr>
        <p:spPr>
          <a:xfrm>
            <a:off x="4349009" y="3704466"/>
            <a:ext cx="5185193" cy="1384995"/>
          </a:xfrm>
          <a:prstGeom prst="rect">
            <a:avLst/>
          </a:prstGeom>
          <a:noFill/>
        </p:spPr>
        <p:txBody>
          <a:bodyPr wrap="square" rtlCol="0">
            <a:spAutoFit/>
          </a:bodyPr>
          <a:lstStyle/>
          <a:p>
            <a:r>
              <a:rPr lang="en-US" sz="2800" dirty="0">
                <a:latin typeface="Courier New"/>
                <a:cs typeface="Courier New"/>
              </a:rPr>
              <a:t>function Person() {}</a:t>
            </a:r>
          </a:p>
          <a:p>
            <a:endParaRPr lang="en-US" sz="2800" dirty="0">
              <a:latin typeface="Courier New"/>
              <a:cs typeface="Courier New"/>
            </a:endParaRPr>
          </a:p>
          <a:p>
            <a:r>
              <a:rPr lang="en-US" sz="2800" dirty="0" err="1">
                <a:latin typeface="Courier New"/>
                <a:cs typeface="Courier New"/>
              </a:rPr>
              <a:t>var</a:t>
            </a:r>
            <a:r>
              <a:rPr lang="en-US" sz="2800" dirty="0">
                <a:latin typeface="Courier New"/>
                <a:cs typeface="Courier New"/>
              </a:rPr>
              <a:t> p = </a:t>
            </a:r>
            <a:r>
              <a:rPr lang="en-US" sz="2800" dirty="0" smtClean="0">
                <a:latin typeface="Courier New"/>
                <a:cs typeface="Courier New"/>
              </a:rPr>
              <a:t>new Person</a:t>
            </a:r>
            <a:r>
              <a:rPr lang="en-US" sz="2800" dirty="0">
                <a:latin typeface="Courier New"/>
                <a:cs typeface="Courier New"/>
              </a:rPr>
              <a:t>();</a:t>
            </a:r>
          </a:p>
        </p:txBody>
      </p:sp>
      <p:pic>
        <p:nvPicPr>
          <p:cNvPr id="5" name="Picture 4"/>
          <p:cNvPicPr>
            <a:picLocks noChangeAspect="1"/>
          </p:cNvPicPr>
          <p:nvPr/>
        </p:nvPicPr>
        <p:blipFill>
          <a:blip r:embed="rId2"/>
          <a:stretch>
            <a:fillRect/>
          </a:stretch>
        </p:blipFill>
        <p:spPr>
          <a:xfrm>
            <a:off x="294071" y="3391105"/>
            <a:ext cx="3606476" cy="2028643"/>
          </a:xfrm>
          <a:prstGeom prst="rect">
            <a:avLst/>
          </a:prstGeom>
        </p:spPr>
      </p:pic>
      <p:sp>
        <p:nvSpPr>
          <p:cNvPr id="7" name="TextBox 6"/>
          <p:cNvSpPr txBox="1"/>
          <p:nvPr/>
        </p:nvSpPr>
        <p:spPr>
          <a:xfrm>
            <a:off x="0" y="6581001"/>
            <a:ext cx="7837001" cy="276999"/>
          </a:xfrm>
          <a:prstGeom prst="rect">
            <a:avLst/>
          </a:prstGeom>
          <a:noFill/>
        </p:spPr>
        <p:txBody>
          <a:bodyPr wrap="none" rtlCol="0">
            <a:spAutoFit/>
          </a:bodyPr>
          <a:lstStyle/>
          <a:p>
            <a:r>
              <a:rPr lang="en-US" sz="1200" dirty="0" smtClean="0"/>
              <a:t>Image: http</a:t>
            </a:r>
            <a:r>
              <a:rPr lang="en-US" sz="1200" dirty="0"/>
              <a:t>://tech2.in.com/features/gaming/five-wacky-gaming-hardware-to-look-forward-to/315742</a:t>
            </a:r>
          </a:p>
        </p:txBody>
      </p:sp>
      <p:sp>
        <p:nvSpPr>
          <p:cNvPr id="8" name="TextBox 7"/>
          <p:cNvSpPr txBox="1"/>
          <p:nvPr/>
        </p:nvSpPr>
        <p:spPr>
          <a:xfrm>
            <a:off x="1596340" y="5386884"/>
            <a:ext cx="1193134" cy="338554"/>
          </a:xfrm>
          <a:prstGeom prst="rect">
            <a:avLst/>
          </a:prstGeom>
          <a:noFill/>
        </p:spPr>
        <p:txBody>
          <a:bodyPr wrap="none" rtlCol="0">
            <a:spAutoFit/>
          </a:bodyPr>
          <a:lstStyle/>
          <a:p>
            <a:r>
              <a:rPr lang="en-US" sz="1600" i="1" dirty="0" smtClean="0"/>
              <a:t>Prototype</a:t>
            </a:r>
            <a:endParaRPr lang="en-US" sz="1600" i="1" dirty="0"/>
          </a:p>
        </p:txBody>
      </p:sp>
    </p:spTree>
    <p:extLst>
      <p:ext uri="{BB962C8B-B14F-4D97-AF65-F5344CB8AC3E}">
        <p14:creationId xmlns:p14="http://schemas.microsoft.com/office/powerpoint/2010/main" val="2520115627"/>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9135"/>
            <a:ext cx="8229600" cy="6434064"/>
          </a:xfrm>
          <a:solidFill>
            <a:schemeClr val="bg1">
              <a:lumMod val="85000"/>
            </a:schemeClr>
          </a:solidFill>
          <a:effectLst>
            <a:softEdge rad="88900"/>
          </a:effectLst>
        </p:spPr>
        <p:txBody>
          <a:bodyPr>
            <a:noAutofit/>
          </a:bodyPr>
          <a:lstStyle/>
          <a:p>
            <a:pPr marL="0" indent="0">
              <a:buNone/>
            </a:pPr>
            <a:r>
              <a:rPr lang="en-US" sz="1500" i="1" dirty="0" smtClean="0">
                <a:solidFill>
                  <a:srgbClr val="1A5600"/>
                </a:solidFill>
                <a:latin typeface="CourierNewPS-ItalicMT"/>
              </a:rPr>
              <a:t>/</a:t>
            </a:r>
            <a:r>
              <a:rPr lang="en-US" sz="1500" i="1" dirty="0">
                <a:solidFill>
                  <a:srgbClr val="1A5600"/>
                </a:solidFill>
                <a:latin typeface="CourierNewPS-ItalicMT"/>
              </a:rPr>
              <a:t>/ Wrapper for both caching and batching of requests</a:t>
            </a:r>
            <a:endParaRPr lang="en-US" sz="1500" dirty="0">
              <a:solidFill>
                <a:prstClr val="black"/>
              </a:solidFill>
              <a:latin typeface="Courier"/>
            </a:endParaRPr>
          </a:p>
          <a:p>
            <a:pPr marL="0" indent="0">
              <a:buNone/>
            </a:pPr>
            <a:r>
              <a:rPr lang="en-US" sz="1500" b="1" dirty="0" err="1">
                <a:solidFill>
                  <a:srgbClr val="082357"/>
                </a:solidFill>
                <a:latin typeface="CourierNewPS-BoldMT"/>
              </a:rPr>
              <a:t>var</a:t>
            </a:r>
            <a:r>
              <a:rPr lang="en-US" sz="1500" dirty="0">
                <a:solidFill>
                  <a:prstClr val="black"/>
                </a:solidFill>
                <a:latin typeface="Courier"/>
              </a:rPr>
              <a:t> </a:t>
            </a:r>
            <a:r>
              <a:rPr lang="en-US" sz="1500" dirty="0" err="1">
                <a:solidFill>
                  <a:prstClr val="black"/>
                </a:solidFill>
                <a:latin typeface="Courier"/>
              </a:rPr>
              <a:t>requestBatches</a:t>
            </a:r>
            <a:r>
              <a:rPr lang="en-US" sz="1500" dirty="0">
                <a:solidFill>
                  <a:prstClr val="black"/>
                </a:solidFill>
                <a:latin typeface="Courier"/>
              </a:rPr>
              <a:t> </a:t>
            </a:r>
            <a:r>
              <a:rPr lang="en-US" sz="1500" dirty="0">
                <a:solidFill>
                  <a:srgbClr val="398B0F"/>
                </a:solidFill>
                <a:latin typeface="CourierNewPSMT"/>
              </a:rPr>
              <a:t>=</a:t>
            </a:r>
            <a:r>
              <a:rPr lang="en-US" sz="1500" dirty="0">
                <a:solidFill>
                  <a:prstClr val="black"/>
                </a:solidFill>
                <a:latin typeface="Courier"/>
              </a:rPr>
              <a:t> </a:t>
            </a:r>
            <a:r>
              <a:rPr lang="en-US" sz="1500" dirty="0">
                <a:solidFill>
                  <a:srgbClr val="2A8B00"/>
                </a:solidFill>
                <a:latin typeface="CourierNewPSMT"/>
              </a:rPr>
              <a:t>{}</a:t>
            </a:r>
            <a:r>
              <a:rPr lang="en-US" sz="1500" dirty="0">
                <a:solidFill>
                  <a:srgbClr val="398B0F"/>
                </a:solidFill>
                <a:latin typeface="CourierNewPSMT"/>
              </a:rPr>
              <a:t>,</a:t>
            </a:r>
            <a:r>
              <a:rPr lang="en-US" sz="1500" dirty="0">
                <a:solidFill>
                  <a:prstClr val="black"/>
                </a:solidFill>
                <a:latin typeface="Courier"/>
              </a:rPr>
              <a:t> </a:t>
            </a:r>
            <a:r>
              <a:rPr lang="en-US" sz="1500" dirty="0" err="1">
                <a:solidFill>
                  <a:prstClr val="black"/>
                </a:solidFill>
                <a:latin typeface="Courier"/>
              </a:rPr>
              <a:t>requestCache</a:t>
            </a:r>
            <a:r>
              <a:rPr lang="en-US" sz="1500" dirty="0">
                <a:solidFill>
                  <a:prstClr val="black"/>
                </a:solidFill>
                <a:latin typeface="Courier"/>
              </a:rPr>
              <a:t> </a:t>
            </a:r>
            <a:r>
              <a:rPr lang="en-US" sz="1500" dirty="0">
                <a:solidFill>
                  <a:srgbClr val="398B0F"/>
                </a:solidFill>
                <a:latin typeface="CourierNewPSMT"/>
              </a:rPr>
              <a:t>=</a:t>
            </a:r>
            <a:r>
              <a:rPr lang="en-US" sz="1500" dirty="0">
                <a:solidFill>
                  <a:prstClr val="black"/>
                </a:solidFill>
                <a:latin typeface="Courier"/>
              </a:rPr>
              <a:t> </a:t>
            </a:r>
            <a:r>
              <a:rPr lang="en-US" sz="1500" dirty="0">
                <a:solidFill>
                  <a:srgbClr val="2A8B00"/>
                </a:solidFill>
                <a:latin typeface="CourierNewPSMT"/>
              </a:rPr>
              <a:t>{}</a:t>
            </a:r>
            <a:r>
              <a:rPr lang="en-US" sz="1500" dirty="0">
                <a:solidFill>
                  <a:srgbClr val="398B0F"/>
                </a:solidFill>
                <a:latin typeface="CourierNewPSMT"/>
              </a:rPr>
              <a:t>;</a:t>
            </a:r>
            <a:endParaRPr lang="en-US" sz="1500" dirty="0">
              <a:solidFill>
                <a:prstClr val="black"/>
              </a:solidFill>
              <a:latin typeface="Courier"/>
            </a:endParaRPr>
          </a:p>
          <a:p>
            <a:pPr marL="0" indent="0">
              <a:buNone/>
            </a:pPr>
            <a:r>
              <a:rPr lang="en-US" sz="1500" b="1" dirty="0">
                <a:solidFill>
                  <a:srgbClr val="082357"/>
                </a:solidFill>
                <a:latin typeface="CourierNewPS-BoldMT"/>
              </a:rPr>
              <a:t>function</a:t>
            </a:r>
            <a:r>
              <a:rPr lang="en-US" sz="1500" dirty="0">
                <a:solidFill>
                  <a:prstClr val="black"/>
                </a:solidFill>
                <a:latin typeface="Courier"/>
              </a:rPr>
              <a:t> </a:t>
            </a:r>
            <a:r>
              <a:rPr lang="en-US" sz="1500" dirty="0" err="1">
                <a:solidFill>
                  <a:prstClr val="black"/>
                </a:solidFill>
                <a:latin typeface="Courier"/>
              </a:rPr>
              <a:t>readFile</a:t>
            </a:r>
            <a:r>
              <a:rPr lang="en-US" sz="1500" dirty="0">
                <a:solidFill>
                  <a:srgbClr val="2A8B00"/>
                </a:solidFill>
                <a:latin typeface="CourierNewPSMT"/>
              </a:rPr>
              <a:t>(</a:t>
            </a:r>
            <a:r>
              <a:rPr lang="en-US" sz="1500" dirty="0">
                <a:solidFill>
                  <a:prstClr val="black"/>
                </a:solidFill>
                <a:latin typeface="Courier"/>
              </a:rPr>
              <a:t>filename</a:t>
            </a:r>
            <a:r>
              <a:rPr lang="en-US" sz="1500" dirty="0">
                <a:solidFill>
                  <a:srgbClr val="398B0F"/>
                </a:solidFill>
                <a:latin typeface="CourierNewPSMT"/>
              </a:rPr>
              <a:t>,</a:t>
            </a:r>
            <a:r>
              <a:rPr lang="en-US" sz="1500" dirty="0">
                <a:solidFill>
                  <a:prstClr val="black"/>
                </a:solidFill>
                <a:latin typeface="Courier"/>
              </a:rPr>
              <a:t> callback</a:t>
            </a:r>
            <a:r>
              <a:rPr lang="en-US" sz="1500" dirty="0">
                <a:solidFill>
                  <a:srgbClr val="2A8B00"/>
                </a:solidFill>
                <a:latin typeface="CourierNewPSMT"/>
              </a:rPr>
              <a:t>)</a:t>
            </a:r>
            <a:r>
              <a:rPr lang="en-US" sz="1500" dirty="0">
                <a:solidFill>
                  <a:prstClr val="black"/>
                </a:solidFill>
                <a:latin typeface="Courier"/>
              </a:rPr>
              <a:t> </a:t>
            </a:r>
            <a:r>
              <a:rPr lang="en-US" sz="1500" dirty="0">
                <a:solidFill>
                  <a:srgbClr val="2A8B00"/>
                </a:solidFill>
                <a:latin typeface="CourierNewPSMT"/>
              </a:rPr>
              <a:t>{</a:t>
            </a:r>
            <a:endParaRPr lang="en-US" sz="1500" dirty="0">
              <a:solidFill>
                <a:prstClr val="black"/>
              </a:solidFill>
              <a:latin typeface="Courier"/>
            </a:endParaRPr>
          </a:p>
          <a:p>
            <a:pPr marL="0" indent="0">
              <a:buNone/>
            </a:pPr>
            <a:r>
              <a:rPr lang="en-US" sz="1500" dirty="0">
                <a:solidFill>
                  <a:prstClr val="black"/>
                </a:solidFill>
                <a:latin typeface="Courier"/>
              </a:rPr>
              <a:t>  </a:t>
            </a:r>
            <a:r>
              <a:rPr lang="en-US" sz="1500" b="1" dirty="0" smtClean="0">
                <a:solidFill>
                  <a:srgbClr val="000058"/>
                </a:solidFill>
                <a:latin typeface="CourierNewPS-BoldMT"/>
              </a:rPr>
              <a:t>if</a:t>
            </a:r>
            <a:r>
              <a:rPr lang="en-US" sz="1500" dirty="0" smtClean="0">
                <a:solidFill>
                  <a:prstClr val="black"/>
                </a:solidFill>
                <a:latin typeface="Courier"/>
              </a:rPr>
              <a:t> </a:t>
            </a:r>
            <a:r>
              <a:rPr lang="en-US" sz="1500" dirty="0">
                <a:solidFill>
                  <a:srgbClr val="2A8B00"/>
                </a:solidFill>
                <a:latin typeface="CourierNewPSMT"/>
              </a:rPr>
              <a:t>(</a:t>
            </a:r>
            <a:r>
              <a:rPr lang="en-US" sz="1500" dirty="0">
                <a:solidFill>
                  <a:prstClr val="black"/>
                </a:solidFill>
                <a:latin typeface="Courier"/>
              </a:rPr>
              <a:t>filename </a:t>
            </a:r>
            <a:r>
              <a:rPr lang="en-US" sz="1500" b="1" dirty="0">
                <a:solidFill>
                  <a:srgbClr val="000058"/>
                </a:solidFill>
                <a:latin typeface="CourierNewPS-BoldMT"/>
              </a:rPr>
              <a:t>in</a:t>
            </a:r>
            <a:r>
              <a:rPr lang="en-US" sz="1500" dirty="0">
                <a:solidFill>
                  <a:prstClr val="black"/>
                </a:solidFill>
                <a:latin typeface="Courier"/>
              </a:rPr>
              <a:t> </a:t>
            </a:r>
            <a:r>
              <a:rPr lang="en-US" sz="1500" dirty="0" err="1">
                <a:solidFill>
                  <a:prstClr val="black"/>
                </a:solidFill>
                <a:latin typeface="Courier"/>
              </a:rPr>
              <a:t>requestCache</a:t>
            </a:r>
            <a:r>
              <a:rPr lang="en-US" sz="1500" dirty="0">
                <a:solidFill>
                  <a:srgbClr val="2A8B00"/>
                </a:solidFill>
                <a:latin typeface="CourierNewPSMT"/>
              </a:rPr>
              <a:t>)</a:t>
            </a:r>
            <a:r>
              <a:rPr lang="en-US" sz="1500" dirty="0">
                <a:solidFill>
                  <a:prstClr val="black"/>
                </a:solidFill>
                <a:latin typeface="Courier"/>
              </a:rPr>
              <a:t> </a:t>
            </a:r>
            <a:r>
              <a:rPr lang="en-US" sz="1500" dirty="0" smtClean="0">
                <a:solidFill>
                  <a:srgbClr val="2A8B00"/>
                </a:solidFill>
                <a:latin typeface="CourierNewPSMT"/>
              </a:rPr>
              <a:t>{ </a:t>
            </a:r>
            <a:r>
              <a:rPr lang="en-US" sz="1500" i="1" dirty="0" smtClean="0">
                <a:solidFill>
                  <a:srgbClr val="1A5600"/>
                </a:solidFill>
                <a:latin typeface="CourierNewPS-ItalicMT"/>
              </a:rPr>
              <a:t>/</a:t>
            </a:r>
            <a:r>
              <a:rPr lang="en-US" sz="1500" i="1" dirty="0">
                <a:solidFill>
                  <a:srgbClr val="1A5600"/>
                </a:solidFill>
                <a:latin typeface="CourierNewPS-ItalicMT"/>
              </a:rPr>
              <a:t>/ Do we have resource in cache</a:t>
            </a:r>
            <a:r>
              <a:rPr lang="en-US" sz="1500" i="1" dirty="0" smtClean="0">
                <a:solidFill>
                  <a:srgbClr val="1A5600"/>
                </a:solidFill>
                <a:latin typeface="CourierNewPS-ItalicMT"/>
              </a:rPr>
              <a:t>?</a:t>
            </a:r>
            <a:endParaRPr lang="en-US" sz="1500" dirty="0">
              <a:solidFill>
                <a:prstClr val="black"/>
              </a:solidFill>
              <a:latin typeface="Courier"/>
            </a:endParaRPr>
          </a:p>
          <a:p>
            <a:pPr marL="0" indent="0">
              <a:buNone/>
            </a:pPr>
            <a:r>
              <a:rPr lang="en-US" sz="1500" dirty="0">
                <a:solidFill>
                  <a:prstClr val="black"/>
                </a:solidFill>
                <a:latin typeface="Courier"/>
              </a:rPr>
              <a:t>    </a:t>
            </a:r>
            <a:r>
              <a:rPr lang="en-US" sz="1500" b="1" dirty="0" err="1">
                <a:solidFill>
                  <a:srgbClr val="082357"/>
                </a:solidFill>
                <a:latin typeface="CourierNewPS-BoldMT"/>
              </a:rPr>
              <a:t>var</a:t>
            </a:r>
            <a:r>
              <a:rPr lang="en-US" sz="1500" dirty="0">
                <a:solidFill>
                  <a:prstClr val="black"/>
                </a:solidFill>
                <a:latin typeface="Courier"/>
              </a:rPr>
              <a:t> value </a:t>
            </a:r>
            <a:r>
              <a:rPr lang="en-US" sz="1500" dirty="0">
                <a:solidFill>
                  <a:srgbClr val="398B0F"/>
                </a:solidFill>
                <a:latin typeface="CourierNewPSMT"/>
              </a:rPr>
              <a:t>=</a:t>
            </a:r>
            <a:r>
              <a:rPr lang="en-US" sz="1500" dirty="0">
                <a:solidFill>
                  <a:prstClr val="black"/>
                </a:solidFill>
                <a:latin typeface="Courier"/>
              </a:rPr>
              <a:t> </a:t>
            </a:r>
            <a:r>
              <a:rPr lang="en-US" sz="1500" dirty="0" err="1">
                <a:solidFill>
                  <a:prstClr val="black"/>
                </a:solidFill>
                <a:latin typeface="Courier"/>
              </a:rPr>
              <a:t>requestCache</a:t>
            </a:r>
            <a:r>
              <a:rPr lang="en-US" sz="1500" dirty="0">
                <a:solidFill>
                  <a:srgbClr val="2A8B00"/>
                </a:solidFill>
                <a:latin typeface="CourierNewPSMT"/>
              </a:rPr>
              <a:t>[</a:t>
            </a:r>
            <a:r>
              <a:rPr lang="en-US" sz="1500" dirty="0">
                <a:solidFill>
                  <a:prstClr val="black"/>
                </a:solidFill>
                <a:latin typeface="Courier"/>
              </a:rPr>
              <a:t>filename</a:t>
            </a:r>
            <a:r>
              <a:rPr lang="en-US" sz="1500" dirty="0">
                <a:solidFill>
                  <a:srgbClr val="2A8B00"/>
                </a:solidFill>
                <a:latin typeface="CourierNewPSMT"/>
              </a:rPr>
              <a:t>]</a:t>
            </a:r>
            <a:r>
              <a:rPr lang="en-US" sz="1500" dirty="0">
                <a:solidFill>
                  <a:srgbClr val="398B0F"/>
                </a:solidFill>
                <a:latin typeface="CourierNewPSMT"/>
              </a:rPr>
              <a:t>;</a:t>
            </a:r>
            <a:endParaRPr lang="en-US" sz="1500" dirty="0">
              <a:solidFill>
                <a:prstClr val="black"/>
              </a:solidFill>
              <a:latin typeface="Courier"/>
            </a:endParaRPr>
          </a:p>
          <a:p>
            <a:pPr marL="0" indent="0">
              <a:buNone/>
            </a:pPr>
            <a:r>
              <a:rPr lang="en-US" sz="1500" dirty="0">
                <a:solidFill>
                  <a:prstClr val="black"/>
                </a:solidFill>
                <a:latin typeface="Courier"/>
              </a:rPr>
              <a:t>    </a:t>
            </a:r>
            <a:r>
              <a:rPr lang="en-US" sz="1500" i="1" dirty="0">
                <a:solidFill>
                  <a:srgbClr val="1A5600"/>
                </a:solidFill>
                <a:latin typeface="CourierNewPS-ItalicMT"/>
              </a:rPr>
              <a:t>// Delay result till next tick to act </a:t>
            </a:r>
            <a:r>
              <a:rPr lang="en-US" sz="1500" i="1" dirty="0" err="1">
                <a:solidFill>
                  <a:srgbClr val="1A5600"/>
                </a:solidFill>
                <a:latin typeface="CourierNewPS-ItalicMT"/>
              </a:rPr>
              <a:t>async</a:t>
            </a:r>
            <a:endParaRPr lang="en-US" sz="1500" dirty="0">
              <a:solidFill>
                <a:prstClr val="black"/>
              </a:solidFill>
              <a:latin typeface="Courier"/>
            </a:endParaRPr>
          </a:p>
          <a:p>
            <a:pPr marL="0" indent="0">
              <a:buNone/>
            </a:pPr>
            <a:r>
              <a:rPr lang="en-US" sz="1500" dirty="0">
                <a:solidFill>
                  <a:prstClr val="black"/>
                </a:solidFill>
                <a:latin typeface="Courier"/>
              </a:rPr>
              <a:t>    </a:t>
            </a:r>
            <a:r>
              <a:rPr lang="en-US" sz="1500" dirty="0" err="1">
                <a:solidFill>
                  <a:prstClr val="black"/>
                </a:solidFill>
                <a:latin typeface="Courier"/>
              </a:rPr>
              <a:t>process.</a:t>
            </a:r>
            <a:r>
              <a:rPr lang="en-US" sz="1500" dirty="0" err="1">
                <a:solidFill>
                  <a:srgbClr val="4D0057"/>
                </a:solidFill>
                <a:latin typeface="CourierNewPSMT"/>
              </a:rPr>
              <a:t>nextTick</a:t>
            </a:r>
            <a:r>
              <a:rPr lang="en-US" sz="1500" dirty="0">
                <a:solidFill>
                  <a:srgbClr val="2A8B00"/>
                </a:solidFill>
                <a:latin typeface="CourierNewPSMT"/>
              </a:rPr>
              <a:t>(</a:t>
            </a:r>
            <a:r>
              <a:rPr lang="en-US" sz="1500" b="1" dirty="0">
                <a:solidFill>
                  <a:srgbClr val="082357"/>
                </a:solidFill>
                <a:latin typeface="CourierNewPS-BoldMT"/>
              </a:rPr>
              <a:t>function</a:t>
            </a:r>
            <a:r>
              <a:rPr lang="en-US" sz="1500" dirty="0">
                <a:solidFill>
                  <a:prstClr val="black"/>
                </a:solidFill>
                <a:latin typeface="Courier"/>
              </a:rPr>
              <a:t> </a:t>
            </a:r>
            <a:r>
              <a:rPr lang="en-US" sz="1500" dirty="0">
                <a:solidFill>
                  <a:srgbClr val="2A8B00"/>
                </a:solidFill>
                <a:latin typeface="CourierNewPSMT"/>
              </a:rPr>
              <a:t>()</a:t>
            </a:r>
            <a:r>
              <a:rPr lang="en-US" sz="1500" dirty="0">
                <a:solidFill>
                  <a:prstClr val="black"/>
                </a:solidFill>
                <a:latin typeface="Courier"/>
              </a:rPr>
              <a:t> </a:t>
            </a:r>
            <a:r>
              <a:rPr lang="en-US" sz="1500" dirty="0" smtClean="0">
                <a:solidFill>
                  <a:srgbClr val="2A8B00"/>
                </a:solidFill>
                <a:latin typeface="CourierNewPSMT"/>
              </a:rPr>
              <a:t>{</a:t>
            </a:r>
            <a:r>
              <a:rPr lang="en-US" sz="1500" dirty="0">
                <a:solidFill>
                  <a:prstClr val="black"/>
                </a:solidFill>
                <a:latin typeface="Courier"/>
              </a:rPr>
              <a:t> callback</a:t>
            </a:r>
            <a:r>
              <a:rPr lang="en-US" sz="1500" dirty="0">
                <a:solidFill>
                  <a:srgbClr val="2A8B00"/>
                </a:solidFill>
                <a:latin typeface="CourierNewPSMT"/>
              </a:rPr>
              <a:t>(</a:t>
            </a:r>
            <a:r>
              <a:rPr lang="en-US" sz="1500" b="1" dirty="0">
                <a:solidFill>
                  <a:srgbClr val="082357"/>
                </a:solidFill>
                <a:latin typeface="CourierNewPS-BoldMT"/>
              </a:rPr>
              <a:t>null</a:t>
            </a:r>
            <a:r>
              <a:rPr lang="en-US" sz="1500" dirty="0">
                <a:solidFill>
                  <a:srgbClr val="398B0F"/>
                </a:solidFill>
                <a:latin typeface="CourierNewPSMT"/>
              </a:rPr>
              <a:t>,</a:t>
            </a:r>
            <a:r>
              <a:rPr lang="en-US" sz="1500" dirty="0">
                <a:solidFill>
                  <a:prstClr val="black"/>
                </a:solidFill>
                <a:latin typeface="Courier"/>
              </a:rPr>
              <a:t> value</a:t>
            </a:r>
            <a:r>
              <a:rPr lang="en-US" sz="1500" dirty="0">
                <a:solidFill>
                  <a:srgbClr val="2A8B00"/>
                </a:solidFill>
                <a:latin typeface="CourierNewPSMT"/>
              </a:rPr>
              <a:t>)</a:t>
            </a:r>
            <a:r>
              <a:rPr lang="en-US" sz="1500" dirty="0" smtClean="0">
                <a:solidFill>
                  <a:srgbClr val="398B0F"/>
                </a:solidFill>
                <a:latin typeface="CourierNewPSMT"/>
              </a:rPr>
              <a:t>;</a:t>
            </a:r>
            <a:r>
              <a:rPr lang="en-US" sz="1500" dirty="0">
                <a:solidFill>
                  <a:prstClr val="black"/>
                </a:solidFill>
                <a:latin typeface="Courier"/>
              </a:rPr>
              <a:t> </a:t>
            </a:r>
            <a:r>
              <a:rPr lang="en-US" sz="1500" dirty="0">
                <a:solidFill>
                  <a:srgbClr val="2A8B00"/>
                </a:solidFill>
                <a:latin typeface="CourierNewPSMT"/>
              </a:rPr>
              <a:t>})</a:t>
            </a:r>
            <a:r>
              <a:rPr lang="en-US" sz="1500" dirty="0">
                <a:solidFill>
                  <a:srgbClr val="398B0F"/>
                </a:solidFill>
                <a:latin typeface="CourierNewPSMT"/>
              </a:rPr>
              <a:t>;</a:t>
            </a:r>
            <a:endParaRPr lang="en-US" sz="1500" dirty="0">
              <a:solidFill>
                <a:prstClr val="black"/>
              </a:solidFill>
              <a:latin typeface="Courier"/>
            </a:endParaRPr>
          </a:p>
          <a:p>
            <a:pPr marL="0" indent="0">
              <a:buNone/>
            </a:pPr>
            <a:r>
              <a:rPr lang="en-US" sz="1500" dirty="0">
                <a:solidFill>
                  <a:prstClr val="black"/>
                </a:solidFill>
                <a:latin typeface="Courier"/>
              </a:rPr>
              <a:t>    </a:t>
            </a:r>
            <a:r>
              <a:rPr lang="en-US" sz="1500" b="1" dirty="0">
                <a:solidFill>
                  <a:srgbClr val="000058"/>
                </a:solidFill>
                <a:latin typeface="CourierNewPS-BoldMT"/>
              </a:rPr>
              <a:t>return</a:t>
            </a:r>
            <a:r>
              <a:rPr lang="en-US" sz="1500" dirty="0">
                <a:solidFill>
                  <a:srgbClr val="398B0F"/>
                </a:solidFill>
                <a:latin typeface="CourierNewPSMT"/>
              </a:rPr>
              <a:t>;</a:t>
            </a:r>
            <a:endParaRPr lang="en-US" sz="1500" dirty="0">
              <a:solidFill>
                <a:prstClr val="black"/>
              </a:solidFill>
              <a:latin typeface="Courier"/>
            </a:endParaRPr>
          </a:p>
          <a:p>
            <a:pPr marL="0" indent="0">
              <a:buNone/>
            </a:pPr>
            <a:r>
              <a:rPr lang="en-US" sz="1500" dirty="0">
                <a:solidFill>
                  <a:prstClr val="black"/>
                </a:solidFill>
                <a:latin typeface="Courier"/>
              </a:rPr>
              <a:t>  </a:t>
            </a:r>
            <a:r>
              <a:rPr lang="en-US" sz="1500" dirty="0" smtClean="0">
                <a:solidFill>
                  <a:srgbClr val="2A8B00"/>
                </a:solidFill>
                <a:latin typeface="CourierNewPSMT"/>
              </a:rPr>
              <a:t>}</a:t>
            </a:r>
            <a:endParaRPr lang="en-US" sz="1500" dirty="0">
              <a:solidFill>
                <a:prstClr val="black"/>
              </a:solidFill>
              <a:latin typeface="Courier"/>
            </a:endParaRPr>
          </a:p>
          <a:p>
            <a:pPr marL="0" indent="0">
              <a:buNone/>
            </a:pPr>
            <a:r>
              <a:rPr lang="en-US" sz="1500" dirty="0">
                <a:solidFill>
                  <a:prstClr val="black"/>
                </a:solidFill>
                <a:latin typeface="Courier"/>
              </a:rPr>
              <a:t>  </a:t>
            </a:r>
            <a:r>
              <a:rPr lang="en-US" sz="1500" b="1" dirty="0">
                <a:solidFill>
                  <a:srgbClr val="000058"/>
                </a:solidFill>
                <a:latin typeface="CourierNewPS-BoldMT"/>
              </a:rPr>
              <a:t>if</a:t>
            </a:r>
            <a:r>
              <a:rPr lang="en-US" sz="1500" dirty="0">
                <a:solidFill>
                  <a:prstClr val="black"/>
                </a:solidFill>
                <a:latin typeface="Courier"/>
              </a:rPr>
              <a:t> </a:t>
            </a:r>
            <a:r>
              <a:rPr lang="en-US" sz="1500" dirty="0">
                <a:solidFill>
                  <a:srgbClr val="2A8B00"/>
                </a:solidFill>
                <a:latin typeface="CourierNewPSMT"/>
              </a:rPr>
              <a:t>(</a:t>
            </a:r>
            <a:r>
              <a:rPr lang="en-US" sz="1500" dirty="0">
                <a:solidFill>
                  <a:prstClr val="black"/>
                </a:solidFill>
                <a:latin typeface="Courier"/>
              </a:rPr>
              <a:t>filename </a:t>
            </a:r>
            <a:r>
              <a:rPr lang="en-US" sz="1500" b="1" dirty="0">
                <a:solidFill>
                  <a:srgbClr val="000058"/>
                </a:solidFill>
                <a:latin typeface="CourierNewPS-BoldMT"/>
              </a:rPr>
              <a:t>in</a:t>
            </a:r>
            <a:r>
              <a:rPr lang="en-US" sz="1500" dirty="0">
                <a:solidFill>
                  <a:prstClr val="black"/>
                </a:solidFill>
                <a:latin typeface="Courier"/>
              </a:rPr>
              <a:t> </a:t>
            </a:r>
            <a:r>
              <a:rPr lang="en-US" sz="1500" dirty="0" err="1">
                <a:solidFill>
                  <a:prstClr val="black"/>
                </a:solidFill>
                <a:latin typeface="Courier"/>
              </a:rPr>
              <a:t>requestBatches</a:t>
            </a:r>
            <a:r>
              <a:rPr lang="en-US" sz="1500" dirty="0" smtClean="0">
                <a:solidFill>
                  <a:srgbClr val="2A8B00"/>
                </a:solidFill>
                <a:latin typeface="CourierNewPSMT"/>
              </a:rPr>
              <a:t>)</a:t>
            </a:r>
            <a:r>
              <a:rPr lang="en-US" sz="1500" dirty="0" smtClean="0">
                <a:solidFill>
                  <a:prstClr val="black"/>
                </a:solidFill>
                <a:latin typeface="Courier"/>
              </a:rPr>
              <a:t> </a:t>
            </a:r>
            <a:r>
              <a:rPr lang="en-US" sz="1500" dirty="0" smtClean="0">
                <a:solidFill>
                  <a:srgbClr val="2A8B00"/>
                </a:solidFill>
                <a:latin typeface="CourierNewPSMT"/>
              </a:rPr>
              <a:t>{</a:t>
            </a:r>
            <a:r>
              <a:rPr lang="en-US" sz="1500" i="1" dirty="0">
                <a:solidFill>
                  <a:srgbClr val="1A5600"/>
                </a:solidFill>
                <a:latin typeface="CourierNewPS-ItalicMT"/>
              </a:rPr>
              <a:t>// Else, </a:t>
            </a:r>
            <a:r>
              <a:rPr lang="en-US" sz="1500" i="1" dirty="0" smtClean="0">
                <a:solidFill>
                  <a:srgbClr val="1A5600"/>
                </a:solidFill>
                <a:latin typeface="CourierNewPS-ItalicMT"/>
              </a:rPr>
              <a:t>does file have a batch?</a:t>
            </a:r>
            <a:endParaRPr lang="en-US" sz="1500" dirty="0">
              <a:solidFill>
                <a:prstClr val="black"/>
              </a:solidFill>
              <a:latin typeface="Courier"/>
            </a:endParaRPr>
          </a:p>
          <a:p>
            <a:pPr marL="0" indent="0">
              <a:buNone/>
            </a:pPr>
            <a:r>
              <a:rPr lang="en-US" sz="1500" dirty="0">
                <a:solidFill>
                  <a:prstClr val="black"/>
                </a:solidFill>
                <a:latin typeface="Courier"/>
              </a:rPr>
              <a:t>    </a:t>
            </a:r>
            <a:r>
              <a:rPr lang="en-US" sz="1500" dirty="0" err="1">
                <a:solidFill>
                  <a:prstClr val="black"/>
                </a:solidFill>
                <a:latin typeface="Courier"/>
              </a:rPr>
              <a:t>requestBatches</a:t>
            </a:r>
            <a:r>
              <a:rPr lang="en-US" sz="1500" dirty="0">
                <a:solidFill>
                  <a:srgbClr val="2A8B00"/>
                </a:solidFill>
                <a:latin typeface="CourierNewPSMT"/>
              </a:rPr>
              <a:t>[</a:t>
            </a:r>
            <a:r>
              <a:rPr lang="en-US" sz="1500" dirty="0">
                <a:solidFill>
                  <a:prstClr val="black"/>
                </a:solidFill>
                <a:latin typeface="Courier"/>
              </a:rPr>
              <a:t>filename</a:t>
            </a:r>
            <a:r>
              <a:rPr lang="en-US" sz="1500" dirty="0">
                <a:solidFill>
                  <a:srgbClr val="2A8B00"/>
                </a:solidFill>
                <a:latin typeface="CourierNewPSMT"/>
              </a:rPr>
              <a:t>]</a:t>
            </a:r>
            <a:r>
              <a:rPr lang="en-US" sz="1500" dirty="0">
                <a:solidFill>
                  <a:prstClr val="black"/>
                </a:solidFill>
                <a:latin typeface="Courier"/>
              </a:rPr>
              <a:t>.</a:t>
            </a:r>
            <a:r>
              <a:rPr lang="en-US" sz="1500" dirty="0">
                <a:solidFill>
                  <a:srgbClr val="4D0057"/>
                </a:solidFill>
                <a:latin typeface="CourierNewPSMT"/>
              </a:rPr>
              <a:t>push</a:t>
            </a:r>
            <a:r>
              <a:rPr lang="en-US" sz="1500" dirty="0">
                <a:solidFill>
                  <a:srgbClr val="2A8B00"/>
                </a:solidFill>
                <a:latin typeface="CourierNewPSMT"/>
              </a:rPr>
              <a:t>(</a:t>
            </a:r>
            <a:r>
              <a:rPr lang="en-US" sz="1500" dirty="0">
                <a:solidFill>
                  <a:prstClr val="black"/>
                </a:solidFill>
                <a:latin typeface="Courier"/>
              </a:rPr>
              <a:t>callback</a:t>
            </a:r>
            <a:r>
              <a:rPr lang="en-US" sz="1500" dirty="0">
                <a:solidFill>
                  <a:srgbClr val="2A8B00"/>
                </a:solidFill>
                <a:latin typeface="CourierNewPSMT"/>
              </a:rPr>
              <a:t>)</a:t>
            </a:r>
            <a:r>
              <a:rPr lang="en-US" sz="1500" dirty="0">
                <a:solidFill>
                  <a:srgbClr val="398B0F"/>
                </a:solidFill>
                <a:latin typeface="CourierNewPSMT"/>
              </a:rPr>
              <a:t>;</a:t>
            </a:r>
            <a:endParaRPr lang="en-US" sz="1500" dirty="0">
              <a:solidFill>
                <a:prstClr val="black"/>
              </a:solidFill>
              <a:latin typeface="Courier"/>
            </a:endParaRPr>
          </a:p>
          <a:p>
            <a:pPr marL="0" indent="0">
              <a:buNone/>
            </a:pPr>
            <a:r>
              <a:rPr lang="en-US" sz="1500" dirty="0">
                <a:solidFill>
                  <a:prstClr val="black"/>
                </a:solidFill>
                <a:latin typeface="Courier"/>
              </a:rPr>
              <a:t>    </a:t>
            </a:r>
            <a:r>
              <a:rPr lang="en-US" sz="1500" b="1" dirty="0">
                <a:solidFill>
                  <a:srgbClr val="000058"/>
                </a:solidFill>
                <a:latin typeface="CourierNewPS-BoldMT"/>
              </a:rPr>
              <a:t>return</a:t>
            </a:r>
            <a:r>
              <a:rPr lang="en-US" sz="1500" dirty="0">
                <a:solidFill>
                  <a:srgbClr val="398B0F"/>
                </a:solidFill>
                <a:latin typeface="CourierNewPSMT"/>
              </a:rPr>
              <a:t>;</a:t>
            </a:r>
            <a:endParaRPr lang="en-US" sz="1500" dirty="0">
              <a:solidFill>
                <a:prstClr val="black"/>
              </a:solidFill>
              <a:latin typeface="Courier"/>
            </a:endParaRPr>
          </a:p>
          <a:p>
            <a:pPr marL="0" indent="0">
              <a:buNone/>
            </a:pPr>
            <a:r>
              <a:rPr lang="en-US" sz="1500" dirty="0">
                <a:solidFill>
                  <a:prstClr val="black"/>
                </a:solidFill>
                <a:latin typeface="Courier"/>
              </a:rPr>
              <a:t>  </a:t>
            </a:r>
            <a:r>
              <a:rPr lang="en-US" sz="1500" dirty="0" smtClean="0">
                <a:solidFill>
                  <a:srgbClr val="2A8B00"/>
                </a:solidFill>
                <a:latin typeface="CourierNewPSMT"/>
              </a:rPr>
              <a:t>}</a:t>
            </a:r>
            <a:endParaRPr lang="en-US" sz="1500" dirty="0">
              <a:solidFill>
                <a:prstClr val="black"/>
              </a:solidFill>
              <a:latin typeface="Courier"/>
            </a:endParaRPr>
          </a:p>
          <a:p>
            <a:pPr marL="0" indent="0">
              <a:buNone/>
            </a:pPr>
            <a:r>
              <a:rPr lang="en-US" sz="1500" dirty="0">
                <a:solidFill>
                  <a:prstClr val="black"/>
                </a:solidFill>
                <a:latin typeface="Courier"/>
              </a:rPr>
              <a:t>  </a:t>
            </a:r>
            <a:r>
              <a:rPr lang="en-US" sz="1500" i="1" dirty="0">
                <a:solidFill>
                  <a:srgbClr val="1A5600"/>
                </a:solidFill>
                <a:latin typeface="CourierNewPS-ItalicMT"/>
              </a:rPr>
              <a:t>// If neither, create new batch and request</a:t>
            </a:r>
            <a:endParaRPr lang="en-US" sz="1500" dirty="0">
              <a:solidFill>
                <a:prstClr val="black"/>
              </a:solidFill>
              <a:latin typeface="Courier"/>
            </a:endParaRPr>
          </a:p>
          <a:p>
            <a:pPr marL="0" indent="0">
              <a:buNone/>
            </a:pPr>
            <a:r>
              <a:rPr lang="en-US" sz="1500" dirty="0">
                <a:solidFill>
                  <a:prstClr val="black"/>
                </a:solidFill>
                <a:latin typeface="Courier"/>
              </a:rPr>
              <a:t>  </a:t>
            </a:r>
            <a:r>
              <a:rPr lang="en-US" sz="1500" b="1" dirty="0" err="1">
                <a:solidFill>
                  <a:srgbClr val="082357"/>
                </a:solidFill>
                <a:latin typeface="CourierNewPS-BoldMT"/>
              </a:rPr>
              <a:t>var</a:t>
            </a:r>
            <a:r>
              <a:rPr lang="en-US" sz="1500" dirty="0">
                <a:solidFill>
                  <a:prstClr val="black"/>
                </a:solidFill>
                <a:latin typeface="Courier"/>
              </a:rPr>
              <a:t> callbacks </a:t>
            </a:r>
            <a:r>
              <a:rPr lang="en-US" sz="1500" dirty="0">
                <a:solidFill>
                  <a:srgbClr val="398B0F"/>
                </a:solidFill>
                <a:latin typeface="CourierNewPSMT"/>
              </a:rPr>
              <a:t>=</a:t>
            </a:r>
            <a:r>
              <a:rPr lang="en-US" sz="1500" dirty="0">
                <a:solidFill>
                  <a:prstClr val="black"/>
                </a:solidFill>
                <a:latin typeface="Courier"/>
              </a:rPr>
              <a:t> </a:t>
            </a:r>
            <a:r>
              <a:rPr lang="en-US" sz="1500" dirty="0" err="1">
                <a:solidFill>
                  <a:prstClr val="black"/>
                </a:solidFill>
                <a:latin typeface="Courier"/>
              </a:rPr>
              <a:t>requestBatches</a:t>
            </a:r>
            <a:r>
              <a:rPr lang="en-US" sz="1500" dirty="0">
                <a:solidFill>
                  <a:srgbClr val="2A8B00"/>
                </a:solidFill>
                <a:latin typeface="CourierNewPSMT"/>
              </a:rPr>
              <a:t>[</a:t>
            </a:r>
            <a:r>
              <a:rPr lang="en-US" sz="1500" dirty="0">
                <a:solidFill>
                  <a:prstClr val="black"/>
                </a:solidFill>
                <a:latin typeface="Courier"/>
              </a:rPr>
              <a:t>filename</a:t>
            </a:r>
            <a:r>
              <a:rPr lang="en-US" sz="1500" dirty="0">
                <a:solidFill>
                  <a:srgbClr val="2A8B00"/>
                </a:solidFill>
                <a:latin typeface="CourierNewPSMT"/>
              </a:rPr>
              <a:t>]</a:t>
            </a:r>
            <a:r>
              <a:rPr lang="en-US" sz="1500" dirty="0">
                <a:solidFill>
                  <a:prstClr val="black"/>
                </a:solidFill>
                <a:latin typeface="Courier"/>
              </a:rPr>
              <a:t> </a:t>
            </a:r>
            <a:r>
              <a:rPr lang="en-US" sz="1500" dirty="0">
                <a:solidFill>
                  <a:srgbClr val="398B0F"/>
                </a:solidFill>
                <a:latin typeface="CourierNewPSMT"/>
              </a:rPr>
              <a:t>=</a:t>
            </a:r>
            <a:r>
              <a:rPr lang="en-US" sz="1500" dirty="0">
                <a:solidFill>
                  <a:prstClr val="black"/>
                </a:solidFill>
                <a:latin typeface="Courier"/>
              </a:rPr>
              <a:t> </a:t>
            </a:r>
            <a:r>
              <a:rPr lang="en-US" sz="1500" dirty="0">
                <a:solidFill>
                  <a:srgbClr val="2A8B00"/>
                </a:solidFill>
                <a:latin typeface="CourierNewPSMT"/>
              </a:rPr>
              <a:t>[</a:t>
            </a:r>
            <a:r>
              <a:rPr lang="en-US" sz="1500" dirty="0">
                <a:solidFill>
                  <a:prstClr val="black"/>
                </a:solidFill>
                <a:latin typeface="Courier"/>
              </a:rPr>
              <a:t>callback</a:t>
            </a:r>
            <a:r>
              <a:rPr lang="en-US" sz="1500" dirty="0">
                <a:solidFill>
                  <a:srgbClr val="2A8B00"/>
                </a:solidFill>
                <a:latin typeface="CourierNewPSMT"/>
              </a:rPr>
              <a:t>]</a:t>
            </a:r>
            <a:r>
              <a:rPr lang="en-US" sz="1500" dirty="0" smtClean="0">
                <a:solidFill>
                  <a:srgbClr val="398B0F"/>
                </a:solidFill>
                <a:latin typeface="CourierNewPSMT"/>
              </a:rPr>
              <a:t>;</a:t>
            </a:r>
            <a:endParaRPr lang="en-US" sz="1500" dirty="0">
              <a:solidFill>
                <a:prstClr val="black"/>
              </a:solidFill>
              <a:latin typeface="Courier"/>
            </a:endParaRPr>
          </a:p>
          <a:p>
            <a:pPr marL="0" indent="0">
              <a:buNone/>
            </a:pPr>
            <a:r>
              <a:rPr lang="en-US" sz="1500" dirty="0">
                <a:solidFill>
                  <a:prstClr val="black"/>
                </a:solidFill>
                <a:latin typeface="Courier"/>
              </a:rPr>
              <a:t>  </a:t>
            </a:r>
            <a:r>
              <a:rPr lang="en-US" sz="1500" dirty="0" err="1">
                <a:solidFill>
                  <a:prstClr val="black"/>
                </a:solidFill>
                <a:latin typeface="Courier"/>
              </a:rPr>
              <a:t>fs.</a:t>
            </a:r>
            <a:r>
              <a:rPr lang="en-US" sz="1500" dirty="0" err="1">
                <a:solidFill>
                  <a:srgbClr val="4D0057"/>
                </a:solidFill>
                <a:latin typeface="CourierNewPSMT"/>
              </a:rPr>
              <a:t>readFile</a:t>
            </a:r>
            <a:r>
              <a:rPr lang="en-US" sz="1500" dirty="0">
                <a:solidFill>
                  <a:srgbClr val="2A8B00"/>
                </a:solidFill>
                <a:latin typeface="CourierNewPSMT"/>
              </a:rPr>
              <a:t>(</a:t>
            </a:r>
            <a:r>
              <a:rPr lang="en-US" sz="1500" dirty="0">
                <a:solidFill>
                  <a:prstClr val="black"/>
                </a:solidFill>
                <a:latin typeface="Courier"/>
              </a:rPr>
              <a:t>filename</a:t>
            </a:r>
            <a:r>
              <a:rPr lang="en-US" sz="1500" dirty="0">
                <a:solidFill>
                  <a:srgbClr val="398B0F"/>
                </a:solidFill>
                <a:latin typeface="CourierNewPSMT"/>
              </a:rPr>
              <a:t>,</a:t>
            </a:r>
            <a:r>
              <a:rPr lang="en-US" sz="1500" dirty="0">
                <a:solidFill>
                  <a:prstClr val="black"/>
                </a:solidFill>
                <a:latin typeface="Courier"/>
              </a:rPr>
              <a:t> </a:t>
            </a:r>
            <a:r>
              <a:rPr lang="en-US" sz="1500" dirty="0" err="1">
                <a:solidFill>
                  <a:prstClr val="black"/>
                </a:solidFill>
                <a:latin typeface="Courier"/>
              </a:rPr>
              <a:t>onRead</a:t>
            </a:r>
            <a:r>
              <a:rPr lang="en-US" sz="1500" dirty="0">
                <a:solidFill>
                  <a:srgbClr val="2A8B00"/>
                </a:solidFill>
                <a:latin typeface="CourierNewPSMT"/>
              </a:rPr>
              <a:t>)</a:t>
            </a:r>
            <a:r>
              <a:rPr lang="en-US" sz="1500" dirty="0" smtClean="0">
                <a:solidFill>
                  <a:srgbClr val="398B0F"/>
                </a:solidFill>
                <a:latin typeface="CourierNewPSMT"/>
              </a:rPr>
              <a:t>;</a:t>
            </a:r>
          </a:p>
          <a:p>
            <a:pPr marL="0" indent="0">
              <a:buNone/>
            </a:pPr>
            <a:r>
              <a:rPr lang="en-US" sz="1500" dirty="0" smtClean="0">
                <a:solidFill>
                  <a:prstClr val="black"/>
                </a:solidFill>
                <a:latin typeface="Courier"/>
              </a:rPr>
              <a:t>  </a:t>
            </a:r>
            <a:r>
              <a:rPr lang="en-US" sz="1500" i="1" dirty="0">
                <a:solidFill>
                  <a:srgbClr val="1A5600"/>
                </a:solidFill>
                <a:latin typeface="CourierNewPS-ItalicMT"/>
              </a:rPr>
              <a:t>// Cache the result and flush batch</a:t>
            </a:r>
            <a:endParaRPr lang="en-US" sz="1500" dirty="0">
              <a:solidFill>
                <a:prstClr val="black"/>
              </a:solidFill>
              <a:latin typeface="Courier"/>
            </a:endParaRPr>
          </a:p>
          <a:p>
            <a:pPr marL="0" indent="0">
              <a:buNone/>
            </a:pPr>
            <a:r>
              <a:rPr lang="en-US" sz="1500" dirty="0">
                <a:solidFill>
                  <a:prstClr val="black"/>
                </a:solidFill>
                <a:latin typeface="Courier"/>
              </a:rPr>
              <a:t>  </a:t>
            </a:r>
            <a:r>
              <a:rPr lang="en-US" sz="1500" b="1" dirty="0">
                <a:solidFill>
                  <a:srgbClr val="082357"/>
                </a:solidFill>
                <a:latin typeface="CourierNewPS-BoldMT"/>
              </a:rPr>
              <a:t>function</a:t>
            </a:r>
            <a:r>
              <a:rPr lang="en-US" sz="1500" dirty="0">
                <a:solidFill>
                  <a:prstClr val="black"/>
                </a:solidFill>
                <a:latin typeface="Courier"/>
              </a:rPr>
              <a:t> </a:t>
            </a:r>
            <a:r>
              <a:rPr lang="en-US" sz="1500" dirty="0" err="1">
                <a:solidFill>
                  <a:prstClr val="black"/>
                </a:solidFill>
                <a:latin typeface="Courier"/>
              </a:rPr>
              <a:t>onRead</a:t>
            </a:r>
            <a:r>
              <a:rPr lang="en-US" sz="1500" dirty="0">
                <a:solidFill>
                  <a:srgbClr val="2A8B00"/>
                </a:solidFill>
                <a:latin typeface="CourierNewPSMT"/>
              </a:rPr>
              <a:t>(</a:t>
            </a:r>
            <a:r>
              <a:rPr lang="en-US" sz="1500" dirty="0">
                <a:solidFill>
                  <a:prstClr val="black"/>
                </a:solidFill>
                <a:latin typeface="Courier"/>
              </a:rPr>
              <a:t>err</a:t>
            </a:r>
            <a:r>
              <a:rPr lang="en-US" sz="1500" dirty="0">
                <a:solidFill>
                  <a:srgbClr val="398B0F"/>
                </a:solidFill>
                <a:latin typeface="CourierNewPSMT"/>
              </a:rPr>
              <a:t>,</a:t>
            </a:r>
            <a:r>
              <a:rPr lang="en-US" sz="1500" dirty="0">
                <a:solidFill>
                  <a:prstClr val="black"/>
                </a:solidFill>
                <a:latin typeface="Courier"/>
              </a:rPr>
              <a:t> file</a:t>
            </a:r>
            <a:r>
              <a:rPr lang="en-US" sz="1500" dirty="0">
                <a:solidFill>
                  <a:srgbClr val="2A8B00"/>
                </a:solidFill>
                <a:latin typeface="CourierNewPSMT"/>
              </a:rPr>
              <a:t>)</a:t>
            </a:r>
            <a:r>
              <a:rPr lang="en-US" sz="1500" dirty="0">
                <a:solidFill>
                  <a:prstClr val="black"/>
                </a:solidFill>
                <a:latin typeface="Courier"/>
              </a:rPr>
              <a:t> </a:t>
            </a:r>
            <a:r>
              <a:rPr lang="en-US" sz="1500" dirty="0" smtClean="0">
                <a:solidFill>
                  <a:srgbClr val="2A8B00"/>
                </a:solidFill>
                <a:latin typeface="CourierNewPSMT"/>
              </a:rPr>
              <a:t>{</a:t>
            </a:r>
            <a:endParaRPr lang="en-US" sz="1500" dirty="0">
              <a:solidFill>
                <a:prstClr val="black"/>
              </a:solidFill>
              <a:latin typeface="Courier"/>
            </a:endParaRPr>
          </a:p>
          <a:p>
            <a:pPr marL="0" indent="0">
              <a:buNone/>
            </a:pPr>
            <a:r>
              <a:rPr lang="en-US" sz="1500" dirty="0">
                <a:solidFill>
                  <a:prstClr val="black"/>
                </a:solidFill>
                <a:latin typeface="Courier"/>
              </a:rPr>
              <a:t>    </a:t>
            </a:r>
            <a:r>
              <a:rPr lang="en-US" sz="1500" b="1" dirty="0">
                <a:solidFill>
                  <a:srgbClr val="000058"/>
                </a:solidFill>
                <a:latin typeface="CourierNewPS-BoldMT"/>
              </a:rPr>
              <a:t>if</a:t>
            </a:r>
            <a:r>
              <a:rPr lang="en-US" sz="1500" dirty="0">
                <a:solidFill>
                  <a:prstClr val="black"/>
                </a:solidFill>
                <a:latin typeface="Courier"/>
              </a:rPr>
              <a:t> </a:t>
            </a:r>
            <a:r>
              <a:rPr lang="en-US" sz="1500" dirty="0">
                <a:solidFill>
                  <a:srgbClr val="2A8B00"/>
                </a:solidFill>
                <a:latin typeface="CourierNewPSMT"/>
              </a:rPr>
              <a:t>(</a:t>
            </a:r>
            <a:r>
              <a:rPr lang="en-US" sz="1500" dirty="0">
                <a:solidFill>
                  <a:srgbClr val="398B0F"/>
                </a:solidFill>
                <a:latin typeface="CourierNewPSMT"/>
              </a:rPr>
              <a:t>!</a:t>
            </a:r>
            <a:r>
              <a:rPr lang="en-US" sz="1500" dirty="0">
                <a:solidFill>
                  <a:prstClr val="black"/>
                </a:solidFill>
                <a:latin typeface="Courier"/>
              </a:rPr>
              <a:t>err</a:t>
            </a:r>
            <a:r>
              <a:rPr lang="en-US" sz="1500" dirty="0">
                <a:solidFill>
                  <a:srgbClr val="2A8B00"/>
                </a:solidFill>
                <a:latin typeface="CourierNewPSMT"/>
              </a:rPr>
              <a:t>)</a:t>
            </a:r>
            <a:r>
              <a:rPr lang="en-US" sz="1500" dirty="0">
                <a:solidFill>
                  <a:prstClr val="black"/>
                </a:solidFill>
                <a:latin typeface="Courier"/>
              </a:rPr>
              <a:t> </a:t>
            </a:r>
            <a:r>
              <a:rPr lang="en-US" sz="1500" dirty="0" err="1">
                <a:solidFill>
                  <a:prstClr val="black"/>
                </a:solidFill>
                <a:latin typeface="Courier"/>
              </a:rPr>
              <a:t>requestCache</a:t>
            </a:r>
            <a:r>
              <a:rPr lang="en-US" sz="1500" dirty="0">
                <a:solidFill>
                  <a:srgbClr val="2A8B00"/>
                </a:solidFill>
                <a:latin typeface="CourierNewPSMT"/>
              </a:rPr>
              <a:t>[</a:t>
            </a:r>
            <a:r>
              <a:rPr lang="en-US" sz="1500" dirty="0">
                <a:solidFill>
                  <a:prstClr val="black"/>
                </a:solidFill>
                <a:latin typeface="Courier"/>
              </a:rPr>
              <a:t>filename</a:t>
            </a:r>
            <a:r>
              <a:rPr lang="en-US" sz="1500" dirty="0">
                <a:solidFill>
                  <a:srgbClr val="2A8B00"/>
                </a:solidFill>
                <a:latin typeface="CourierNewPSMT"/>
              </a:rPr>
              <a:t>]</a:t>
            </a:r>
            <a:r>
              <a:rPr lang="en-US" sz="1500" dirty="0">
                <a:solidFill>
                  <a:prstClr val="black"/>
                </a:solidFill>
                <a:latin typeface="Courier"/>
              </a:rPr>
              <a:t> </a:t>
            </a:r>
            <a:r>
              <a:rPr lang="en-US" sz="1500" dirty="0">
                <a:solidFill>
                  <a:srgbClr val="398B0F"/>
                </a:solidFill>
                <a:latin typeface="CourierNewPSMT"/>
              </a:rPr>
              <a:t>=</a:t>
            </a:r>
            <a:r>
              <a:rPr lang="en-US" sz="1500" dirty="0">
                <a:solidFill>
                  <a:prstClr val="black"/>
                </a:solidFill>
                <a:latin typeface="Courier"/>
              </a:rPr>
              <a:t> file</a:t>
            </a:r>
            <a:r>
              <a:rPr lang="en-US" sz="1500" dirty="0">
                <a:solidFill>
                  <a:srgbClr val="398B0F"/>
                </a:solidFill>
                <a:latin typeface="CourierNewPSMT"/>
              </a:rPr>
              <a:t>;</a:t>
            </a:r>
            <a:endParaRPr lang="en-US" sz="1500" dirty="0">
              <a:solidFill>
                <a:prstClr val="black"/>
              </a:solidFill>
              <a:latin typeface="Courier"/>
            </a:endParaRPr>
          </a:p>
          <a:p>
            <a:pPr marL="0" indent="0">
              <a:buNone/>
            </a:pPr>
            <a:r>
              <a:rPr lang="en-US" sz="1500" dirty="0">
                <a:solidFill>
                  <a:prstClr val="black"/>
                </a:solidFill>
                <a:latin typeface="Courier"/>
              </a:rPr>
              <a:t>    </a:t>
            </a:r>
            <a:r>
              <a:rPr lang="en-US" sz="1500" b="1" dirty="0">
                <a:solidFill>
                  <a:srgbClr val="000058"/>
                </a:solidFill>
                <a:latin typeface="CourierNewPS-BoldMT"/>
              </a:rPr>
              <a:t>delete</a:t>
            </a:r>
            <a:r>
              <a:rPr lang="en-US" sz="1500" dirty="0">
                <a:solidFill>
                  <a:prstClr val="black"/>
                </a:solidFill>
                <a:latin typeface="Courier"/>
              </a:rPr>
              <a:t> </a:t>
            </a:r>
            <a:r>
              <a:rPr lang="en-US" sz="1500" dirty="0" err="1">
                <a:solidFill>
                  <a:prstClr val="black"/>
                </a:solidFill>
                <a:latin typeface="Courier"/>
              </a:rPr>
              <a:t>requestBatches</a:t>
            </a:r>
            <a:r>
              <a:rPr lang="en-US" sz="1500" dirty="0">
                <a:solidFill>
                  <a:srgbClr val="2A8B00"/>
                </a:solidFill>
                <a:latin typeface="CourierNewPSMT"/>
              </a:rPr>
              <a:t>[</a:t>
            </a:r>
            <a:r>
              <a:rPr lang="en-US" sz="1500" dirty="0">
                <a:solidFill>
                  <a:prstClr val="black"/>
                </a:solidFill>
                <a:latin typeface="Courier"/>
              </a:rPr>
              <a:t>filename</a:t>
            </a:r>
            <a:r>
              <a:rPr lang="en-US" sz="1500" dirty="0">
                <a:solidFill>
                  <a:srgbClr val="2A8B00"/>
                </a:solidFill>
                <a:latin typeface="CourierNewPSMT"/>
              </a:rPr>
              <a:t>]</a:t>
            </a:r>
            <a:r>
              <a:rPr lang="en-US" sz="1500" dirty="0">
                <a:solidFill>
                  <a:srgbClr val="398B0F"/>
                </a:solidFill>
                <a:latin typeface="CourierNewPSMT"/>
              </a:rPr>
              <a:t>;</a:t>
            </a:r>
            <a:endParaRPr lang="en-US" sz="1500" dirty="0">
              <a:solidFill>
                <a:prstClr val="black"/>
              </a:solidFill>
              <a:latin typeface="Courier"/>
            </a:endParaRPr>
          </a:p>
          <a:p>
            <a:pPr marL="0" indent="0">
              <a:buNone/>
            </a:pPr>
            <a:r>
              <a:rPr lang="en-US" sz="1500" dirty="0">
                <a:solidFill>
                  <a:prstClr val="black"/>
                </a:solidFill>
                <a:latin typeface="Courier"/>
              </a:rPr>
              <a:t>    </a:t>
            </a:r>
            <a:r>
              <a:rPr lang="en-US" sz="1500" b="1" dirty="0">
                <a:solidFill>
                  <a:srgbClr val="000058"/>
                </a:solidFill>
                <a:latin typeface="CourierNewPS-BoldMT"/>
              </a:rPr>
              <a:t>for</a:t>
            </a:r>
            <a:r>
              <a:rPr lang="en-US" sz="1500" dirty="0">
                <a:solidFill>
                  <a:prstClr val="black"/>
                </a:solidFill>
                <a:latin typeface="Courier"/>
              </a:rPr>
              <a:t> </a:t>
            </a:r>
            <a:r>
              <a:rPr lang="en-US" sz="1500" dirty="0">
                <a:solidFill>
                  <a:srgbClr val="2A8B00"/>
                </a:solidFill>
                <a:latin typeface="CourierNewPSMT"/>
              </a:rPr>
              <a:t>(</a:t>
            </a:r>
            <a:r>
              <a:rPr lang="en-US" sz="1500" b="1" dirty="0" err="1">
                <a:solidFill>
                  <a:srgbClr val="082357"/>
                </a:solidFill>
                <a:latin typeface="CourierNewPS-BoldMT"/>
              </a:rPr>
              <a:t>var</a:t>
            </a:r>
            <a:r>
              <a:rPr lang="en-US" sz="1500" dirty="0">
                <a:solidFill>
                  <a:prstClr val="black"/>
                </a:solidFill>
                <a:latin typeface="Courier"/>
              </a:rPr>
              <a:t> </a:t>
            </a:r>
            <a:r>
              <a:rPr lang="en-US" sz="1500" dirty="0" err="1" smtClean="0">
                <a:solidFill>
                  <a:prstClr val="black"/>
                </a:solidFill>
                <a:latin typeface="Courier"/>
              </a:rPr>
              <a:t>i</a:t>
            </a:r>
            <a:r>
              <a:rPr lang="en-US" sz="1500" dirty="0" smtClean="0">
                <a:solidFill>
                  <a:srgbClr val="398B0F"/>
                </a:solidFill>
                <a:latin typeface="CourierNewPSMT"/>
              </a:rPr>
              <a:t>=</a:t>
            </a:r>
            <a:r>
              <a:rPr lang="en-US" sz="1500" dirty="0" smtClean="0">
                <a:solidFill>
                  <a:srgbClr val="B50000"/>
                </a:solidFill>
                <a:latin typeface="CourierNewPSMT"/>
              </a:rPr>
              <a:t>0</a:t>
            </a:r>
            <a:r>
              <a:rPr lang="en-US" sz="1500" dirty="0">
                <a:solidFill>
                  <a:srgbClr val="398B0F"/>
                </a:solidFill>
                <a:latin typeface="CourierNewPSMT"/>
              </a:rPr>
              <a:t>;</a:t>
            </a:r>
            <a:r>
              <a:rPr lang="en-US" sz="1500" dirty="0" smtClean="0">
                <a:solidFill>
                  <a:prstClr val="black"/>
                </a:solidFill>
                <a:latin typeface="Courier"/>
              </a:rPr>
              <a:t>i</a:t>
            </a:r>
            <a:r>
              <a:rPr lang="en-US" sz="1500" dirty="0" smtClean="0">
                <a:solidFill>
                  <a:srgbClr val="398B0F"/>
                </a:solidFill>
                <a:latin typeface="CourierNewPSMT"/>
              </a:rPr>
              <a:t>&lt;</a:t>
            </a:r>
            <a:r>
              <a:rPr lang="en-US" sz="1500" dirty="0" err="1" smtClean="0">
                <a:solidFill>
                  <a:prstClr val="black"/>
                </a:solidFill>
                <a:latin typeface="Courier"/>
              </a:rPr>
              <a:t>callbacks.</a:t>
            </a:r>
            <a:r>
              <a:rPr lang="en-US" sz="1500" dirty="0" err="1" smtClean="0">
                <a:solidFill>
                  <a:srgbClr val="4D0057"/>
                </a:solidFill>
                <a:latin typeface="CourierNewPSMT"/>
              </a:rPr>
              <a:t>length</a:t>
            </a:r>
            <a:r>
              <a:rPr lang="en-US" sz="1500" dirty="0" err="1" smtClean="0">
                <a:solidFill>
                  <a:srgbClr val="398B0F"/>
                </a:solidFill>
                <a:latin typeface="CourierNewPSMT"/>
              </a:rPr>
              <a:t>;</a:t>
            </a:r>
            <a:r>
              <a:rPr lang="en-US" sz="1500" dirty="0" err="1" smtClean="0">
                <a:solidFill>
                  <a:prstClr val="black"/>
                </a:solidFill>
                <a:latin typeface="Courier"/>
              </a:rPr>
              <a:t>i</a:t>
            </a:r>
            <a:r>
              <a:rPr lang="en-US" sz="1500" dirty="0">
                <a:solidFill>
                  <a:srgbClr val="398B0F"/>
                </a:solidFill>
                <a:latin typeface="CourierNewPSMT"/>
              </a:rPr>
              <a:t>++</a:t>
            </a:r>
            <a:r>
              <a:rPr lang="en-US" sz="1500" dirty="0">
                <a:solidFill>
                  <a:srgbClr val="2A8B00"/>
                </a:solidFill>
                <a:latin typeface="CourierNewPSMT"/>
              </a:rPr>
              <a:t>)</a:t>
            </a:r>
            <a:r>
              <a:rPr lang="en-US" sz="1500" dirty="0">
                <a:solidFill>
                  <a:prstClr val="black"/>
                </a:solidFill>
                <a:latin typeface="Courier"/>
              </a:rPr>
              <a:t> </a:t>
            </a:r>
            <a:r>
              <a:rPr lang="en-US" sz="1500" dirty="0" smtClean="0">
                <a:solidFill>
                  <a:srgbClr val="2A8B00"/>
                </a:solidFill>
                <a:latin typeface="CourierNewPSMT"/>
              </a:rPr>
              <a:t>{</a:t>
            </a:r>
            <a:r>
              <a:rPr lang="en-US" sz="1500" dirty="0" smtClean="0">
                <a:solidFill>
                  <a:prstClr val="black"/>
                </a:solidFill>
                <a:latin typeface="Courier"/>
              </a:rPr>
              <a:t> callbacks</a:t>
            </a:r>
            <a:r>
              <a:rPr lang="en-US" sz="1500" dirty="0">
                <a:solidFill>
                  <a:srgbClr val="2A8B00"/>
                </a:solidFill>
                <a:latin typeface="CourierNewPSMT"/>
              </a:rPr>
              <a:t>[</a:t>
            </a:r>
            <a:r>
              <a:rPr lang="en-US" sz="1500" dirty="0" err="1">
                <a:solidFill>
                  <a:prstClr val="black"/>
                </a:solidFill>
                <a:latin typeface="Courier"/>
              </a:rPr>
              <a:t>i</a:t>
            </a:r>
            <a:r>
              <a:rPr lang="en-US" sz="1500" dirty="0">
                <a:solidFill>
                  <a:srgbClr val="2A8B00"/>
                </a:solidFill>
                <a:latin typeface="CourierNewPSMT"/>
              </a:rPr>
              <a:t>](</a:t>
            </a:r>
            <a:r>
              <a:rPr lang="en-US" sz="1500" dirty="0">
                <a:solidFill>
                  <a:prstClr val="black"/>
                </a:solidFill>
                <a:latin typeface="Courier"/>
              </a:rPr>
              <a:t>err</a:t>
            </a:r>
            <a:r>
              <a:rPr lang="en-US" sz="1500" dirty="0">
                <a:solidFill>
                  <a:srgbClr val="398B0F"/>
                </a:solidFill>
                <a:latin typeface="CourierNewPSMT"/>
              </a:rPr>
              <a:t>,</a:t>
            </a:r>
            <a:r>
              <a:rPr lang="en-US" sz="1500" dirty="0">
                <a:solidFill>
                  <a:prstClr val="black"/>
                </a:solidFill>
                <a:latin typeface="Courier"/>
              </a:rPr>
              <a:t> file</a:t>
            </a:r>
            <a:r>
              <a:rPr lang="en-US" sz="1500" dirty="0">
                <a:solidFill>
                  <a:srgbClr val="2A8B00"/>
                </a:solidFill>
                <a:latin typeface="CourierNewPSMT"/>
              </a:rPr>
              <a:t>)</a:t>
            </a:r>
            <a:r>
              <a:rPr lang="en-US" sz="1500" dirty="0" smtClean="0">
                <a:solidFill>
                  <a:srgbClr val="398B0F"/>
                </a:solidFill>
                <a:latin typeface="CourierNewPSMT"/>
              </a:rPr>
              <a:t>;</a:t>
            </a:r>
            <a:r>
              <a:rPr lang="en-US" sz="1500" dirty="0" smtClean="0">
                <a:solidFill>
                  <a:prstClr val="black"/>
                </a:solidFill>
                <a:latin typeface="Courier"/>
              </a:rPr>
              <a:t> </a:t>
            </a:r>
            <a:r>
              <a:rPr lang="en-US" sz="1500" dirty="0" smtClean="0">
                <a:solidFill>
                  <a:srgbClr val="2A8B00"/>
                </a:solidFill>
                <a:latin typeface="CourierNewPSMT"/>
              </a:rPr>
              <a:t>}</a:t>
            </a:r>
            <a:endParaRPr lang="en-US" sz="1500" dirty="0">
              <a:solidFill>
                <a:prstClr val="black"/>
              </a:solidFill>
              <a:latin typeface="Courier"/>
            </a:endParaRPr>
          </a:p>
          <a:p>
            <a:pPr marL="0" indent="0">
              <a:buNone/>
            </a:pPr>
            <a:r>
              <a:rPr lang="en-US" sz="1500" dirty="0">
                <a:solidFill>
                  <a:prstClr val="black"/>
                </a:solidFill>
                <a:latin typeface="Courier"/>
              </a:rPr>
              <a:t>  </a:t>
            </a:r>
            <a:r>
              <a:rPr lang="en-US" sz="1500" dirty="0">
                <a:solidFill>
                  <a:srgbClr val="2A8B00"/>
                </a:solidFill>
                <a:latin typeface="CourierNewPSMT"/>
              </a:rPr>
              <a:t>}</a:t>
            </a:r>
            <a:endParaRPr lang="en-US" sz="1500" dirty="0">
              <a:solidFill>
                <a:prstClr val="black"/>
              </a:solidFill>
              <a:latin typeface="Courier"/>
            </a:endParaRPr>
          </a:p>
          <a:p>
            <a:pPr marL="0" indent="0">
              <a:buNone/>
            </a:pPr>
            <a:r>
              <a:rPr lang="en-US" sz="1500" dirty="0">
                <a:solidFill>
                  <a:srgbClr val="2A8B00"/>
                </a:solidFill>
                <a:latin typeface="CourierNewPSMT"/>
              </a:rPr>
              <a:t>}</a:t>
            </a:r>
            <a:endParaRPr lang="en-US" sz="1500" dirty="0">
              <a:solidFill>
                <a:prstClr val="black"/>
              </a:solidFill>
              <a:latin typeface="Courier"/>
            </a:endParaRPr>
          </a:p>
          <a:p>
            <a:pPr marL="0" indent="0">
              <a:buNone/>
            </a:pPr>
            <a:endParaRPr lang="en-US" sz="1050" dirty="0"/>
          </a:p>
        </p:txBody>
      </p:sp>
      <p:sp>
        <p:nvSpPr>
          <p:cNvPr id="4" name="TextBox 3"/>
          <p:cNvSpPr txBox="1"/>
          <p:nvPr/>
        </p:nvSpPr>
        <p:spPr>
          <a:xfrm>
            <a:off x="2248859" y="6534835"/>
            <a:ext cx="6895141" cy="323165"/>
          </a:xfrm>
          <a:prstGeom prst="rect">
            <a:avLst/>
          </a:prstGeom>
          <a:noFill/>
        </p:spPr>
        <p:txBody>
          <a:bodyPr wrap="square" rtlCol="0">
            <a:spAutoFit/>
          </a:bodyPr>
          <a:lstStyle/>
          <a:p>
            <a:r>
              <a:rPr lang="en-US" sz="1500" dirty="0" smtClean="0"/>
              <a:t>Based on </a:t>
            </a:r>
            <a:r>
              <a:rPr lang="en-US" sz="1500" dirty="0"/>
              <a:t>examples </a:t>
            </a:r>
            <a:r>
              <a:rPr lang="en-US" sz="1500" dirty="0" smtClean="0"/>
              <a:t>from: </a:t>
            </a:r>
            <a:r>
              <a:rPr lang="en-US" sz="1500" dirty="0"/>
              <a:t>https://</a:t>
            </a:r>
            <a:r>
              <a:rPr lang="en-US" sz="1500" dirty="0" err="1"/>
              <a:t>github.com</a:t>
            </a:r>
            <a:r>
              <a:rPr lang="en-US" sz="1500" dirty="0"/>
              <a:t>/</a:t>
            </a:r>
            <a:r>
              <a:rPr lang="en-US" sz="1500" dirty="0" err="1"/>
              <a:t>nodebits</a:t>
            </a:r>
            <a:r>
              <a:rPr lang="en-US" sz="1500" dirty="0"/>
              <a:t>/distilled-patterns/</a:t>
            </a:r>
          </a:p>
        </p:txBody>
      </p:sp>
    </p:spTree>
    <p:extLst>
      <p:ext uri="{BB962C8B-B14F-4D97-AF65-F5344CB8AC3E}">
        <p14:creationId xmlns:p14="http://schemas.microsoft.com/office/powerpoint/2010/main" val="3477303580"/>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scale-</a:t>
            </a:r>
            <a:r>
              <a:rPr lang="en-US" dirty="0" err="1" smtClean="0"/>
              <a:t>fs</a:t>
            </a:r>
            <a:endParaRPr lang="en-US" dirty="0"/>
          </a:p>
        </p:txBody>
      </p:sp>
      <p:sp>
        <p:nvSpPr>
          <p:cNvPr id="3" name="Content Placeholder 2"/>
          <p:cNvSpPr>
            <a:spLocks noGrp="1"/>
          </p:cNvSpPr>
          <p:nvPr>
            <p:ph idx="1"/>
          </p:nvPr>
        </p:nvSpPr>
        <p:spPr/>
        <p:txBody>
          <a:bodyPr/>
          <a:lstStyle/>
          <a:p>
            <a:pPr marL="0" indent="0">
              <a:buNone/>
            </a:pPr>
            <a:r>
              <a:rPr lang="en-US" dirty="0" smtClean="0"/>
              <a:t>I wrote a module for scalable File I/O</a:t>
            </a:r>
          </a:p>
          <a:p>
            <a:pPr marL="0" indent="0">
              <a:buNone/>
            </a:pPr>
            <a:endParaRPr lang="en-US" sz="2000" dirty="0"/>
          </a:p>
          <a:p>
            <a:pPr marL="0" indent="0">
              <a:buNone/>
            </a:pPr>
            <a:r>
              <a:rPr lang="en-US" sz="3000" dirty="0">
                <a:hlinkClick r:id="rId2"/>
              </a:rPr>
              <a:t>https://www.npmjs.org/package/scale-</a:t>
            </a:r>
            <a:r>
              <a:rPr lang="en-US" sz="3000" dirty="0" smtClean="0">
                <a:hlinkClick r:id="rId2"/>
              </a:rPr>
              <a:t>fs</a:t>
            </a:r>
            <a:r>
              <a:rPr lang="en-US" sz="3000" dirty="0" smtClean="0"/>
              <a:t> </a:t>
            </a:r>
          </a:p>
          <a:p>
            <a:pPr marL="0" indent="0">
              <a:buNone/>
            </a:pPr>
            <a:endParaRPr lang="en-US" sz="2400" dirty="0"/>
          </a:p>
          <a:p>
            <a:pPr marL="0" indent="0">
              <a:buNone/>
            </a:pPr>
            <a:r>
              <a:rPr lang="en-US" dirty="0" smtClean="0"/>
              <a:t>Usage:</a:t>
            </a:r>
            <a:endParaRPr lang="en-US" dirty="0"/>
          </a:p>
        </p:txBody>
      </p:sp>
      <p:sp>
        <p:nvSpPr>
          <p:cNvPr id="4" name="Content Placeholder 2"/>
          <p:cNvSpPr txBox="1">
            <a:spLocks/>
          </p:cNvSpPr>
          <p:nvPr/>
        </p:nvSpPr>
        <p:spPr>
          <a:xfrm>
            <a:off x="2144679" y="4049800"/>
            <a:ext cx="6339433" cy="2288496"/>
          </a:xfrm>
          <a:prstGeom prst="rect">
            <a:avLst/>
          </a:prstGeom>
          <a:solidFill>
            <a:schemeClr val="bg1">
              <a:lumMod val="85000"/>
            </a:schemeClr>
          </a:solidFill>
          <a:effectLst>
            <a:softEdge rad="88900"/>
          </a:effectLst>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smtClean="0"/>
          </a:p>
          <a:p>
            <a:pPr marL="0" indent="0">
              <a:buFont typeface="Arial"/>
              <a:buNone/>
            </a:pPr>
            <a:r>
              <a:rPr lang="en-US" b="1" dirty="0" smtClean="0">
                <a:solidFill>
                  <a:srgbClr val="082357"/>
                </a:solidFill>
                <a:latin typeface="CourierNewPS-BoldMT"/>
              </a:rPr>
              <a:t> </a:t>
            </a:r>
            <a:r>
              <a:rPr lang="en-US" b="1" dirty="0" err="1" smtClean="0">
                <a:solidFill>
                  <a:srgbClr val="082357"/>
                </a:solidFill>
                <a:latin typeface="CourierNewPS-BoldMT"/>
              </a:rPr>
              <a:t>var</a:t>
            </a:r>
            <a:r>
              <a:rPr lang="en-US" dirty="0" smtClean="0">
                <a:solidFill>
                  <a:prstClr val="black"/>
                </a:solidFill>
                <a:latin typeface="Courier"/>
              </a:rPr>
              <a:t> </a:t>
            </a:r>
            <a:r>
              <a:rPr lang="en-US" dirty="0" err="1" smtClean="0">
                <a:solidFill>
                  <a:prstClr val="black"/>
                </a:solidFill>
                <a:latin typeface="Courier"/>
              </a:rPr>
              <a:t>fs</a:t>
            </a:r>
            <a:r>
              <a:rPr lang="en-US" dirty="0" smtClean="0">
                <a:solidFill>
                  <a:prstClr val="black"/>
                </a:solidFill>
                <a:latin typeface="Courier"/>
              </a:rPr>
              <a:t> </a:t>
            </a:r>
            <a:r>
              <a:rPr lang="en-US" dirty="0" smtClean="0">
                <a:solidFill>
                  <a:srgbClr val="398B0F"/>
                </a:solidFill>
                <a:latin typeface="CourierNewPSMT"/>
              </a:rPr>
              <a:t>=</a:t>
            </a:r>
            <a:r>
              <a:rPr lang="en-US" dirty="0" smtClean="0">
                <a:solidFill>
                  <a:prstClr val="black"/>
                </a:solidFill>
                <a:latin typeface="Courier"/>
              </a:rPr>
              <a:t> require</a:t>
            </a:r>
            <a:r>
              <a:rPr lang="en-US" dirty="0" smtClean="0">
                <a:solidFill>
                  <a:srgbClr val="2A8B00"/>
                </a:solidFill>
                <a:latin typeface="CourierNewPSMT"/>
              </a:rPr>
              <a:t>(</a:t>
            </a:r>
            <a:r>
              <a:rPr lang="en-US" dirty="0" smtClean="0">
                <a:solidFill>
                  <a:srgbClr val="284BC9"/>
                </a:solidFill>
                <a:latin typeface="CourierNewPSMT"/>
              </a:rPr>
              <a:t>’scale-</a:t>
            </a:r>
            <a:r>
              <a:rPr lang="en-US" dirty="0" err="1" smtClean="0">
                <a:solidFill>
                  <a:srgbClr val="284BC9"/>
                </a:solidFill>
                <a:latin typeface="CourierNewPSMT"/>
              </a:rPr>
              <a:t>fs'</a:t>
            </a:r>
            <a:r>
              <a:rPr lang="en-US" dirty="0" smtClean="0">
                <a:solidFill>
                  <a:srgbClr val="2A8B00"/>
                </a:solidFill>
                <a:latin typeface="CourierNewPSMT"/>
              </a:rPr>
              <a:t>)</a:t>
            </a:r>
            <a:r>
              <a:rPr lang="en-US" dirty="0" smtClean="0">
                <a:solidFill>
                  <a:srgbClr val="398B0F"/>
                </a:solidFill>
                <a:latin typeface="CourierNewPSMT"/>
              </a:rPr>
              <a:t>;</a:t>
            </a:r>
            <a:endParaRPr lang="en-US" dirty="0" smtClean="0">
              <a:solidFill>
                <a:prstClr val="black"/>
              </a:solidFill>
              <a:latin typeface="Courier"/>
            </a:endParaRPr>
          </a:p>
          <a:p>
            <a:pPr marL="0" indent="0">
              <a:buFont typeface="Arial"/>
              <a:buNone/>
            </a:pPr>
            <a:r>
              <a:rPr lang="en-US" dirty="0" smtClean="0">
                <a:solidFill>
                  <a:prstClr val="black"/>
                </a:solidFill>
                <a:latin typeface="Courier"/>
              </a:rPr>
              <a:t> </a:t>
            </a:r>
          </a:p>
          <a:p>
            <a:pPr marL="0" indent="0">
              <a:buFont typeface="Arial"/>
              <a:buNone/>
            </a:pPr>
            <a:r>
              <a:rPr lang="da-DK" b="1" dirty="0" smtClean="0">
                <a:solidFill>
                  <a:srgbClr val="000058"/>
                </a:solidFill>
                <a:latin typeface="CourierNewPS-BoldMT"/>
              </a:rPr>
              <a:t> for</a:t>
            </a:r>
            <a:r>
              <a:rPr lang="da-DK" dirty="0" smtClean="0">
                <a:solidFill>
                  <a:prstClr val="black"/>
                </a:solidFill>
                <a:latin typeface="Courier"/>
              </a:rPr>
              <a:t> </a:t>
            </a:r>
            <a:r>
              <a:rPr lang="da-DK" dirty="0" smtClean="0">
                <a:solidFill>
                  <a:srgbClr val="2A8B00"/>
                </a:solidFill>
                <a:latin typeface="CourierNewPSMT"/>
              </a:rPr>
              <a:t>(</a:t>
            </a:r>
            <a:r>
              <a:rPr lang="da-DK" b="1" dirty="0" smtClean="0">
                <a:solidFill>
                  <a:srgbClr val="082357"/>
                </a:solidFill>
                <a:latin typeface="CourierNewPS-BoldMT"/>
              </a:rPr>
              <a:t>var</a:t>
            </a:r>
            <a:r>
              <a:rPr lang="da-DK" dirty="0" smtClean="0">
                <a:solidFill>
                  <a:prstClr val="black"/>
                </a:solidFill>
                <a:latin typeface="Courier"/>
              </a:rPr>
              <a:t> i </a:t>
            </a:r>
            <a:r>
              <a:rPr lang="da-DK" dirty="0" smtClean="0">
                <a:solidFill>
                  <a:srgbClr val="398B0F"/>
                </a:solidFill>
                <a:latin typeface="CourierNewPSMT"/>
              </a:rPr>
              <a:t>=</a:t>
            </a:r>
            <a:r>
              <a:rPr lang="da-DK" dirty="0" smtClean="0">
                <a:solidFill>
                  <a:prstClr val="black"/>
                </a:solidFill>
                <a:latin typeface="Courier"/>
              </a:rPr>
              <a:t> </a:t>
            </a:r>
            <a:r>
              <a:rPr lang="da-DK" dirty="0" smtClean="0">
                <a:solidFill>
                  <a:srgbClr val="B50000"/>
                </a:solidFill>
                <a:latin typeface="CourierNewPSMT"/>
              </a:rPr>
              <a:t>0</a:t>
            </a:r>
            <a:r>
              <a:rPr lang="da-DK" dirty="0" smtClean="0">
                <a:solidFill>
                  <a:srgbClr val="398B0F"/>
                </a:solidFill>
                <a:latin typeface="CourierNewPSMT"/>
              </a:rPr>
              <a:t>;</a:t>
            </a:r>
            <a:r>
              <a:rPr lang="da-DK" dirty="0" smtClean="0">
                <a:solidFill>
                  <a:prstClr val="black"/>
                </a:solidFill>
                <a:latin typeface="Courier"/>
              </a:rPr>
              <a:t> i </a:t>
            </a:r>
            <a:r>
              <a:rPr lang="da-DK" dirty="0" smtClean="0">
                <a:solidFill>
                  <a:srgbClr val="398B0F"/>
                </a:solidFill>
                <a:latin typeface="CourierNewPSMT"/>
              </a:rPr>
              <a:t>&lt;</a:t>
            </a:r>
            <a:r>
              <a:rPr lang="da-DK" dirty="0" smtClean="0">
                <a:solidFill>
                  <a:prstClr val="black"/>
                </a:solidFill>
                <a:latin typeface="Courier"/>
              </a:rPr>
              <a:t> </a:t>
            </a:r>
            <a:r>
              <a:rPr lang="da-DK" dirty="0" smtClean="0">
                <a:solidFill>
                  <a:srgbClr val="B50000"/>
                </a:solidFill>
                <a:latin typeface="CourierNewPSMT"/>
              </a:rPr>
              <a:t>10000</a:t>
            </a:r>
            <a:r>
              <a:rPr lang="da-DK" dirty="0" smtClean="0">
                <a:solidFill>
                  <a:srgbClr val="398B0F"/>
                </a:solidFill>
                <a:latin typeface="CourierNewPSMT"/>
              </a:rPr>
              <a:t>;</a:t>
            </a:r>
            <a:r>
              <a:rPr lang="da-DK" dirty="0" smtClean="0">
                <a:solidFill>
                  <a:prstClr val="black"/>
                </a:solidFill>
                <a:latin typeface="Courier"/>
              </a:rPr>
              <a:t> i</a:t>
            </a:r>
            <a:r>
              <a:rPr lang="da-DK" dirty="0" smtClean="0">
                <a:solidFill>
                  <a:srgbClr val="398B0F"/>
                </a:solidFill>
                <a:latin typeface="CourierNewPSMT"/>
              </a:rPr>
              <a:t>++</a:t>
            </a:r>
            <a:r>
              <a:rPr lang="da-DK" dirty="0" smtClean="0">
                <a:solidFill>
                  <a:srgbClr val="2A8B00"/>
                </a:solidFill>
                <a:latin typeface="CourierNewPSMT"/>
              </a:rPr>
              <a:t>)</a:t>
            </a:r>
            <a:r>
              <a:rPr lang="da-DK" dirty="0" smtClean="0">
                <a:solidFill>
                  <a:prstClr val="black"/>
                </a:solidFill>
                <a:latin typeface="Courier"/>
              </a:rPr>
              <a:t> </a:t>
            </a:r>
            <a:r>
              <a:rPr lang="da-DK" dirty="0" smtClean="0">
                <a:solidFill>
                  <a:srgbClr val="2A8B00"/>
                </a:solidFill>
                <a:latin typeface="CourierNewPSMT"/>
              </a:rPr>
              <a:t>{</a:t>
            </a:r>
            <a:endParaRPr lang="da-DK" dirty="0" smtClean="0">
              <a:solidFill>
                <a:prstClr val="black"/>
              </a:solidFill>
              <a:latin typeface="Courier"/>
            </a:endParaRPr>
          </a:p>
          <a:p>
            <a:pPr marL="0" indent="0">
              <a:buFont typeface="Arial"/>
              <a:buNone/>
            </a:pPr>
            <a:r>
              <a:rPr lang="da-DK" dirty="0" smtClean="0">
                <a:solidFill>
                  <a:prstClr val="black"/>
                </a:solidFill>
                <a:latin typeface="Courier"/>
              </a:rPr>
              <a:t>   </a:t>
            </a:r>
            <a:r>
              <a:rPr lang="da-DK" dirty="0" err="1" smtClean="0">
                <a:solidFill>
                  <a:prstClr val="black"/>
                </a:solidFill>
                <a:latin typeface="Courier"/>
              </a:rPr>
              <a:t>fs.</a:t>
            </a:r>
            <a:r>
              <a:rPr lang="da-DK" dirty="0" err="1" smtClean="0">
                <a:solidFill>
                  <a:srgbClr val="4D0057"/>
                </a:solidFill>
                <a:latin typeface="CourierNewPSMT"/>
              </a:rPr>
              <a:t>readFile</a:t>
            </a:r>
            <a:r>
              <a:rPr lang="da-DK" dirty="0" smtClean="0">
                <a:solidFill>
                  <a:srgbClr val="2A8B00"/>
                </a:solidFill>
                <a:latin typeface="CourierNewPSMT"/>
              </a:rPr>
              <a:t>(</a:t>
            </a:r>
            <a:r>
              <a:rPr lang="da-DK" dirty="0" err="1" smtClean="0">
                <a:solidFill>
                  <a:prstClr val="black"/>
                </a:solidFill>
                <a:latin typeface="Courier"/>
              </a:rPr>
              <a:t>filename</a:t>
            </a:r>
            <a:r>
              <a:rPr lang="da-DK" dirty="0" smtClean="0">
                <a:solidFill>
                  <a:srgbClr val="2A8B00"/>
                </a:solidFill>
                <a:latin typeface="CourierNewPSMT"/>
              </a:rPr>
              <a:t>)</a:t>
            </a:r>
            <a:r>
              <a:rPr lang="da-DK" dirty="0" smtClean="0">
                <a:solidFill>
                  <a:srgbClr val="398B0F"/>
                </a:solidFill>
                <a:latin typeface="CourierNewPSMT"/>
              </a:rPr>
              <a:t>;</a:t>
            </a:r>
            <a:endParaRPr lang="da-DK" dirty="0" smtClean="0">
              <a:solidFill>
                <a:prstClr val="black"/>
              </a:solidFill>
              <a:latin typeface="Courier"/>
            </a:endParaRPr>
          </a:p>
          <a:p>
            <a:pPr marL="0" indent="0">
              <a:buFont typeface="Arial"/>
              <a:buNone/>
            </a:pPr>
            <a:r>
              <a:rPr lang="da-DK" dirty="0" smtClean="0">
                <a:solidFill>
                  <a:srgbClr val="2A8B00"/>
                </a:solidFill>
                <a:latin typeface="CourierNewPSMT"/>
              </a:rPr>
              <a:t> }</a:t>
            </a:r>
            <a:r>
              <a:rPr lang="en-US" dirty="0" smtClean="0">
                <a:latin typeface="Courier New"/>
                <a:cs typeface="Courier New"/>
              </a:rPr>
              <a:t>		</a:t>
            </a:r>
          </a:p>
          <a:p>
            <a:pPr marL="0" indent="0">
              <a:buFont typeface="Arial"/>
              <a:buNone/>
            </a:pPr>
            <a:endParaRPr lang="en-US" dirty="0" smtClean="0">
              <a:latin typeface="Courier New"/>
              <a:cs typeface="Courier New"/>
            </a:endParaRPr>
          </a:p>
          <a:p>
            <a:pPr marL="0" indent="0">
              <a:buFont typeface="Arial"/>
              <a:buNone/>
            </a:pPr>
            <a:endParaRPr lang="en-US" dirty="0" smtClean="0"/>
          </a:p>
        </p:txBody>
      </p:sp>
    </p:spTree>
    <p:extLst>
      <p:ext uri="{BB962C8B-B14F-4D97-AF65-F5344CB8AC3E}">
        <p14:creationId xmlns:p14="http://schemas.microsoft.com/office/powerpoint/2010/main" val="14572610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Final Thoughts</a:t>
            </a:r>
            <a:endParaRPr lang="en-US" dirty="0"/>
          </a:p>
        </p:txBody>
      </p:sp>
      <p:sp>
        <p:nvSpPr>
          <p:cNvPr id="3" name="Content Placeholder 2"/>
          <p:cNvSpPr>
            <a:spLocks noGrp="1"/>
          </p:cNvSpPr>
          <p:nvPr>
            <p:ph idx="1"/>
          </p:nvPr>
        </p:nvSpPr>
        <p:spPr>
          <a:ln>
            <a:noFill/>
          </a:ln>
        </p:spPr>
        <p:txBody>
          <a:bodyPr>
            <a:normAutofit lnSpcReduction="10000"/>
          </a:bodyPr>
          <a:lstStyle/>
          <a:p>
            <a:pPr marL="0" indent="0">
              <a:buNone/>
            </a:pPr>
            <a:endParaRPr lang="en-US" sz="1000" dirty="0" smtClean="0"/>
          </a:p>
          <a:p>
            <a:pPr marL="0" indent="0">
              <a:buNone/>
            </a:pPr>
            <a:r>
              <a:rPr lang="en-US" dirty="0" smtClean="0"/>
              <a:t>Most anti-patterns in </a:t>
            </a:r>
            <a:r>
              <a:rPr lang="en-US" dirty="0" err="1" smtClean="0"/>
              <a:t>Node.js</a:t>
            </a:r>
            <a:r>
              <a:rPr lang="en-US" dirty="0" smtClean="0"/>
              <a:t> come from:</a:t>
            </a:r>
          </a:p>
          <a:p>
            <a:endParaRPr lang="en-US" dirty="0" smtClean="0"/>
          </a:p>
          <a:p>
            <a:r>
              <a:rPr lang="en-US" dirty="0" smtClean="0"/>
              <a:t>Sketchy </a:t>
            </a:r>
            <a:r>
              <a:rPr lang="en-US" dirty="0" smtClean="0">
                <a:solidFill>
                  <a:schemeClr val="accent1"/>
                </a:solidFill>
              </a:rPr>
              <a:t>JavaScript</a:t>
            </a:r>
            <a:r>
              <a:rPr lang="en-US" dirty="0" smtClean="0"/>
              <a:t> heritage</a:t>
            </a:r>
          </a:p>
          <a:p>
            <a:r>
              <a:rPr lang="en-US" dirty="0" smtClean="0"/>
              <a:t>Inexperience with </a:t>
            </a:r>
            <a:r>
              <a:rPr lang="en-US" dirty="0" smtClean="0">
                <a:solidFill>
                  <a:srgbClr val="1D86CD"/>
                </a:solidFill>
              </a:rPr>
              <a:t>Asynchronous Thinking</a:t>
            </a:r>
          </a:p>
          <a:p>
            <a:endParaRPr lang="en-US" dirty="0">
              <a:solidFill>
                <a:srgbClr val="1D86CD"/>
              </a:solidFill>
            </a:endParaRPr>
          </a:p>
          <a:p>
            <a:pPr marL="0" indent="0">
              <a:buNone/>
            </a:pPr>
            <a:r>
              <a:rPr lang="en-US" dirty="0" smtClean="0"/>
              <a:t>Remember, let the </a:t>
            </a:r>
            <a:r>
              <a:rPr lang="en-US" dirty="0" smtClean="0">
                <a:solidFill>
                  <a:schemeClr val="accent1"/>
                </a:solidFill>
              </a:rPr>
              <a:t>Event Loop </a:t>
            </a:r>
            <a:r>
              <a:rPr lang="en-US" dirty="0" smtClean="0"/>
              <a:t>do the heavy lifting!</a:t>
            </a:r>
            <a:endParaRPr lang="en-US" dirty="0"/>
          </a:p>
        </p:txBody>
      </p:sp>
    </p:spTree>
    <p:extLst>
      <p:ext uri="{BB962C8B-B14F-4D97-AF65-F5344CB8AC3E}">
        <p14:creationId xmlns:p14="http://schemas.microsoft.com/office/powerpoint/2010/main" val="3890205782"/>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98066"/>
            <a:ext cx="8229600" cy="1143000"/>
          </a:xfrm>
        </p:spPr>
        <p:txBody>
          <a:bodyPr/>
          <a:lstStyle/>
          <a:p>
            <a:r>
              <a:rPr lang="en-US" dirty="0" smtClean="0"/>
              <a:t>Thanks</a:t>
            </a:r>
            <a:endParaRPr lang="en-US" dirty="0"/>
          </a:p>
        </p:txBody>
      </p:sp>
      <p:sp>
        <p:nvSpPr>
          <p:cNvPr id="4" name="Title 1"/>
          <p:cNvSpPr txBox="1">
            <a:spLocks/>
          </p:cNvSpPr>
          <p:nvPr/>
        </p:nvSpPr>
        <p:spPr>
          <a:xfrm>
            <a:off x="283341" y="4493196"/>
            <a:ext cx="8535730" cy="1903138"/>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rgbClr val="55992B"/>
                </a:solidFill>
                <a:latin typeface="+mj-lt"/>
                <a:ea typeface="+mj-ea"/>
                <a:cs typeface="+mj-cs"/>
              </a:defRPr>
            </a:lvl1pPr>
          </a:lstStyle>
          <a:p>
            <a:r>
              <a:rPr lang="en-US" sz="4000" dirty="0" smtClean="0">
                <a:solidFill>
                  <a:srgbClr val="1D86CD"/>
                </a:solidFill>
              </a:rPr>
              <a:t>Code samples from this talk at:</a:t>
            </a:r>
          </a:p>
          <a:p>
            <a:endParaRPr lang="en-US" sz="4000" dirty="0" smtClean="0">
              <a:solidFill>
                <a:srgbClr val="1D86CD"/>
              </a:solidFill>
            </a:endParaRPr>
          </a:p>
          <a:p>
            <a:r>
              <a:rPr lang="en-US" sz="4000" dirty="0">
                <a:solidFill>
                  <a:schemeClr val="accent1"/>
                </a:solidFill>
                <a:hlinkClick r:id="rId2"/>
              </a:rPr>
              <a:t>https://github.com/cacois/node-patterns-</a:t>
            </a:r>
            <a:r>
              <a:rPr lang="en-US" sz="4000" dirty="0" smtClean="0">
                <a:solidFill>
                  <a:schemeClr val="accent1"/>
                </a:solidFill>
                <a:hlinkClick r:id="rId2"/>
              </a:rPr>
              <a:t>discerning</a:t>
            </a:r>
            <a:endParaRPr lang="en-US" sz="4000" dirty="0">
              <a:solidFill>
                <a:schemeClr val="accent1"/>
              </a:solidFill>
            </a:endParaRPr>
          </a:p>
        </p:txBody>
      </p:sp>
    </p:spTree>
    <p:extLst>
      <p:ext uri="{BB962C8B-B14F-4D97-AF65-F5344CB8AC3E}">
        <p14:creationId xmlns:p14="http://schemas.microsoft.com/office/powerpoint/2010/main" val="528914831"/>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Disclaimer</a:t>
            </a:r>
            <a:endParaRPr lang="en-US" dirty="0"/>
          </a:p>
        </p:txBody>
      </p:sp>
      <p:sp>
        <p:nvSpPr>
          <p:cNvPr id="3" name="Content Placeholder 2"/>
          <p:cNvSpPr>
            <a:spLocks noGrp="1"/>
          </p:cNvSpPr>
          <p:nvPr>
            <p:ph idx="1"/>
          </p:nvPr>
        </p:nvSpPr>
        <p:spPr/>
        <p:txBody>
          <a:bodyPr/>
          <a:lstStyle/>
          <a:p>
            <a:pPr marL="0" indent="0">
              <a:buNone/>
            </a:pPr>
            <a:r>
              <a:rPr lang="en-US" dirty="0" smtClean="0"/>
              <a:t>Though I am an employee of the Software Engineering Institute at Carnegie Mellon University, this wok was not funded by the SEI and does not reflect the work or opinions of the SEI or its customers.</a:t>
            </a:r>
            <a:endParaRPr lang="en-US" dirty="0"/>
          </a:p>
        </p:txBody>
      </p:sp>
    </p:spTree>
    <p:extLst>
      <p:ext uri="{BB962C8B-B14F-4D97-AF65-F5344CB8AC3E}">
        <p14:creationId xmlns:p14="http://schemas.microsoft.com/office/powerpoint/2010/main" val="12666913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chat</a:t>
            </a:r>
            <a:endParaRPr lang="en-US" dirty="0"/>
          </a:p>
        </p:txBody>
      </p:sp>
      <p:sp>
        <p:nvSpPr>
          <p:cNvPr id="4" name="TextBox 3"/>
          <p:cNvSpPr txBox="1"/>
          <p:nvPr/>
        </p:nvSpPr>
        <p:spPr>
          <a:xfrm flipH="1">
            <a:off x="3084327" y="1975655"/>
            <a:ext cx="2899644" cy="646331"/>
          </a:xfrm>
          <a:prstGeom prst="rect">
            <a:avLst/>
          </a:prstGeom>
          <a:noFill/>
        </p:spPr>
        <p:txBody>
          <a:bodyPr wrap="square" rtlCol="0">
            <a:spAutoFit/>
          </a:bodyPr>
          <a:lstStyle/>
          <a:p>
            <a:r>
              <a:rPr lang="en-US" sz="3600" dirty="0" smtClean="0"/>
              <a:t>@</a:t>
            </a:r>
            <a:r>
              <a:rPr lang="en-US" sz="3600" dirty="0" err="1" smtClean="0"/>
              <a:t>aaroncois</a:t>
            </a:r>
            <a:endParaRPr lang="en-US" sz="3600" dirty="0"/>
          </a:p>
        </p:txBody>
      </p:sp>
      <p:pic>
        <p:nvPicPr>
          <p:cNvPr id="5" name="Picture 4"/>
          <p:cNvPicPr>
            <a:picLocks noChangeAspect="1"/>
          </p:cNvPicPr>
          <p:nvPr/>
        </p:nvPicPr>
        <p:blipFill>
          <a:blip r:embed="rId2"/>
          <a:stretch>
            <a:fillRect/>
          </a:stretch>
        </p:blipFill>
        <p:spPr>
          <a:xfrm>
            <a:off x="1470935" y="1549567"/>
            <a:ext cx="1428064" cy="1428064"/>
          </a:xfrm>
          <a:prstGeom prst="rect">
            <a:avLst/>
          </a:prstGeom>
        </p:spPr>
      </p:pic>
      <p:sp>
        <p:nvSpPr>
          <p:cNvPr id="6" name="TextBox 5"/>
          <p:cNvSpPr txBox="1"/>
          <p:nvPr/>
        </p:nvSpPr>
        <p:spPr>
          <a:xfrm flipH="1">
            <a:off x="4590964" y="5283204"/>
            <a:ext cx="4553035" cy="584776"/>
          </a:xfrm>
          <a:prstGeom prst="rect">
            <a:avLst/>
          </a:prstGeom>
          <a:noFill/>
        </p:spPr>
        <p:txBody>
          <a:bodyPr wrap="square" rtlCol="0">
            <a:spAutoFit/>
          </a:bodyPr>
          <a:lstStyle/>
          <a:p>
            <a:r>
              <a:rPr lang="en-US" sz="3200" dirty="0" err="1" smtClean="0"/>
              <a:t>www.codehenge.net</a:t>
            </a:r>
            <a:endParaRPr lang="en-US" sz="3200" dirty="0"/>
          </a:p>
        </p:txBody>
      </p:sp>
      <p:pic>
        <p:nvPicPr>
          <p:cNvPr id="7" name="Picture 6"/>
          <p:cNvPicPr>
            <a:picLocks noChangeAspect="1"/>
          </p:cNvPicPr>
          <p:nvPr/>
        </p:nvPicPr>
        <p:blipFill>
          <a:blip r:embed="rId3"/>
          <a:stretch>
            <a:fillRect/>
          </a:stretch>
        </p:blipFill>
        <p:spPr>
          <a:xfrm>
            <a:off x="317374" y="5026359"/>
            <a:ext cx="4145387" cy="1142839"/>
          </a:xfrm>
          <a:prstGeom prst="rect">
            <a:avLst/>
          </a:prstGeom>
        </p:spPr>
      </p:pic>
      <p:pic>
        <p:nvPicPr>
          <p:cNvPr id="8" name="Picture 7"/>
          <p:cNvPicPr>
            <a:picLocks noChangeAspect="1"/>
          </p:cNvPicPr>
          <p:nvPr/>
        </p:nvPicPr>
        <p:blipFill>
          <a:blip r:embed="rId4"/>
          <a:stretch>
            <a:fillRect/>
          </a:stretch>
        </p:blipFill>
        <p:spPr>
          <a:xfrm>
            <a:off x="6501884" y="2808391"/>
            <a:ext cx="1474139" cy="1474139"/>
          </a:xfrm>
          <a:prstGeom prst="rect">
            <a:avLst/>
          </a:prstGeom>
        </p:spPr>
      </p:pic>
      <p:sp>
        <p:nvSpPr>
          <p:cNvPr id="9" name="TextBox 8"/>
          <p:cNvSpPr txBox="1"/>
          <p:nvPr/>
        </p:nvSpPr>
        <p:spPr>
          <a:xfrm>
            <a:off x="2502339" y="3255558"/>
            <a:ext cx="3995204" cy="584776"/>
          </a:xfrm>
          <a:prstGeom prst="rect">
            <a:avLst/>
          </a:prstGeom>
          <a:noFill/>
        </p:spPr>
        <p:txBody>
          <a:bodyPr wrap="none" rtlCol="0">
            <a:spAutoFit/>
          </a:bodyPr>
          <a:lstStyle/>
          <a:p>
            <a:r>
              <a:rPr lang="en-US" sz="3200" dirty="0" err="1" smtClean="0"/>
              <a:t>github.com</a:t>
            </a:r>
            <a:r>
              <a:rPr lang="en-US" sz="3200" dirty="0"/>
              <a:t>/</a:t>
            </a:r>
            <a:r>
              <a:rPr lang="en-US" sz="3200" dirty="0" err="1"/>
              <a:t>cacois</a:t>
            </a:r>
            <a:endParaRPr lang="en-US" sz="3200" dirty="0"/>
          </a:p>
        </p:txBody>
      </p:sp>
    </p:spTree>
    <p:extLst>
      <p:ext uri="{BB962C8B-B14F-4D97-AF65-F5344CB8AC3E}">
        <p14:creationId xmlns:p14="http://schemas.microsoft.com/office/powerpoint/2010/main" val="3134646793"/>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p:cNvSpPr/>
          <p:nvPr/>
        </p:nvSpPr>
        <p:spPr>
          <a:xfrm>
            <a:off x="3367461" y="2155414"/>
            <a:ext cx="2400337" cy="4019554"/>
          </a:xfrm>
          <a:prstGeom prst="can">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smtClean="0"/>
              <a:t>Node.js</a:t>
            </a:r>
            <a:r>
              <a:rPr lang="en-US" sz="3200" dirty="0" smtClean="0"/>
              <a:t> Event Loop</a:t>
            </a:r>
            <a:endParaRPr lang="en-US" sz="3200" dirty="0"/>
          </a:p>
        </p:txBody>
      </p:sp>
      <p:cxnSp>
        <p:nvCxnSpPr>
          <p:cNvPr id="14" name="Straight Arrow Connector 13"/>
          <p:cNvCxnSpPr>
            <a:stCxn id="57" idx="3"/>
          </p:cNvCxnSpPr>
          <p:nvPr/>
        </p:nvCxnSpPr>
        <p:spPr>
          <a:xfrm flipV="1">
            <a:off x="2143332" y="3274836"/>
            <a:ext cx="1224129" cy="2114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57" idx="3"/>
          </p:cNvCxnSpPr>
          <p:nvPr/>
        </p:nvCxnSpPr>
        <p:spPr>
          <a:xfrm>
            <a:off x="2143332" y="3486299"/>
            <a:ext cx="1224129" cy="788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57" idx="3"/>
          </p:cNvCxnSpPr>
          <p:nvPr/>
        </p:nvCxnSpPr>
        <p:spPr>
          <a:xfrm>
            <a:off x="2143332" y="3486299"/>
            <a:ext cx="1224129" cy="3468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57" idx="3"/>
            <a:endCxn id="4" idx="2"/>
          </p:cNvCxnSpPr>
          <p:nvPr/>
        </p:nvCxnSpPr>
        <p:spPr>
          <a:xfrm>
            <a:off x="2143332" y="3486299"/>
            <a:ext cx="1224129" cy="6788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57" idx="3"/>
          </p:cNvCxnSpPr>
          <p:nvPr/>
        </p:nvCxnSpPr>
        <p:spPr>
          <a:xfrm>
            <a:off x="2143332" y="3486299"/>
            <a:ext cx="1224129" cy="9759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57" idx="3"/>
          </p:cNvCxnSpPr>
          <p:nvPr/>
        </p:nvCxnSpPr>
        <p:spPr>
          <a:xfrm>
            <a:off x="2143332" y="3486299"/>
            <a:ext cx="1224129" cy="13138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5091978" y="292257"/>
            <a:ext cx="3530591" cy="923330"/>
          </a:xfrm>
          <a:prstGeom prst="rect">
            <a:avLst/>
          </a:prstGeom>
          <a:noFill/>
        </p:spPr>
        <p:txBody>
          <a:bodyPr wrap="square" rtlCol="0">
            <a:spAutoFit/>
          </a:bodyPr>
          <a:lstStyle/>
          <a:p>
            <a:r>
              <a:rPr lang="en-US" dirty="0" smtClean="0"/>
              <a:t>The event loop efficiently manages a thread pool and executes tasks efficiently…</a:t>
            </a:r>
            <a:endParaRPr lang="en-US" dirty="0"/>
          </a:p>
        </p:txBody>
      </p:sp>
      <p:cxnSp>
        <p:nvCxnSpPr>
          <p:cNvPr id="5" name="Straight Arrow Connector 4"/>
          <p:cNvCxnSpPr/>
          <p:nvPr/>
        </p:nvCxnSpPr>
        <p:spPr>
          <a:xfrm>
            <a:off x="5767798" y="2943725"/>
            <a:ext cx="1130256"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5767798" y="3382508"/>
            <a:ext cx="1970131" cy="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5767798" y="3833140"/>
            <a:ext cx="2919002" cy="0"/>
          </a:xfrm>
          <a:prstGeom prst="straightConnector1">
            <a:avLst/>
          </a:prstGeom>
          <a:ln>
            <a:solidFill>
              <a:schemeClr val="accent5"/>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5767798" y="4843757"/>
            <a:ext cx="1130256" cy="0"/>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6898054" y="2307814"/>
            <a:ext cx="46609" cy="3867154"/>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7737929" y="2307814"/>
            <a:ext cx="46609" cy="386715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8698453" y="2307814"/>
            <a:ext cx="46609" cy="3867154"/>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476574" y="1570638"/>
            <a:ext cx="936178" cy="584776"/>
          </a:xfrm>
          <a:prstGeom prst="rect">
            <a:avLst/>
          </a:prstGeom>
          <a:noFill/>
        </p:spPr>
        <p:txBody>
          <a:bodyPr wrap="square" rtlCol="0">
            <a:spAutoFit/>
          </a:bodyPr>
          <a:lstStyle/>
          <a:p>
            <a:pPr algn="ctr"/>
            <a:r>
              <a:rPr lang="en-US" sz="1600" dirty="0" smtClean="0"/>
              <a:t>Thread 1</a:t>
            </a:r>
            <a:endParaRPr lang="en-US" sz="1600" dirty="0"/>
          </a:p>
        </p:txBody>
      </p:sp>
      <p:sp>
        <p:nvSpPr>
          <p:cNvPr id="33" name="TextBox 32"/>
          <p:cNvSpPr txBox="1"/>
          <p:nvPr/>
        </p:nvSpPr>
        <p:spPr>
          <a:xfrm>
            <a:off x="7316449" y="1570638"/>
            <a:ext cx="936178" cy="584776"/>
          </a:xfrm>
          <a:prstGeom prst="rect">
            <a:avLst/>
          </a:prstGeom>
          <a:noFill/>
        </p:spPr>
        <p:txBody>
          <a:bodyPr wrap="square" rtlCol="0">
            <a:spAutoFit/>
          </a:bodyPr>
          <a:lstStyle/>
          <a:p>
            <a:pPr algn="ctr"/>
            <a:r>
              <a:rPr lang="en-US" sz="1600" dirty="0" smtClean="0"/>
              <a:t>Thread 2</a:t>
            </a:r>
            <a:endParaRPr lang="en-US" sz="1600" dirty="0"/>
          </a:p>
        </p:txBody>
      </p:sp>
      <p:sp>
        <p:nvSpPr>
          <p:cNvPr id="35" name="TextBox 34"/>
          <p:cNvSpPr txBox="1"/>
          <p:nvPr/>
        </p:nvSpPr>
        <p:spPr>
          <a:xfrm>
            <a:off x="8277936" y="1570638"/>
            <a:ext cx="936178" cy="584776"/>
          </a:xfrm>
          <a:prstGeom prst="rect">
            <a:avLst/>
          </a:prstGeom>
          <a:noFill/>
        </p:spPr>
        <p:txBody>
          <a:bodyPr wrap="square" rtlCol="0">
            <a:spAutoFit/>
          </a:bodyPr>
          <a:lstStyle/>
          <a:p>
            <a:pPr algn="ctr"/>
            <a:r>
              <a:rPr lang="en-US" sz="1600" dirty="0" smtClean="0"/>
              <a:t>Thread n</a:t>
            </a:r>
            <a:endParaRPr lang="en-US" sz="1600" dirty="0"/>
          </a:p>
        </p:txBody>
      </p:sp>
      <p:sp>
        <p:nvSpPr>
          <p:cNvPr id="12" name="TextBox 11"/>
          <p:cNvSpPr txBox="1"/>
          <p:nvPr/>
        </p:nvSpPr>
        <p:spPr>
          <a:xfrm>
            <a:off x="8006066" y="2155414"/>
            <a:ext cx="543739" cy="523220"/>
          </a:xfrm>
          <a:prstGeom prst="rect">
            <a:avLst/>
          </a:prstGeom>
          <a:noFill/>
        </p:spPr>
        <p:txBody>
          <a:bodyPr wrap="none" rtlCol="0">
            <a:spAutoFit/>
          </a:bodyPr>
          <a:lstStyle/>
          <a:p>
            <a:r>
              <a:rPr lang="en-US" sz="2800" dirty="0" smtClean="0"/>
              <a:t>…</a:t>
            </a:r>
            <a:endParaRPr lang="en-US" sz="2800" dirty="0"/>
          </a:p>
        </p:txBody>
      </p:sp>
      <p:cxnSp>
        <p:nvCxnSpPr>
          <p:cNvPr id="39" name="Straight Arrow Connector 38"/>
          <p:cNvCxnSpPr/>
          <p:nvPr/>
        </p:nvCxnSpPr>
        <p:spPr>
          <a:xfrm flipH="1">
            <a:off x="5767798" y="4322477"/>
            <a:ext cx="1130256"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5954233" y="2597695"/>
            <a:ext cx="825992" cy="369332"/>
          </a:xfrm>
          <a:prstGeom prst="rect">
            <a:avLst/>
          </a:prstGeom>
          <a:noFill/>
        </p:spPr>
        <p:txBody>
          <a:bodyPr wrap="none" rtlCol="0">
            <a:spAutoFit/>
          </a:bodyPr>
          <a:lstStyle/>
          <a:p>
            <a:r>
              <a:rPr lang="en-US" dirty="0" smtClean="0">
                <a:solidFill>
                  <a:schemeClr val="accent2"/>
                </a:solidFill>
              </a:rPr>
              <a:t>Task 1</a:t>
            </a:r>
            <a:endParaRPr lang="en-US" dirty="0">
              <a:solidFill>
                <a:schemeClr val="accent2"/>
              </a:solidFill>
            </a:endParaRPr>
          </a:p>
        </p:txBody>
      </p:sp>
      <p:sp>
        <p:nvSpPr>
          <p:cNvPr id="43" name="TextBox 42"/>
          <p:cNvSpPr txBox="1"/>
          <p:nvPr/>
        </p:nvSpPr>
        <p:spPr>
          <a:xfrm>
            <a:off x="5929621" y="3013176"/>
            <a:ext cx="825992" cy="369332"/>
          </a:xfrm>
          <a:prstGeom prst="rect">
            <a:avLst/>
          </a:prstGeom>
          <a:noFill/>
        </p:spPr>
        <p:txBody>
          <a:bodyPr wrap="none" rtlCol="0">
            <a:spAutoFit/>
          </a:bodyPr>
          <a:lstStyle/>
          <a:p>
            <a:r>
              <a:rPr lang="en-US" dirty="0" smtClean="0">
                <a:solidFill>
                  <a:schemeClr val="accent3"/>
                </a:solidFill>
              </a:rPr>
              <a:t>Task 2</a:t>
            </a:r>
            <a:endParaRPr lang="en-US" dirty="0">
              <a:solidFill>
                <a:schemeClr val="accent3"/>
              </a:solidFill>
            </a:endParaRPr>
          </a:p>
        </p:txBody>
      </p:sp>
      <p:sp>
        <p:nvSpPr>
          <p:cNvPr id="44" name="TextBox 43"/>
          <p:cNvSpPr txBox="1"/>
          <p:nvPr/>
        </p:nvSpPr>
        <p:spPr>
          <a:xfrm>
            <a:off x="5929621" y="3463808"/>
            <a:ext cx="825992" cy="369332"/>
          </a:xfrm>
          <a:prstGeom prst="rect">
            <a:avLst/>
          </a:prstGeom>
          <a:noFill/>
        </p:spPr>
        <p:txBody>
          <a:bodyPr wrap="none" rtlCol="0">
            <a:spAutoFit/>
          </a:bodyPr>
          <a:lstStyle/>
          <a:p>
            <a:r>
              <a:rPr lang="en-US" dirty="0" smtClean="0">
                <a:solidFill>
                  <a:schemeClr val="accent5"/>
                </a:solidFill>
              </a:rPr>
              <a:t>Task 3</a:t>
            </a:r>
            <a:endParaRPr lang="en-US" dirty="0">
              <a:solidFill>
                <a:schemeClr val="accent5"/>
              </a:solidFill>
            </a:endParaRPr>
          </a:p>
        </p:txBody>
      </p:sp>
      <p:sp>
        <p:nvSpPr>
          <p:cNvPr id="45" name="TextBox 44"/>
          <p:cNvSpPr txBox="1"/>
          <p:nvPr/>
        </p:nvSpPr>
        <p:spPr>
          <a:xfrm>
            <a:off x="5929621" y="4474426"/>
            <a:ext cx="825992" cy="369332"/>
          </a:xfrm>
          <a:prstGeom prst="rect">
            <a:avLst/>
          </a:prstGeom>
          <a:noFill/>
        </p:spPr>
        <p:txBody>
          <a:bodyPr wrap="none" rtlCol="0">
            <a:spAutoFit/>
          </a:bodyPr>
          <a:lstStyle/>
          <a:p>
            <a:r>
              <a:rPr lang="en-US" dirty="0" smtClean="0">
                <a:solidFill>
                  <a:schemeClr val="accent6">
                    <a:lumMod val="60000"/>
                    <a:lumOff val="40000"/>
                  </a:schemeClr>
                </a:solidFill>
              </a:rPr>
              <a:t>Task 4</a:t>
            </a:r>
            <a:endParaRPr lang="en-US" dirty="0">
              <a:solidFill>
                <a:schemeClr val="accent6">
                  <a:lumMod val="60000"/>
                  <a:lumOff val="40000"/>
                </a:schemeClr>
              </a:solidFill>
            </a:endParaRPr>
          </a:p>
        </p:txBody>
      </p:sp>
      <p:sp>
        <p:nvSpPr>
          <p:cNvPr id="46" name="TextBox 45"/>
          <p:cNvSpPr txBox="1"/>
          <p:nvPr/>
        </p:nvSpPr>
        <p:spPr>
          <a:xfrm>
            <a:off x="5844444" y="3953145"/>
            <a:ext cx="1100219" cy="369332"/>
          </a:xfrm>
          <a:prstGeom prst="rect">
            <a:avLst/>
          </a:prstGeom>
          <a:noFill/>
        </p:spPr>
        <p:txBody>
          <a:bodyPr wrap="none" rtlCol="0">
            <a:spAutoFit/>
          </a:bodyPr>
          <a:lstStyle/>
          <a:p>
            <a:r>
              <a:rPr lang="en-US" dirty="0" smtClean="0">
                <a:solidFill>
                  <a:schemeClr val="accent2"/>
                </a:solidFill>
              </a:rPr>
              <a:t>Return 1</a:t>
            </a:r>
            <a:endParaRPr lang="en-US" dirty="0">
              <a:solidFill>
                <a:schemeClr val="accent2"/>
              </a:solidFill>
            </a:endParaRPr>
          </a:p>
        </p:txBody>
      </p:sp>
      <p:sp>
        <p:nvSpPr>
          <p:cNvPr id="52" name="Arc 51"/>
          <p:cNvSpPr/>
          <p:nvPr/>
        </p:nvSpPr>
        <p:spPr>
          <a:xfrm rot="11185619">
            <a:off x="1202288" y="2027187"/>
            <a:ext cx="4825009" cy="3365729"/>
          </a:xfrm>
          <a:prstGeom prst="arc">
            <a:avLst>
              <a:gd name="adj1" fmla="val 16342777"/>
              <a:gd name="adj2" fmla="val 20739980"/>
            </a:avLst>
          </a:prstGeom>
          <a:ln>
            <a:solidFill>
              <a:srgbClr val="732E9A"/>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3" name="TextBox 52"/>
          <p:cNvSpPr txBox="1"/>
          <p:nvPr/>
        </p:nvSpPr>
        <p:spPr>
          <a:xfrm>
            <a:off x="642200" y="4860555"/>
            <a:ext cx="1501132" cy="369332"/>
          </a:xfrm>
          <a:prstGeom prst="rect">
            <a:avLst/>
          </a:prstGeom>
          <a:noFill/>
        </p:spPr>
        <p:txBody>
          <a:bodyPr wrap="none" rtlCol="0">
            <a:spAutoFit/>
          </a:bodyPr>
          <a:lstStyle/>
          <a:p>
            <a:r>
              <a:rPr lang="en-US" dirty="0" smtClean="0">
                <a:solidFill>
                  <a:schemeClr val="accent2"/>
                </a:solidFill>
              </a:rPr>
              <a:t>Callback1()</a:t>
            </a:r>
            <a:endParaRPr lang="en-US" dirty="0">
              <a:solidFill>
                <a:schemeClr val="accent2"/>
              </a:solidFill>
            </a:endParaRPr>
          </a:p>
        </p:txBody>
      </p:sp>
      <p:sp>
        <p:nvSpPr>
          <p:cNvPr id="54" name="TextBox 53"/>
          <p:cNvSpPr txBox="1"/>
          <p:nvPr/>
        </p:nvSpPr>
        <p:spPr>
          <a:xfrm>
            <a:off x="581948" y="6090965"/>
            <a:ext cx="3530591" cy="646331"/>
          </a:xfrm>
          <a:prstGeom prst="rect">
            <a:avLst/>
          </a:prstGeom>
          <a:noFill/>
        </p:spPr>
        <p:txBody>
          <a:bodyPr wrap="square" rtlCol="0">
            <a:spAutoFit/>
          </a:bodyPr>
          <a:lstStyle/>
          <a:p>
            <a:r>
              <a:rPr lang="en-US" dirty="0" smtClean="0"/>
              <a:t>…and executes each callback as tasks complete</a:t>
            </a:r>
            <a:endParaRPr lang="en-US" dirty="0"/>
          </a:p>
        </p:txBody>
      </p:sp>
      <p:sp>
        <p:nvSpPr>
          <p:cNvPr id="57" name="Rectangle 56"/>
          <p:cNvSpPr/>
          <p:nvPr/>
        </p:nvSpPr>
        <p:spPr>
          <a:xfrm>
            <a:off x="581948" y="3002788"/>
            <a:ext cx="1561384" cy="967022"/>
          </a:xfrm>
          <a:prstGeom prst="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err="1" smtClean="0"/>
              <a:t>Node.js</a:t>
            </a:r>
            <a:r>
              <a:rPr lang="en-US" sz="2400" dirty="0" smtClean="0"/>
              <a:t> app</a:t>
            </a:r>
            <a:endParaRPr lang="en-US" sz="2400" dirty="0"/>
          </a:p>
        </p:txBody>
      </p:sp>
      <p:sp>
        <p:nvSpPr>
          <p:cNvPr id="36" name="Arc 35"/>
          <p:cNvSpPr/>
          <p:nvPr/>
        </p:nvSpPr>
        <p:spPr>
          <a:xfrm rot="9951849">
            <a:off x="2055920" y="2028801"/>
            <a:ext cx="4825009" cy="3365729"/>
          </a:xfrm>
          <a:prstGeom prst="arc">
            <a:avLst>
              <a:gd name="adj1" fmla="val 14393008"/>
              <a:gd name="adj2" fmla="val 19023422"/>
            </a:avLst>
          </a:prstGeom>
          <a:ln>
            <a:solidFill>
              <a:srgbClr val="732E9A"/>
            </a:solidFill>
            <a:headEnd type="none"/>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4" name="Straight Connector 33"/>
          <p:cNvCxnSpPr/>
          <p:nvPr/>
        </p:nvCxnSpPr>
        <p:spPr>
          <a:xfrm flipH="1">
            <a:off x="2884715" y="2094288"/>
            <a:ext cx="403810" cy="1180548"/>
          </a:xfrm>
          <a:prstGeom prst="line">
            <a:avLst/>
          </a:prstGeom>
          <a:ln w="9525"/>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434409" y="178118"/>
            <a:ext cx="2784856" cy="923330"/>
          </a:xfrm>
          <a:prstGeom prst="rect">
            <a:avLst/>
          </a:prstGeom>
          <a:noFill/>
        </p:spPr>
        <p:txBody>
          <a:bodyPr wrap="square" rtlCol="0">
            <a:spAutoFit/>
          </a:bodyPr>
          <a:lstStyle/>
          <a:p>
            <a:r>
              <a:rPr lang="en-US" dirty="0" smtClean="0"/>
              <a:t>Node apps pass </a:t>
            </a:r>
            <a:r>
              <a:rPr lang="en-US" dirty="0" err="1" smtClean="0"/>
              <a:t>async</a:t>
            </a:r>
            <a:r>
              <a:rPr lang="en-US" dirty="0" smtClean="0"/>
              <a:t> tasks to the event loop, along with a callback</a:t>
            </a:r>
            <a:endParaRPr lang="en-US" dirty="0"/>
          </a:p>
        </p:txBody>
      </p:sp>
      <p:cxnSp>
        <p:nvCxnSpPr>
          <p:cNvPr id="38" name="Straight Connector 37"/>
          <p:cNvCxnSpPr/>
          <p:nvPr/>
        </p:nvCxnSpPr>
        <p:spPr>
          <a:xfrm>
            <a:off x="1029075" y="2307814"/>
            <a:ext cx="1855639" cy="967022"/>
          </a:xfrm>
          <a:prstGeom prst="line">
            <a:avLst/>
          </a:prstGeom>
          <a:ln w="9525"/>
        </p:spPr>
        <p:style>
          <a:lnRef idx="2">
            <a:schemeClr val="accent1"/>
          </a:lnRef>
          <a:fillRef idx="0">
            <a:schemeClr val="accent1"/>
          </a:fillRef>
          <a:effectRef idx="1">
            <a:schemeClr val="accent1"/>
          </a:effectRef>
          <a:fontRef idx="minor">
            <a:schemeClr val="tx1"/>
          </a:fontRef>
        </p:style>
      </p:cxnSp>
      <p:sp>
        <p:nvSpPr>
          <p:cNvPr id="40" name="Oval 39"/>
          <p:cNvSpPr/>
          <p:nvPr/>
        </p:nvSpPr>
        <p:spPr>
          <a:xfrm>
            <a:off x="813793" y="1428022"/>
            <a:ext cx="2474732" cy="1095182"/>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837125" y="1724956"/>
            <a:ext cx="2451400" cy="369332"/>
          </a:xfrm>
          <a:prstGeom prst="rect">
            <a:avLst/>
          </a:prstGeom>
          <a:noFill/>
        </p:spPr>
        <p:txBody>
          <a:bodyPr wrap="none" rtlCol="0">
            <a:spAutoFit/>
          </a:bodyPr>
          <a:lstStyle/>
          <a:p>
            <a:r>
              <a:rPr lang="en-US" dirty="0" smtClean="0"/>
              <a:t>(</a:t>
            </a:r>
            <a:r>
              <a:rPr lang="en-US" dirty="0"/>
              <a:t>f</a:t>
            </a:r>
            <a:r>
              <a:rPr lang="en-US" dirty="0" smtClean="0"/>
              <a:t>unction, callback)</a:t>
            </a:r>
            <a:endParaRPr lang="en-US" dirty="0"/>
          </a:p>
        </p:txBody>
      </p:sp>
      <p:sp>
        <p:nvSpPr>
          <p:cNvPr id="13" name="TextBox 12"/>
          <p:cNvSpPr txBox="1"/>
          <p:nvPr/>
        </p:nvSpPr>
        <p:spPr>
          <a:xfrm>
            <a:off x="0" y="292257"/>
            <a:ext cx="443225" cy="646331"/>
          </a:xfrm>
          <a:prstGeom prst="rect">
            <a:avLst/>
          </a:prstGeom>
          <a:noFill/>
        </p:spPr>
        <p:txBody>
          <a:bodyPr wrap="none" rtlCol="0">
            <a:spAutoFit/>
          </a:bodyPr>
          <a:lstStyle/>
          <a:p>
            <a:r>
              <a:rPr lang="en-US" sz="3600" b="1" dirty="0" smtClean="0">
                <a:solidFill>
                  <a:srgbClr val="1D86CD"/>
                </a:solidFill>
              </a:rPr>
              <a:t>1</a:t>
            </a:r>
            <a:endParaRPr lang="en-US" sz="3600" b="1" dirty="0">
              <a:solidFill>
                <a:srgbClr val="1D86CD"/>
              </a:solidFill>
            </a:endParaRPr>
          </a:p>
        </p:txBody>
      </p:sp>
      <p:sp>
        <p:nvSpPr>
          <p:cNvPr id="48" name="TextBox 47"/>
          <p:cNvSpPr txBox="1"/>
          <p:nvPr/>
        </p:nvSpPr>
        <p:spPr>
          <a:xfrm>
            <a:off x="4648753" y="403105"/>
            <a:ext cx="443225" cy="646331"/>
          </a:xfrm>
          <a:prstGeom prst="rect">
            <a:avLst/>
          </a:prstGeom>
          <a:noFill/>
        </p:spPr>
        <p:txBody>
          <a:bodyPr wrap="none" rtlCol="0">
            <a:spAutoFit/>
          </a:bodyPr>
          <a:lstStyle/>
          <a:p>
            <a:r>
              <a:rPr lang="en-US" sz="3600" b="1" dirty="0" smtClean="0">
                <a:solidFill>
                  <a:srgbClr val="1D86CD"/>
                </a:solidFill>
              </a:rPr>
              <a:t>2</a:t>
            </a:r>
            <a:endParaRPr lang="en-US" sz="3600" b="1" dirty="0">
              <a:solidFill>
                <a:srgbClr val="1D86CD"/>
              </a:solidFill>
            </a:endParaRPr>
          </a:p>
        </p:txBody>
      </p:sp>
      <p:sp>
        <p:nvSpPr>
          <p:cNvPr id="56" name="TextBox 55"/>
          <p:cNvSpPr txBox="1"/>
          <p:nvPr/>
        </p:nvSpPr>
        <p:spPr>
          <a:xfrm>
            <a:off x="127001" y="6131995"/>
            <a:ext cx="443225" cy="646331"/>
          </a:xfrm>
          <a:prstGeom prst="rect">
            <a:avLst/>
          </a:prstGeom>
          <a:noFill/>
        </p:spPr>
        <p:txBody>
          <a:bodyPr wrap="none" rtlCol="0">
            <a:spAutoFit/>
          </a:bodyPr>
          <a:lstStyle/>
          <a:p>
            <a:r>
              <a:rPr lang="en-US" sz="3600" b="1" dirty="0" smtClean="0">
                <a:solidFill>
                  <a:srgbClr val="1D86CD"/>
                </a:solidFill>
              </a:rPr>
              <a:t>3</a:t>
            </a:r>
            <a:endParaRPr lang="en-US" sz="3600" b="1" dirty="0">
              <a:solidFill>
                <a:srgbClr val="1D86CD"/>
              </a:solidFill>
            </a:endParaRPr>
          </a:p>
        </p:txBody>
      </p:sp>
    </p:spTree>
    <p:extLst>
      <p:ext uri="{BB962C8B-B14F-4D97-AF65-F5344CB8AC3E}">
        <p14:creationId xmlns:p14="http://schemas.microsoft.com/office/powerpoint/2010/main" val="380670287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Classless Programming</a:t>
            </a:r>
            <a:endParaRPr lang="en-US" dirty="0"/>
          </a:p>
        </p:txBody>
      </p:sp>
      <p:sp>
        <p:nvSpPr>
          <p:cNvPr id="3" name="Content Placeholder 2"/>
          <p:cNvSpPr>
            <a:spLocks noGrp="1"/>
          </p:cNvSpPr>
          <p:nvPr>
            <p:ph idx="1"/>
          </p:nvPr>
        </p:nvSpPr>
        <p:spPr/>
        <p:txBody>
          <a:bodyPr/>
          <a:lstStyle/>
          <a:p>
            <a:pPr marL="0" indent="0">
              <a:buNone/>
            </a:pPr>
            <a:endParaRPr lang="en-US" sz="1000" dirty="0" smtClean="0"/>
          </a:p>
          <a:p>
            <a:pPr marL="0" indent="0">
              <a:buNone/>
            </a:pPr>
            <a:r>
              <a:rPr lang="en-US" dirty="0" smtClean="0"/>
              <a:t>What do classes do for us?</a:t>
            </a:r>
          </a:p>
          <a:p>
            <a:pPr marL="0" indent="0">
              <a:buNone/>
            </a:pPr>
            <a:endParaRPr lang="en-US" sz="1200" dirty="0" smtClean="0"/>
          </a:p>
          <a:p>
            <a:r>
              <a:rPr lang="en-US" dirty="0" smtClean="0"/>
              <a:t>Define local scope / namespace</a:t>
            </a:r>
          </a:p>
          <a:p>
            <a:r>
              <a:rPr lang="en-US" dirty="0" smtClean="0"/>
              <a:t>Allow private attributes / methods</a:t>
            </a:r>
          </a:p>
          <a:p>
            <a:r>
              <a:rPr lang="en-US" dirty="0" smtClean="0"/>
              <a:t>Encapsulate code</a:t>
            </a:r>
          </a:p>
          <a:p>
            <a:r>
              <a:rPr lang="en-US" dirty="0" smtClean="0"/>
              <a:t>Organize applications in an object-oriented way</a:t>
            </a:r>
            <a:endParaRPr lang="en-US" dirty="0"/>
          </a:p>
        </p:txBody>
      </p:sp>
    </p:spTree>
    <p:extLst>
      <p:ext uri="{BB962C8B-B14F-4D97-AF65-F5344CB8AC3E}">
        <p14:creationId xmlns:p14="http://schemas.microsoft.com/office/powerpoint/2010/main" val="264262115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Prototype-based Programming</a:t>
            </a:r>
            <a:endParaRPr lang="en-US" dirty="0"/>
          </a:p>
        </p:txBody>
      </p:sp>
      <p:sp>
        <p:nvSpPr>
          <p:cNvPr id="3" name="Content Placeholder 2"/>
          <p:cNvSpPr>
            <a:spLocks noGrp="1"/>
          </p:cNvSpPr>
          <p:nvPr>
            <p:ph idx="1"/>
          </p:nvPr>
        </p:nvSpPr>
        <p:spPr>
          <a:xfrm>
            <a:off x="457200" y="1600201"/>
            <a:ext cx="8229600" cy="1058720"/>
          </a:xfrm>
        </p:spPr>
        <p:txBody>
          <a:bodyPr/>
          <a:lstStyle/>
          <a:p>
            <a:pPr marL="0" indent="0">
              <a:buNone/>
            </a:pPr>
            <a:endParaRPr lang="en-US" dirty="0"/>
          </a:p>
          <a:p>
            <a:pPr marL="0" indent="0">
              <a:buNone/>
            </a:pPr>
            <a:endParaRPr lang="en-US" dirty="0"/>
          </a:p>
        </p:txBody>
      </p:sp>
      <p:sp>
        <p:nvSpPr>
          <p:cNvPr id="4" name="TextBox 3"/>
          <p:cNvSpPr txBox="1"/>
          <p:nvPr/>
        </p:nvSpPr>
        <p:spPr>
          <a:xfrm>
            <a:off x="457200" y="3074809"/>
            <a:ext cx="8363454" cy="2985433"/>
          </a:xfrm>
          <a:prstGeom prst="rect">
            <a:avLst/>
          </a:prstGeom>
          <a:solidFill>
            <a:schemeClr val="bg1">
              <a:lumMod val="85000"/>
            </a:schemeClr>
          </a:solidFill>
          <a:effectLst>
            <a:softEdge rad="88900"/>
          </a:effectLst>
        </p:spPr>
        <p:txBody>
          <a:bodyPr wrap="square" rtlCol="0">
            <a:spAutoFit/>
          </a:bodyPr>
          <a:lstStyle/>
          <a:p>
            <a:r>
              <a:rPr lang="en-US" sz="1000" b="1" dirty="0" smtClean="0">
                <a:solidFill>
                  <a:srgbClr val="082357"/>
                </a:solidFill>
                <a:latin typeface="CourierNewPS-BoldMT"/>
              </a:rPr>
              <a:t> </a:t>
            </a:r>
          </a:p>
          <a:p>
            <a:r>
              <a:rPr lang="en-US" sz="2800" b="1" dirty="0" smtClean="0">
                <a:solidFill>
                  <a:srgbClr val="082357"/>
                </a:solidFill>
                <a:latin typeface="CourierNewPS-BoldMT"/>
              </a:rPr>
              <a:t> function</a:t>
            </a:r>
            <a:r>
              <a:rPr lang="en-US" sz="2800" dirty="0" smtClean="0">
                <a:solidFill>
                  <a:prstClr val="black"/>
                </a:solidFill>
                <a:latin typeface="Courier"/>
              </a:rPr>
              <a:t> </a:t>
            </a:r>
            <a:r>
              <a:rPr lang="en-US" sz="2800" dirty="0">
                <a:solidFill>
                  <a:prstClr val="black"/>
                </a:solidFill>
                <a:latin typeface="Courier"/>
              </a:rPr>
              <a:t>Person</a:t>
            </a:r>
            <a:r>
              <a:rPr lang="en-US" sz="2800" dirty="0">
                <a:solidFill>
                  <a:srgbClr val="2A8B00"/>
                </a:solidFill>
                <a:latin typeface="CourierNewPSMT"/>
              </a:rPr>
              <a:t>(</a:t>
            </a:r>
            <a:r>
              <a:rPr lang="en-US" sz="2800" dirty="0" err="1">
                <a:solidFill>
                  <a:prstClr val="black"/>
                </a:solidFill>
                <a:latin typeface="Courier"/>
              </a:rPr>
              <a:t>firstname</a:t>
            </a:r>
            <a:r>
              <a:rPr lang="en-US" sz="2800" dirty="0">
                <a:solidFill>
                  <a:srgbClr val="398B0F"/>
                </a:solidFill>
                <a:latin typeface="CourierNewPSMT"/>
              </a:rPr>
              <a:t>,</a:t>
            </a:r>
            <a:r>
              <a:rPr lang="en-US" sz="2800" dirty="0">
                <a:solidFill>
                  <a:prstClr val="black"/>
                </a:solidFill>
                <a:latin typeface="Courier"/>
              </a:rPr>
              <a:t> </a:t>
            </a:r>
            <a:r>
              <a:rPr lang="en-US" sz="2800" dirty="0" err="1">
                <a:solidFill>
                  <a:prstClr val="black"/>
                </a:solidFill>
                <a:latin typeface="Courier"/>
              </a:rPr>
              <a:t>lastname</a:t>
            </a:r>
            <a:r>
              <a:rPr lang="en-US" sz="2800" dirty="0">
                <a:solidFill>
                  <a:srgbClr val="2A8B00"/>
                </a:solidFill>
                <a:latin typeface="CourierNewPSMT"/>
              </a:rPr>
              <a:t>){</a:t>
            </a:r>
            <a:endParaRPr lang="en-US" sz="2800" dirty="0">
              <a:solidFill>
                <a:prstClr val="black"/>
              </a:solidFill>
              <a:latin typeface="Courier"/>
            </a:endParaRPr>
          </a:p>
          <a:p>
            <a:r>
              <a:rPr lang="en-US" sz="2800" dirty="0" smtClean="0">
                <a:solidFill>
                  <a:prstClr val="black"/>
                </a:solidFill>
                <a:latin typeface="Courier"/>
              </a:rPr>
              <a:t> </a:t>
            </a:r>
            <a:r>
              <a:rPr lang="en-US" sz="2800" dirty="0">
                <a:solidFill>
                  <a:prstClr val="black"/>
                </a:solidFill>
                <a:latin typeface="Courier"/>
              </a:rPr>
              <a:t>  </a:t>
            </a:r>
            <a:r>
              <a:rPr lang="en-US" sz="2800" b="1" dirty="0" err="1">
                <a:solidFill>
                  <a:srgbClr val="000058"/>
                </a:solidFill>
                <a:latin typeface="CourierNewPS-BoldMT"/>
              </a:rPr>
              <a:t>this</a:t>
            </a:r>
            <a:r>
              <a:rPr lang="en-US" sz="2800" dirty="0" err="1">
                <a:solidFill>
                  <a:prstClr val="black"/>
                </a:solidFill>
                <a:latin typeface="Courier"/>
              </a:rPr>
              <a:t>.</a:t>
            </a:r>
            <a:r>
              <a:rPr lang="en-US" sz="2800" dirty="0" err="1">
                <a:solidFill>
                  <a:srgbClr val="4D0057"/>
                </a:solidFill>
                <a:latin typeface="CourierNewPSMT"/>
              </a:rPr>
              <a:t>firstname</a:t>
            </a:r>
            <a:r>
              <a:rPr lang="en-US" sz="2800" dirty="0">
                <a:solidFill>
                  <a:prstClr val="black"/>
                </a:solidFill>
                <a:latin typeface="Courier"/>
              </a:rPr>
              <a:t> </a:t>
            </a:r>
            <a:r>
              <a:rPr lang="en-US" sz="2800" dirty="0">
                <a:solidFill>
                  <a:srgbClr val="398B0F"/>
                </a:solidFill>
                <a:latin typeface="CourierNewPSMT"/>
              </a:rPr>
              <a:t>=</a:t>
            </a:r>
            <a:r>
              <a:rPr lang="en-US" sz="2800" dirty="0">
                <a:solidFill>
                  <a:prstClr val="black"/>
                </a:solidFill>
                <a:latin typeface="Courier"/>
              </a:rPr>
              <a:t> </a:t>
            </a:r>
            <a:r>
              <a:rPr lang="en-US" sz="2800" dirty="0" err="1">
                <a:solidFill>
                  <a:prstClr val="black"/>
                </a:solidFill>
                <a:latin typeface="Courier"/>
              </a:rPr>
              <a:t>firstname</a:t>
            </a:r>
            <a:r>
              <a:rPr lang="en-US" sz="2800" dirty="0">
                <a:solidFill>
                  <a:srgbClr val="398B0F"/>
                </a:solidFill>
                <a:latin typeface="CourierNewPSMT"/>
              </a:rPr>
              <a:t>;</a:t>
            </a:r>
            <a:endParaRPr lang="en-US" sz="2800" dirty="0">
              <a:solidFill>
                <a:prstClr val="black"/>
              </a:solidFill>
              <a:latin typeface="Courier"/>
            </a:endParaRPr>
          </a:p>
          <a:p>
            <a:r>
              <a:rPr lang="en-US" sz="2800" dirty="0" smtClean="0">
                <a:solidFill>
                  <a:prstClr val="black"/>
                </a:solidFill>
                <a:latin typeface="Courier"/>
              </a:rPr>
              <a:t> </a:t>
            </a:r>
            <a:r>
              <a:rPr lang="en-US" sz="2800" dirty="0">
                <a:solidFill>
                  <a:prstClr val="black"/>
                </a:solidFill>
                <a:latin typeface="Courier"/>
              </a:rPr>
              <a:t>  </a:t>
            </a:r>
            <a:r>
              <a:rPr lang="en-US" sz="2800" b="1" dirty="0" err="1">
                <a:solidFill>
                  <a:srgbClr val="000058"/>
                </a:solidFill>
                <a:latin typeface="CourierNewPS-BoldMT"/>
              </a:rPr>
              <a:t>this</a:t>
            </a:r>
            <a:r>
              <a:rPr lang="en-US" sz="2800" dirty="0" err="1">
                <a:solidFill>
                  <a:prstClr val="black"/>
                </a:solidFill>
                <a:latin typeface="Courier"/>
              </a:rPr>
              <a:t>.</a:t>
            </a:r>
            <a:r>
              <a:rPr lang="en-US" sz="2800" dirty="0" err="1">
                <a:solidFill>
                  <a:srgbClr val="4D0057"/>
                </a:solidFill>
                <a:latin typeface="CourierNewPSMT"/>
              </a:rPr>
              <a:t>lastname</a:t>
            </a:r>
            <a:r>
              <a:rPr lang="en-US" sz="2800" dirty="0">
                <a:solidFill>
                  <a:prstClr val="black"/>
                </a:solidFill>
                <a:latin typeface="Courier"/>
              </a:rPr>
              <a:t> </a:t>
            </a:r>
            <a:r>
              <a:rPr lang="en-US" sz="2800" dirty="0">
                <a:solidFill>
                  <a:srgbClr val="398B0F"/>
                </a:solidFill>
                <a:latin typeface="CourierNewPSMT"/>
              </a:rPr>
              <a:t>=</a:t>
            </a:r>
            <a:r>
              <a:rPr lang="en-US" sz="2800" dirty="0">
                <a:solidFill>
                  <a:prstClr val="black"/>
                </a:solidFill>
                <a:latin typeface="Courier"/>
              </a:rPr>
              <a:t> </a:t>
            </a:r>
            <a:r>
              <a:rPr lang="en-US" sz="2800" dirty="0" err="1">
                <a:solidFill>
                  <a:prstClr val="black"/>
                </a:solidFill>
                <a:latin typeface="Courier"/>
              </a:rPr>
              <a:t>lastname</a:t>
            </a:r>
            <a:r>
              <a:rPr lang="en-US" sz="2800" dirty="0">
                <a:solidFill>
                  <a:srgbClr val="398B0F"/>
                </a:solidFill>
                <a:latin typeface="CourierNewPSMT"/>
              </a:rPr>
              <a:t>;</a:t>
            </a:r>
            <a:endParaRPr lang="en-US" sz="2800" dirty="0">
              <a:solidFill>
                <a:prstClr val="black"/>
              </a:solidFill>
              <a:latin typeface="Courier"/>
            </a:endParaRPr>
          </a:p>
          <a:p>
            <a:r>
              <a:rPr lang="en-US" sz="2800" dirty="0" smtClean="0">
                <a:solidFill>
                  <a:srgbClr val="2A8B00"/>
                </a:solidFill>
                <a:latin typeface="CourierNewPSMT"/>
              </a:rPr>
              <a:t> }</a:t>
            </a:r>
            <a:endParaRPr lang="en-US" sz="2800" dirty="0">
              <a:solidFill>
                <a:prstClr val="black"/>
              </a:solidFill>
              <a:latin typeface="Courier"/>
            </a:endParaRPr>
          </a:p>
          <a:p>
            <a:r>
              <a:rPr lang="en-US" sz="2800" dirty="0">
                <a:solidFill>
                  <a:prstClr val="black"/>
                </a:solidFill>
                <a:latin typeface="Courier"/>
              </a:rPr>
              <a:t> </a:t>
            </a:r>
          </a:p>
          <a:p>
            <a:r>
              <a:rPr lang="en-US" sz="2800" b="1" dirty="0" smtClean="0">
                <a:solidFill>
                  <a:srgbClr val="082357"/>
                </a:solidFill>
                <a:latin typeface="CourierNewPS-BoldMT"/>
              </a:rPr>
              <a:t> </a:t>
            </a:r>
            <a:r>
              <a:rPr lang="en-US" sz="2800" b="1" dirty="0" err="1" smtClean="0">
                <a:solidFill>
                  <a:srgbClr val="082357"/>
                </a:solidFill>
                <a:latin typeface="CourierNewPS-BoldMT"/>
              </a:rPr>
              <a:t>var</a:t>
            </a:r>
            <a:r>
              <a:rPr lang="en-US" sz="2800" dirty="0" smtClean="0">
                <a:solidFill>
                  <a:prstClr val="black"/>
                </a:solidFill>
                <a:latin typeface="Courier"/>
              </a:rPr>
              <a:t> </a:t>
            </a:r>
            <a:r>
              <a:rPr lang="en-US" sz="2800" dirty="0">
                <a:solidFill>
                  <a:prstClr val="black"/>
                </a:solidFill>
                <a:latin typeface="Courier"/>
              </a:rPr>
              <a:t>p </a:t>
            </a:r>
            <a:r>
              <a:rPr lang="en-US" sz="2800" dirty="0">
                <a:solidFill>
                  <a:srgbClr val="398B0F"/>
                </a:solidFill>
                <a:latin typeface="CourierNewPSMT"/>
              </a:rPr>
              <a:t>=</a:t>
            </a:r>
            <a:r>
              <a:rPr lang="en-US" sz="2800" dirty="0">
                <a:solidFill>
                  <a:prstClr val="black"/>
                </a:solidFill>
                <a:latin typeface="Courier"/>
              </a:rPr>
              <a:t> </a:t>
            </a:r>
            <a:r>
              <a:rPr lang="en-US" sz="2800" b="1" dirty="0">
                <a:solidFill>
                  <a:srgbClr val="082357"/>
                </a:solidFill>
                <a:latin typeface="CourierNewPS-BoldMT"/>
              </a:rPr>
              <a:t>new</a:t>
            </a:r>
            <a:r>
              <a:rPr lang="en-US" sz="2800" dirty="0">
                <a:solidFill>
                  <a:prstClr val="black"/>
                </a:solidFill>
                <a:latin typeface="Courier"/>
              </a:rPr>
              <a:t> Person</a:t>
            </a:r>
            <a:r>
              <a:rPr lang="en-US" sz="2800" dirty="0">
                <a:solidFill>
                  <a:srgbClr val="2A8B00"/>
                </a:solidFill>
                <a:latin typeface="CourierNewPSMT"/>
              </a:rPr>
              <a:t>(</a:t>
            </a:r>
            <a:r>
              <a:rPr lang="en-US" sz="2800" dirty="0">
                <a:solidFill>
                  <a:prstClr val="black"/>
                </a:solidFill>
                <a:latin typeface="Courier"/>
              </a:rPr>
              <a:t>“Philip”</a:t>
            </a:r>
            <a:r>
              <a:rPr lang="en-US" sz="2800" dirty="0">
                <a:solidFill>
                  <a:srgbClr val="398B0F"/>
                </a:solidFill>
                <a:latin typeface="CourierNewPSMT"/>
              </a:rPr>
              <a:t>,</a:t>
            </a:r>
            <a:r>
              <a:rPr lang="en-US" sz="2800" dirty="0">
                <a:solidFill>
                  <a:prstClr val="black"/>
                </a:solidFill>
                <a:latin typeface="Courier"/>
              </a:rPr>
              <a:t> “Fry”</a:t>
            </a:r>
            <a:r>
              <a:rPr lang="en-US" sz="2800" dirty="0">
                <a:solidFill>
                  <a:srgbClr val="2A8B00"/>
                </a:solidFill>
                <a:latin typeface="CourierNewPSMT"/>
              </a:rPr>
              <a:t>)</a:t>
            </a:r>
            <a:r>
              <a:rPr lang="en-US" sz="2800" dirty="0" smtClean="0">
                <a:solidFill>
                  <a:srgbClr val="398B0F"/>
                </a:solidFill>
                <a:latin typeface="CourierNewPSMT"/>
              </a:rPr>
              <a:t>;</a:t>
            </a:r>
          </a:p>
          <a:p>
            <a:endParaRPr lang="en-US" sz="1000" dirty="0">
              <a:solidFill>
                <a:prstClr val="black"/>
              </a:solidFill>
              <a:latin typeface="Courier"/>
            </a:endParaRPr>
          </a:p>
        </p:txBody>
      </p:sp>
      <p:sp>
        <p:nvSpPr>
          <p:cNvPr id="5" name="Content Placeholder 2"/>
          <p:cNvSpPr txBox="1">
            <a:spLocks/>
          </p:cNvSpPr>
          <p:nvPr/>
        </p:nvSpPr>
        <p:spPr>
          <a:xfrm>
            <a:off x="457200" y="1707031"/>
            <a:ext cx="8229600" cy="95188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What else can do that?</a:t>
            </a:r>
          </a:p>
        </p:txBody>
      </p:sp>
    </p:spTree>
    <p:extLst>
      <p:ext uri="{BB962C8B-B14F-4D97-AF65-F5344CB8AC3E}">
        <p14:creationId xmlns:p14="http://schemas.microsoft.com/office/powerpoint/2010/main" val="14756345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71012</TotalTime>
  <Words>2774</Words>
  <Application>Microsoft Macintosh PowerPoint</Application>
  <PresentationFormat>On-screen Show (4:3)</PresentationFormat>
  <Paragraphs>803</Paragraphs>
  <Slides>76</Slides>
  <Notes>15</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Node.js Patterns</vt:lpstr>
      <vt:lpstr>Me</vt:lpstr>
      <vt:lpstr>Let’s talk about</vt:lpstr>
      <vt:lpstr>Node.js Basics</vt:lpstr>
      <vt:lpstr>So, JavaScript?</vt:lpstr>
      <vt:lpstr>The Basics</vt:lpstr>
      <vt:lpstr>Prototype-based Programming</vt:lpstr>
      <vt:lpstr>Classless Programming</vt:lpstr>
      <vt:lpstr>Prototype-based Programming</vt:lpstr>
      <vt:lpstr>Prototype Inheritance</vt:lpstr>
      <vt:lpstr>Watch out!</vt:lpstr>
      <vt:lpstr>Another option</vt:lpstr>
      <vt:lpstr>Anti-Pattern: JavaScript Imports</vt:lpstr>
      <vt:lpstr>Pattern: Modules</vt:lpstr>
      <vt:lpstr>Modules in the Wild</vt:lpstr>
      <vt:lpstr>Anatomy of a module</vt:lpstr>
      <vt:lpstr>Usage</vt:lpstr>
      <vt:lpstr>Modules are used everywhere</vt:lpstr>
      <vt:lpstr>My config files? Modules.</vt:lpstr>
      <vt:lpstr>Asynchronous</vt:lpstr>
      <vt:lpstr>Asynchronous Programming</vt:lpstr>
      <vt:lpstr>Event Loop</vt:lpstr>
      <vt:lpstr>Event Loop</vt:lpstr>
      <vt:lpstr>Event Loop</vt:lpstr>
      <vt:lpstr>Async I/O</vt:lpstr>
      <vt:lpstr>Your Node app is single-threaded</vt:lpstr>
      <vt:lpstr>Anti-pattern: Synchronous Code</vt:lpstr>
      <vt:lpstr>Anti-pattern: Synchronous Code</vt:lpstr>
      <vt:lpstr>Anti-pattern: Synchronous Code</vt:lpstr>
      <vt:lpstr>Pattern: Async I/O</vt:lpstr>
      <vt:lpstr>Async I/O</vt:lpstr>
      <vt:lpstr>Async I/O</vt:lpstr>
      <vt:lpstr>Callback Hell</vt:lpstr>
      <vt:lpstr>Callback Hell</vt:lpstr>
      <vt:lpstr>Callback Hell</vt:lpstr>
      <vt:lpstr>Callback Hell</vt:lpstr>
      <vt:lpstr>Callback Hell</vt:lpstr>
      <vt:lpstr>Callback Hell</vt:lpstr>
      <vt:lpstr>Callback Hell</vt:lpstr>
      <vt:lpstr>Anti-Pattern: Callback Hell</vt:lpstr>
      <vt:lpstr>Solutions</vt:lpstr>
      <vt:lpstr>Pattern:  Separate Callbacks</vt:lpstr>
      <vt:lpstr>Can Turn This</vt:lpstr>
      <vt:lpstr>Into This</vt:lpstr>
      <vt:lpstr>This is really a Control Flow issue</vt:lpstr>
      <vt:lpstr>Pattern: Async.js</vt:lpstr>
      <vt:lpstr>Serial/Parallel Functions</vt:lpstr>
      <vt:lpstr>Serial/Parallel Functions</vt:lpstr>
      <vt:lpstr>Serial/Parallel Functions</vt:lpstr>
      <vt:lpstr>Waterfall</vt:lpstr>
      <vt:lpstr>Map</vt:lpstr>
      <vt:lpstr>Filter</vt:lpstr>
      <vt:lpstr>With great power…</vt:lpstr>
      <vt:lpstr>Carefree</vt:lpstr>
      <vt:lpstr>Synchronous Doesn’t Scale</vt:lpstr>
      <vt:lpstr>Async to the Rescue</vt:lpstr>
      <vt:lpstr>Ruh Roh</vt:lpstr>
      <vt:lpstr>Pattern:  The Request Batch</vt:lpstr>
      <vt:lpstr>PowerPoint Presentation</vt:lpstr>
      <vt:lpstr>PowerPoint Presentation</vt:lpstr>
      <vt:lpstr>PowerPoint Presentation</vt:lpstr>
      <vt:lpstr>PowerPoint Presentation</vt:lpstr>
      <vt:lpstr>Usage</vt:lpstr>
      <vt:lpstr>Pattern:  The Request Batch</vt:lpstr>
      <vt:lpstr>Shortcomings</vt:lpstr>
      <vt:lpstr>Pattern:  Request Cache</vt:lpstr>
      <vt:lpstr>PowerPoint Presentation</vt:lpstr>
      <vt:lpstr>Usage</vt:lpstr>
      <vt:lpstr>Almost There!</vt:lpstr>
      <vt:lpstr>PowerPoint Presentation</vt:lpstr>
      <vt:lpstr>scale-fs</vt:lpstr>
      <vt:lpstr>Final Thoughts</vt:lpstr>
      <vt:lpstr>Thanks</vt:lpstr>
      <vt:lpstr>Disclaimer</vt:lpstr>
      <vt:lpstr>Let’s chat</vt:lpstr>
      <vt:lpstr>PowerPoint Presentation</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Constantine Cois</dc:creator>
  <cp:lastModifiedBy>Constantine Cois</cp:lastModifiedBy>
  <cp:revision>628</cp:revision>
  <dcterms:created xsi:type="dcterms:W3CDTF">2013-03-02T20:14:43Z</dcterms:created>
  <dcterms:modified xsi:type="dcterms:W3CDTF">2014-07-22T14:57:11Z</dcterms:modified>
</cp:coreProperties>
</file>