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7" r:id="rId4"/>
    <p:sldId id="278" r:id="rId5"/>
    <p:sldId id="275" r:id="rId6"/>
    <p:sldId id="283" r:id="rId7"/>
    <p:sldId id="280" r:id="rId8"/>
    <p:sldId id="277" r:id="rId9"/>
    <p:sldId id="276" r:id="rId10"/>
    <p:sldId id="269" r:id="rId11"/>
    <p:sldId id="270" r:id="rId12"/>
    <p:sldId id="281" r:id="rId13"/>
    <p:sldId id="282" r:id="rId14"/>
    <p:sldId id="284" r:id="rId15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E00"/>
    <a:srgbClr val="F7F9FC"/>
    <a:srgbClr val="FFFFCC"/>
    <a:srgbClr val="E08E34"/>
    <a:srgbClr val="050121"/>
    <a:srgbClr val="333333"/>
    <a:srgbClr val="580000"/>
    <a:srgbClr val="969696"/>
    <a:srgbClr val="DDDDDD"/>
    <a:srgbClr val="FED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68" d="100"/>
          <a:sy n="68" d="100"/>
        </p:scale>
        <p:origin x="16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alert.com/this-is-how-covid-19-symptoms-differ-from-allergies-cold-or-flu-in-one-chart" TargetMode="External"/><Relationship Id="rId3" Type="http://schemas.openxmlformats.org/officeDocument/2006/relationships/hyperlink" Target="https://ieeexplore.ieee.org/stamp/stamp.jsp?tp=&amp;arnumber=9103574" TargetMode="External"/><Relationship Id="rId7" Type="http://schemas.openxmlformats.org/officeDocument/2006/relationships/hyperlink" Target="https://towardsdatascience.com/how-i-understood-what-features-to-consider-while-training-audio-files-eedfb6e9002b" TargetMode="External"/><Relationship Id="rId2" Type="http://schemas.openxmlformats.org/officeDocument/2006/relationships/hyperlink" Target="https://ieeexplore.ieee.org/stamp/stamp.jsp?tp=&amp;arnumber=92087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coronavirus-using-machine-learning-to-triage-covid-19-patients-980e62489fd4" TargetMode="External"/><Relationship Id="rId11" Type="http://schemas.openxmlformats.org/officeDocument/2006/relationships/hyperlink" Target="https://conference.scipy.org/proceedings/scipy2015/pdfs/mark_wickert.pdfhttps:/blogs.microsoft.com/blog/2020/03/20/delivering-information-and-eliminating-bottlenecks-with-cdcs-covid-19-assessment-bot/" TargetMode="External"/><Relationship Id="rId5" Type="http://schemas.openxmlformats.org/officeDocument/2006/relationships/hyperlink" Target="https://www.sciencedirect.com/science/article/pii/S2352914820303026?via%3Dihub" TargetMode="External"/><Relationship Id="rId10" Type="http://schemas.openxmlformats.org/officeDocument/2006/relationships/hyperlink" Target="https://www.cdc.gov/coronavirus/2019-ncov/index.html" TargetMode="External"/><Relationship Id="rId4" Type="http://schemas.openxmlformats.org/officeDocument/2006/relationships/hyperlink" Target="https://link.springer.com/article/10.1007/s10439-013-0836-0" TargetMode="External"/><Relationship Id="rId9" Type="http://schemas.openxmlformats.org/officeDocument/2006/relationships/hyperlink" Target="https://www.bbc.com/news/health-541452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community/tutorials/deep-learning-python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mingforresearchers.leeds.ac.uk/python/section-1/last-page/" TargetMode="External"/><Relationship Id="rId3" Type="http://schemas.openxmlformats.org/officeDocument/2006/relationships/hyperlink" Target="https://www.datacamp.com/community/tutorials/deep-learning-python" TargetMode="External"/><Relationship Id="rId7" Type="http://schemas.openxmlformats.org/officeDocument/2006/relationships/hyperlink" Target="https://scikit-dsp-comm.readthedocs.io/en/latest/nb_examples/Continuous-Time%20Signals%20and%20Systems%20using%20sigsys.html#Fourier-Transforms" TargetMode="External"/><Relationship Id="rId2" Type="http://schemas.openxmlformats.org/officeDocument/2006/relationships/hyperlink" Target="https://www.tensorflow.org/guide/ker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dsp-comm.readthedocs.io/en/latest/nb_examples/Continuous-Time%20Signals%20and%20Systems%20using%20sigsys.html" TargetMode="External"/><Relationship Id="rId5" Type="http://schemas.openxmlformats.org/officeDocument/2006/relationships/hyperlink" Target="https://mark-kramer.github.io/Case-Studies-Python/03.html" TargetMode="External"/><Relationship Id="rId4" Type="http://schemas.openxmlformats.org/officeDocument/2006/relationships/hyperlink" Target="https://nbviewer.jupyter.org/gist/juhasch/518252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GTÜ BİL MUH BİL 495</a:t>
            </a:r>
            <a:br>
              <a:rPr lang="tr-TR" altLang="en-US" sz="3600" dirty="0"/>
            </a:br>
            <a:r>
              <a:rPr lang="tr-TR" altLang="en-US" sz="3600" dirty="0"/>
              <a:t>1. İzleme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İlk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Şeyda Nur DEMİR (ÇAKAR)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Prof. Dr. </a:t>
            </a:r>
            <a:r>
              <a:rPr lang="tr-TR" altLang="en-US" sz="2000" b="1" dirty="0" err="1"/>
              <a:t>Hasari</a:t>
            </a:r>
            <a:r>
              <a:rPr lang="tr-TR" altLang="en-US" sz="2000" b="1" dirty="0"/>
              <a:t> ÇELEBİ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Ekim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572000"/>
          </a:xfrm>
        </p:spPr>
        <p:txBody>
          <a:bodyPr/>
          <a:lstStyle/>
          <a:p>
            <a:pPr eaLnBrk="1" hangingPunct="1"/>
            <a:r>
              <a:rPr lang="tr-TR" altLang="en-US" sz="2400" dirty="0"/>
              <a:t>%97.1 Doğruluk Oranı</a:t>
            </a:r>
          </a:p>
          <a:p>
            <a:pPr eaLnBrk="1" hangingPunct="1"/>
            <a:r>
              <a:rPr lang="tr-TR" altLang="en-US" sz="2400" dirty="0"/>
              <a:t>%98.5 </a:t>
            </a:r>
            <a:r>
              <a:rPr lang="tr-TR" altLang="en-US" sz="2400" dirty="0" err="1"/>
              <a:t>Sensitivite</a:t>
            </a:r>
            <a:endParaRPr lang="tr-TR" altLang="en-US" sz="2400" dirty="0"/>
          </a:p>
          <a:p>
            <a:pPr eaLnBrk="1" hangingPunct="1"/>
            <a:r>
              <a:rPr lang="tr-TR" altLang="en-US" sz="2400" dirty="0"/>
              <a:t>%94.2 </a:t>
            </a:r>
            <a:r>
              <a:rPr lang="tr-TR" altLang="en-US" sz="2400" dirty="0" err="1"/>
              <a:t>Spesifite</a:t>
            </a:r>
            <a:endParaRPr lang="tr-TR" altLang="en-US" sz="2400" dirty="0"/>
          </a:p>
          <a:p>
            <a:pPr eaLnBrk="1" hangingPunct="1"/>
            <a:r>
              <a:rPr lang="tr-TR" altLang="en-US" sz="2400" dirty="0"/>
              <a:t>%100 </a:t>
            </a:r>
            <a:r>
              <a:rPr lang="tr-TR" altLang="en-US" sz="2400" dirty="0" err="1"/>
              <a:t>Asemptomatik</a:t>
            </a:r>
            <a:r>
              <a:rPr lang="tr-TR" altLang="en-US" sz="2400" dirty="0"/>
              <a:t> Vaka Doğru Teşhis Oranı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/>
              <a:t>Hedefim tüm bu değerlere olabildiğince yaklaşmak</a:t>
            </a:r>
          </a:p>
          <a:p>
            <a:pPr eaLnBrk="1" hangingPunct="1"/>
            <a:r>
              <a:rPr lang="tr-TR" altLang="en-US" sz="2400" dirty="0"/>
              <a:t>Ve elimdeki </a:t>
            </a:r>
            <a:r>
              <a:rPr lang="tr-TR" altLang="en-US" sz="2400" dirty="0" err="1"/>
              <a:t>dataset</a:t>
            </a:r>
            <a:r>
              <a:rPr lang="tr-TR" altLang="en-US" sz="2400" dirty="0"/>
              <a:t> ile</a:t>
            </a:r>
          </a:p>
          <a:p>
            <a:pPr eaLnBrk="1" hangingPunct="1"/>
            <a:r>
              <a:rPr lang="tr-TR" altLang="en-US" sz="2400" dirty="0"/>
              <a:t>%100 doğruluk oranıyla öksürükleri tespit etmek</a:t>
            </a:r>
          </a:p>
          <a:p>
            <a:pPr eaLnBrk="1" hangingPunct="1"/>
            <a:r>
              <a:rPr lang="tr-TR" altLang="en-US" sz="2400" dirty="0"/>
              <a:t>%80 doğruluk oranıyla Covid-19 Risk Durumu raporlamak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Kaynaklar (Makale)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9530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2"/>
              </a:rPr>
              <a:t>https://ieeexplore.ieee.org/stamp/stamp.jsp?tp=&amp;arnumber=9208795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https://ieeexplore.ieee.org/stamp/stamp.jsp?tp=&amp;arnumber=9103574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4"/>
              </a:rPr>
              <a:t>https://link.springer.com/article/10.1007/s10439-013-0836-0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5"/>
              </a:rPr>
              <a:t>https://www.sciencedirect.com/science/article/pii/S2352914820303026?via%3Dihub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6"/>
              </a:rPr>
              <a:t>https://towardsdatascience.com/coronavirus-using-machine-learning-to-triage-covid-19-patients-980e62489fd4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7"/>
              </a:rPr>
              <a:t>https://towardsdatascience.com/how-i-understood-what-features-to-consider-while-training-audio-files-eedfb6e9002b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8"/>
              </a:rPr>
              <a:t>https://www.sciencealert.com/this-is-how-covid-19-symptoms-differ-from-allergies-cold-or-flu-in-one-chart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9"/>
              </a:rPr>
              <a:t>https://www.bbc.com/news/health-54145299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10"/>
              </a:rPr>
              <a:t>https://www.cdc.gov/coronavirus/2019-ncov/index.html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11"/>
              </a:rPr>
              <a:t>https://conference.scipy.org/proceedings/scipy2015/pdfs/mark_wickert.pdfhttps://blogs.microsoft.com/blog/2020/03/20/delivering-information-and-eliminating-bottlenecks-with-cdcs-covid-19-assessment-bot/</a:t>
            </a:r>
            <a:endParaRPr lang="tr-TR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Kaynaklar (Araç, Kütüphane)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9530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2"/>
              </a:rPr>
              <a:t>https://www.kaggle.com/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https://www.python.org/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https://numpy.org/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https://pandas.pydata.org/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https://matplotlib.org/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https://www.tensorflow.org/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https://keras.io/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4"/>
              </a:rPr>
              <a:t>https://www.datacamp.com/</a:t>
            </a:r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19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Kaynaklar (Deneme Kodları)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9530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2"/>
              </a:rPr>
              <a:t>https://www.tensorflow.org/guide/keras/</a:t>
            </a:r>
            <a:endParaRPr lang="tr-TR" altLang="en-US" sz="2000" dirty="0">
              <a:hlinkClick r:id="rId3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https://www.datacamp.com/community/tutorials/deep-learning-python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4"/>
              </a:rPr>
              <a:t>https://nbviewer.jupyter.org/gist/juhasch/5182528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5"/>
              </a:rPr>
              <a:t>https://mark-kramer.github.io/Case-Studies-Python/03.html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6"/>
              </a:rPr>
              <a:t>https://scikit-dsp-comm.readthedocs.io/en/latest/nb_examples/Continuous-Time%20Signals%20and%20Systems%20using%20sigsys.html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7"/>
              </a:rPr>
              <a:t>https://scikit-dsp-comm.readthedocs.io/en/latest/nb_examples/Continuous-Time%20Signals%20and%20Systems%20using%20sigsys.html#Fourier-Transforms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8"/>
              </a:rPr>
              <a:t>https://programmingforresearchers.leeds.ac.uk/python/section-1/last-page/</a:t>
            </a:r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194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209173F-066C-4BF0-8699-730C30779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96797" y="6192500"/>
            <a:ext cx="457200" cy="76200"/>
          </a:xfrm>
        </p:spPr>
        <p:txBody>
          <a:bodyPr/>
          <a:lstStyle/>
          <a:p>
            <a:fld id="{606EA505-76AA-495E-815C-8AF94549A6BB}" type="slidenum">
              <a:rPr lang="tr-TR" altLang="en-US" smtClean="0"/>
              <a:pPr/>
              <a:t>14</a:t>
            </a:fld>
            <a:endParaRPr lang="tr-TR" altLang="en-US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0517245D-4FFE-4DED-8600-D98073102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41597"/>
              </p:ext>
            </p:extLst>
          </p:nvPr>
        </p:nvGraphicFramePr>
        <p:xfrm>
          <a:off x="-1254978" y="384888"/>
          <a:ext cx="12026749" cy="6233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2950">
                  <a:extLst>
                    <a:ext uri="{9D8B030D-6E8A-4147-A177-3AD203B41FA5}">
                      <a16:colId xmlns:a16="http://schemas.microsoft.com/office/drawing/2014/main" val="540694960"/>
                    </a:ext>
                  </a:extLst>
                </a:gridCol>
                <a:gridCol w="577669">
                  <a:extLst>
                    <a:ext uri="{9D8B030D-6E8A-4147-A177-3AD203B41FA5}">
                      <a16:colId xmlns:a16="http://schemas.microsoft.com/office/drawing/2014/main" val="1265614854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3189234946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464005833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3571223914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2729420900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1155499663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3634422137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2063466752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4058412403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3976385921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2331176831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3155397691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2465739260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4281609712"/>
                    </a:ext>
                  </a:extLst>
                </a:gridCol>
                <a:gridCol w="611501">
                  <a:extLst>
                    <a:ext uri="{9D8B030D-6E8A-4147-A177-3AD203B41FA5}">
                      <a16:colId xmlns:a16="http://schemas.microsoft.com/office/drawing/2014/main" val="2179686274"/>
                    </a:ext>
                  </a:extLst>
                </a:gridCol>
                <a:gridCol w="565116">
                  <a:extLst>
                    <a:ext uri="{9D8B030D-6E8A-4147-A177-3AD203B41FA5}">
                      <a16:colId xmlns:a16="http://schemas.microsoft.com/office/drawing/2014/main" val="2983024344"/>
                    </a:ext>
                  </a:extLst>
                </a:gridCol>
              </a:tblGrid>
              <a:tr h="337624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YAPILACAKLAR / HAFTA SAYISI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1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2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3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4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5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6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7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8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9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10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11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12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13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14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15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latin typeface="+mn-lt"/>
                        </a:rPr>
                        <a:t>16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4973"/>
                  </a:ext>
                </a:extLst>
              </a:tr>
              <a:tr h="411818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Projenin Seçilmesi,</a:t>
                      </a:r>
                    </a:p>
                    <a:p>
                      <a:pPr algn="ctr"/>
                      <a:r>
                        <a:rPr lang="tr-TR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Projenin Araştırılması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55836"/>
                  </a:ext>
                </a:extLst>
              </a:tr>
              <a:tr h="4118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Literatür Taraması,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Pazar Araştırması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28621"/>
                  </a:ext>
                </a:extLst>
              </a:tr>
              <a:tr h="4118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Malzeme Siparişi,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İlk Arduino Devresinin Kurulumu,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İlk Android Projesinin Oluşturulması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3783"/>
                  </a:ext>
                </a:extLst>
              </a:tr>
              <a:tr h="4118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Bluetooth Modülünün Kullanılması,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Arduino ve Android Bağlantısı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15104"/>
                  </a:ext>
                </a:extLst>
              </a:tr>
              <a:tr h="4118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Yöntemin Belirlenmesi,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Algoritmanın Tasarlanması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58715"/>
                  </a:ext>
                </a:extLst>
              </a:tr>
              <a:tr h="4118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Kullanılacak Veri Setinin</a:t>
                      </a:r>
                      <a:r>
                        <a:rPr lang="tr-TR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Belirlenmesi,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Kullanılacak Araçların Belirlenmesi,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Kullanılacak Kütüphanelerin Belirlenmesi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84849"/>
                  </a:ext>
                </a:extLst>
              </a:tr>
              <a:tr h="411818">
                <a:tc>
                  <a:txBody>
                    <a:bodyPr/>
                    <a:lstStyle/>
                    <a:p>
                      <a:pPr algn="ctr"/>
                      <a:r>
                        <a:rPr lang="fi-FI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Modelin Oluşturulması,</a:t>
                      </a:r>
                    </a:p>
                    <a:p>
                      <a:pPr algn="ctr"/>
                      <a:r>
                        <a:rPr lang="fi-FI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Modelin Eğitilmesi,</a:t>
                      </a:r>
                    </a:p>
                    <a:p>
                      <a:pPr algn="ctr"/>
                      <a:r>
                        <a:rPr lang="fi-FI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Modelin Test Edilmesi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29167"/>
                  </a:ext>
                </a:extLst>
              </a:tr>
              <a:tr h="4118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Projenin Gerçek Veriler ile</a:t>
                      </a:r>
                      <a:endParaRPr lang="tr-TR" sz="11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Test Edilmesi,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Doğruluk Oranının İyileştirilmesi</a:t>
                      </a:r>
                      <a:endParaRPr lang="tr-TR" sz="11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65943"/>
                  </a:ext>
                </a:extLst>
              </a:tr>
              <a:tr h="411818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Projenin Son Haline Getirilmesi,</a:t>
                      </a:r>
                    </a:p>
                    <a:p>
                      <a:pPr algn="ctr"/>
                      <a:r>
                        <a:rPr lang="tr-TR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Raporun Hazırlanması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60648"/>
                  </a:ext>
                </a:extLst>
              </a:tr>
              <a:tr h="411818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Son Sunum,</a:t>
                      </a:r>
                    </a:p>
                    <a:p>
                      <a:pPr algn="ctr"/>
                      <a:r>
                        <a:rPr lang="tr-TR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2618"/>
                  </a:ext>
                </a:extLst>
              </a:tr>
            </a:tbl>
          </a:graphicData>
        </a:graphic>
      </p:graphicFrame>
      <p:sp>
        <p:nvSpPr>
          <p:cNvPr id="6" name="Ok: Köşeli Çift Ayraç 5">
            <a:extLst>
              <a:ext uri="{FF2B5EF4-FFF2-40B4-BE49-F238E27FC236}">
                <a16:creationId xmlns:a16="http://schemas.microsoft.com/office/drawing/2014/main" id="{68ECAC18-6E44-445E-ACFC-3F75436141B2}"/>
              </a:ext>
            </a:extLst>
          </p:cNvPr>
          <p:cNvSpPr/>
          <p:nvPr/>
        </p:nvSpPr>
        <p:spPr>
          <a:xfrm>
            <a:off x="1110176" y="477496"/>
            <a:ext cx="464233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k: Köşeli Çift Ayraç 6">
            <a:extLst>
              <a:ext uri="{FF2B5EF4-FFF2-40B4-BE49-F238E27FC236}">
                <a16:creationId xmlns:a16="http://schemas.microsoft.com/office/drawing/2014/main" id="{7F550619-4FB5-467F-808E-7F7AE637BFEF}"/>
              </a:ext>
            </a:extLst>
          </p:cNvPr>
          <p:cNvSpPr/>
          <p:nvPr/>
        </p:nvSpPr>
        <p:spPr>
          <a:xfrm>
            <a:off x="1698674" y="925318"/>
            <a:ext cx="1071489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k: Köşeli Çift Ayraç 7">
            <a:extLst>
              <a:ext uri="{FF2B5EF4-FFF2-40B4-BE49-F238E27FC236}">
                <a16:creationId xmlns:a16="http://schemas.microsoft.com/office/drawing/2014/main" id="{A9E8E06E-7E9F-41BC-9AFA-1D4A63E87ED7}"/>
              </a:ext>
            </a:extLst>
          </p:cNvPr>
          <p:cNvSpPr/>
          <p:nvPr/>
        </p:nvSpPr>
        <p:spPr>
          <a:xfrm>
            <a:off x="4166379" y="925317"/>
            <a:ext cx="1071489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k: Köşeli Çift Ayraç 8">
            <a:extLst>
              <a:ext uri="{FF2B5EF4-FFF2-40B4-BE49-F238E27FC236}">
                <a16:creationId xmlns:a16="http://schemas.microsoft.com/office/drawing/2014/main" id="{1A0ADB94-5391-4BFC-B055-C8D94131DCAD}"/>
              </a:ext>
            </a:extLst>
          </p:cNvPr>
          <p:cNvSpPr/>
          <p:nvPr/>
        </p:nvSpPr>
        <p:spPr>
          <a:xfrm>
            <a:off x="5378547" y="1425888"/>
            <a:ext cx="464233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k: Köşeli Çift Ayraç 9">
            <a:extLst>
              <a:ext uri="{FF2B5EF4-FFF2-40B4-BE49-F238E27FC236}">
                <a16:creationId xmlns:a16="http://schemas.microsoft.com/office/drawing/2014/main" id="{2BAEBCBB-3B48-41C4-9D42-AE6006BDD983}"/>
              </a:ext>
            </a:extLst>
          </p:cNvPr>
          <p:cNvSpPr/>
          <p:nvPr/>
        </p:nvSpPr>
        <p:spPr>
          <a:xfrm>
            <a:off x="2315307" y="1431744"/>
            <a:ext cx="1071489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k: Köşeli Çift Ayraç 10">
            <a:extLst>
              <a:ext uri="{FF2B5EF4-FFF2-40B4-BE49-F238E27FC236}">
                <a16:creationId xmlns:a16="http://schemas.microsoft.com/office/drawing/2014/main" id="{049E1975-52E1-4BD0-BA64-2332A0265D51}"/>
              </a:ext>
            </a:extLst>
          </p:cNvPr>
          <p:cNvSpPr/>
          <p:nvPr/>
        </p:nvSpPr>
        <p:spPr>
          <a:xfrm>
            <a:off x="3541541" y="1949883"/>
            <a:ext cx="464233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k: Köşeli Çift Ayraç 11">
            <a:extLst>
              <a:ext uri="{FF2B5EF4-FFF2-40B4-BE49-F238E27FC236}">
                <a16:creationId xmlns:a16="http://schemas.microsoft.com/office/drawing/2014/main" id="{CE8F805A-E599-4436-907F-B21D7316A92E}"/>
              </a:ext>
            </a:extLst>
          </p:cNvPr>
          <p:cNvSpPr/>
          <p:nvPr/>
        </p:nvSpPr>
        <p:spPr>
          <a:xfrm>
            <a:off x="1698674" y="2374269"/>
            <a:ext cx="464233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k: Köşeli Çift Ayraç 12">
            <a:extLst>
              <a:ext uri="{FF2B5EF4-FFF2-40B4-BE49-F238E27FC236}">
                <a16:creationId xmlns:a16="http://schemas.microsoft.com/office/drawing/2014/main" id="{F51963DF-BAED-4F18-B2E2-EFE5FF875AF6}"/>
              </a:ext>
            </a:extLst>
          </p:cNvPr>
          <p:cNvSpPr/>
          <p:nvPr/>
        </p:nvSpPr>
        <p:spPr>
          <a:xfrm>
            <a:off x="5378547" y="2947971"/>
            <a:ext cx="1685787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k: Köşeli Çift Ayraç 13">
            <a:extLst>
              <a:ext uri="{FF2B5EF4-FFF2-40B4-BE49-F238E27FC236}">
                <a16:creationId xmlns:a16="http://schemas.microsoft.com/office/drawing/2014/main" id="{F1BBDBDF-CF4F-4B59-AAAC-9B563F75DB78}"/>
              </a:ext>
            </a:extLst>
          </p:cNvPr>
          <p:cNvSpPr/>
          <p:nvPr/>
        </p:nvSpPr>
        <p:spPr>
          <a:xfrm>
            <a:off x="6588368" y="3622844"/>
            <a:ext cx="1685787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k: Köşeli Çift Ayraç 14">
            <a:extLst>
              <a:ext uri="{FF2B5EF4-FFF2-40B4-BE49-F238E27FC236}">
                <a16:creationId xmlns:a16="http://schemas.microsoft.com/office/drawing/2014/main" id="{87817789-75AB-4377-B1F4-E601850E2FE9}"/>
              </a:ext>
            </a:extLst>
          </p:cNvPr>
          <p:cNvSpPr/>
          <p:nvPr/>
        </p:nvSpPr>
        <p:spPr>
          <a:xfrm>
            <a:off x="10237198" y="5152655"/>
            <a:ext cx="464233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k: Köşeli Çift Ayraç 15">
            <a:extLst>
              <a:ext uri="{FF2B5EF4-FFF2-40B4-BE49-F238E27FC236}">
                <a16:creationId xmlns:a16="http://schemas.microsoft.com/office/drawing/2014/main" id="{43E3AA3B-BB9C-43CE-85B7-1733BF025BC1}"/>
              </a:ext>
            </a:extLst>
          </p:cNvPr>
          <p:cNvSpPr/>
          <p:nvPr/>
        </p:nvSpPr>
        <p:spPr>
          <a:xfrm>
            <a:off x="9666848" y="4744682"/>
            <a:ext cx="464233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k: Köşeli Çift Ayraç 16">
            <a:extLst>
              <a:ext uri="{FF2B5EF4-FFF2-40B4-BE49-F238E27FC236}">
                <a16:creationId xmlns:a16="http://schemas.microsoft.com/office/drawing/2014/main" id="{CFC5DEF7-4493-442F-844A-264B1F288ED3}"/>
              </a:ext>
            </a:extLst>
          </p:cNvPr>
          <p:cNvSpPr/>
          <p:nvPr/>
        </p:nvSpPr>
        <p:spPr>
          <a:xfrm>
            <a:off x="7809914" y="4233013"/>
            <a:ext cx="1685787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k: Köşeli Çift Ayraç 17">
            <a:extLst>
              <a:ext uri="{FF2B5EF4-FFF2-40B4-BE49-F238E27FC236}">
                <a16:creationId xmlns:a16="http://schemas.microsoft.com/office/drawing/2014/main" id="{2781B54E-735C-4612-B127-09217FF60DED}"/>
              </a:ext>
            </a:extLst>
          </p:cNvPr>
          <p:cNvSpPr/>
          <p:nvPr/>
        </p:nvSpPr>
        <p:spPr>
          <a:xfrm>
            <a:off x="4156993" y="2374269"/>
            <a:ext cx="1685787" cy="351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958C1EE8-69F8-4C7D-A353-893C6E09BF45}"/>
              </a:ext>
            </a:extLst>
          </p:cNvPr>
          <p:cNvSpPr txBox="1"/>
          <p:nvPr/>
        </p:nvSpPr>
        <p:spPr>
          <a:xfrm>
            <a:off x="-1295400" y="-228600"/>
            <a:ext cx="2447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latin typeface="+mj-lt"/>
              </a:rPr>
              <a:t>Çalışma Takvimi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845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Çalışma Takvimi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78645B2A-873E-43E6-A7FB-4B24FF4BF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2" y="1202788"/>
            <a:ext cx="8869958" cy="4648200"/>
          </a:xfrm>
          <a:prstGeom prst="rect">
            <a:avLst/>
          </a:prstGeom>
        </p:spPr>
      </p:pic>
      <p:sp>
        <p:nvSpPr>
          <p:cNvPr id="3" name="Akış Çizelgesi: Bağlayıcı 2">
            <a:extLst>
              <a:ext uri="{FF2B5EF4-FFF2-40B4-BE49-F238E27FC236}">
                <a16:creationId xmlns:a16="http://schemas.microsoft.com/office/drawing/2014/main" id="{3CD428A9-8255-43DC-9A1F-37F89398BD18}"/>
              </a:ext>
            </a:extLst>
          </p:cNvPr>
          <p:cNvSpPr/>
          <p:nvPr/>
        </p:nvSpPr>
        <p:spPr bwMode="auto">
          <a:xfrm>
            <a:off x="1524000" y="4345878"/>
            <a:ext cx="950022" cy="950022"/>
          </a:xfrm>
          <a:prstGeom prst="flowChartConnector">
            <a:avLst/>
          </a:prstGeom>
          <a:solidFill>
            <a:srgbClr val="F7F9FC"/>
          </a:solidFill>
          <a:ln w="9525" cap="flat" cmpd="sng" algn="ctr">
            <a:solidFill>
              <a:srgbClr val="FE8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Fairy, magic, magic stick, magic wand, wand icon - Download on Iconfinder">
            <a:extLst>
              <a:ext uri="{FF2B5EF4-FFF2-40B4-BE49-F238E27FC236}">
                <a16:creationId xmlns:a16="http://schemas.microsoft.com/office/drawing/2014/main" id="{E80A4789-A0F7-4FA9-9EE2-50C00B114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85" y="4472085"/>
            <a:ext cx="709515" cy="70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964297"/>
            <a:ext cx="9143999" cy="49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Akıllı Maske Projesi</a:t>
            </a:r>
          </a:p>
          <a:p>
            <a:pPr eaLnBrk="1" hangingPunct="1"/>
            <a:r>
              <a:rPr lang="tr-TR" altLang="en-US" sz="2400" dirty="0"/>
              <a:t>Mevcut medikal maskelere takılabilen bir aparat sayesinde, maske akıllı hale getirilir.</a:t>
            </a:r>
          </a:p>
          <a:p>
            <a:pPr eaLnBrk="1" hangingPunct="1"/>
            <a:r>
              <a:rPr lang="tr-TR" altLang="en-US" sz="2400" dirty="0"/>
              <a:t>Kullanıcı maskeyi kullandığı günlük toplam süreyi ve gün içerisindeki öksürme sayısını, mobil uygulama aracılığı ile görüntüler.</a:t>
            </a:r>
          </a:p>
          <a:p>
            <a:pPr eaLnBrk="1" hangingPunct="1"/>
            <a:r>
              <a:rPr lang="tr-TR" altLang="en-US" sz="2400" dirty="0"/>
              <a:t>Aynı zamanda kullanıcı, günlük olarak verilen formu doldurur, semptomları girer, ve Covid-19 Risk </a:t>
            </a:r>
            <a:r>
              <a:rPr lang="tr-TR" altLang="en-US" sz="2400" dirty="0" err="1"/>
              <a:t>Durumu’nu</a:t>
            </a:r>
            <a:r>
              <a:rPr lang="tr-TR" altLang="en-US" sz="2400" dirty="0"/>
              <a:t> görüntüler.</a:t>
            </a:r>
          </a:p>
        </p:txBody>
      </p:sp>
    </p:spTree>
    <p:extLst>
      <p:ext uri="{BB962C8B-B14F-4D97-AF65-F5344CB8AC3E}">
        <p14:creationId xmlns:p14="http://schemas.microsoft.com/office/powerpoint/2010/main" val="50300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81B8F7E-A256-40D4-BE2D-5C89B0F3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4844"/>
            <a:ext cx="8382000" cy="50087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FFDEF393-222F-42E5-9131-B1EE294C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74208"/>
            <a:ext cx="6781800" cy="470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1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964297"/>
            <a:ext cx="9143999" cy="49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Kullanıcının sesi sürekli olarak </a:t>
            </a:r>
            <a:r>
              <a:rPr lang="tr-TR" altLang="en-US" sz="2400" b="1" dirty="0"/>
              <a:t>mikrofon</a:t>
            </a:r>
            <a:r>
              <a:rPr lang="tr-TR" altLang="en-US" sz="2400" dirty="0"/>
              <a:t> ile alınır.</a:t>
            </a:r>
          </a:p>
          <a:p>
            <a:pPr eaLnBrk="1" hangingPunct="1"/>
            <a:r>
              <a:rPr lang="tr-TR" altLang="en-US" sz="2400" dirty="0"/>
              <a:t>Gelen ses değerleri </a:t>
            </a:r>
            <a:r>
              <a:rPr lang="tr-TR" altLang="en-US" sz="2400" b="1" dirty="0" err="1"/>
              <a:t>arduino</a:t>
            </a:r>
            <a:r>
              <a:rPr lang="tr-TR" altLang="en-US" sz="2400" dirty="0"/>
              <a:t> ile işlenir.</a:t>
            </a:r>
          </a:p>
          <a:p>
            <a:pPr eaLnBrk="1" hangingPunct="1"/>
            <a:r>
              <a:rPr lang="tr-TR" altLang="en-US" sz="2400" dirty="0"/>
              <a:t>Öksürük algılandığında </a:t>
            </a:r>
            <a:r>
              <a:rPr lang="tr-TR" altLang="en-US" sz="2400" b="1" dirty="0" err="1"/>
              <a:t>bluetooth</a:t>
            </a:r>
            <a:r>
              <a:rPr lang="tr-TR" altLang="en-US" sz="2400" b="1" dirty="0"/>
              <a:t> modülü</a:t>
            </a:r>
            <a:r>
              <a:rPr lang="tr-TR" altLang="en-US" sz="2400" dirty="0"/>
              <a:t> ile </a:t>
            </a:r>
            <a:r>
              <a:rPr lang="tr-TR" altLang="en-US" sz="2400" dirty="0" err="1"/>
              <a:t>android</a:t>
            </a:r>
            <a:r>
              <a:rPr lang="tr-TR" altLang="en-US" sz="2400" dirty="0"/>
              <a:t> cihaza uyarı gönderilir.</a:t>
            </a:r>
          </a:p>
          <a:p>
            <a:pPr eaLnBrk="1" hangingPunct="1"/>
            <a:r>
              <a:rPr lang="tr-TR" altLang="en-US" sz="2400" b="1" dirty="0" err="1"/>
              <a:t>Android</a:t>
            </a:r>
            <a:r>
              <a:rPr lang="tr-TR" altLang="en-US" sz="2400" b="1" dirty="0"/>
              <a:t> cihaz</a:t>
            </a:r>
            <a:r>
              <a:rPr lang="tr-TR" altLang="en-US" sz="2400" dirty="0"/>
              <a:t> tarafından alınan bu veriler, </a:t>
            </a:r>
            <a:r>
              <a:rPr lang="tr-TR" altLang="en-US" sz="2400" b="1" dirty="0"/>
              <a:t>uygulama</a:t>
            </a:r>
            <a:r>
              <a:rPr lang="tr-TR" altLang="en-US" sz="2400" dirty="0"/>
              <a:t> ana ekranında bir </a:t>
            </a:r>
            <a:r>
              <a:rPr lang="tr-TR" altLang="en-US" sz="2400" dirty="0" err="1"/>
              <a:t>arayüz</a:t>
            </a:r>
            <a:r>
              <a:rPr lang="tr-TR" altLang="en-US" sz="2400" dirty="0"/>
              <a:t> ile kullanıcıya sunulur.</a:t>
            </a:r>
          </a:p>
          <a:p>
            <a:pPr eaLnBrk="1" hangingPunct="1"/>
            <a:r>
              <a:rPr lang="tr-TR" altLang="en-US" sz="2400" dirty="0"/>
              <a:t>Ayrıca kullanıcı, </a:t>
            </a:r>
            <a:r>
              <a:rPr lang="tr-TR" altLang="en-US" sz="2400" dirty="0" err="1"/>
              <a:t>android</a:t>
            </a:r>
            <a:r>
              <a:rPr lang="tr-TR" altLang="en-US" sz="2400" dirty="0"/>
              <a:t> cihazda günlük olarak form doldurur, formdaki bilgiler ve alınan öksürük değerleri ile birlikte, kullanıcıya </a:t>
            </a:r>
            <a:r>
              <a:rPr lang="tr-TR" altLang="en-US" sz="2400" b="1" dirty="0"/>
              <a:t>Covid-19 Risk Durumu</a:t>
            </a:r>
            <a:r>
              <a:rPr lang="tr-TR" altLang="en-US" sz="2400" dirty="0"/>
              <a:t> raporlanır.</a:t>
            </a:r>
          </a:p>
          <a:p>
            <a:pPr eaLnBrk="1" hangingPunct="1"/>
            <a:r>
              <a:rPr lang="tr-TR" altLang="en-US" sz="2400" dirty="0"/>
              <a:t>Aynı zamanda </a:t>
            </a:r>
            <a:r>
              <a:rPr lang="tr-TR" altLang="en-US" sz="2400" dirty="0" err="1"/>
              <a:t>android</a:t>
            </a:r>
            <a:r>
              <a:rPr lang="tr-TR" altLang="en-US" sz="2400" dirty="0"/>
              <a:t> cihaz, aldığı tüm verileri </a:t>
            </a:r>
            <a:r>
              <a:rPr lang="tr-TR" altLang="en-US" sz="2400" b="1" dirty="0"/>
              <a:t>bulutta</a:t>
            </a:r>
            <a:r>
              <a:rPr lang="tr-TR" altLang="en-US" sz="2400" dirty="0"/>
              <a:t> saklar, böylece kullanıcının geçmiş verilerine de erişimi mümkün olur.</a:t>
            </a:r>
          </a:p>
        </p:txBody>
      </p:sp>
    </p:spTree>
    <p:extLst>
      <p:ext uri="{BB962C8B-B14F-4D97-AF65-F5344CB8AC3E}">
        <p14:creationId xmlns:p14="http://schemas.microsoft.com/office/powerpoint/2010/main" val="337042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Kullanıcıdan aldığım sesleri mikrofon ile </a:t>
            </a:r>
            <a:r>
              <a:rPr lang="tr-TR" altLang="en-US" sz="2400" dirty="0" err="1"/>
              <a:t>arduinoya</a:t>
            </a:r>
            <a:r>
              <a:rPr lang="tr-TR" altLang="en-US" sz="2400" dirty="0"/>
              <a:t> aktarmalıyım.</a:t>
            </a:r>
          </a:p>
          <a:p>
            <a:pPr eaLnBrk="1" hangingPunct="1"/>
            <a:r>
              <a:rPr lang="tr-TR" altLang="en-US" sz="2400" dirty="0" err="1"/>
              <a:t>Arduino</a:t>
            </a:r>
            <a:r>
              <a:rPr lang="tr-TR" altLang="en-US" sz="2400" dirty="0"/>
              <a:t> ile aldığım bu verileri değerlendirmeliyim.</a:t>
            </a:r>
          </a:p>
          <a:p>
            <a:pPr eaLnBrk="1" hangingPunct="1"/>
            <a:r>
              <a:rPr lang="tr-TR" altLang="en-US" sz="2400" dirty="0"/>
              <a:t>Öksürük algıladığımda </a:t>
            </a:r>
            <a:r>
              <a:rPr lang="tr-TR" altLang="en-US" sz="2400" dirty="0" err="1"/>
              <a:t>bluetootha</a:t>
            </a:r>
            <a:r>
              <a:rPr lang="tr-TR" altLang="en-US" sz="2400" dirty="0"/>
              <a:t> uyarı göndermeliyim.</a:t>
            </a:r>
          </a:p>
          <a:p>
            <a:pPr eaLnBrk="1" hangingPunct="1"/>
            <a:r>
              <a:rPr lang="tr-TR" altLang="en-US" sz="2400" dirty="0"/>
              <a:t>Bluetooth ile gelen bu uyarıyı </a:t>
            </a:r>
            <a:r>
              <a:rPr lang="tr-TR" altLang="en-US" sz="2400" dirty="0" err="1"/>
              <a:t>android</a:t>
            </a:r>
            <a:r>
              <a:rPr lang="tr-TR" altLang="en-US" sz="2400" dirty="0"/>
              <a:t> cihaza aktarmalıyım.</a:t>
            </a:r>
          </a:p>
          <a:p>
            <a:pPr eaLnBrk="1" hangingPunct="1"/>
            <a:r>
              <a:rPr lang="tr-TR" altLang="en-US" sz="2400" dirty="0"/>
              <a:t>Günlük kullanım süresini tutabilmeliyim.</a:t>
            </a:r>
          </a:p>
          <a:p>
            <a:pPr eaLnBrk="1" hangingPunct="1"/>
            <a:r>
              <a:rPr lang="tr-TR" altLang="en-US" sz="2400" dirty="0"/>
              <a:t>Günlük öksürük sayısını yazmalıyım.</a:t>
            </a:r>
          </a:p>
          <a:p>
            <a:pPr eaLnBrk="1" hangingPunct="1"/>
            <a:r>
              <a:rPr lang="tr-TR" altLang="en-US" sz="2400" dirty="0"/>
              <a:t>Kullanıcının doldurduğu testi, öksürük verileri ile birlikte değerlendirmeli ve bunu raporlayabilmeliyim.</a:t>
            </a:r>
          </a:p>
          <a:p>
            <a:pPr eaLnBrk="1" hangingPunct="1"/>
            <a:r>
              <a:rPr lang="tr-TR" altLang="en-US" sz="2400" dirty="0"/>
              <a:t>Tüm bu verileri bulutta saklamalıyım.</a:t>
            </a:r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Donanım :</a:t>
            </a:r>
          </a:p>
          <a:p>
            <a:pPr eaLnBrk="1" hangingPunct="1"/>
            <a:r>
              <a:rPr lang="tr-TR" altLang="en-US" sz="2400" dirty="0" err="1"/>
              <a:t>Android</a:t>
            </a:r>
            <a:r>
              <a:rPr lang="tr-TR" altLang="en-US" sz="2400" dirty="0"/>
              <a:t> Cihaz (</a:t>
            </a:r>
            <a:r>
              <a:rPr lang="tr-TR" altLang="en-US" sz="2400" dirty="0" err="1"/>
              <a:t>Samsung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Galaxy</a:t>
            </a:r>
            <a:r>
              <a:rPr lang="tr-TR" altLang="en-US" sz="2400" dirty="0"/>
              <a:t> A9), Bluetooth Modülü (HC06), Mikrofon (), </a:t>
            </a:r>
            <a:r>
              <a:rPr lang="tr-TR" altLang="en-US" sz="2400" dirty="0" err="1"/>
              <a:t>Arduino</a:t>
            </a:r>
            <a:r>
              <a:rPr lang="tr-TR" altLang="en-US" sz="2400" dirty="0"/>
              <a:t> Platformu (</a:t>
            </a:r>
            <a:r>
              <a:rPr lang="tr-TR" altLang="en-US" sz="2400" dirty="0" err="1"/>
              <a:t>Arduino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Uno</a:t>
            </a:r>
            <a:r>
              <a:rPr lang="tr-TR" altLang="en-US" sz="2400" dirty="0"/>
              <a:t>), Batarya (9V Pil), Kablolar, Dirençler, </a:t>
            </a:r>
            <a:r>
              <a:rPr lang="tr-TR" altLang="en-US" sz="2400" dirty="0" err="1"/>
              <a:t>Breadboard</a:t>
            </a:r>
            <a:r>
              <a:rPr lang="tr-TR" altLang="en-US" sz="2400" dirty="0"/>
              <a:t>, Toplama Kutusu, İnternet.</a:t>
            </a:r>
          </a:p>
          <a:p>
            <a:pPr eaLnBrk="1" hangingPunct="1"/>
            <a:r>
              <a:rPr lang="tr-TR" altLang="en-US" sz="2400" dirty="0"/>
              <a:t>Yazılım :</a:t>
            </a:r>
          </a:p>
          <a:p>
            <a:pPr eaLnBrk="1" hangingPunct="1"/>
            <a:r>
              <a:rPr lang="tr-TR" altLang="en-US" sz="2400" dirty="0" err="1"/>
              <a:t>Android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Studio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Android</a:t>
            </a:r>
            <a:r>
              <a:rPr lang="tr-TR" altLang="en-US" sz="2400" dirty="0"/>
              <a:t> Bluetooth Kütüphanesi, </a:t>
            </a:r>
            <a:r>
              <a:rPr lang="tr-TR" altLang="en-US" sz="2400" dirty="0" err="1"/>
              <a:t>Arduino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Arduino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SoftwareSerial</a:t>
            </a:r>
            <a:r>
              <a:rPr lang="tr-TR" altLang="en-US" sz="2400" dirty="0"/>
              <a:t> Kütüphanesi, </a:t>
            </a:r>
            <a:r>
              <a:rPr lang="tr-TR" altLang="en-US" sz="2400" dirty="0" err="1"/>
              <a:t>Fritzing</a:t>
            </a:r>
            <a:r>
              <a:rPr lang="tr-TR" altLang="en-US"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832</Words>
  <Application>Microsoft Office PowerPoint</Application>
  <PresentationFormat>Ekran Gösterisi (4:3)</PresentationFormat>
  <Paragraphs>146</Paragraphs>
  <Slides>14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7" baseType="lpstr">
      <vt:lpstr>Arial</vt:lpstr>
      <vt:lpstr>Tahoma</vt:lpstr>
      <vt:lpstr>Default Design</vt:lpstr>
      <vt:lpstr>GTÜ BİL MUH BİL 495 1. İzleme</vt:lpstr>
      <vt:lpstr>İçerik</vt:lpstr>
      <vt:lpstr>Proje Şeması ve Tanımı</vt:lpstr>
      <vt:lpstr>Proje Şeması ve Tanımı</vt:lpstr>
      <vt:lpstr>Proje Tasarım Planı</vt:lpstr>
      <vt:lpstr>Proje Tasarım Planı</vt:lpstr>
      <vt:lpstr>Proje Tasarım Planı</vt:lpstr>
      <vt:lpstr>Proje Gereksinimleri - 1</vt:lpstr>
      <vt:lpstr>Proje Gereksinimleri - 2</vt:lpstr>
      <vt:lpstr>Başarı Kriterleri</vt:lpstr>
      <vt:lpstr>Kaynaklar (Makale)</vt:lpstr>
      <vt:lpstr>Kaynaklar (Araç, Kütüphane)</vt:lpstr>
      <vt:lpstr>Kaynaklar (Deneme Kodları)</vt:lpstr>
      <vt:lpstr>PowerPoint Sunusu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Demir</cp:lastModifiedBy>
  <cp:revision>201</cp:revision>
  <dcterms:created xsi:type="dcterms:W3CDTF">2007-08-26T20:02:13Z</dcterms:created>
  <dcterms:modified xsi:type="dcterms:W3CDTF">2020-11-25T09:14:50Z</dcterms:modified>
</cp:coreProperties>
</file>