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75" r:id="rId9"/>
    <p:sldId id="269" r:id="rId10"/>
    <p:sldId id="272" r:id="rId11"/>
    <p:sldId id="270" r:id="rId12"/>
    <p:sldId id="276" r:id="rId13"/>
    <p:sldId id="278" r:id="rId14"/>
    <p:sldId id="279" r:id="rId15"/>
    <p:sldId id="271" r:id="rId16"/>
    <p:sldId id="277" r:id="rId17"/>
    <p:sldId id="263" r:id="rId18"/>
    <p:sldId id="25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5C38-1FEB-4C17-97A9-A46C0A446CD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566A6-44C5-428C-B5A6-F32AC4DA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7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/>
              <a:t>01.06.2021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6D6FA8-6C7C-4D07-B889-C95B0811AB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6989D5-EA68-4406-B03E-9F39EC05C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2560319"/>
            <a:ext cx="10909073" cy="2860767"/>
          </a:xfrm>
        </p:spPr>
        <p:txBody>
          <a:bodyPr>
            <a:normAutofit/>
          </a:bodyPr>
          <a:lstStyle/>
          <a:p>
            <a:pPr algn="ctr"/>
            <a:r>
              <a:rPr lang="tr-TR" sz="2400" dirty="0">
                <a:latin typeface="+mn-lt"/>
              </a:rPr>
              <a:t>BİL 473 – AĞ VE BİLGİ GÜVENLİĞİ DERSİ</a:t>
            </a:r>
            <a:br>
              <a:rPr lang="tr-TR" sz="2400" dirty="0">
                <a:latin typeface="+mn-lt"/>
              </a:rPr>
            </a:br>
            <a:br>
              <a:rPr lang="tr-TR" sz="2400" dirty="0">
                <a:latin typeface="+mn-lt"/>
              </a:rPr>
            </a:br>
            <a:r>
              <a:rPr lang="tr-TR" sz="2400" dirty="0">
                <a:latin typeface="+mn-lt"/>
              </a:rPr>
              <a:t>Dönem Projesi Sunumu</a:t>
            </a:r>
            <a:br>
              <a:rPr lang="tr-TR" sz="2400" dirty="0">
                <a:latin typeface="+mn-lt"/>
              </a:rPr>
            </a:br>
            <a:r>
              <a:rPr lang="tr-TR" sz="3200" dirty="0">
                <a:latin typeface="+mn-lt"/>
              </a:rPr>
              <a:t>30.KONU : KRİPTOLOJİ VE BİLGİ GÜVENLİĞİ</a:t>
            </a:r>
            <a:br>
              <a:rPr lang="tr-TR" sz="2400" dirty="0">
                <a:latin typeface="+mn-lt"/>
              </a:rPr>
            </a:br>
            <a:br>
              <a:rPr lang="tr-TR" sz="2400" dirty="0">
                <a:latin typeface="+mn-lt"/>
              </a:rPr>
            </a:br>
            <a:r>
              <a:rPr lang="tr-TR" sz="1800" dirty="0">
                <a:latin typeface="+mn-lt"/>
              </a:rPr>
              <a:t>Öğretim Üyesi : Prof. Dr. İbrahim SOĞUKPINAR</a:t>
            </a:r>
            <a:br>
              <a:rPr lang="tr-TR" sz="1800" dirty="0">
                <a:latin typeface="+mn-lt"/>
              </a:rPr>
            </a:br>
            <a:r>
              <a:rPr lang="tr-TR" sz="1800" dirty="0">
                <a:latin typeface="+mn-lt"/>
              </a:rPr>
              <a:t>Öğrenci : Şeyda Nur DEMİR, 121044042</a:t>
            </a:r>
            <a:br>
              <a:rPr lang="tr-TR" sz="18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7716F8-8D5F-4A68-B7F4-21B3E2B0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877116"/>
            <a:ext cx="9622971" cy="39071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tr-TR" sz="16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KOCAELİ, Haziran 2021</a:t>
            </a:r>
            <a:endParaRPr lang="en-US" sz="1600" cap="none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CB72469-DF2B-46FC-9EAB-7B6E04BDC2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98" y="83860"/>
            <a:ext cx="3406073" cy="1930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Veri Yer Tutucusu 9">
            <a:extLst>
              <a:ext uri="{FF2B5EF4-FFF2-40B4-BE49-F238E27FC236}">
                <a16:creationId xmlns:a16="http://schemas.microsoft.com/office/drawing/2014/main" id="{E670226B-FD44-4904-808F-019A2041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 dirty="0"/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9475E5FE-B382-4C08-A4DF-85CED769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30CA17CD-98DF-41F0-98C8-E4B856D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Bilgi Güvenliği Bağlamında Yeni Teknolojik Devrim:</a:t>
            </a:r>
            <a:br>
              <a:rPr lang="tr-TR" sz="3200" b="1" i="1" dirty="0"/>
            </a:br>
            <a:r>
              <a:rPr lang="en-US" sz="3200" b="1" i="1" dirty="0"/>
              <a:t>Kuantum Teknolojiler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CFCE9F6-5019-4AFB-BED6-A9E7E2D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Kuantum teknoloji devrimi ve dayandığı temeller (süperpozisyon, dolanıklık)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Kuantum teknolojilerin üstün özellikleri (teleportasyon, süperyoğun kodlama, </a:t>
            </a:r>
            <a:br>
              <a:rPr lang="tr-TR" sz="1800" i="1" dirty="0"/>
            </a:br>
            <a:r>
              <a:rPr lang="tr-TR" sz="1800" i="1" dirty="0"/>
              <a:t> dolanıklık transferi, terslenebilirlik, kopyalanamama teoremi)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Kuantum bilgi ve iletişim (bilgisayar ve çipler, programlama dilleri, işletim sistemleri ve derleyiciler, kriptografik algoritmalar, bilgi iletişim cihazları, algoritmalar, internet)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Kuantum detektörler (geliştirilen radarlar, görüntüleme cihazları, sensörler)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Kuantum teknoloji ve uzay araştırmaları (karadelik, karanlık madde, karanlık enerji vb.)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Kuantum teknoloji devriminin kaçırılmaması için ve bilgi güvenliği bağlamında yapılabilecekler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31C4911-03EE-432C-BFB5-401BA6838803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807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Medikal Verilerin Blok Zinciri Mimarisiyle</a:t>
            </a:r>
            <a:br>
              <a:rPr lang="tr-TR" sz="3200" b="1" i="1" dirty="0"/>
            </a:br>
            <a:r>
              <a:rPr lang="en-US" sz="3200" b="1" i="1" dirty="0"/>
              <a:t>Güvenliğinin Sağlanması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4476B583-6CD5-431B-8DB7-4CFDB4D1D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657544"/>
              </p:ext>
            </p:extLst>
          </p:nvPr>
        </p:nvGraphicFramePr>
        <p:xfrm>
          <a:off x="1209822" y="2131060"/>
          <a:ext cx="99458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596">
                  <a:extLst>
                    <a:ext uri="{9D8B030D-6E8A-4147-A177-3AD203B41FA5}">
                      <a16:colId xmlns:a16="http://schemas.microsoft.com/office/drawing/2014/main" val="1574819890"/>
                    </a:ext>
                  </a:extLst>
                </a:gridCol>
                <a:gridCol w="8159262">
                  <a:extLst>
                    <a:ext uri="{9D8B030D-6E8A-4147-A177-3AD203B41FA5}">
                      <a16:colId xmlns:a16="http://schemas.microsoft.com/office/drawing/2014/main" val="143670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Tür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Konferans Bildirisi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Ömer KASIM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Başlık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Medikal Verilerin Blok Zinciri Mimarisiyle Güvenliğinin Sağlanması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Yayınlandığı 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Uluslararası Bilgi Güvenliği ve Kriptoloji Konferansı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3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Sayfa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1-5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3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Yıl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52300"/>
                  </a:ext>
                </a:extLst>
              </a:tr>
            </a:tbl>
          </a:graphicData>
        </a:graphic>
      </p:graphicFrame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7B5E92-C6FB-42A0-B781-DF964DD5112B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39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Medikal Verilerin Blok Zinciri Mimarisiyle</a:t>
            </a:r>
            <a:br>
              <a:rPr lang="tr-TR" sz="3200" b="1" i="1" dirty="0"/>
            </a:br>
            <a:r>
              <a:rPr lang="en-US" sz="3200" b="1" i="1" dirty="0"/>
              <a:t>Güvenliğinin Sağlanması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CFCE9F6-5019-4AFB-BED6-A9E7E2D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Veri miktarının artması, verilerin bulut depolamada saklanması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Medikal verilerin gizliliği, bulut depolamanın henüz güvenli olmaması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Diğer bazı çözümler (veri anonimleştirme, veri şifreleme)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Blok zinciri mimarisi ve yapısı, bir çözüm önerisi olarak blok zinciri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Geliştirilen yöntem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Alınan ek önlemler (yetkilendirme ve parola ile giriş)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Yöntemin sağladığı güvenliğe ek faydalar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31C4911-03EE-432C-BFB5-401BA6838803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04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Medikal Verilerin Blok Zinciri Mimarisiyle</a:t>
            </a:r>
            <a:br>
              <a:rPr lang="tr-TR" sz="3200" b="1" i="1" dirty="0"/>
            </a:br>
            <a:r>
              <a:rPr lang="en-US" sz="3200" b="1" i="1" dirty="0"/>
              <a:t>Güvenliğinin Sağlanması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CFCE9F6-5019-4AFB-BED6-A9E7E2D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Blok zinciri süreci içerisinde değiştirilemeyen zaman damgası verisini de tutma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Veri ekleme sürecini metin dosyasından belirlenen ekleme stili ile gerçekleştirme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Eklenen verilerden farklı olanın madencilik süreci ile tespitinin sağlanması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Veri okuma yazma işlemlerini yerel bilgisayarda yapma, bulut depolamayı güncelleme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Veri bloklarını kontrol bloğu ile ekleme, böylece siber saldırılara karşı önlem almış olma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Hasta, uzman ve yönetim kullanıcı rolleri ile yetkilendirme sağlama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Parola ile giriş sayesinde güvenliği arttırma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31C4911-03EE-432C-BFB5-401BA6838803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473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Medikal Verilerin Blok Zinciri Mimarisiyle</a:t>
            </a:r>
            <a:br>
              <a:rPr lang="tr-TR" sz="3200" b="1" i="1" dirty="0"/>
            </a:br>
            <a:r>
              <a:rPr lang="en-US" sz="3200" b="1" i="1" dirty="0"/>
              <a:t>Güvenliğinin Sağlanması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CFCE9F6-5019-4AFB-BED6-A9E7E2D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Saklanan medikal verilerin güvenliğinin sağlanması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Hastanın medikal verilerinin kurumlar arası geçişini önleme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Hastanın geçmiş tahlil ve tedavi bilgilerinin kolay ve güvenli bir şekilde diğer </a:t>
            </a:r>
            <a:br>
              <a:rPr lang="tr-TR" sz="1800" i="1" dirty="0"/>
            </a:br>
            <a:r>
              <a:rPr lang="tr-TR" sz="1800" i="1" dirty="0"/>
              <a:t> kurumlara taşınması, böylece aynı işlemlerin tekrar yapılmasına gerek kalmaması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Hastanın tüm medikal verilerini tek bir blokta saklama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31C4911-03EE-432C-BFB5-401BA6838803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Büyük Genomik Verilerde</a:t>
            </a:r>
            <a:br>
              <a:rPr lang="tr-TR" sz="3200" b="1" i="1" dirty="0"/>
            </a:br>
            <a:r>
              <a:rPr lang="en-US" sz="3200" b="1" i="1" dirty="0"/>
              <a:t>Mahremiyet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4476B583-6CD5-431B-8DB7-4CFDB4D1D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845898"/>
              </p:ext>
            </p:extLst>
          </p:nvPr>
        </p:nvGraphicFramePr>
        <p:xfrm>
          <a:off x="1209822" y="2131060"/>
          <a:ext cx="99458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596">
                  <a:extLst>
                    <a:ext uri="{9D8B030D-6E8A-4147-A177-3AD203B41FA5}">
                      <a16:colId xmlns:a16="http://schemas.microsoft.com/office/drawing/2014/main" val="1574819890"/>
                    </a:ext>
                  </a:extLst>
                </a:gridCol>
                <a:gridCol w="8159262">
                  <a:extLst>
                    <a:ext uri="{9D8B030D-6E8A-4147-A177-3AD203B41FA5}">
                      <a16:colId xmlns:a16="http://schemas.microsoft.com/office/drawing/2014/main" val="143670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Tür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Konferans Bildirisi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Arian AJDARİ, Zeynep FENERCİ, Yılmaz VURAL, Yavuz CANBAY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Başlık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Büyük Genomik Verilerde Mahremiyet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Yayınlandığı 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Uluslararası Bilgi Güvenliği ve Kriptoloji Konferansı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3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Sayfa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19-25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3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Yıl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52300"/>
                  </a:ext>
                </a:extLst>
              </a:tr>
            </a:tbl>
          </a:graphicData>
        </a:graphic>
      </p:graphicFrame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4FF3BFF-95A8-4322-9E99-EFBB4725459F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200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Büyük Genomik Verilerde</a:t>
            </a:r>
            <a:br>
              <a:rPr lang="tr-TR" sz="3200" b="1" i="1" dirty="0"/>
            </a:br>
            <a:r>
              <a:rPr lang="en-US" sz="3200" b="1" i="1" dirty="0"/>
              <a:t>Mahremiyet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16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CFCE9F6-5019-4AFB-BED6-A9E7E2D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Büyük veri ve temel bileşenleri (hız, veri büyüklüğü, çeşitlilik, doğrulama, değer)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Büyük astronomik ve genetik veri, genomlar, genomların önemi, dördüncü kuşak veri mahremiyeti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Genom mahremiyeti, tıbbi gelişmelerin ilerleme hızının kesilmesi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Hassas genom verilerin korunması (insanların genetik diziliminde bir insanı </a:t>
            </a:r>
            <a:br>
              <a:rPr lang="tr-TR" sz="1800" i="1" dirty="0"/>
            </a:br>
            <a:r>
              <a:rPr lang="tr-TR" sz="1800" i="1" dirty="0"/>
              <a:t> diğerinden ayıran genetik varyasyonun %0.5 olması, bu oranın korunmasının </a:t>
            </a:r>
            <a:br>
              <a:rPr lang="tr-TR" sz="1800" i="1" dirty="0"/>
            </a:br>
            <a:r>
              <a:rPr lang="tr-TR" sz="1800" i="1" dirty="0"/>
              <a:t> kalan %99.5’lik kısımdan daha önemli olması)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Genom verilerine karşı yapılabilecek saldırılar (kısa tandem tekrarları, </a:t>
            </a:r>
            <a:br>
              <a:rPr lang="tr-TR" sz="1800" i="1" dirty="0"/>
            </a:br>
            <a:r>
              <a:rPr lang="tr-TR" sz="1800" i="1" dirty="0"/>
              <a:t> hastalıklarla ilgili genler, genomik varyasyonlar),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Mahremiyetten doğan sorunlar, çözümler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Tıbbi araştırmacılar ile bilgisayar bilimcilerin birlikte çalışması gerektiği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31C4911-03EE-432C-BFB5-401BA6838803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689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5. Çalışmadan Kazanılanlar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Çalışma ile ilgili kazanılanlar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Konu ile ilgili kazanılanlar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Çalışmanın derse katkısı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814BE3-74D8-4161-B91F-791A4A1B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3C82B0-D199-4B3D-8A8C-ABE2F170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5A3649-CF60-47E3-A64F-F305995D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9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Başvurular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tr-TR" dirty="0">
              <a:solidFill>
                <a:schemeClr val="tx1"/>
              </a:solidFill>
              <a:latin typeface="Calibri (Gövde)"/>
            </a:endParaRPr>
          </a:p>
          <a:p>
            <a:pPr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Calibri (Gövde)"/>
              </a:rPr>
              <a:t>[1] </a:t>
            </a:r>
            <a:r>
              <a:rPr lang="tr-TR" dirty="0"/>
              <a:t>“</a:t>
            </a:r>
            <a:r>
              <a:rPr lang="tr-TR" i="1" dirty="0"/>
              <a:t>Kişisel Verileriniz Ne Kadar Güvende? Bilgi Güvenliği Kapsamında Bir Değerlendirme</a:t>
            </a:r>
            <a:r>
              <a:rPr lang="tr-TR" dirty="0"/>
              <a:t>”, </a:t>
            </a:r>
            <a:r>
              <a:rPr lang="tr-TR" dirty="0">
                <a:solidFill>
                  <a:schemeClr val="tx1"/>
                </a:solidFill>
                <a:latin typeface="Calibri (Gövde)"/>
              </a:rPr>
              <a:t>Türkay HENKOĞLU, Arşiv Dünyası Dergisi, Sayı:17-18, Sayfa:46-56, Yıl:2017.</a:t>
            </a:r>
          </a:p>
          <a:p>
            <a:pPr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Calibri (Gövde)"/>
              </a:rPr>
              <a:t>[2] </a:t>
            </a:r>
            <a:r>
              <a:rPr lang="tr-TR" dirty="0"/>
              <a:t>“</a:t>
            </a:r>
            <a:r>
              <a:rPr lang="tr-TR" i="1" dirty="0"/>
              <a:t>Bilgi Güvenliği Bağlamında Yeni Teknolojik Devrim: Kuantum Teknolojiler</a:t>
            </a:r>
            <a:r>
              <a:rPr lang="tr-TR" dirty="0"/>
              <a:t>”, İhsan YILMAZ, Uluslararası Bilgi Güvenliği ve Kriptoloji Konferansı, Sayfa:32-39, Yıl:2018.</a:t>
            </a:r>
          </a:p>
          <a:p>
            <a:pPr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Calibri (Gövde)"/>
              </a:rPr>
              <a:t>[3] </a:t>
            </a:r>
            <a:r>
              <a:rPr lang="tr-TR" dirty="0"/>
              <a:t>“</a:t>
            </a:r>
            <a:r>
              <a:rPr lang="tr-TR" i="1" dirty="0"/>
              <a:t>Medikal Verilerin Blok Zinciri Mimarisiyle Güvenliğinin Sağlanması</a:t>
            </a:r>
            <a:r>
              <a:rPr lang="tr-TR" dirty="0"/>
              <a:t>”, Ömer KASIM, Uluslararası Bilgi Güvenliği ve Kriptoloji Konferansı, Sayfa:1-5, Yıl:2018.</a:t>
            </a:r>
            <a:endParaRPr lang="tr-TR" dirty="0">
              <a:solidFill>
                <a:schemeClr val="tx1"/>
              </a:solidFill>
              <a:latin typeface="Calibri (Gövde)"/>
            </a:endParaRPr>
          </a:p>
          <a:p>
            <a:pPr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Calibri (Gövde)"/>
              </a:rPr>
              <a:t>[4] </a:t>
            </a:r>
            <a:r>
              <a:rPr lang="tr-TR" dirty="0"/>
              <a:t>“</a:t>
            </a:r>
            <a:r>
              <a:rPr lang="tr-TR" i="1" dirty="0"/>
              <a:t>Büyük Genomik Verilerde Mahremiyet</a:t>
            </a:r>
            <a:r>
              <a:rPr lang="tr-TR" dirty="0"/>
              <a:t>”, Arian AJDARİ Zeynep FENERCİ Yılmaz VURAL Yavuz CANBAY, Uluslararası Bilgi Güvenliği ve Kriptoloji Konferansı, Sayfa:19-25, Yıl:2018.</a:t>
            </a:r>
            <a:endParaRPr lang="tr-TR" dirty="0">
              <a:solidFill>
                <a:schemeClr val="tx1"/>
              </a:solidFill>
              <a:latin typeface="Calibri (Gövde)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B505FC-C72F-41EF-AA85-62108B0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F44F62A-B630-4399-A227-4153CF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66AE0F3-F2C5-4E93-B501-7D4CB7A8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Teşekkür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tr-TR" dirty="0">
              <a:solidFill>
                <a:schemeClr val="tx1"/>
              </a:solidFill>
              <a:latin typeface="Calibri (Gövde)"/>
            </a:endParaRPr>
          </a:p>
          <a:p>
            <a:pPr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Calibri (Gövde)"/>
              </a:rPr>
              <a:t>Dönem boyunca çalışmamızı takip ettiği için Prof. Dr. İbrahim SOĞUKPINAR hocamıza,</a:t>
            </a:r>
          </a:p>
          <a:p>
            <a:pPr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Calibri (Gövde)"/>
              </a:rPr>
              <a:t>sunum boyunca beni sabır ve anlayışla dinleyen tüm arkadaşlarıma,</a:t>
            </a:r>
          </a:p>
          <a:p>
            <a:pPr>
              <a:lnSpc>
                <a:spcPct val="100000"/>
              </a:lnSpc>
            </a:pPr>
            <a:endParaRPr lang="tr-TR" dirty="0">
              <a:solidFill>
                <a:schemeClr val="tx1"/>
              </a:solidFill>
              <a:latin typeface="Calibri (Gövde)"/>
            </a:endParaRPr>
          </a:p>
          <a:p>
            <a:pPr>
              <a:lnSpc>
                <a:spcPct val="100000"/>
              </a:lnSpc>
            </a:pPr>
            <a:r>
              <a:rPr lang="tr-TR" i="1" dirty="0">
                <a:solidFill>
                  <a:schemeClr val="tx1"/>
                </a:solidFill>
                <a:latin typeface="Calibri (Gövde)"/>
              </a:rPr>
              <a:t>                                                                                                                         Teşekkür ederim…</a:t>
            </a:r>
          </a:p>
          <a:p>
            <a:pPr>
              <a:lnSpc>
                <a:spcPct val="100000"/>
              </a:lnSpc>
            </a:pPr>
            <a:endParaRPr lang="tr-TR" dirty="0">
              <a:solidFill>
                <a:schemeClr val="tx1"/>
              </a:solidFill>
              <a:latin typeface="Calibri (Gövde)"/>
            </a:endParaRPr>
          </a:p>
          <a:p>
            <a:pPr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Calibri (Gövde)"/>
              </a:rPr>
              <a:t>Şeyda Nur DEMİR</a:t>
            </a:r>
            <a:br>
              <a:rPr lang="tr-TR" dirty="0">
                <a:solidFill>
                  <a:schemeClr val="tx1"/>
                </a:solidFill>
                <a:latin typeface="Calibri (Gövde)"/>
              </a:rPr>
            </a:br>
            <a:r>
              <a:rPr lang="tr-TR" dirty="0">
                <a:solidFill>
                  <a:schemeClr val="tx1"/>
                </a:solidFill>
                <a:latin typeface="Calibri (Gövde)"/>
              </a:rPr>
              <a:t>121044042</a:t>
            </a:r>
            <a:endParaRPr lang="en-US" dirty="0">
              <a:solidFill>
                <a:schemeClr val="tx1"/>
              </a:solidFill>
              <a:latin typeface="Calibri (Gövde)"/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EA6731-0D1A-42C7-A433-32FDDAA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3878A2B-C009-4445-BD29-D097F18A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511A29-B293-4B76-8BB7-6A5303C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Sunum İçeriği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Çalışma Hakkında Kısa Giriş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Çalışmanın Konusu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Yapılan Araştırmalar ve İncelemeler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Seçilen Makaleler ve İçerikleri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Çalışmadan Kazanılanlar</a:t>
            </a:r>
          </a:p>
          <a:p>
            <a:pPr marL="457200" indent="-457200">
              <a:buFont typeface="+mj-lt"/>
              <a:buAutoNum type="arabicPeriod"/>
            </a:pPr>
            <a:endParaRPr lang="tr-TR" sz="2400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402FCF-0E98-4985-BB68-365BD6F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2916FF-F7A7-4BD9-8194-04BCEC57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0DA3DD-DB4C-4F01-9F4C-4B6A8303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2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pc="0" dirty="0"/>
              <a:t>1. Çalışma Hakkında Kısa Giriş</a:t>
            </a:r>
            <a:endParaRPr lang="en-US" b="1" spc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«Ağ ve Bilgi Güvenliği» dersi ve kapsamı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Dönem ödevi/projesi ve konular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Yapılacak çalışma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Rapor ve sunum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50DF5F-C51F-45E4-8792-0364C8C8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436F46-4FBF-4DB7-B2B6-D6498F78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3C1B60-7CC6-4AF3-97DB-6C8368C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8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pc="0" dirty="0"/>
              <a:t>2. Çalışmanın Konusu</a:t>
            </a:r>
            <a:endParaRPr lang="en-US" b="1" spc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Bilgi güvenliği (farkındalık, koruma, gereklilikler)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Kriptoloji (kriptografi, stenografi, kriptanaliz, kuantum teknoloji)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Yapılan diğer çalışmalar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Son gelişmeler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64FA37-FE89-42A3-8262-248B8855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45E61C-9B6A-49FB-933C-4565B3CF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0776A4-939B-4C53-B943-423C0AA6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pc="0" dirty="0"/>
              <a:t>3. Yapılan Araştırmalar ve İncelemeler</a:t>
            </a:r>
            <a:endParaRPr lang="en-US" b="1" spc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Ders materyalleri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Çevrimiçi araştırma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Literatür taraması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Pazar araştırması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/>
              <a:t> Dergi ve konferanslar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Uluslararası Bilgi Güvenliği ve Kriptoloji Konferansı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000" dirty="0"/>
              <a:t>Konferans bilim kurulu üyeleri ve çalışmaları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C05F4A-1638-488A-A297-036D4270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9F9932-DCB1-471A-9C66-937F50BA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04E523-B138-4059-B7B4-06308D24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2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4. Seçilen Makaleler ve İçerikleri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211E4-5422-46FB-BB40-ADE1A31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1800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“Kişisel Verileriniz Ne Kadar Güvende? Bilgi Güvenliği Kapsamında Bir Değerlendirme” [1]</a:t>
            </a:r>
            <a:br>
              <a:rPr lang="tr-TR" sz="1800" dirty="0"/>
            </a:br>
            <a:r>
              <a:rPr lang="tr-TR" sz="1800" dirty="0"/>
              <a:t>(Türkay HENKOĞLU, Arşiv Dünyası Dergisi, Sayı:17-18, Sayfa:46-56, Yıl:2017)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“Bilgi Güvenliği Bağlamında Yeni Teknolojik Devrim: Kuantum Teknolojiler” [2]</a:t>
            </a:r>
            <a:br>
              <a:rPr lang="tr-TR" sz="1800" dirty="0"/>
            </a:br>
            <a:r>
              <a:rPr lang="tr-TR" sz="1800" dirty="0"/>
              <a:t>(İhsan YILMAZ, Uluslararası Bilgi Güvenliği ve Kriptoloji Konferansı, Sayfa:32-39, Yıl:2018)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“Medikal Verilerin Blok Zinciri Mimarisiyle Güvenliğinin Sağlanması” [3]</a:t>
            </a:r>
            <a:br>
              <a:rPr lang="tr-TR" sz="1800" dirty="0"/>
            </a:br>
            <a:r>
              <a:rPr lang="tr-TR" sz="1800" dirty="0"/>
              <a:t>(Ömer KASIM, Uluslararası Bilgi Güvenliği ve Kriptoloji Konferansı, Sayfa:1-5, Yıl:2018)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“Büyük Genomik Verilerde Mahremiyet” [4]</a:t>
            </a:r>
            <a:br>
              <a:rPr lang="tr-TR" sz="1800" dirty="0"/>
            </a:br>
            <a:r>
              <a:rPr lang="tr-TR" sz="1800" dirty="0"/>
              <a:t>(Arian AJDARİ Zeynep FENERCİ Yılmaz VURAL Yavuz CANBAY, Uluslararası Bilgi Güvenliği ve Kriptoloji Konferansı, Sayfa:19-25, Yıl:2018)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6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4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Kişisel Verileriniz Ne Kadar Güvende?</a:t>
            </a:r>
            <a:br>
              <a:rPr lang="tr-TR" sz="3200" b="1" i="1" dirty="0"/>
            </a:br>
            <a:r>
              <a:rPr lang="en-US" sz="3200" b="1" i="1" dirty="0"/>
              <a:t>Bilgi Güvenliği Kapsamında Bir Değerlendirme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4476B583-6CD5-431B-8DB7-4CFDB4D1D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925004"/>
              </p:ext>
            </p:extLst>
          </p:nvPr>
        </p:nvGraphicFramePr>
        <p:xfrm>
          <a:off x="1209822" y="2131060"/>
          <a:ext cx="99458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596">
                  <a:extLst>
                    <a:ext uri="{9D8B030D-6E8A-4147-A177-3AD203B41FA5}">
                      <a16:colId xmlns:a16="http://schemas.microsoft.com/office/drawing/2014/main" val="1574819890"/>
                    </a:ext>
                  </a:extLst>
                </a:gridCol>
                <a:gridCol w="8159262">
                  <a:extLst>
                    <a:ext uri="{9D8B030D-6E8A-4147-A177-3AD203B41FA5}">
                      <a16:colId xmlns:a16="http://schemas.microsoft.com/office/drawing/2014/main" val="143670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Tür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Dergi Makalesi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Türkay HENKOĞLU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Başlık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noProof="0" dirty="0"/>
                        <a:t>Kişisel</a:t>
                      </a:r>
                      <a:r>
                        <a:rPr lang="en-US" dirty="0"/>
                        <a:t> Verileriniz Ne Kadar Güvende? Bilgi Güvenliği Kapsamında Bir Değerlendirme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Yayınlandığı 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Arşiv Dünyası Dergisi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3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Sayı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17-18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Sayfa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46-56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3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Yıl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52300"/>
                  </a:ext>
                </a:extLst>
              </a:tr>
            </a:tbl>
          </a:graphicData>
        </a:graphic>
      </p:graphicFrame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7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F6C2E0D-8270-4C52-819E-592FEA01A275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17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Kişisel Verileriniz Ne Kadar Güvende?</a:t>
            </a:r>
            <a:br>
              <a:rPr lang="tr-TR" sz="3200" b="1" i="1" dirty="0"/>
            </a:br>
            <a:r>
              <a:rPr lang="en-US" sz="3200" b="1" i="1" dirty="0"/>
              <a:t>Bilgi Güvenliği Kapsamında Bir Değerlendirme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900945B-377C-455D-AECA-9E20FF6D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Bilgi güvenliğinde etkinliğin arttırılabilmesi, bilgi yönetim süreçlerinin gözden geçirilmesi ve </a:t>
            </a:r>
            <a:br>
              <a:rPr lang="tr-TR" sz="1800" i="1" dirty="0"/>
            </a:br>
            <a:r>
              <a:rPr lang="tr-TR" sz="1800" i="1" dirty="0"/>
              <a:t> bu konudaki eksikliklerin giderilmesi için izlenmesi gereken aşamalar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Bilginin korunan niteliğinin üç temel unsuru (gizlilik, bütünlük ve kullanılabilirlik)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Bilgi güvenliği önlemleri için başlıca unsurlar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Bilgi güvenliği kapsamında korunması gereken varlıklarının seçilmesi, sınıflandırılması ve </a:t>
            </a:r>
            <a:br>
              <a:rPr lang="tr-TR" sz="1800" i="1" dirty="0"/>
            </a:br>
            <a:r>
              <a:rPr lang="tr-TR" sz="1800" i="1" dirty="0"/>
              <a:t> uygun güvenlik önlemlerinin belirlenmesi işlemleri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Veri korumaya ilişkin hukuksal düzenlemeler ve uluslararası sözleşmelerde ilke olarak benimsenen ortak unsurlar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2015 yılındaki bilgi güvenliği ihlallerine ilişkin istatistikler (kaybedilen veri %43 kamu %19 sağlık hizmetleri)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Veri korumaya ilişkin temel sorunlar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KVKK tarafından tüm kullanıcılara cevabının verilmesi gereken sorular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i="1" dirty="0"/>
              <a:t> Kişisel verilerin korunması için neler yapılması gerektiği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099D29-BA01-4297-9BB2-7D7155FEDC33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73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61B63-E0DF-4FD8-83FC-CB18AE8D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Bilgi Güvenliği Bağlamında Yeni Teknolojik Devrim:</a:t>
            </a:r>
            <a:br>
              <a:rPr lang="tr-TR" sz="3200" b="1" i="1" dirty="0"/>
            </a:br>
            <a:r>
              <a:rPr lang="en-US" sz="3200" b="1" i="1" dirty="0"/>
              <a:t>Kuantum Teknolojiler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4476B583-6CD5-431B-8DB7-4CFDB4D1D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52779"/>
              </p:ext>
            </p:extLst>
          </p:nvPr>
        </p:nvGraphicFramePr>
        <p:xfrm>
          <a:off x="1209822" y="2131060"/>
          <a:ext cx="99458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596">
                  <a:extLst>
                    <a:ext uri="{9D8B030D-6E8A-4147-A177-3AD203B41FA5}">
                      <a16:colId xmlns:a16="http://schemas.microsoft.com/office/drawing/2014/main" val="1574819890"/>
                    </a:ext>
                  </a:extLst>
                </a:gridCol>
                <a:gridCol w="8159262">
                  <a:extLst>
                    <a:ext uri="{9D8B030D-6E8A-4147-A177-3AD203B41FA5}">
                      <a16:colId xmlns:a16="http://schemas.microsoft.com/office/drawing/2014/main" val="143670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Tür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Konferans Bildirisi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8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İhsan YILMAZ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Başlık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Bilgi Güvenliği Bağlamında Yeni Teknolojik Devrim: Kuantum Teknolojiler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Yayınlandığı 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Uluslararası Bilgi Güvenliği ve Kriptoloji Konferansı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3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Sayfa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32-39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3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Yıl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52300"/>
                  </a:ext>
                </a:extLst>
              </a:tr>
            </a:tbl>
          </a:graphicData>
        </a:graphic>
      </p:graphicFrame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849D61-42DD-46AC-A863-89343A99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01.06.2021</a:t>
            </a:r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1722898-E6EE-4030-8D8D-4695C7F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6FA8-6C7C-4D07-B889-C95B0811AB8A}" type="slidenum">
              <a:rPr lang="en-US" smtClean="0"/>
              <a:t>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03FB1C-5FBE-4255-8FC6-58EC6F6B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53C2B62-E2D3-4128-BC11-D6207BA40D1F}"/>
              </a:ext>
            </a:extLst>
          </p:cNvPr>
          <p:cNvSpPr txBox="1"/>
          <p:nvPr/>
        </p:nvSpPr>
        <p:spPr>
          <a:xfrm>
            <a:off x="10390681" y="593323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6199896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635</TotalTime>
  <Words>1313</Words>
  <Application>Microsoft Office PowerPoint</Application>
  <PresentationFormat>Geniş ekran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(Gövde)</vt:lpstr>
      <vt:lpstr>Calibri Light</vt:lpstr>
      <vt:lpstr>Wingdings</vt:lpstr>
      <vt:lpstr>Geçmişe bakış</vt:lpstr>
      <vt:lpstr>BİL 473 – AĞ VE BİLGİ GÜVENLİĞİ DERSİ  Dönem Projesi Sunumu 30.KONU : KRİPTOLOJİ VE BİLGİ GÜVENLİĞİ  Öğretim Üyesi : Prof. Dr. İbrahim SOĞUKPINAR Öğrenci : Şeyda Nur DEMİR, 121044042 </vt:lpstr>
      <vt:lpstr>Sunum İçeriği</vt:lpstr>
      <vt:lpstr>1. Çalışma Hakkında Kısa Giriş</vt:lpstr>
      <vt:lpstr>2. Çalışmanın Konusu</vt:lpstr>
      <vt:lpstr>3. Yapılan Araştırmalar ve İncelemeler</vt:lpstr>
      <vt:lpstr>4. Seçilen Makaleler ve İçerikleri</vt:lpstr>
      <vt:lpstr>Kişisel Verileriniz Ne Kadar Güvende? Bilgi Güvenliği Kapsamında Bir Değerlendirme</vt:lpstr>
      <vt:lpstr>Kişisel Verileriniz Ne Kadar Güvende? Bilgi Güvenliği Kapsamında Bir Değerlendirme</vt:lpstr>
      <vt:lpstr>Bilgi Güvenliği Bağlamında Yeni Teknolojik Devrim: Kuantum Teknolojiler</vt:lpstr>
      <vt:lpstr>Bilgi Güvenliği Bağlamında Yeni Teknolojik Devrim: Kuantum Teknolojiler</vt:lpstr>
      <vt:lpstr>Medikal Verilerin Blok Zinciri Mimarisiyle Güvenliğinin Sağlanması</vt:lpstr>
      <vt:lpstr>Medikal Verilerin Blok Zinciri Mimarisiyle Güvenliğinin Sağlanması</vt:lpstr>
      <vt:lpstr>Medikal Verilerin Blok Zinciri Mimarisiyle Güvenliğinin Sağlanması</vt:lpstr>
      <vt:lpstr>Medikal Verilerin Blok Zinciri Mimarisiyle Güvenliğinin Sağlanması</vt:lpstr>
      <vt:lpstr>Büyük Genomik Verilerde Mahremiyet</vt:lpstr>
      <vt:lpstr>Büyük Genomik Verilerde Mahremiyet</vt:lpstr>
      <vt:lpstr>5. Çalışmadan Kazanılanlar</vt:lpstr>
      <vt:lpstr>Başvurular</vt:lpstr>
      <vt:lpstr>Teşekkür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30.KONU : KRİPTOLOJİ VE BİLGİ GÜVENLİĞİ</dc:title>
  <dc:creator>Demir</dc:creator>
  <cp:lastModifiedBy>Şeyda Nur Çakar</cp:lastModifiedBy>
  <cp:revision>120</cp:revision>
  <dcterms:created xsi:type="dcterms:W3CDTF">2021-05-29T04:59:39Z</dcterms:created>
  <dcterms:modified xsi:type="dcterms:W3CDTF">2021-06-01T02:29:41Z</dcterms:modified>
</cp:coreProperties>
</file>