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56" r:id="rId2"/>
    <p:sldId id="258" r:id="rId3"/>
    <p:sldId id="259" r:id="rId4"/>
    <p:sldId id="260" r:id="rId5"/>
    <p:sldId id="261" r:id="rId6"/>
    <p:sldId id="262" r:id="rId7"/>
    <p:sldId id="263" r:id="rId8"/>
    <p:sldId id="264" r:id="rId9"/>
    <p:sldId id="265" r:id="rId10"/>
    <p:sldId id="266" r:id="rId11"/>
    <p:sldId id="275" r:id="rId12"/>
    <p:sldId id="277" r:id="rId13"/>
    <p:sldId id="276" r:id="rId14"/>
    <p:sldId id="278" r:id="rId15"/>
    <p:sldId id="268" r:id="rId16"/>
    <p:sldId id="272" r:id="rId17"/>
    <p:sldId id="273" r:id="rId18"/>
    <p:sldId id="274" r:id="rId19"/>
    <p:sldId id="279" r:id="rId20"/>
    <p:sldId id="280" r:id="rId21"/>
    <p:sldId id="281" r:id="rId22"/>
    <p:sldId id="282" r:id="rId23"/>
    <p:sldId id="283" r:id="rId24"/>
    <p:sldId id="267" r:id="rId25"/>
    <p:sldId id="270" r:id="rId26"/>
    <p:sldId id="271" r:id="rId27"/>
    <p:sldId id="285" r:id="rId28"/>
    <p:sldId id="284" r:id="rId29"/>
    <p:sldId id="286" r:id="rId30"/>
    <p:sldId id="287" r:id="rId31"/>
    <p:sldId id="288" r:id="rId32"/>
    <p:sldId id="289" r:id="rId33"/>
    <p:sldId id="290" r:id="rId34"/>
    <p:sldId id="291" r:id="rId35"/>
    <p:sldId id="292" r:id="rId36"/>
    <p:sldId id="293" r:id="rId37"/>
    <p:sldId id="296" r:id="rId38"/>
    <p:sldId id="295" r:id="rId39"/>
    <p:sldId id="294" r:id="rId40"/>
    <p:sldId id="297" r:id="rId41"/>
    <p:sldId id="269"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2993"/>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Pape Mamadou Djidiack FAYE, Enseignant chercheur</a:t>
            </a: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D35953-B7D2-7C4D-BD23-42BC2E0DC8AC}" type="datetimeFigureOut">
              <a:rPr lang="fr-FR" smtClean="0"/>
              <a:t>13/08/2019</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B72007-C720-B949-AB49-00556E9CA61F}" type="slidenum">
              <a:rPr lang="fr-FR" smtClean="0"/>
              <a:t>‹N°›</a:t>
            </a:fld>
            <a:endParaRPr lang="fr-FR"/>
          </a:p>
        </p:txBody>
      </p:sp>
    </p:spTree>
    <p:extLst>
      <p:ext uri="{BB962C8B-B14F-4D97-AF65-F5344CB8AC3E}">
        <p14:creationId xmlns:p14="http://schemas.microsoft.com/office/powerpoint/2010/main" val="120027881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Pape Mamadou Djidiack FAYE, Enseignant chercheur</a:t>
            </a: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5C136-23BA-CC48-B09B-DAA51B122DBE}" type="datetimeFigureOut">
              <a:rPr lang="fr-FR" smtClean="0"/>
              <a:t>13/08/2019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F503A-7D6B-FA47-B842-0281898A5C2E}" type="slidenum">
              <a:rPr lang="fr-FR" smtClean="0"/>
              <a:t>‹N°›</a:t>
            </a:fld>
            <a:endParaRPr lang="fr-FR"/>
          </a:p>
        </p:txBody>
      </p:sp>
    </p:spTree>
    <p:extLst>
      <p:ext uri="{BB962C8B-B14F-4D97-AF65-F5344CB8AC3E}">
        <p14:creationId xmlns:p14="http://schemas.microsoft.com/office/powerpoint/2010/main" val="564736053"/>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a:t>
            </a:fld>
            <a:endParaRPr lang="fr-FR"/>
          </a:p>
        </p:txBody>
      </p:sp>
    </p:spTree>
    <p:extLst>
      <p:ext uri="{BB962C8B-B14F-4D97-AF65-F5344CB8AC3E}">
        <p14:creationId xmlns:p14="http://schemas.microsoft.com/office/powerpoint/2010/main" val="151906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4D1F503A-7D6B-FA47-B842-0281898A5C2E}" type="slidenum">
              <a:rPr lang="fr-FR" smtClean="0"/>
              <a:t>4</a:t>
            </a:fld>
            <a:endParaRPr lang="fr-FR"/>
          </a:p>
        </p:txBody>
      </p:sp>
      <p:sp>
        <p:nvSpPr>
          <p:cNvPr id="5" name="Espace réservé de l’en-tête 4"/>
          <p:cNvSpPr>
            <a:spLocks noGrp="1"/>
          </p:cNvSpPr>
          <p:nvPr>
            <p:ph type="hdr" sz="quarter" idx="11"/>
          </p:nvPr>
        </p:nvSpPr>
        <p:spPr/>
        <p:txBody>
          <a:bodyPr/>
          <a:lstStyle/>
          <a:p>
            <a:r>
              <a:rPr lang="fr-FR"/>
              <a:t>Pape Mamadou Djidiack FAYE, Enseignant chercheur</a:t>
            </a:r>
          </a:p>
        </p:txBody>
      </p:sp>
    </p:spTree>
    <p:extLst>
      <p:ext uri="{BB962C8B-B14F-4D97-AF65-F5344CB8AC3E}">
        <p14:creationId xmlns:p14="http://schemas.microsoft.com/office/powerpoint/2010/main" val="1788606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7</a:t>
            </a:fld>
            <a:endParaRPr lang="fr-FR"/>
          </a:p>
        </p:txBody>
      </p:sp>
    </p:spTree>
    <p:extLst>
      <p:ext uri="{BB962C8B-B14F-4D97-AF65-F5344CB8AC3E}">
        <p14:creationId xmlns:p14="http://schemas.microsoft.com/office/powerpoint/2010/main" val="524344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e l’en-tête 3"/>
          <p:cNvSpPr>
            <a:spLocks noGrp="1"/>
          </p:cNvSpPr>
          <p:nvPr>
            <p:ph type="hdr" sz="quarter" idx="10"/>
          </p:nvPr>
        </p:nvSpPr>
        <p:spPr/>
        <p:txBody>
          <a:bodyPr/>
          <a:lstStyle/>
          <a:p>
            <a:r>
              <a:rPr lang="fr-FR"/>
              <a:t>Pape Mamadou Djidiack FAYE, Enseignant chercheur</a:t>
            </a:r>
          </a:p>
        </p:txBody>
      </p:sp>
      <p:sp>
        <p:nvSpPr>
          <p:cNvPr id="5" name="Espace réservé du numéro de diapositive 4"/>
          <p:cNvSpPr>
            <a:spLocks noGrp="1"/>
          </p:cNvSpPr>
          <p:nvPr>
            <p:ph type="sldNum" sz="quarter" idx="11"/>
          </p:nvPr>
        </p:nvSpPr>
        <p:spPr/>
        <p:txBody>
          <a:bodyPr/>
          <a:lstStyle/>
          <a:p>
            <a:fld id="{4D1F503A-7D6B-FA47-B842-0281898A5C2E}" type="slidenum">
              <a:rPr lang="fr-FR" smtClean="0"/>
              <a:t>23</a:t>
            </a:fld>
            <a:endParaRPr lang="fr-FR"/>
          </a:p>
        </p:txBody>
      </p:sp>
    </p:spTree>
    <p:extLst>
      <p:ext uri="{BB962C8B-B14F-4D97-AF65-F5344CB8AC3E}">
        <p14:creationId xmlns:p14="http://schemas.microsoft.com/office/powerpoint/2010/main" val="1042235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fr-FR"/>
              <a:t>Cliquez et modifiez le titre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Cliquez pour modifier le style des sous-titres du masque</a:t>
            </a:r>
            <a:endParaRPr lang="en-US" dirty="0"/>
          </a:p>
        </p:txBody>
      </p:sp>
      <p:sp>
        <p:nvSpPr>
          <p:cNvPr id="4" name="Date Placeholder 3"/>
          <p:cNvSpPr>
            <a:spLocks noGrp="1"/>
          </p:cNvSpPr>
          <p:nvPr>
            <p:ph type="dt" sz="half" idx="10"/>
          </p:nvPr>
        </p:nvSpPr>
        <p:spPr/>
        <p:txBody>
          <a:bodyPr/>
          <a:lstStyle/>
          <a:p>
            <a:fld id="{3306EFAF-0FC9-354F-8DE2-26D7A95D2155}" type="datetime1">
              <a:rPr lang="fr-SN" smtClean="0"/>
              <a:t>13/08/2019</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fr-FR"/>
              <a:t>Cliquez et modifiez le titre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891E87C-E34C-5A48-9F4D-DC11B21431EE}" type="datetime1">
              <a:rPr lang="fr-SN" smtClean="0"/>
              <a:t>13/08/2019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fr-FR"/>
              <a:t>Cliquez et modifiez le titre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2C3B8D37-D354-5346-AF47-A43CECFD13DF}" type="datetime1">
              <a:rPr lang="fr-SN" smtClean="0"/>
              <a:t>13/08/2019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Cliquez et modifiez le titre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B02BAF8-333C-4A47-AEC9-CBA8E73FF168}" type="datetime1">
              <a:rPr lang="fr-SN" smtClean="0"/>
              <a:t>13/08/2019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fr-FR"/>
              <a:t>Cliquez et modifiez le titre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036DD821-B201-5F49-BCAB-3C42F4CB0BD4}" type="datetime1">
              <a:rPr lang="fr-SN" smtClean="0"/>
              <a:t>13/08/2019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fr-FR"/>
              <a:t>Cliquez et modifiez le titre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2466572-4C4F-D243-86FF-EC826151584A}" type="datetime1">
              <a:rPr lang="fr-SN" smtClean="0"/>
              <a:t>13/08/2019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fr-FR"/>
              <a:t>Cliquez et modifiez le titre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fr-FR"/>
              <a:t>Cliquez pour modifier les styles du texte du masque</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5FF4A9DC-59DD-A64B-A006-73502457D369}" type="datetime1">
              <a:rPr lang="fr-SN" smtClean="0"/>
              <a:t>13/08/2019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fr-FR"/>
              <a:t>Cliquez et modifiez le titre</a:t>
            </a:r>
            <a:endParaRPr lang="en-US" dirty="0"/>
          </a:p>
        </p:txBody>
      </p:sp>
      <p:sp>
        <p:nvSpPr>
          <p:cNvPr id="3" name="Vertical Text Placeholder 2"/>
          <p:cNvSpPr>
            <a:spLocks noGrp="1"/>
          </p:cNvSpPr>
          <p:nvPr>
            <p:ph type="body" orient="vert" idx="1"/>
          </p:nvPr>
        </p:nvSpPr>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5DC32B9-B616-EA4D-A397-2FEF2FEF6105}" type="datetime1">
              <a:rPr lang="fr-SN" smtClean="0"/>
              <a:t>13/08/2019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fr-FR"/>
              <a:t>Cliquez et modifiez le titre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C97074B3-9CA7-5B4E-91E1-40FCC77A0043}" type="datetime1">
              <a:rPr lang="fr-SN" smtClean="0"/>
              <a:t>13/08/2019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Content Placeholder 2"/>
          <p:cNvSpPr>
            <a:spLocks noGrp="1"/>
          </p:cNvSpPr>
          <p:nvPr>
            <p:ph idx="1"/>
          </p:nvPr>
        </p:nvSpPr>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6600D91-229A-C04F-A3AE-6EC7CD881A90}" type="datetime1">
              <a:rPr lang="fr-SN" smtClean="0"/>
              <a:t>13/08/2019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fr-FR"/>
              <a:t>Cliquez et modifiez le titre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FB910AD-A319-AA4A-9967-F16B33E3ADA8}" type="datetime1">
              <a:rPr lang="fr-SN" smtClean="0"/>
              <a:t>13/08/2019</a:t>
            </a:fld>
            <a:endParaRPr lang="en-US" dirty="0"/>
          </a:p>
        </p:txBody>
      </p:sp>
      <p:sp>
        <p:nvSpPr>
          <p:cNvPr id="5" name="Footer Placeholder 4"/>
          <p:cNvSpPr>
            <a:spLocks noGrp="1"/>
          </p:cNvSpPr>
          <p:nvPr>
            <p:ph type="ftr" sz="quarter" idx="11"/>
          </p:nvPr>
        </p:nvSpPr>
        <p:spPr/>
        <p:txBody>
          <a:bodyPr/>
          <a:lstStyle/>
          <a:p>
            <a:r>
              <a:rPr lang="en-US"/>
              <a:t>Pape Mamadou Djidiack FAYE, Enseignant chercheur</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fr-FR"/>
              <a:t>Cliquez et modifiez le titre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8D430F-D8A9-BD48-B321-956E153812E0}" type="datetime1">
              <a:rPr lang="fr-SN" smtClean="0"/>
              <a:t>13/08/2019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Cliquez et modifiez le titre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55D24E4C-554C-3A4C-8F16-1766A0035D4D}" type="datetime1">
              <a:rPr lang="fr-SN" smtClean="0"/>
              <a:t>13/08/2019</a:t>
            </a:fld>
            <a:endParaRPr lang="en-US" dirty="0"/>
          </a:p>
        </p:txBody>
      </p:sp>
      <p:sp>
        <p:nvSpPr>
          <p:cNvPr id="8" name="Footer Placeholder 7"/>
          <p:cNvSpPr>
            <a:spLocks noGrp="1"/>
          </p:cNvSpPr>
          <p:nvPr>
            <p:ph type="ftr" sz="quarter" idx="11"/>
          </p:nvPr>
        </p:nvSpPr>
        <p:spPr/>
        <p:txBody>
          <a:bodyPr/>
          <a:lstStyle/>
          <a:p>
            <a:r>
              <a:rPr lang="en-US"/>
              <a:t>Pape Mamadou Djidiack FAYE, Enseignant chercheur</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Cliquez et modifiez le titre</a:t>
            </a:r>
            <a:endParaRPr lang="en-US" dirty="0"/>
          </a:p>
        </p:txBody>
      </p:sp>
      <p:sp>
        <p:nvSpPr>
          <p:cNvPr id="3" name="Date Placeholder 2"/>
          <p:cNvSpPr>
            <a:spLocks noGrp="1"/>
          </p:cNvSpPr>
          <p:nvPr>
            <p:ph type="dt" sz="half" idx="10"/>
          </p:nvPr>
        </p:nvSpPr>
        <p:spPr/>
        <p:txBody>
          <a:bodyPr/>
          <a:lstStyle/>
          <a:p>
            <a:fld id="{24616157-122A-E246-8C45-289337CE98AE}" type="datetime1">
              <a:rPr lang="fr-SN" smtClean="0"/>
              <a:t>13/08/2019</a:t>
            </a:fld>
            <a:endParaRPr lang="en-US" dirty="0"/>
          </a:p>
        </p:txBody>
      </p:sp>
      <p:sp>
        <p:nvSpPr>
          <p:cNvPr id="4" name="Footer Placeholder 3"/>
          <p:cNvSpPr>
            <a:spLocks noGrp="1"/>
          </p:cNvSpPr>
          <p:nvPr>
            <p:ph type="ftr" sz="quarter" idx="11"/>
          </p:nvPr>
        </p:nvSpPr>
        <p:spPr/>
        <p:txBody>
          <a:bodyPr/>
          <a:lstStyle/>
          <a:p>
            <a:r>
              <a:rPr lang="en-US"/>
              <a:t>Pape Mamadou Djidiack FAYE, Enseignant chercheur</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19DEF7-ADC4-C74B-A752-00989321E3AC}" type="datetime1">
              <a:rPr lang="fr-SN" smtClean="0"/>
              <a:t>13/08/2019</a:t>
            </a:fld>
            <a:endParaRPr lang="en-US" dirty="0"/>
          </a:p>
        </p:txBody>
      </p:sp>
      <p:sp>
        <p:nvSpPr>
          <p:cNvPr id="3" name="Footer Placeholder 2"/>
          <p:cNvSpPr>
            <a:spLocks noGrp="1"/>
          </p:cNvSpPr>
          <p:nvPr>
            <p:ph type="ftr" sz="quarter" idx="11"/>
          </p:nvPr>
        </p:nvSpPr>
        <p:spPr/>
        <p:txBody>
          <a:bodyPr/>
          <a:lstStyle/>
          <a:p>
            <a:r>
              <a:rPr lang="en-US"/>
              <a:t>Pape Mamadou Djidiack FAYE, Enseignant chercheur</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fr-FR"/>
              <a:t>Cliquez et modifiez le titre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57D3F627-EAFA-4B4B-94B5-205FB640B113}" type="datetime1">
              <a:rPr lang="fr-SN" smtClean="0"/>
              <a:t>13/08/2019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fr-FR"/>
              <a:t>Cliquez et modifiez le titre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Faire glisser l'image vers l'espace réservé ou cliquer sur l'icône pour l'ajouter</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AD897A4-3038-6C43-8173-8384D6B0C09D}" type="datetime1">
              <a:rPr lang="fr-SN" smtClean="0"/>
              <a:t>13/08/2019</a:t>
            </a:fld>
            <a:endParaRPr lang="en-US" dirty="0"/>
          </a:p>
        </p:txBody>
      </p:sp>
      <p:sp>
        <p:nvSpPr>
          <p:cNvPr id="6" name="Footer Placeholder 5"/>
          <p:cNvSpPr>
            <a:spLocks noGrp="1"/>
          </p:cNvSpPr>
          <p:nvPr>
            <p:ph type="ftr" sz="quarter" idx="11"/>
          </p:nvPr>
        </p:nvSpPr>
        <p:spPr/>
        <p:txBody>
          <a:bodyPr/>
          <a:lstStyle/>
          <a:p>
            <a:r>
              <a:rPr lang="en-US"/>
              <a:t>Pape Mamadou Djidiack FAYE, Enseignant chercheur</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fr-FR"/>
              <a:t>Cliquez et modifiez le titre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A956D6F-F480-AC45-A33F-8FCF3A09EFFD}" type="datetime1">
              <a:rPr lang="fr-SN" smtClean="0"/>
              <a:t>13/08/2019</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Pape Mamadou Djidiack FAYE, Enseignant chercheur</a:t>
            </a:r>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hdr="0" ftr="0" dt="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jotm.ow2.org/xwiki/bin/view/Main/WebHome" TargetMode="External"/><Relationship Id="rId2" Type="http://schemas.openxmlformats.org/officeDocument/2006/relationships/hyperlink" Target="http://www.jboss.org/jboss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jmdoudoux.fr/java/dej/chap-ejb.h" TargetMode="External"/><Relationship Id="rId2" Type="http://schemas.openxmlformats.org/officeDocument/2006/relationships/hyperlink" Target="https://www.jmdoudoux.fr/java/dej/chap-rmi.htm" TargetMode="External"/><Relationship Id="rId1" Type="http://schemas.openxmlformats.org/officeDocument/2006/relationships/slideLayout" Target="../slideLayouts/slideLayout2.xml"/><Relationship Id="rId4" Type="http://schemas.openxmlformats.org/officeDocument/2006/relationships/hyperlink" Target="http://design-patterns.fr/introduction-aux-design-patter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2057399" y="2065867"/>
            <a:ext cx="9445623" cy="1481667"/>
          </a:xfrm>
        </p:spPr>
        <p:txBody>
          <a:bodyPr>
            <a:normAutofit/>
          </a:bodyPr>
          <a:lstStyle/>
          <a:p>
            <a:r>
              <a:rPr lang="fr-FR" sz="5400" b="1" dirty="0">
                <a:solidFill>
                  <a:srgbClr val="00B0F0"/>
                </a:solidFill>
              </a:rPr>
              <a:t>INTRODUCTION GENERALE</a:t>
            </a:r>
          </a:p>
        </p:txBody>
      </p:sp>
      <p:sp>
        <p:nvSpPr>
          <p:cNvPr id="3" name="Sous-titre 2"/>
          <p:cNvSpPr>
            <a:spLocks noGrp="1"/>
          </p:cNvSpPr>
          <p:nvPr>
            <p:ph type="subTitle" idx="1"/>
          </p:nvPr>
        </p:nvSpPr>
        <p:spPr/>
        <p:txBody>
          <a:bodyPr/>
          <a:lstStyle/>
          <a:p>
            <a:r>
              <a:rPr lang="fr-FR" dirty="0"/>
              <a:t>Pape Mamadou Djidiack FAYE, Enseignant Chercheur</a:t>
            </a:r>
          </a:p>
          <a:p>
            <a:r>
              <a:rPr lang="fr-FR" dirty="0"/>
              <a:t>Email: djidiack88@gmail.com</a:t>
            </a:r>
          </a:p>
        </p:txBody>
      </p:sp>
      <p:sp>
        <p:nvSpPr>
          <p:cNvPr id="4" name="Titre 1"/>
          <p:cNvSpPr txBox="1">
            <a:spLocks/>
          </p:cNvSpPr>
          <p:nvPr/>
        </p:nvSpPr>
        <p:spPr>
          <a:xfrm>
            <a:off x="2928401" y="-550332"/>
            <a:ext cx="8574622" cy="2616199"/>
          </a:xfrm>
          <a:prstGeom prst="rect">
            <a:avLst/>
          </a:prstGeom>
          <a:effectLst/>
        </p:spPr>
        <p:txBody>
          <a:bodyPr vert="horz" lIns="91440" tIns="45720" rIns="91440" bIns="45720" rtlCol="0" anchor="b">
            <a:normAutofit/>
          </a:bodyPr>
          <a:lstStyle>
            <a:lvl1pPr algn="r" defTabSz="457200" rtl="0" eaLnBrk="1" latinLnBrk="0" hangingPunct="1">
              <a:spcBef>
                <a:spcPct val="0"/>
              </a:spcBef>
              <a:buNone/>
              <a:defRPr sz="6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fr-FR" b="1" dirty="0"/>
              <a:t>JEE: JAVA ENTREPRISE EDITION</a:t>
            </a:r>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155191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t>Conteneur Web </a:t>
            </a:r>
          </a:p>
        </p:txBody>
      </p:sp>
      <p:sp>
        <p:nvSpPr>
          <p:cNvPr id="3" name="Espace réservé du contenu 2"/>
          <p:cNvSpPr>
            <a:spLocks noGrp="1"/>
          </p:cNvSpPr>
          <p:nvPr>
            <p:ph idx="1"/>
          </p:nvPr>
        </p:nvSpPr>
        <p:spPr>
          <a:xfrm>
            <a:off x="1484311" y="2082800"/>
            <a:ext cx="10018713" cy="4572000"/>
          </a:xfrm>
        </p:spPr>
        <p:txBody>
          <a:bodyPr>
            <a:normAutofit lnSpcReduction="10000"/>
          </a:bodyPr>
          <a:lstStyle/>
          <a:p>
            <a:r>
              <a:rPr lang="fr-FR" dirty="0"/>
              <a:t>Donne la possibilité́ d’exécuter des programmes écrits avec des langages de programmation ( java, PHP, C# ou autres ) dans le serveur web </a:t>
            </a:r>
          </a:p>
          <a:p>
            <a:r>
              <a:rPr lang="fr-FR" b="1" dirty="0"/>
              <a:t>Conteneur Web JEE: </a:t>
            </a:r>
            <a:r>
              <a:rPr lang="fr-FR" dirty="0"/>
              <a:t>permet d’exécuter des programmes JAVA sous forme de:</a:t>
            </a:r>
          </a:p>
          <a:p>
            <a:pPr lvl="1">
              <a:buFont typeface="Wingdings" charset="2"/>
              <a:buChar char="ü"/>
            </a:pPr>
            <a:r>
              <a:rPr lang="fr-FR" dirty="0">
                <a:solidFill>
                  <a:srgbClr val="FF0000"/>
                </a:solidFill>
              </a:rPr>
              <a:t>Servlet</a:t>
            </a:r>
          </a:p>
          <a:p>
            <a:pPr lvl="2">
              <a:buFont typeface="Courier New" charset="0"/>
              <a:buChar char="o"/>
            </a:pPr>
            <a:r>
              <a:rPr lang="fr-FR" dirty="0"/>
              <a:t>Code java exécuté́ sur le serveur </a:t>
            </a:r>
          </a:p>
          <a:p>
            <a:pPr lvl="2">
              <a:buFont typeface="Courier New" charset="0"/>
              <a:buChar char="o"/>
            </a:pPr>
            <a:r>
              <a:rPr lang="fr-FR" dirty="0"/>
              <a:t>Génération de contenu Web dynamique </a:t>
            </a:r>
          </a:p>
          <a:p>
            <a:pPr lvl="1">
              <a:buFont typeface="Wingdings" charset="2"/>
              <a:buChar char="ü"/>
            </a:pPr>
            <a:r>
              <a:rPr lang="fr-FR" dirty="0">
                <a:solidFill>
                  <a:srgbClr val="FF0000"/>
                </a:solidFill>
              </a:rPr>
              <a:t>JSP: </a:t>
            </a:r>
            <a:r>
              <a:rPr lang="fr-FR" dirty="0"/>
              <a:t>Java Server Pages</a:t>
            </a:r>
          </a:p>
          <a:p>
            <a:pPr lvl="2">
              <a:buFont typeface="Courier New" charset="0"/>
              <a:buChar char="o"/>
            </a:pPr>
            <a:r>
              <a:rPr lang="fr-FR" dirty="0"/>
              <a:t>Mélange de HTML/XML et de code java </a:t>
            </a:r>
          </a:p>
          <a:p>
            <a:pPr lvl="2">
              <a:buFont typeface="Courier New" charset="0"/>
              <a:buChar char="o"/>
            </a:pPr>
            <a:r>
              <a:rPr lang="fr-FR" dirty="0"/>
              <a:t>Librairies d ’extension (« </a:t>
            </a:r>
            <a:r>
              <a:rPr lang="fr-FR" dirty="0" err="1"/>
              <a:t>taglibs</a:t>
            </a:r>
            <a:r>
              <a:rPr lang="fr-FR" dirty="0"/>
              <a:t> ») </a:t>
            </a:r>
          </a:p>
          <a:p>
            <a:pPr lvl="2">
              <a:buFont typeface="Courier New" charset="0"/>
              <a:buChar char="o"/>
            </a:pPr>
            <a:r>
              <a:rPr lang="fr-FR" dirty="0" err="1"/>
              <a:t>Précompilation</a:t>
            </a:r>
            <a:r>
              <a:rPr lang="fr-FR" dirty="0"/>
              <a:t> en servlet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4879958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t>Les servlet</a:t>
            </a:r>
          </a:p>
        </p:txBody>
      </p:sp>
      <p:sp>
        <p:nvSpPr>
          <p:cNvPr id="3" name="Espace réservé du contenu 2"/>
          <p:cNvSpPr>
            <a:spLocks noGrp="1"/>
          </p:cNvSpPr>
          <p:nvPr>
            <p:ph idx="1"/>
          </p:nvPr>
        </p:nvSpPr>
        <p:spPr>
          <a:xfrm>
            <a:off x="1484311" y="2082800"/>
            <a:ext cx="10018713" cy="4572000"/>
          </a:xfrm>
        </p:spPr>
        <p:txBody>
          <a:bodyPr>
            <a:normAutofit fontScale="92500" lnSpcReduction="20000"/>
          </a:bodyPr>
          <a:lstStyle/>
          <a:p>
            <a:r>
              <a:rPr lang="fr-FR" dirty="0"/>
              <a:t>Une servlet est un programme Java qui tourne sur la machine où est installé le serveur JEE, en tant qu’ extension (des fonctionnalités) du serveur. </a:t>
            </a:r>
          </a:p>
          <a:p>
            <a:r>
              <a:rPr lang="fr-FR" dirty="0"/>
              <a:t>Elle reçoit une requête d’un client, effectue des traitements et lui renvoie le résultat</a:t>
            </a:r>
          </a:p>
          <a:p>
            <a:r>
              <a:rPr lang="fr-FR" dirty="0"/>
              <a:t>Elle est invoquée lorsque le navigateur client appelle l’ URL associée à ce programme.</a:t>
            </a:r>
          </a:p>
          <a:p>
            <a:r>
              <a:rPr lang="fr-FR" dirty="0"/>
              <a:t>La liaison entre la servlet et le client peut être direct ou passer par l’intermédiaire d’un serveur  HTTP – ce qui est plus courant- (grâce à l’ URL saisie).</a:t>
            </a:r>
          </a:p>
          <a:p>
            <a:r>
              <a:rPr lang="fr-FR" dirty="0"/>
              <a:t>Une servlet fonctionne selon un modèle client/serveur ou requête/réponse, par conséquent tous les protocoles utilisant ce modèle pourront être utilisés (http, ftp, etc.)</a:t>
            </a:r>
          </a:p>
          <a:p>
            <a:r>
              <a:rPr lang="fr-FR" dirty="0"/>
              <a:t>Une servlet est écrite en Java, de ce fait elle en tire tous les avantages: portabilité́, API abondante. </a:t>
            </a:r>
            <a:br>
              <a:rPr lang="fr-FR" dirty="0"/>
            </a:br>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2001144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381825"/>
            <a:ext cx="10018713" cy="773875"/>
          </a:xfrm>
        </p:spPr>
        <p:txBody>
          <a:bodyPr/>
          <a:lstStyle/>
          <a:p>
            <a:r>
              <a:rPr lang="fr-FR" b="1" dirty="0"/>
              <a:t>Les servlet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6" name="Image 5"/>
          <p:cNvPicPr>
            <a:picLocks noChangeAspect="1"/>
          </p:cNvPicPr>
          <p:nvPr/>
        </p:nvPicPr>
        <p:blipFill>
          <a:blip r:embed="rId2"/>
          <a:stretch>
            <a:fillRect/>
          </a:stretch>
        </p:blipFill>
        <p:spPr>
          <a:xfrm>
            <a:off x="1892300" y="1476660"/>
            <a:ext cx="9245600" cy="4761762"/>
          </a:xfrm>
          <a:prstGeom prst="rect">
            <a:avLst/>
          </a:prstGeom>
        </p:spPr>
      </p:pic>
      <p:sp>
        <p:nvSpPr>
          <p:cNvPr id="3" name="Rectangle 2"/>
          <p:cNvSpPr/>
          <p:nvPr/>
        </p:nvSpPr>
        <p:spPr>
          <a:xfrm>
            <a:off x="4889500" y="5387706"/>
            <a:ext cx="2628900" cy="5426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Conteneur WEB</a:t>
            </a:r>
          </a:p>
        </p:txBody>
      </p:sp>
    </p:spTree>
    <p:extLst>
      <p:ext uri="{BB962C8B-B14F-4D97-AF65-F5344CB8AC3E}">
        <p14:creationId xmlns:p14="http://schemas.microsoft.com/office/powerpoint/2010/main" val="1884319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t>JSP (Java Server Page) </a:t>
            </a:r>
          </a:p>
        </p:txBody>
      </p:sp>
      <p:sp>
        <p:nvSpPr>
          <p:cNvPr id="3" name="Espace réservé du contenu 2"/>
          <p:cNvSpPr>
            <a:spLocks noGrp="1"/>
          </p:cNvSpPr>
          <p:nvPr>
            <p:ph idx="1"/>
          </p:nvPr>
        </p:nvSpPr>
        <p:spPr>
          <a:xfrm>
            <a:off x="1484311" y="2082800"/>
            <a:ext cx="10018713" cy="4572000"/>
          </a:xfrm>
        </p:spPr>
        <p:txBody>
          <a:bodyPr>
            <a:normAutofit/>
          </a:bodyPr>
          <a:lstStyle/>
          <a:p>
            <a:r>
              <a:rPr lang="fr-FR" dirty="0"/>
              <a:t>Une page </a:t>
            </a:r>
            <a:r>
              <a:rPr lang="fr-FR" i="1" dirty="0"/>
              <a:t>JSP </a:t>
            </a:r>
            <a:r>
              <a:rPr lang="fr-FR" dirty="0"/>
              <a:t>est une page </a:t>
            </a:r>
            <a:r>
              <a:rPr lang="fr-FR" i="1" dirty="0"/>
              <a:t>HTML </a:t>
            </a:r>
            <a:r>
              <a:rPr lang="fr-FR" dirty="0"/>
              <a:t>qui peut contenir du code java.</a:t>
            </a:r>
          </a:p>
          <a:p>
            <a:r>
              <a:rPr lang="fr-FR" b="1" dirty="0"/>
              <a:t>Le serveur web (Exemple :Tomcat) </a:t>
            </a:r>
            <a:r>
              <a:rPr lang="fr-FR" dirty="0"/>
              <a:t>compile les fichiers JSP dans de</a:t>
            </a:r>
            <a:r>
              <a:rPr lang="fr-FR" b="1" dirty="0"/>
              <a:t>s </a:t>
            </a:r>
            <a:r>
              <a:rPr lang="fr-FR" b="1" dirty="0">
                <a:solidFill>
                  <a:srgbClr val="FF0000"/>
                </a:solidFill>
              </a:rPr>
              <a:t>Servlets </a:t>
            </a:r>
            <a:r>
              <a:rPr lang="fr-FR" dirty="0"/>
              <a:t>lorsqu’ils sont demandés pour la première fois (c’</a:t>
            </a:r>
            <a:r>
              <a:rPr lang="fr-FR" dirty="0" err="1"/>
              <a:t>est-a</a:t>
            </a:r>
            <a:r>
              <a:rPr lang="fr-FR" dirty="0"/>
              <a:t>̀-dire lorsque le tout premier utilisateur y accède) et exécute le code des servlets compilées </a:t>
            </a:r>
          </a:p>
          <a:p>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27276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535188"/>
            <a:ext cx="10018713" cy="974015"/>
          </a:xfrm>
        </p:spPr>
        <p:txBody>
          <a:bodyPr/>
          <a:lstStyle/>
          <a:p>
            <a:r>
              <a:rPr lang="fr-FR" b="1" dirty="0"/>
              <a:t>JSP (Java Server Page) </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14</a:t>
            </a:fld>
            <a:endParaRPr lang="en-US" dirty="0"/>
          </a:p>
        </p:txBody>
      </p:sp>
      <p:pic>
        <p:nvPicPr>
          <p:cNvPr id="6" name="Image 5"/>
          <p:cNvPicPr>
            <a:picLocks noChangeAspect="1"/>
          </p:cNvPicPr>
          <p:nvPr/>
        </p:nvPicPr>
        <p:blipFill>
          <a:blip r:embed="rId2"/>
          <a:stretch>
            <a:fillRect/>
          </a:stretch>
        </p:blipFill>
        <p:spPr>
          <a:xfrm>
            <a:off x="3005938" y="1483803"/>
            <a:ext cx="8916185" cy="5210060"/>
          </a:xfrm>
          <a:prstGeom prst="rect">
            <a:avLst/>
          </a:prstGeom>
        </p:spPr>
      </p:pic>
    </p:spTree>
    <p:extLst>
      <p:ext uri="{BB962C8B-B14F-4D97-AF65-F5344CB8AC3E}">
        <p14:creationId xmlns:p14="http://schemas.microsoft.com/office/powerpoint/2010/main" val="490683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t>Conteneur EJB </a:t>
            </a:r>
          </a:p>
        </p:txBody>
      </p:sp>
      <p:sp>
        <p:nvSpPr>
          <p:cNvPr id="3" name="Espace réservé du contenu 2"/>
          <p:cNvSpPr>
            <a:spLocks noGrp="1"/>
          </p:cNvSpPr>
          <p:nvPr>
            <p:ph idx="1"/>
          </p:nvPr>
        </p:nvSpPr>
        <p:spPr>
          <a:xfrm>
            <a:off x="1484311" y="2082800"/>
            <a:ext cx="10018713" cy="4572000"/>
          </a:xfrm>
        </p:spPr>
        <p:txBody>
          <a:bodyPr>
            <a:normAutofit fontScale="92500" lnSpcReduction="10000"/>
          </a:bodyPr>
          <a:lstStyle/>
          <a:p>
            <a:r>
              <a:rPr lang="fr-FR" dirty="0"/>
              <a:t>C’est la partie du serveur d’application qui contient les EJB qui sont rien d’autre que le code métier.</a:t>
            </a:r>
          </a:p>
          <a:p>
            <a:r>
              <a:rPr lang="fr-FR" dirty="0"/>
              <a:t>Le conteneur d’EJB s’occupe de certains traitements </a:t>
            </a:r>
          </a:p>
          <a:p>
            <a:pPr lvl="1">
              <a:buFont typeface="Wingdings" charset="2"/>
              <a:buChar char="ü"/>
            </a:pPr>
            <a:r>
              <a:rPr lang="fr-FR" dirty="0"/>
              <a:t>Cycle de vie du </a:t>
            </a:r>
            <a:r>
              <a:rPr lang="fr-FR" dirty="0" err="1"/>
              <a:t>bean</a:t>
            </a:r>
            <a:endParaRPr lang="fr-FR" dirty="0"/>
          </a:p>
          <a:p>
            <a:pPr lvl="1">
              <a:buFont typeface="Wingdings" charset="2"/>
              <a:buChar char="ü"/>
            </a:pPr>
            <a:r>
              <a:rPr lang="fr-FR" dirty="0"/>
              <a:t>Injection de dépendance</a:t>
            </a:r>
          </a:p>
          <a:p>
            <a:pPr lvl="1">
              <a:buFont typeface="Wingdings" charset="2"/>
              <a:buChar char="ü"/>
            </a:pPr>
            <a:r>
              <a:rPr lang="fr-FR" dirty="0"/>
              <a:t>Accès au </a:t>
            </a:r>
            <a:r>
              <a:rPr lang="fr-FR" dirty="0" err="1"/>
              <a:t>bean</a:t>
            </a:r>
            <a:r>
              <a:rPr lang="fr-FR" dirty="0"/>
              <a:t>,</a:t>
            </a:r>
          </a:p>
          <a:p>
            <a:pPr lvl="1">
              <a:buFont typeface="Wingdings" charset="2"/>
              <a:buChar char="ü"/>
            </a:pPr>
            <a:r>
              <a:rPr lang="fr-FR" dirty="0"/>
              <a:t> Communication à distance </a:t>
            </a:r>
          </a:p>
          <a:p>
            <a:pPr lvl="1">
              <a:buFont typeface="Wingdings" charset="2"/>
              <a:buChar char="ü"/>
            </a:pPr>
            <a:r>
              <a:rPr lang="fr-FR" dirty="0"/>
              <a:t>Sécurité́ d’</a:t>
            </a:r>
            <a:r>
              <a:rPr lang="fr-FR" dirty="0" err="1"/>
              <a:t>accès</a:t>
            </a:r>
            <a:endParaRPr lang="fr-FR" dirty="0"/>
          </a:p>
          <a:p>
            <a:pPr lvl="1">
              <a:buFont typeface="Wingdings" charset="2"/>
              <a:buChar char="ü"/>
            </a:pPr>
            <a:r>
              <a:rPr lang="fr-FR" dirty="0"/>
              <a:t>Accès concurrents</a:t>
            </a:r>
          </a:p>
          <a:p>
            <a:pPr lvl="1">
              <a:buFont typeface="Wingdings" charset="2"/>
              <a:buChar char="ü"/>
            </a:pPr>
            <a:r>
              <a:rPr lang="fr-FR" dirty="0"/>
              <a:t>Transactions</a:t>
            </a:r>
          </a:p>
          <a:p>
            <a:pPr lvl="1">
              <a:buFont typeface="Wingdings" charset="2"/>
              <a:buChar char="ü"/>
            </a:pPr>
            <a:r>
              <a:rPr lang="fr-FR" dirty="0"/>
              <a:t>... </a:t>
            </a:r>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25546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t>Les EJB (Entreprise Java Bean) </a:t>
            </a:r>
          </a:p>
        </p:txBody>
      </p:sp>
      <p:sp>
        <p:nvSpPr>
          <p:cNvPr id="3" name="Espace réservé du contenu 2"/>
          <p:cNvSpPr>
            <a:spLocks noGrp="1"/>
          </p:cNvSpPr>
          <p:nvPr>
            <p:ph idx="1"/>
          </p:nvPr>
        </p:nvSpPr>
        <p:spPr>
          <a:xfrm>
            <a:off x="1484311" y="2082800"/>
            <a:ext cx="10018713" cy="4572000"/>
          </a:xfrm>
        </p:spPr>
        <p:txBody>
          <a:bodyPr>
            <a:normAutofit/>
          </a:bodyPr>
          <a:lstStyle/>
          <a:p>
            <a:r>
              <a:rPr lang="fr-FR" dirty="0"/>
              <a:t>Les Entreprise Java Bean ou EJB sont des composants serveurs donc non visuels qui respectent les spécifications d'un modèle éditées par Sun. </a:t>
            </a:r>
          </a:p>
          <a:p>
            <a:r>
              <a:rPr lang="fr-FR" dirty="0"/>
              <a:t>Ces spécifications définissent une architecture, un environnement d'exécution et un ensemble d'API.</a:t>
            </a:r>
          </a:p>
          <a:p>
            <a:r>
              <a:rPr lang="fr-FR" dirty="0"/>
              <a:t>Le respect de ces spécifications permet d'utiliser les EJB de façon indépendante du serveur d'applications J2EE dans lequel ils s'exécutent, du moment que le code de mise en œuvre n'utilise pas d'extensions proposées par un serveur d'applications particulier</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305075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t>Les EJB (Entreprise Java Bean) </a:t>
            </a:r>
          </a:p>
        </p:txBody>
      </p:sp>
      <p:sp>
        <p:nvSpPr>
          <p:cNvPr id="3" name="Espace réservé du contenu 2"/>
          <p:cNvSpPr>
            <a:spLocks noGrp="1"/>
          </p:cNvSpPr>
          <p:nvPr>
            <p:ph idx="1"/>
          </p:nvPr>
        </p:nvSpPr>
        <p:spPr>
          <a:xfrm>
            <a:off x="1484311" y="2082800"/>
            <a:ext cx="10018713" cy="4572000"/>
          </a:xfrm>
        </p:spPr>
        <p:txBody>
          <a:bodyPr>
            <a:normAutofit/>
          </a:bodyPr>
          <a:lstStyle/>
          <a:p>
            <a:r>
              <a:rPr lang="fr-FR" dirty="0"/>
              <a:t>Le but des EJB est de faciliter la création d'applications distribuées pour les entreprises.</a:t>
            </a:r>
          </a:p>
          <a:p>
            <a:r>
              <a:rPr lang="fr-FR" dirty="0"/>
              <a:t>Une des principales caractéristiques des EJB est de permettre aux développeurs de se concentrer sur les traitements orientés métiers car les EJB et l'environnement dans lequel ils s'exécutent prennent en charge un certain nombre de traitements tel que la gestion des transactions, la persistance des données, la sécurité, ...</a:t>
            </a:r>
          </a:p>
          <a:p>
            <a:r>
              <a:rPr lang="fr-FR" dirty="0"/>
              <a:t>Physiquement, un </a:t>
            </a:r>
            <a:r>
              <a:rPr lang="fr-FR" dirty="0">
                <a:solidFill>
                  <a:srgbClr val="FF0000"/>
                </a:solidFill>
              </a:rPr>
              <a:t>EJB</a:t>
            </a:r>
            <a:r>
              <a:rPr lang="fr-FR" dirty="0"/>
              <a:t> est un ensemble d'au moins deux interfaces et une classe regroupées dans un module contenant un descripteur de déploiement particulier.</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892335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t>Les EJB (Entreprise Java Bean) </a:t>
            </a:r>
          </a:p>
        </p:txBody>
      </p:sp>
      <p:sp>
        <p:nvSpPr>
          <p:cNvPr id="3" name="Espace réservé du contenu 2"/>
          <p:cNvSpPr>
            <a:spLocks noGrp="1"/>
          </p:cNvSpPr>
          <p:nvPr>
            <p:ph idx="1"/>
          </p:nvPr>
        </p:nvSpPr>
        <p:spPr>
          <a:xfrm>
            <a:off x="1484311" y="2082800"/>
            <a:ext cx="10018713" cy="4572000"/>
          </a:xfrm>
        </p:spPr>
        <p:txBody>
          <a:bodyPr>
            <a:normAutofit/>
          </a:bodyPr>
          <a:lstStyle/>
          <a:p>
            <a:r>
              <a:rPr lang="fr-FR" dirty="0"/>
              <a:t>Différentes versions des EJB</a:t>
            </a:r>
          </a:p>
          <a:p>
            <a:pPr lvl="1">
              <a:buFont typeface="Wingdings" charset="2"/>
              <a:buChar char="ü"/>
            </a:pPr>
            <a:r>
              <a:rPr lang="fr-FR" dirty="0"/>
              <a:t>1.0 , 1.1 ,2.0 ,2.1 , 3.0 </a:t>
            </a:r>
          </a:p>
          <a:p>
            <a:r>
              <a:rPr lang="fr-FR" dirty="0"/>
              <a:t>Trois  types de EJB depuis la version 3:</a:t>
            </a:r>
          </a:p>
          <a:p>
            <a:pPr lvl="1">
              <a:buFont typeface="Wingdings" charset="2"/>
              <a:buChar char="ü"/>
            </a:pPr>
            <a:r>
              <a:rPr lang="fr-FR" dirty="0"/>
              <a:t>les </a:t>
            </a:r>
            <a:r>
              <a:rPr lang="fr-FR" dirty="0" err="1"/>
              <a:t>beans</a:t>
            </a:r>
            <a:r>
              <a:rPr lang="fr-FR" dirty="0"/>
              <a:t> de session (session </a:t>
            </a:r>
            <a:r>
              <a:rPr lang="fr-FR" dirty="0" err="1"/>
              <a:t>beans</a:t>
            </a:r>
            <a:r>
              <a:rPr lang="fr-FR" dirty="0"/>
              <a:t>): sans état (</a:t>
            </a:r>
            <a:r>
              <a:rPr lang="fr-FR" dirty="0" err="1"/>
              <a:t>stateless</a:t>
            </a:r>
            <a:r>
              <a:rPr lang="fr-FR" dirty="0"/>
              <a:t>) et avec état (</a:t>
            </a:r>
            <a:r>
              <a:rPr lang="fr-FR" dirty="0" err="1"/>
              <a:t>stateful</a:t>
            </a:r>
            <a:r>
              <a:rPr lang="fr-FR" dirty="0"/>
              <a:t>).</a:t>
            </a:r>
          </a:p>
          <a:p>
            <a:pPr lvl="1">
              <a:buFont typeface="Wingdings" charset="2"/>
              <a:buChar char="ü"/>
            </a:pPr>
            <a:r>
              <a:rPr lang="fr-FR" dirty="0" err="1"/>
              <a:t>beans</a:t>
            </a:r>
            <a:r>
              <a:rPr lang="fr-FR" dirty="0"/>
              <a:t> entité (les </a:t>
            </a:r>
            <a:r>
              <a:rPr lang="fr-FR" dirty="0" err="1"/>
              <a:t>entity</a:t>
            </a:r>
            <a:r>
              <a:rPr lang="fr-FR" dirty="0"/>
              <a:t> </a:t>
            </a:r>
            <a:r>
              <a:rPr lang="fr-FR" dirty="0" err="1"/>
              <a:t>beans</a:t>
            </a:r>
            <a:r>
              <a:rPr lang="fr-FR" dirty="0"/>
              <a:t>): </a:t>
            </a:r>
          </a:p>
          <a:p>
            <a:pPr lvl="1">
              <a:buFont typeface="Wingdings" charset="2"/>
              <a:buChar char="ü"/>
            </a:pPr>
            <a:r>
              <a:rPr lang="fr-FR" dirty="0"/>
              <a:t>les </a:t>
            </a:r>
            <a:r>
              <a:rPr lang="fr-FR" dirty="0" err="1"/>
              <a:t>beans</a:t>
            </a:r>
            <a:r>
              <a:rPr lang="fr-FR" dirty="0"/>
              <a:t> orientés message (message </a:t>
            </a:r>
            <a:r>
              <a:rPr lang="fr-FR" dirty="0" err="1"/>
              <a:t>driven</a:t>
            </a:r>
            <a:r>
              <a:rPr lang="fr-FR" dirty="0"/>
              <a:t> </a:t>
            </a:r>
            <a:r>
              <a:rPr lang="fr-FR" dirty="0" err="1"/>
              <a:t>beans</a:t>
            </a:r>
            <a:r>
              <a:rPr lang="fr-FR" dirty="0"/>
              <a: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848485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t>la différence entre un serveur web et un serveur d’application </a:t>
            </a:r>
            <a:endParaRPr lang="fr-FR" dirty="0"/>
          </a:p>
        </p:txBody>
      </p:sp>
      <p:sp>
        <p:nvSpPr>
          <p:cNvPr id="3" name="Espace réservé du contenu 2"/>
          <p:cNvSpPr>
            <a:spLocks noGrp="1"/>
          </p:cNvSpPr>
          <p:nvPr>
            <p:ph idx="1"/>
          </p:nvPr>
        </p:nvSpPr>
        <p:spPr>
          <a:xfrm>
            <a:off x="1484311" y="2108200"/>
            <a:ext cx="10018713" cy="4572000"/>
          </a:xfrm>
        </p:spPr>
        <p:txBody>
          <a:bodyPr>
            <a:normAutofit/>
          </a:bodyPr>
          <a:lstStyle/>
          <a:p>
            <a:r>
              <a:rPr lang="fr-FR" b="1" dirty="0"/>
              <a:t>Couche 1 : Serveur web http</a:t>
            </a:r>
          </a:p>
          <a:p>
            <a:pPr lvl="1">
              <a:buFont typeface="Wingdings" charset="2"/>
              <a:buChar char="ü"/>
            </a:pPr>
            <a:r>
              <a:rPr lang="fr-FR" b="1" dirty="0"/>
              <a:t>Un serveur http</a:t>
            </a:r>
            <a:r>
              <a:rPr lang="fr-FR" dirty="0"/>
              <a:t>, c’est un serveur qui gère exclusivement des requêtes HTTP </a:t>
            </a:r>
          </a:p>
          <a:p>
            <a:pPr lvl="1">
              <a:buFont typeface="Wingdings" charset="2"/>
              <a:buChar char="ü"/>
            </a:pPr>
            <a:r>
              <a:rPr lang="fr-FR" dirty="0"/>
              <a:t>Il a pour rôle d’intercepter les requêtes Http, sur un port qui est par défaut 80, pour les traiter et générer ensuite des réponses Http </a:t>
            </a:r>
          </a:p>
          <a:p>
            <a:pPr lvl="1">
              <a:buFont typeface="Wingdings" charset="2"/>
              <a:buChar char="ü"/>
            </a:pPr>
            <a:r>
              <a:rPr lang="fr-FR" dirty="0"/>
              <a:t>Tous les serveurs web embarquent un </a:t>
            </a:r>
            <a:r>
              <a:rPr lang="fr-FR" b="1" dirty="0">
                <a:solidFill>
                  <a:srgbClr val="FF0000"/>
                </a:solidFill>
              </a:rPr>
              <a:t>daemon Http </a:t>
            </a:r>
            <a:r>
              <a:rPr lang="fr-FR" dirty="0"/>
              <a:t>(</a:t>
            </a:r>
            <a:r>
              <a:rPr lang="fr-FR" dirty="0" err="1"/>
              <a:t>httpd</a:t>
            </a:r>
            <a:r>
              <a:rPr lang="fr-FR" dirty="0"/>
              <a:t>) ou équivalent qui s’occupe de cette fonctionnalité́</a:t>
            </a:r>
          </a:p>
          <a:p>
            <a:pPr lvl="1">
              <a:buFont typeface="Wingdings" charset="2"/>
              <a:buChar char="ü"/>
            </a:pPr>
            <a:r>
              <a:rPr lang="fr-FR" b="1" dirty="0"/>
              <a:t>Exemple: </a:t>
            </a:r>
            <a:r>
              <a:rPr lang="fr-FR" dirty="0"/>
              <a:t>Apache, </a:t>
            </a:r>
            <a:r>
              <a:rPr lang="fr-FR" dirty="0" err="1"/>
              <a:t>Nginx</a:t>
            </a:r>
            <a:r>
              <a:rPr lang="fr-FR" dirty="0"/>
              <a:t>, </a:t>
            </a:r>
            <a:r>
              <a:rPr lang="fr-FR" dirty="0" err="1"/>
              <a:t>Lighttpd</a:t>
            </a:r>
            <a:r>
              <a:rPr lang="fr-FR" dirty="0"/>
              <a:t>, IIS..., intègrent les fonctionnalités d’un serveur WEB </a:t>
            </a:r>
          </a:p>
          <a:p>
            <a:pPr lvl="1">
              <a:buFont typeface="Wingdings" charset="2"/>
              <a:buChar char="ü"/>
            </a:pPr>
            <a:endParaRPr lang="fr-FR" dirty="0"/>
          </a:p>
          <a:p>
            <a:pPr lvl="1">
              <a:buFont typeface="Wingdings" charset="2"/>
              <a:buChar char="ü"/>
            </a:pPr>
            <a:endParaRPr lang="fr-FR" dirty="0"/>
          </a:p>
          <a:p>
            <a:pPr lvl="1">
              <a:buFont typeface="Wingdings" charset="2"/>
              <a:buChar char="ü"/>
            </a:pP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34457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979161"/>
          </a:xfrm>
        </p:spPr>
        <p:txBody>
          <a:bodyPr/>
          <a:lstStyle/>
          <a:p>
            <a:r>
              <a:rPr lang="fr-FR" b="1" dirty="0"/>
              <a:t>Introduction</a:t>
            </a:r>
          </a:p>
        </p:txBody>
      </p:sp>
      <p:sp>
        <p:nvSpPr>
          <p:cNvPr id="3" name="Espace réservé du contenu 2"/>
          <p:cNvSpPr>
            <a:spLocks noGrp="1"/>
          </p:cNvSpPr>
          <p:nvPr>
            <p:ph idx="1"/>
          </p:nvPr>
        </p:nvSpPr>
        <p:spPr>
          <a:xfrm>
            <a:off x="1484311" y="1841500"/>
            <a:ext cx="10018713" cy="3837217"/>
          </a:xfrm>
        </p:spPr>
        <p:txBody>
          <a:bodyPr>
            <a:normAutofit lnSpcReduction="10000"/>
          </a:bodyPr>
          <a:lstStyle/>
          <a:p>
            <a:r>
              <a:rPr lang="fr-FR" sz="3200" b="1" dirty="0"/>
              <a:t>JAVA</a:t>
            </a:r>
            <a:r>
              <a:rPr lang="fr-FR" sz="3200" dirty="0"/>
              <a:t>= 3 branches distinctes</a:t>
            </a:r>
          </a:p>
          <a:p>
            <a:pPr lvl="1">
              <a:buFont typeface="Wingdings" charset="2"/>
              <a:buChar char="ü"/>
            </a:pPr>
            <a:r>
              <a:rPr lang="fr-FR" sz="2400" b="1" dirty="0"/>
              <a:t>Java ME (Micro) : </a:t>
            </a:r>
            <a:r>
              <a:rPr lang="fr-FR" sz="2400" dirty="0"/>
              <a:t>VM et librairies pour les systèmes embarqués (PDA, </a:t>
            </a:r>
            <a:r>
              <a:rPr lang="fr-FR" sz="2400" dirty="0" err="1"/>
              <a:t>tél</a:t>
            </a:r>
            <a:r>
              <a:rPr lang="fr-FR" sz="2400" dirty="0"/>
              <a:t>., ...) </a:t>
            </a:r>
          </a:p>
          <a:p>
            <a:pPr lvl="2">
              <a:buClr>
                <a:srgbClr val="30ACEC">
                  <a:lumMod val="75000"/>
                </a:srgbClr>
              </a:buClr>
              <a:buFont typeface="Courier New" charset="0"/>
              <a:buChar char="o"/>
            </a:pPr>
            <a:r>
              <a:rPr lang="fr-FR" sz="2400" dirty="0"/>
              <a:t>développement d’applications embarquées </a:t>
            </a:r>
          </a:p>
          <a:p>
            <a:pPr lvl="1">
              <a:buFont typeface="Wingdings" charset="2"/>
              <a:buChar char="ü"/>
            </a:pPr>
            <a:r>
              <a:rPr lang="fr-FR" sz="2400" b="1" dirty="0"/>
              <a:t>Java SE (Standard) : </a:t>
            </a:r>
            <a:r>
              <a:rPr lang="fr-FR" sz="2400" dirty="0"/>
              <a:t>JDK (compilateur + VM + librairies de base) ; </a:t>
            </a:r>
          </a:p>
          <a:p>
            <a:pPr lvl="2">
              <a:buFont typeface="Courier New" charset="0"/>
              <a:buChar char="o"/>
            </a:pPr>
            <a:r>
              <a:rPr lang="fr-FR" sz="2000" dirty="0"/>
              <a:t>développement d’applications classiques </a:t>
            </a:r>
          </a:p>
          <a:p>
            <a:pPr lvl="1">
              <a:buFont typeface="Wingdings" charset="2"/>
              <a:buChar char="ü"/>
            </a:pPr>
            <a:r>
              <a:rPr lang="fr-FR" sz="2400" b="1" dirty="0"/>
              <a:t>Java EE (Enterprise) : </a:t>
            </a:r>
            <a:r>
              <a:rPr lang="fr-FR" sz="2400" dirty="0"/>
              <a:t>serveur pour les applications d'entreprise</a:t>
            </a:r>
            <a:endParaRPr lang="fr-FR" sz="2800" dirty="0"/>
          </a:p>
          <a:p>
            <a:pPr lvl="2">
              <a:buClr>
                <a:srgbClr val="30ACEC">
                  <a:lumMod val="75000"/>
                </a:srgbClr>
              </a:buClr>
              <a:buFont typeface="Courier New" charset="0"/>
              <a:buChar char="o"/>
            </a:pPr>
            <a:r>
              <a:rPr lang="fr-FR" sz="2000" dirty="0">
                <a:solidFill>
                  <a:prstClr val="black"/>
                </a:solidFill>
              </a:rPr>
              <a:t>développement d’applications d’entreprise </a:t>
            </a:r>
            <a:endParaRPr lang="fr-FR" sz="2400" dirty="0"/>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08877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115125"/>
            <a:ext cx="10018713" cy="1752599"/>
          </a:xfrm>
        </p:spPr>
        <p:txBody>
          <a:bodyPr/>
          <a:lstStyle/>
          <a:p>
            <a:r>
              <a:rPr lang="fr-FR" b="1" dirty="0"/>
              <a:t>la différence entre un serveur web et un serveur d’application </a:t>
            </a:r>
            <a:endParaRPr lang="fr-FR" dirty="0"/>
          </a:p>
        </p:txBody>
      </p:sp>
      <p:sp>
        <p:nvSpPr>
          <p:cNvPr id="3" name="Espace réservé du contenu 2"/>
          <p:cNvSpPr>
            <a:spLocks noGrp="1"/>
          </p:cNvSpPr>
          <p:nvPr>
            <p:ph idx="1"/>
          </p:nvPr>
        </p:nvSpPr>
        <p:spPr>
          <a:xfrm>
            <a:off x="1484311" y="2108200"/>
            <a:ext cx="10018713" cy="4572000"/>
          </a:xfrm>
        </p:spPr>
        <p:txBody>
          <a:bodyPr>
            <a:normAutofit/>
          </a:bodyPr>
          <a:lstStyle/>
          <a:p>
            <a:r>
              <a:rPr lang="fr-FR" b="1" dirty="0"/>
              <a:t>Couche 2 : Conteneur web</a:t>
            </a:r>
          </a:p>
          <a:p>
            <a:pPr lvl="1">
              <a:buFont typeface="Wingdings" charset="2"/>
              <a:buChar char="ü"/>
            </a:pPr>
            <a:r>
              <a:rPr lang="fr-FR" dirty="0"/>
              <a:t>C’est une extension du </a:t>
            </a:r>
            <a:r>
              <a:rPr lang="fr-FR" b="1" dirty="0"/>
              <a:t>niveau 1 </a:t>
            </a:r>
            <a:r>
              <a:rPr lang="fr-FR" dirty="0"/>
              <a:t>qui  va permettre d’avoir la possibilité́ d’exécuter des programmes écrits avec des langages de programmation ( java, </a:t>
            </a:r>
            <a:r>
              <a:rPr lang="fr-FR" dirty="0" err="1"/>
              <a:t>php</a:t>
            </a:r>
            <a:r>
              <a:rPr lang="fr-FR" dirty="0"/>
              <a:t>, C# ou autres ) dans le serveur web </a:t>
            </a:r>
          </a:p>
          <a:p>
            <a:pPr lvl="1">
              <a:buFont typeface="Wingdings" charset="2"/>
              <a:buChar char="ü"/>
            </a:pPr>
            <a:r>
              <a:rPr lang="fr-FR" b="1" dirty="0"/>
              <a:t>Par exemple </a:t>
            </a:r>
            <a:r>
              <a:rPr lang="fr-FR" dirty="0"/>
              <a:t>le serveur </a:t>
            </a:r>
            <a:r>
              <a:rPr lang="fr-FR" b="1" dirty="0"/>
              <a:t>Tomcat </a:t>
            </a:r>
            <a:r>
              <a:rPr lang="fr-FR" dirty="0"/>
              <a:t>n’est autre qu’un serveur Apache couplé avec un </a:t>
            </a:r>
            <a:r>
              <a:rPr lang="fr-FR" b="1" dirty="0"/>
              <a:t>moteur web java </a:t>
            </a:r>
            <a:r>
              <a:rPr lang="fr-FR" dirty="0"/>
              <a:t>et, les serveurs </a:t>
            </a:r>
            <a:r>
              <a:rPr lang="fr-FR" b="1" dirty="0"/>
              <a:t>tel-que easyPhp, wamp</a:t>
            </a:r>
            <a:r>
              <a:rPr lang="fr-FR" dirty="0"/>
              <a:t> ou </a:t>
            </a:r>
            <a:r>
              <a:rPr lang="fr-FR" b="1" dirty="0"/>
              <a:t>Xamp</a:t>
            </a:r>
            <a:r>
              <a:rPr lang="fr-FR" dirty="0"/>
              <a:t> ne sont que des serveurs Apaches couplés avec un moteur web </a:t>
            </a:r>
            <a:r>
              <a:rPr lang="fr-FR" b="1" dirty="0"/>
              <a:t>PHP </a:t>
            </a:r>
          </a:p>
          <a:p>
            <a:pPr lvl="1">
              <a:buFont typeface="Wingdings" charset="2"/>
              <a:buChar char="ü"/>
            </a:pP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061023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115125"/>
            <a:ext cx="10018713" cy="1752599"/>
          </a:xfrm>
        </p:spPr>
        <p:txBody>
          <a:bodyPr/>
          <a:lstStyle/>
          <a:p>
            <a:r>
              <a:rPr lang="fr-FR" b="1" dirty="0"/>
              <a:t>la différence entre un serveur web et un serveur d’application </a:t>
            </a:r>
            <a:endParaRPr lang="fr-FR" dirty="0"/>
          </a:p>
        </p:txBody>
      </p:sp>
      <p:sp>
        <p:nvSpPr>
          <p:cNvPr id="3" name="Espace réservé du contenu 2"/>
          <p:cNvSpPr>
            <a:spLocks noGrp="1"/>
          </p:cNvSpPr>
          <p:nvPr>
            <p:ph idx="1"/>
          </p:nvPr>
        </p:nvSpPr>
        <p:spPr>
          <a:xfrm>
            <a:off x="1484311" y="2108200"/>
            <a:ext cx="10018713" cy="4572000"/>
          </a:xfrm>
        </p:spPr>
        <p:txBody>
          <a:bodyPr>
            <a:normAutofit/>
          </a:bodyPr>
          <a:lstStyle/>
          <a:p>
            <a:r>
              <a:rPr lang="fr-FR" b="1" dirty="0"/>
              <a:t>Couche 2 : Conteneur web</a:t>
            </a:r>
          </a:p>
          <a:p>
            <a:pPr lvl="1">
              <a:buFont typeface="Wingdings" charset="2"/>
              <a:buChar char="ü"/>
            </a:pPr>
            <a:r>
              <a:rPr lang="fr-FR" b="1" dirty="0">
                <a:solidFill>
                  <a:srgbClr val="FF0000"/>
                </a:solidFill>
              </a:rPr>
              <a:t>Le conteneur web Tomcat</a:t>
            </a:r>
            <a:r>
              <a:rPr lang="fr-FR" dirty="0"/>
              <a:t>, est composé d’un moteur </a:t>
            </a:r>
            <a:r>
              <a:rPr lang="fr-FR" b="1" dirty="0">
                <a:solidFill>
                  <a:srgbClr val="FF0000"/>
                </a:solidFill>
              </a:rPr>
              <a:t>JSP</a:t>
            </a:r>
            <a:r>
              <a:rPr lang="fr-FR" dirty="0"/>
              <a:t>, un moteur servlet et d’un descripteur de déploiement pour les modules web de type </a:t>
            </a:r>
            <a:r>
              <a:rPr lang="fr-FR" b="1" dirty="0" err="1">
                <a:solidFill>
                  <a:srgbClr val="FF0000"/>
                </a:solidFill>
              </a:rPr>
              <a:t>war</a:t>
            </a:r>
            <a:r>
              <a:rPr lang="fr-FR" dirty="0"/>
              <a:t>. Ces moteurs sont en réalité́ des API qui sont implémentés dans le serveur Tomcat, et qui permettent de faire déployer seulement des applications </a:t>
            </a:r>
            <a:r>
              <a:rPr lang="fr-FR" b="1" dirty="0">
                <a:solidFill>
                  <a:srgbClr val="FF0000"/>
                </a:solidFill>
              </a:rPr>
              <a:t>web Java de type </a:t>
            </a:r>
            <a:r>
              <a:rPr lang="fr-FR" b="1" dirty="0" err="1">
                <a:solidFill>
                  <a:srgbClr val="FF0000"/>
                </a:solidFill>
              </a:rPr>
              <a:t>war</a:t>
            </a:r>
            <a:r>
              <a:rPr lang="fr-FR" b="1" dirty="0">
                <a:solidFill>
                  <a:srgbClr val="FF0000"/>
                </a:solidFill>
              </a:rPr>
              <a:t> </a:t>
            </a:r>
          </a:p>
          <a:p>
            <a:pPr lvl="1">
              <a:buFont typeface="Wingdings" charset="2"/>
              <a:buChar char="ü"/>
            </a:pPr>
            <a:r>
              <a:rPr lang="fr-FR" b="1" dirty="0">
                <a:solidFill>
                  <a:srgbClr val="FF0000"/>
                </a:solidFill>
              </a:rPr>
              <a:t>Les applications java de type EAR</a:t>
            </a:r>
            <a:r>
              <a:rPr lang="fr-FR" b="1" dirty="0"/>
              <a:t>, </a:t>
            </a:r>
            <a:r>
              <a:rPr lang="fr-FR" dirty="0"/>
              <a:t>ne peuvent pas être déployées dans Tomcat, parce que tout simplement le serveur manque les API nécessaires et conformes aux spécifications pour l’implémentation des serveurs d’application </a:t>
            </a:r>
            <a:r>
              <a:rPr lang="fr-FR" b="1" dirty="0">
                <a:solidFill>
                  <a:srgbClr val="FF0000"/>
                </a:solidFill>
              </a:rPr>
              <a:t>Java JEE</a:t>
            </a:r>
            <a:r>
              <a:rPr lang="fr-FR" dirty="0"/>
              <a:t>. </a:t>
            </a:r>
          </a:p>
          <a:p>
            <a:pPr lvl="1">
              <a:buFont typeface="Wingdings" charset="2"/>
              <a:buChar char="ü"/>
            </a:pPr>
            <a:r>
              <a:rPr lang="fr-FR" b="1" dirty="0">
                <a:solidFill>
                  <a:srgbClr val="FF0000"/>
                </a:solidFill>
              </a:rPr>
              <a:t>Par exemple</a:t>
            </a:r>
            <a:r>
              <a:rPr lang="fr-FR" dirty="0"/>
              <a:t>, si vous utiliser la </a:t>
            </a:r>
            <a:r>
              <a:rPr lang="fr-FR" b="1" dirty="0">
                <a:solidFill>
                  <a:srgbClr val="FF0000"/>
                </a:solidFill>
              </a:rPr>
              <a:t>bibliothèque JPA </a:t>
            </a:r>
            <a:r>
              <a:rPr lang="fr-FR" dirty="0"/>
              <a:t>dans votre application web et vous le déployez sur un serveur Tomcat, vous serez obligé d’embarquer les jars </a:t>
            </a:r>
            <a:r>
              <a:rPr lang="fr-FR" b="1" dirty="0">
                <a:solidFill>
                  <a:srgbClr val="FF0000"/>
                </a:solidFill>
              </a:rPr>
              <a:t>JPA </a:t>
            </a:r>
            <a:r>
              <a:rPr lang="fr-FR" dirty="0"/>
              <a:t>dans le répertoire lib de l’application, alors que si vous déployez sur un serveur d’application comme JBOSS, vous n’aurez besoin d’aucun jar additionnel. </a:t>
            </a:r>
          </a:p>
          <a:p>
            <a:pPr lvl="1">
              <a:buFont typeface="Wingdings" charset="2"/>
              <a:buChar char="ü"/>
            </a:pP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952213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115125"/>
            <a:ext cx="10018713" cy="1752599"/>
          </a:xfrm>
        </p:spPr>
        <p:txBody>
          <a:bodyPr/>
          <a:lstStyle/>
          <a:p>
            <a:r>
              <a:rPr lang="fr-FR" b="1" dirty="0"/>
              <a:t>la différence entre un serveur web et un serveur d’application </a:t>
            </a:r>
            <a:endParaRPr lang="fr-FR" dirty="0"/>
          </a:p>
        </p:txBody>
      </p:sp>
      <p:sp>
        <p:nvSpPr>
          <p:cNvPr id="3" name="Espace réservé du contenu 2"/>
          <p:cNvSpPr>
            <a:spLocks noGrp="1"/>
          </p:cNvSpPr>
          <p:nvPr>
            <p:ph idx="1"/>
          </p:nvPr>
        </p:nvSpPr>
        <p:spPr>
          <a:xfrm>
            <a:off x="1484311" y="2108200"/>
            <a:ext cx="10018713" cy="4572000"/>
          </a:xfrm>
        </p:spPr>
        <p:txBody>
          <a:bodyPr>
            <a:normAutofit/>
          </a:bodyPr>
          <a:lstStyle/>
          <a:p>
            <a:r>
              <a:rPr lang="fr-FR" b="1" dirty="0"/>
              <a:t>Couche 3 : Serveur d’application</a:t>
            </a:r>
          </a:p>
          <a:p>
            <a:pPr lvl="1">
              <a:buFont typeface="Wingdings" charset="2"/>
              <a:buChar char="ü"/>
            </a:pPr>
            <a:r>
              <a:rPr lang="fr-FR" dirty="0"/>
              <a:t>En JAVA, il faut étendre encore plus le serveur Tomcat pour avoir  un vrai </a:t>
            </a:r>
            <a:r>
              <a:rPr lang="fr-FR" b="1" dirty="0">
                <a:solidFill>
                  <a:srgbClr val="FF0000"/>
                </a:solidFill>
              </a:rPr>
              <a:t>serveur d’application Java JEE</a:t>
            </a:r>
            <a:r>
              <a:rPr lang="fr-FR" dirty="0"/>
              <a:t>. </a:t>
            </a:r>
          </a:p>
          <a:p>
            <a:pPr lvl="1">
              <a:buFont typeface="Wingdings" charset="2"/>
              <a:buChar char="ü"/>
            </a:pPr>
            <a:r>
              <a:rPr lang="fr-FR" dirty="0"/>
              <a:t>L’extension nécessaire est composée de deux parties essentielles : </a:t>
            </a:r>
          </a:p>
          <a:p>
            <a:pPr lvl="2">
              <a:buFont typeface="Courier New" charset="0"/>
              <a:buChar char="o"/>
            </a:pPr>
            <a:r>
              <a:rPr lang="fr-FR" b="1" dirty="0">
                <a:solidFill>
                  <a:srgbClr val="FF0000"/>
                </a:solidFill>
              </a:rPr>
              <a:t>Un conteneur EJB </a:t>
            </a:r>
            <a:r>
              <a:rPr lang="fr-FR" dirty="0"/>
              <a:t>qui encapsule les traitements des Entreprise JavaBeans.</a:t>
            </a:r>
          </a:p>
          <a:p>
            <a:pPr lvl="2">
              <a:buFont typeface="Courier New" charset="0"/>
              <a:buChar char="o"/>
            </a:pPr>
            <a:r>
              <a:rPr lang="fr-FR" dirty="0"/>
              <a:t>Un ensemble de services répartie en</a:t>
            </a:r>
          </a:p>
          <a:p>
            <a:pPr lvl="3">
              <a:buFont typeface=".AppleSystemUIFont" charset="-120"/>
              <a:buChar char="-"/>
            </a:pPr>
            <a:r>
              <a:rPr lang="fr-FR" dirty="0"/>
              <a:t>Des services d’infrastructures: JDBC, JNDI, </a:t>
            </a:r>
          </a:p>
          <a:p>
            <a:pPr lvl="3">
              <a:buFont typeface=".AppleSystemUIFont" charset="-120"/>
              <a:buChar char="-"/>
            </a:pPr>
            <a:r>
              <a:rPr lang="fr-FR" dirty="0"/>
              <a:t>Des services de communication: </a:t>
            </a:r>
          </a:p>
          <a:p>
            <a:pPr lvl="3">
              <a:buFont typeface=".AppleSystemUIFont" charset="-120"/>
              <a:buChar char="-"/>
            </a:pPr>
            <a:endParaRPr lang="fr-FR" dirty="0"/>
          </a:p>
          <a:p>
            <a:pPr lvl="1">
              <a:buFont typeface="Wingdings" charset="2"/>
              <a:buChar char="ü"/>
            </a:pPr>
            <a:endParaRPr lang="fr-FR" dirty="0"/>
          </a:p>
          <a:p>
            <a:pPr lvl="1">
              <a:buFont typeface="Wingdings" charset="2"/>
              <a:buChar char="ü"/>
            </a:pP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20167739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535111" y="38925"/>
            <a:ext cx="10018713" cy="1752599"/>
          </a:xfrm>
        </p:spPr>
        <p:txBody>
          <a:bodyPr/>
          <a:lstStyle/>
          <a:p>
            <a:r>
              <a:rPr lang="fr-FR" b="1" dirty="0"/>
              <a:t>la différence entre un serveur web et un serveur d’application </a:t>
            </a:r>
            <a:endParaRPr lang="fr-FR" dirty="0"/>
          </a:p>
        </p:txBody>
      </p:sp>
      <p:sp>
        <p:nvSpPr>
          <p:cNvPr id="3" name="Espace réservé du contenu 2"/>
          <p:cNvSpPr>
            <a:spLocks noGrp="1"/>
          </p:cNvSpPr>
          <p:nvPr>
            <p:ph idx="1"/>
          </p:nvPr>
        </p:nvSpPr>
        <p:spPr>
          <a:xfrm>
            <a:off x="1484311" y="1625600"/>
            <a:ext cx="10018713" cy="5054600"/>
          </a:xfrm>
        </p:spPr>
        <p:txBody>
          <a:bodyPr>
            <a:normAutofit/>
          </a:bodyPr>
          <a:lstStyle/>
          <a:p>
            <a:r>
              <a:rPr lang="fr-FR" b="1" dirty="0"/>
              <a:t>Couche 3 : Serveur d’application</a:t>
            </a:r>
          </a:p>
          <a:p>
            <a:r>
              <a:rPr lang="mr-IN" b="1" dirty="0"/>
              <a:t>…</a:t>
            </a:r>
            <a:endParaRPr lang="fr-FR" b="1" dirty="0"/>
          </a:p>
          <a:p>
            <a:pPr lvl="3">
              <a:buFont typeface=".AppleSystemUIFont" charset="-120"/>
              <a:buChar char="-"/>
            </a:pPr>
            <a:r>
              <a:rPr lang="fr-FR" b="1" dirty="0">
                <a:solidFill>
                  <a:srgbClr val="FF0000"/>
                </a:solidFill>
              </a:rPr>
              <a:t>Des services d’infrastructures:</a:t>
            </a:r>
          </a:p>
          <a:p>
            <a:pPr lvl="4">
              <a:buFont typeface="Wingdings" charset="2"/>
              <a:buChar char="§"/>
            </a:pPr>
            <a:r>
              <a:rPr lang="fr-FR" b="1" dirty="0"/>
              <a:t>JDBC (Java DataBase Connectivity):  </a:t>
            </a:r>
            <a:r>
              <a:rPr lang="fr-FR" dirty="0"/>
              <a:t>API d’accès aux bases de données relationnelles.</a:t>
            </a:r>
          </a:p>
          <a:p>
            <a:pPr lvl="4">
              <a:buFont typeface="Wingdings" charset="2"/>
              <a:buChar char="§"/>
            </a:pPr>
            <a:r>
              <a:rPr lang="fr-FR" b="1" dirty="0"/>
              <a:t>JNDI (Java Naming and Directory Interface):</a:t>
            </a:r>
            <a:r>
              <a:rPr lang="fr-FR" dirty="0"/>
              <a:t> API d’accès aux services de nommage et aux annuaires d’entreprises.</a:t>
            </a:r>
          </a:p>
          <a:p>
            <a:pPr lvl="4">
              <a:buFont typeface="Wingdings" charset="2"/>
              <a:buChar char="§"/>
            </a:pPr>
            <a:r>
              <a:rPr lang="fr-FR" b="1" dirty="0"/>
              <a:t>JTA/JTS (Java Transaction API/Java Transaction Services):  </a:t>
            </a:r>
            <a:r>
              <a:rPr lang="fr-FR" dirty="0"/>
              <a:t>API pour la gestion de transactions.</a:t>
            </a:r>
          </a:p>
          <a:p>
            <a:pPr lvl="4">
              <a:buFont typeface="Wingdings" charset="2"/>
              <a:buChar char="§"/>
            </a:pPr>
            <a:r>
              <a:rPr lang="fr-FR" b="1" dirty="0"/>
              <a:t>JCA (JEE Connector Architecture) : </a:t>
            </a:r>
            <a:r>
              <a:rPr lang="fr-FR" dirty="0"/>
              <a:t>API de connexion au système d’information de l’entreprise comme les ERP.</a:t>
            </a:r>
          </a:p>
          <a:p>
            <a:pPr lvl="4">
              <a:buFont typeface="Wingdings" charset="2"/>
              <a:buChar char="§"/>
            </a:pPr>
            <a:r>
              <a:rPr lang="fr-FR" b="1" dirty="0"/>
              <a:t>JMX (Java Management Extension):  </a:t>
            </a:r>
            <a:r>
              <a:rPr lang="fr-FR" dirty="0"/>
              <a:t>API permettant de développer des applications web de supervision d’applications</a:t>
            </a:r>
          </a:p>
          <a:p>
            <a:pPr lvl="3">
              <a:buFont typeface=".AppleSystemUIFont" charset="-120"/>
              <a:buChar char="-"/>
            </a:pPr>
            <a:r>
              <a:rPr lang="fr-FR" b="1" dirty="0">
                <a:solidFill>
                  <a:srgbClr val="FF0000"/>
                </a:solidFill>
              </a:rPr>
              <a:t>Des services de communication: </a:t>
            </a:r>
          </a:p>
          <a:p>
            <a:pPr lvl="4">
              <a:buFont typeface="Wingdings" charset="2"/>
              <a:buChar char="§"/>
            </a:pPr>
            <a:r>
              <a:rPr lang="fr-FR" b="1" dirty="0"/>
              <a:t>JAAS (Java Authentication and Authorization Service) : </a:t>
            </a:r>
            <a:r>
              <a:rPr lang="fr-FR" dirty="0"/>
              <a:t>API de gestion de l’authentification.</a:t>
            </a:r>
          </a:p>
          <a:p>
            <a:pPr lvl="4">
              <a:buFont typeface="Wingdings" charset="2"/>
              <a:buChar char="§"/>
            </a:pPr>
            <a:r>
              <a:rPr lang="fr-FR" b="1" dirty="0"/>
              <a:t>JavaMail : </a:t>
            </a:r>
            <a:r>
              <a:rPr lang="fr-FR" dirty="0"/>
              <a:t>API pour la gestion de courrier électronique.</a:t>
            </a:r>
          </a:p>
          <a:p>
            <a:pPr lvl="4">
              <a:buFont typeface="Wingdings" charset="2"/>
              <a:buChar char="§"/>
            </a:pPr>
            <a:r>
              <a:rPr lang="fr-FR" b="1" dirty="0"/>
              <a:t>JMS (Java Message Service) API : </a:t>
            </a:r>
            <a:r>
              <a:rPr lang="fr-FR" dirty="0"/>
              <a:t>de communication asynchrone entre application.</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8243300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50125"/>
            <a:ext cx="10018713" cy="1294575"/>
          </a:xfrm>
        </p:spPr>
        <p:txBody>
          <a:bodyPr/>
          <a:lstStyle/>
          <a:p>
            <a:r>
              <a:rPr lang="fr-FR" b="1" dirty="0"/>
              <a:t>RMI</a:t>
            </a:r>
          </a:p>
        </p:txBody>
      </p:sp>
      <p:sp>
        <p:nvSpPr>
          <p:cNvPr id="3" name="Espace réservé du contenu 2"/>
          <p:cNvSpPr>
            <a:spLocks noGrp="1"/>
          </p:cNvSpPr>
          <p:nvPr>
            <p:ph idx="1"/>
          </p:nvPr>
        </p:nvSpPr>
        <p:spPr>
          <a:xfrm>
            <a:off x="1484311" y="1752600"/>
            <a:ext cx="10018713" cy="4508500"/>
          </a:xfrm>
        </p:spPr>
        <p:txBody>
          <a:bodyPr>
            <a:normAutofit fontScale="92500"/>
          </a:bodyPr>
          <a:lstStyle/>
          <a:p>
            <a:r>
              <a:rPr lang="fr-FR" dirty="0"/>
              <a:t>Remote Method Invocation  « RPC objet » (appels sur objets distants) </a:t>
            </a:r>
          </a:p>
          <a:p>
            <a:r>
              <a:rPr lang="fr-FR" dirty="0"/>
              <a:t>Le but de RMI est de permettre l'appel, l'exécution et le renvoi du résultat d'une méthode exécutée dans une machine virtuelle différente de celle de l'objet l'appelant. Cette machine virtuelle peut être sur une machine différente pourvu qu'elle soit accessible par le réseau.</a:t>
            </a:r>
          </a:p>
          <a:p>
            <a:r>
              <a:rPr lang="fr-FR" dirty="0"/>
              <a:t>La machine sur laquelle s'exécute la méthode distante est appelée serveur.</a:t>
            </a:r>
          </a:p>
          <a:p>
            <a:r>
              <a:rPr lang="fr-FR" dirty="0"/>
              <a:t>L'appel coté client d'une telle méthode est un peu plus compliqué que l'appel d'une méthode d'un objet local mais il reste simple. Il consiste à obtenir une référence sur l'objet distant puis à simplement appeler la méthode à partir de cette référence.</a:t>
            </a:r>
          </a:p>
          <a:p>
            <a:r>
              <a:rPr lang="fr-FR" dirty="0"/>
              <a:t>La technologie RMI se charge de rendre transparente la localisation de l'objet distant, son appel et le renvoi du résultat.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1734709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50125"/>
            <a:ext cx="10018713" cy="1294575"/>
          </a:xfrm>
        </p:spPr>
        <p:txBody>
          <a:bodyPr/>
          <a:lstStyle/>
          <a:p>
            <a:r>
              <a:rPr lang="fr-FR" b="1" dirty="0"/>
              <a:t>RMI</a:t>
            </a:r>
          </a:p>
        </p:txBody>
      </p:sp>
      <p:sp>
        <p:nvSpPr>
          <p:cNvPr id="3" name="Espace réservé du contenu 2"/>
          <p:cNvSpPr>
            <a:spLocks noGrp="1"/>
          </p:cNvSpPr>
          <p:nvPr>
            <p:ph idx="1"/>
          </p:nvPr>
        </p:nvSpPr>
        <p:spPr>
          <a:xfrm>
            <a:off x="1484311" y="1752600"/>
            <a:ext cx="10018713" cy="4508500"/>
          </a:xfrm>
        </p:spPr>
        <p:txBody>
          <a:bodyPr>
            <a:normAutofit/>
          </a:bodyPr>
          <a:lstStyle/>
          <a:p>
            <a:r>
              <a:rPr lang="fr-FR" dirty="0"/>
              <a:t>En fait, elle utilise deux classes particulières, le </a:t>
            </a:r>
            <a:r>
              <a:rPr lang="fr-FR" b="1" dirty="0">
                <a:solidFill>
                  <a:srgbClr val="FF0000"/>
                </a:solidFill>
              </a:rPr>
              <a:t>stub</a:t>
            </a:r>
            <a:r>
              <a:rPr lang="fr-FR" dirty="0"/>
              <a:t> et le </a:t>
            </a:r>
            <a:r>
              <a:rPr lang="fr-FR" b="1" dirty="0" err="1">
                <a:solidFill>
                  <a:srgbClr val="FF0000"/>
                </a:solidFill>
              </a:rPr>
              <a:t>skeleton</a:t>
            </a:r>
            <a:r>
              <a:rPr lang="fr-FR" dirty="0"/>
              <a:t>, qui doivent être générées avec l'outil </a:t>
            </a:r>
            <a:r>
              <a:rPr lang="fr-FR" b="1" dirty="0" err="1">
                <a:solidFill>
                  <a:srgbClr val="FF0000"/>
                </a:solidFill>
              </a:rPr>
              <a:t>rmic</a:t>
            </a:r>
            <a:r>
              <a:rPr lang="fr-FR" dirty="0"/>
              <a:t> fourni avec le JDK.</a:t>
            </a:r>
          </a:p>
          <a:p>
            <a:pPr lvl="1"/>
            <a:r>
              <a:rPr lang="fr-FR" dirty="0"/>
              <a:t>Le </a:t>
            </a:r>
            <a:r>
              <a:rPr lang="fr-FR" b="1" dirty="0">
                <a:solidFill>
                  <a:srgbClr val="FF0000"/>
                </a:solidFill>
              </a:rPr>
              <a:t>stub</a:t>
            </a:r>
            <a:r>
              <a:rPr lang="fr-FR" dirty="0"/>
              <a:t> est une classe qui se situe côté client </a:t>
            </a:r>
          </a:p>
          <a:p>
            <a:pPr lvl="1"/>
            <a:r>
              <a:rPr lang="fr-FR" dirty="0"/>
              <a:t>le </a:t>
            </a:r>
            <a:r>
              <a:rPr lang="fr-FR" b="1" dirty="0" err="1">
                <a:solidFill>
                  <a:srgbClr val="FF0000"/>
                </a:solidFill>
              </a:rPr>
              <a:t>skeleton</a:t>
            </a:r>
            <a:r>
              <a:rPr lang="fr-FR" dirty="0"/>
              <a:t> est son homologue coté serveur. </a:t>
            </a:r>
          </a:p>
          <a:p>
            <a:pPr lvl="1"/>
            <a:r>
              <a:rPr lang="fr-FR" dirty="0"/>
              <a:t>Ces deux classes se chargent d'assurer tous les mécanismes d'appel, de communication, d'exécution, de renvoi et de réception du résultat.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1073418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lstStyle/>
          <a:p>
            <a:r>
              <a:rPr lang="fr-FR" b="1" dirty="0"/>
              <a:t>RMI</a:t>
            </a:r>
          </a:p>
        </p:txBody>
      </p:sp>
      <p:sp>
        <p:nvSpPr>
          <p:cNvPr id="3" name="Espace réservé du contenu 2"/>
          <p:cNvSpPr>
            <a:spLocks noGrp="1"/>
          </p:cNvSpPr>
          <p:nvPr>
            <p:ph idx="1"/>
          </p:nvPr>
        </p:nvSpPr>
        <p:spPr>
          <a:xfrm>
            <a:off x="1484311" y="1752600"/>
            <a:ext cx="10018713" cy="4508500"/>
          </a:xfrm>
        </p:spPr>
        <p:txBody>
          <a:bodyPr>
            <a:normAutofit lnSpcReduction="10000"/>
          </a:bodyPr>
          <a:lstStyle/>
          <a:p>
            <a:r>
              <a:rPr lang="fr-FR" dirty="0"/>
              <a:t>Le développement coté serveur se compose de :</a:t>
            </a:r>
          </a:p>
          <a:p>
            <a:pPr lvl="1">
              <a:buFont typeface="Wingdings" charset="2"/>
              <a:buChar char="ü"/>
            </a:pPr>
            <a:r>
              <a:rPr lang="fr-FR" dirty="0"/>
              <a:t>La définition d'une interface qui contient les méthodes qui peuvent être appelées à distance</a:t>
            </a:r>
          </a:p>
          <a:p>
            <a:pPr lvl="1">
              <a:buFont typeface="Wingdings" charset="2"/>
              <a:buChar char="ü"/>
            </a:pPr>
            <a:r>
              <a:rPr lang="fr-FR" dirty="0"/>
              <a:t>L'écriture d'une classe qui implémente cette interface </a:t>
            </a:r>
          </a:p>
          <a:p>
            <a:pPr lvl="1">
              <a:buFont typeface="Wingdings" charset="2"/>
              <a:buChar char="ü"/>
            </a:pPr>
            <a:r>
              <a:rPr lang="fr-FR" dirty="0"/>
              <a:t>L'écriture d'une classe qui instanciera l'objet et l'enregistrera en lui affectant un nom dans le registre de noms RMI (RMI Registry). </a:t>
            </a:r>
          </a:p>
          <a:p>
            <a:r>
              <a:rPr lang="fr-FR" dirty="0"/>
              <a:t>Le développement coté client se compose de :</a:t>
            </a:r>
          </a:p>
          <a:p>
            <a:pPr lvl="1">
              <a:buFont typeface="Wingdings" charset="2"/>
              <a:buChar char="ü"/>
            </a:pPr>
            <a:r>
              <a:rPr lang="fr-FR" dirty="0"/>
              <a:t>L'obtention d'une référence sur l'objet distant à partir de son nom</a:t>
            </a:r>
          </a:p>
          <a:p>
            <a:pPr lvl="1">
              <a:buFont typeface="Wingdings" charset="2"/>
              <a:buChar char="ü"/>
            </a:pPr>
            <a:r>
              <a:rPr lang="fr-FR" dirty="0"/>
              <a:t>L'appel à la méthode à partir de cette référence</a:t>
            </a:r>
          </a:p>
          <a:p>
            <a:r>
              <a:rPr lang="fr-FR" dirty="0"/>
              <a:t>Enfin, il faut générer les classes </a:t>
            </a:r>
            <a:r>
              <a:rPr lang="fr-FR" b="1" dirty="0">
                <a:solidFill>
                  <a:srgbClr val="FF0000"/>
                </a:solidFill>
              </a:rPr>
              <a:t>stub</a:t>
            </a:r>
            <a:r>
              <a:rPr lang="fr-FR" dirty="0"/>
              <a:t> et </a:t>
            </a:r>
            <a:r>
              <a:rPr lang="fr-FR" b="1" dirty="0" err="1">
                <a:solidFill>
                  <a:srgbClr val="FF0000"/>
                </a:solidFill>
              </a:rPr>
              <a:t>skeleton</a:t>
            </a:r>
            <a:r>
              <a:rPr lang="fr-FR" dirty="0"/>
              <a:t> en exécutant le programme </a:t>
            </a:r>
            <a:r>
              <a:rPr lang="fr-FR" b="1" dirty="0" err="1">
                <a:solidFill>
                  <a:srgbClr val="FF0000"/>
                </a:solidFill>
              </a:rPr>
              <a:t>rmic</a:t>
            </a:r>
            <a:r>
              <a:rPr lang="fr-FR" dirty="0"/>
              <a:t> avec le fichier source de l'objet distant.</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1783304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lstStyle/>
          <a:p>
            <a:r>
              <a:rPr lang="fr-FR" b="1" dirty="0"/>
              <a:t>JNDI</a:t>
            </a:r>
          </a:p>
        </p:txBody>
      </p:sp>
      <p:sp>
        <p:nvSpPr>
          <p:cNvPr id="3" name="Espace réservé du contenu 2"/>
          <p:cNvSpPr>
            <a:spLocks noGrp="1"/>
          </p:cNvSpPr>
          <p:nvPr>
            <p:ph idx="1"/>
          </p:nvPr>
        </p:nvSpPr>
        <p:spPr>
          <a:xfrm>
            <a:off x="1484311" y="1752600"/>
            <a:ext cx="10018713" cy="4508500"/>
          </a:xfrm>
        </p:spPr>
        <p:txBody>
          <a:bodyPr>
            <a:normAutofit fontScale="92500" lnSpcReduction="20000"/>
          </a:bodyPr>
          <a:lstStyle/>
          <a:p>
            <a:r>
              <a:rPr lang="fr-FR" b="1" dirty="0"/>
              <a:t>JNDI</a:t>
            </a:r>
            <a:r>
              <a:rPr lang="fr-FR" dirty="0"/>
              <a:t> est l'acronyme de </a:t>
            </a:r>
            <a:r>
              <a:rPr lang="fr-FR" b="1" dirty="0"/>
              <a:t>J</a:t>
            </a:r>
            <a:r>
              <a:rPr lang="fr-FR" dirty="0"/>
              <a:t>ava </a:t>
            </a:r>
            <a:r>
              <a:rPr lang="fr-FR" b="1" dirty="0"/>
              <a:t>N</a:t>
            </a:r>
            <a:r>
              <a:rPr lang="fr-FR" dirty="0"/>
              <a:t>aming and </a:t>
            </a:r>
            <a:r>
              <a:rPr lang="fr-FR" b="1" dirty="0"/>
              <a:t>D</a:t>
            </a:r>
            <a:r>
              <a:rPr lang="fr-FR" dirty="0"/>
              <a:t>irectory </a:t>
            </a:r>
            <a:r>
              <a:rPr lang="fr-FR" b="1" dirty="0"/>
              <a:t>I</a:t>
            </a:r>
            <a:r>
              <a:rPr lang="fr-FR" dirty="0"/>
              <a:t>nterface. </a:t>
            </a:r>
          </a:p>
          <a:p>
            <a:r>
              <a:rPr lang="fr-FR" dirty="0"/>
              <a:t>Cette </a:t>
            </a:r>
            <a:r>
              <a:rPr lang="fr-FR" b="1" dirty="0">
                <a:solidFill>
                  <a:srgbClr val="FF0000"/>
                </a:solidFill>
              </a:rPr>
              <a:t>API </a:t>
            </a:r>
            <a:r>
              <a:rPr lang="fr-FR" dirty="0"/>
              <a:t>fournit une interface unique pour utiliser différents services de nommages ou d'annuaires et définit une </a:t>
            </a:r>
            <a:r>
              <a:rPr lang="fr-FR" b="1" dirty="0">
                <a:solidFill>
                  <a:srgbClr val="FF0000"/>
                </a:solidFill>
              </a:rPr>
              <a:t>API </a:t>
            </a:r>
            <a:r>
              <a:rPr lang="fr-FR" dirty="0"/>
              <a:t>standard pour permettre l'accès à ces services.</a:t>
            </a:r>
          </a:p>
          <a:p>
            <a:r>
              <a:rPr lang="fr-FR" dirty="0"/>
              <a:t>Il existe plusieurs types de services de nommage parmi lesquels :</a:t>
            </a:r>
          </a:p>
          <a:p>
            <a:pPr lvl="1">
              <a:buFont typeface="Wingdings" charset="2"/>
              <a:buChar char="ü"/>
            </a:pPr>
            <a:r>
              <a:rPr lang="fr-FR" b="1" dirty="0"/>
              <a:t>DNS</a:t>
            </a:r>
            <a:r>
              <a:rPr lang="fr-FR" dirty="0"/>
              <a:t> (Domain Name System) : service de nommage utilisé sur internet pour permettre la correspondance entre un nom de domaine et une adresse IP</a:t>
            </a:r>
          </a:p>
          <a:p>
            <a:pPr lvl="1">
              <a:buFont typeface="Wingdings" charset="2"/>
              <a:buChar char="ü"/>
            </a:pPr>
            <a:r>
              <a:rPr lang="fr-FR" b="1" dirty="0"/>
              <a:t>LDAP</a:t>
            </a:r>
            <a:r>
              <a:rPr lang="fr-FR" dirty="0"/>
              <a:t>(</a:t>
            </a:r>
            <a:r>
              <a:rPr lang="fr-FR" dirty="0" err="1"/>
              <a:t>Lightweight</a:t>
            </a:r>
            <a:r>
              <a:rPr lang="fr-FR" dirty="0"/>
              <a:t> Directory Access Protocol) : annuaire</a:t>
            </a:r>
          </a:p>
          <a:p>
            <a:pPr lvl="1">
              <a:buFont typeface="Wingdings" charset="2"/>
              <a:buChar char="ü"/>
            </a:pPr>
            <a:r>
              <a:rPr lang="fr-FR" b="1" dirty="0"/>
              <a:t>NIS </a:t>
            </a:r>
            <a:r>
              <a:rPr lang="fr-FR" dirty="0"/>
              <a:t>(Network Information System) : service de nommage réseau développé par Sun Microsystems</a:t>
            </a:r>
          </a:p>
          <a:p>
            <a:pPr lvl="1">
              <a:buFont typeface="Wingdings" charset="2"/>
              <a:buChar char="ü"/>
            </a:pPr>
            <a:r>
              <a:rPr lang="fr-FR" b="1" dirty="0"/>
              <a:t>COS Naming </a:t>
            </a:r>
            <a:r>
              <a:rPr lang="fr-FR" dirty="0"/>
              <a:t>(Common Object Services) : service de nommage utilisé par </a:t>
            </a:r>
            <a:r>
              <a:rPr lang="fr-FR" dirty="0" err="1"/>
              <a:t>Corba</a:t>
            </a:r>
            <a:r>
              <a:rPr lang="fr-FR" dirty="0"/>
              <a:t> pour stocker et obtenir des références sur des objets </a:t>
            </a:r>
            <a:r>
              <a:rPr lang="fr-FR" dirty="0" err="1"/>
              <a:t>Corba</a:t>
            </a:r>
            <a:r>
              <a:rPr lang="fr-FR" dirty="0"/>
              <a:t>). </a:t>
            </a:r>
          </a:p>
          <a:p>
            <a:pPr lvl="1">
              <a:buFont typeface="Wingdings" charset="2"/>
              <a:buChar char="ü"/>
            </a:pPr>
            <a:r>
              <a:rPr lang="en-US" dirty="0" err="1"/>
              <a:t>etc</a:t>
            </a:r>
            <a:r>
              <a:rPr lang="en-US" dirty="0"/>
              <a:t>, ...</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444792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lstStyle/>
          <a:p>
            <a:r>
              <a:rPr lang="fr-FR" b="1" dirty="0"/>
              <a:t>JNDI</a:t>
            </a:r>
          </a:p>
        </p:txBody>
      </p:sp>
      <p:sp>
        <p:nvSpPr>
          <p:cNvPr id="3" name="Espace réservé du contenu 2"/>
          <p:cNvSpPr>
            <a:spLocks noGrp="1"/>
          </p:cNvSpPr>
          <p:nvPr>
            <p:ph idx="1"/>
          </p:nvPr>
        </p:nvSpPr>
        <p:spPr>
          <a:xfrm>
            <a:off x="1484311" y="1752600"/>
            <a:ext cx="10018713" cy="4508500"/>
          </a:xfrm>
        </p:spPr>
        <p:txBody>
          <a:bodyPr>
            <a:normAutofit fontScale="92500"/>
          </a:bodyPr>
          <a:lstStyle/>
          <a:p>
            <a:r>
              <a:rPr lang="fr-FR" dirty="0"/>
              <a:t>Un service de nommage permet d'associer un nom unique à un objet et de faciliter ainsi l'obtention de cet objet.</a:t>
            </a:r>
          </a:p>
          <a:p>
            <a:r>
              <a:rPr lang="fr-FR" dirty="0"/>
              <a:t>Un annuaire est un service de nommage qui possède en plus une représentation hiérarchique des objets qu'il contient et un mécanisme de recherche.</a:t>
            </a:r>
          </a:p>
          <a:p>
            <a:r>
              <a:rPr lang="fr-FR" dirty="0"/>
              <a:t>JNDI propose donc une abstraction pour permettre l'accès à ces différents services de manière standard. Ceci est possible grâce à l'implémentation de pilotes qui mettent en œuvre la partie SPI (Service Provider Interface) de l'API JNDI. Cette implémentation se charge d'assurer le dialogue entre l'API et le service utilisé.</a:t>
            </a:r>
          </a:p>
          <a:p>
            <a:r>
              <a:rPr lang="fr-FR" dirty="0"/>
              <a:t>JNDI possède un rôle particulier dans les architectures applicatives développées en Java car elle est utilisée dans les spécifications de plusieurs API majeures : </a:t>
            </a:r>
            <a:r>
              <a:rPr lang="fr-FR" b="1" dirty="0"/>
              <a:t>JDBC, EJB, JMS, ...</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394350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normAutofit/>
          </a:bodyPr>
          <a:lstStyle/>
          <a:p>
            <a:r>
              <a:rPr lang="fr-FR" b="1" dirty="0"/>
              <a:t>JMS</a:t>
            </a:r>
          </a:p>
        </p:txBody>
      </p:sp>
      <p:sp>
        <p:nvSpPr>
          <p:cNvPr id="3" name="Espace réservé du contenu 2"/>
          <p:cNvSpPr>
            <a:spLocks noGrp="1"/>
          </p:cNvSpPr>
          <p:nvPr>
            <p:ph idx="1"/>
          </p:nvPr>
        </p:nvSpPr>
        <p:spPr>
          <a:xfrm>
            <a:off x="1484311" y="1752600"/>
            <a:ext cx="10018713" cy="4508500"/>
          </a:xfrm>
        </p:spPr>
        <p:txBody>
          <a:bodyPr>
            <a:normAutofit lnSpcReduction="10000"/>
          </a:bodyPr>
          <a:lstStyle/>
          <a:p>
            <a:r>
              <a:rPr lang="fr-FR" dirty="0"/>
              <a:t>JMS, acronyme de Java Messaging Service, est une API fournie par Sun pour permettre un dialogue standard entre des applications ou des composants grâce à des brokers de messages ou MOM (Middleware </a:t>
            </a:r>
            <a:r>
              <a:rPr lang="fr-FR" dirty="0" err="1"/>
              <a:t>Oriented</a:t>
            </a:r>
            <a:r>
              <a:rPr lang="fr-FR" dirty="0"/>
              <a:t> Messages).</a:t>
            </a:r>
          </a:p>
          <a:p>
            <a:r>
              <a:rPr lang="fr-FR" dirty="0"/>
              <a:t> Elle permet donc d'utiliser des services de messaging dans des applications Java comme le fait l'API JDBC pour les bases de données.</a:t>
            </a:r>
          </a:p>
          <a:p>
            <a:r>
              <a:rPr lang="fr-FR" dirty="0"/>
              <a:t>JMS a été intégré à la plate-forme J2EE à partir de la version 1.3</a:t>
            </a:r>
          </a:p>
          <a:p>
            <a:r>
              <a:rPr lang="fr-FR" dirty="0"/>
              <a:t>Dans la version 1.3 du J2EE, JMS peut être utilisé dans un composant web ou un EJB, un type d'EJB particulier a été ajouté pour traiter les messages et des échanges JMS peuvent être intégrés dans une transaction gérée avec JTA (Java Transaction API).</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1474204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36710" y="0"/>
            <a:ext cx="10018713" cy="621475"/>
          </a:xfrm>
        </p:spPr>
        <p:txBody>
          <a:bodyPr>
            <a:normAutofit fontScale="90000"/>
          </a:bodyPr>
          <a:lstStyle/>
          <a:p>
            <a:r>
              <a:rPr lang="fr-FR" b="1" dirty="0"/>
              <a:t>Introduction</a:t>
            </a:r>
          </a:p>
        </p:txBody>
      </p:sp>
      <p:sp>
        <p:nvSpPr>
          <p:cNvPr id="3" name="Espace réservé du contenu 2"/>
          <p:cNvSpPr>
            <a:spLocks noGrp="1"/>
          </p:cNvSpPr>
          <p:nvPr>
            <p:ph idx="1"/>
          </p:nvPr>
        </p:nvSpPr>
        <p:spPr>
          <a:xfrm>
            <a:off x="1636711" y="690925"/>
            <a:ext cx="10018713" cy="6601128"/>
          </a:xfrm>
        </p:spPr>
        <p:txBody>
          <a:bodyPr>
            <a:noAutofit/>
          </a:bodyPr>
          <a:lstStyle/>
          <a:p>
            <a:r>
              <a:rPr lang="fr-FR" sz="2000" b="1" dirty="0"/>
              <a:t>JEE</a:t>
            </a:r>
            <a:r>
              <a:rPr lang="fr-FR" sz="2000" dirty="0"/>
              <a:t>= </a:t>
            </a:r>
            <a:r>
              <a:rPr lang="fr-FR" sz="2000" b="1" dirty="0"/>
              <a:t>J</a:t>
            </a:r>
            <a:r>
              <a:rPr lang="fr-FR" sz="2000" dirty="0"/>
              <a:t>ava </a:t>
            </a:r>
            <a:r>
              <a:rPr lang="fr-FR" sz="2000" b="1" dirty="0"/>
              <a:t>E</a:t>
            </a:r>
            <a:r>
              <a:rPr lang="fr-FR" sz="2000" dirty="0"/>
              <a:t>nterprise </a:t>
            </a:r>
            <a:r>
              <a:rPr lang="fr-FR" sz="2000" b="1" dirty="0"/>
              <a:t>E</a:t>
            </a:r>
            <a:r>
              <a:rPr lang="fr-FR" sz="2000" dirty="0"/>
              <a:t>dition </a:t>
            </a:r>
          </a:p>
          <a:p>
            <a:r>
              <a:rPr lang="fr-FR" sz="2000" dirty="0"/>
              <a:t>Anciennement, J2EE (Java2 Enterprise Edition) </a:t>
            </a:r>
          </a:p>
          <a:p>
            <a:r>
              <a:rPr lang="fr-FR" sz="2000" b="1" dirty="0"/>
              <a:t>JEE c’est Quoi?</a:t>
            </a:r>
          </a:p>
          <a:p>
            <a:pPr lvl="1">
              <a:buFont typeface="Wingdings" charset="2"/>
              <a:buChar char="ü"/>
            </a:pPr>
            <a:r>
              <a:rPr lang="fr-FR" sz="1600" dirty="0"/>
              <a:t>Plate-forme pour le développement d’applications réparties</a:t>
            </a:r>
          </a:p>
          <a:p>
            <a:pPr lvl="1">
              <a:buFont typeface="Wingdings" charset="2"/>
              <a:buChar char="ü"/>
            </a:pPr>
            <a:r>
              <a:rPr lang="fr-FR" sz="1600" dirty="0"/>
              <a:t>Définie par Sun, basée sur Java</a:t>
            </a:r>
          </a:p>
          <a:p>
            <a:pPr lvl="1">
              <a:buFont typeface="Wingdings" charset="2"/>
              <a:buChar char="ü"/>
            </a:pPr>
            <a:r>
              <a:rPr lang="fr-FR" sz="1600" dirty="0"/>
              <a:t>Applications types </a:t>
            </a:r>
          </a:p>
          <a:p>
            <a:pPr lvl="3">
              <a:buClr>
                <a:srgbClr val="30ACEC">
                  <a:lumMod val="75000"/>
                </a:srgbClr>
              </a:buClr>
              <a:buFont typeface="Courier New" charset="0"/>
              <a:buChar char="o"/>
            </a:pPr>
            <a:r>
              <a:rPr lang="fr-FR" sz="1400" dirty="0"/>
              <a:t> Serveurs Internet de commerce électronique</a:t>
            </a:r>
          </a:p>
          <a:p>
            <a:pPr lvl="3">
              <a:buClr>
                <a:srgbClr val="30ACEC">
                  <a:lumMod val="75000"/>
                </a:srgbClr>
              </a:buClr>
              <a:buFont typeface="Courier New" charset="0"/>
              <a:buChar char="o"/>
            </a:pPr>
            <a:r>
              <a:rPr lang="fr-FR" sz="1400" dirty="0"/>
              <a:t>Systèmes d’information</a:t>
            </a:r>
          </a:p>
          <a:p>
            <a:pPr lvl="3">
              <a:buClr>
                <a:srgbClr val="30ACEC">
                  <a:lumMod val="75000"/>
                </a:srgbClr>
              </a:buClr>
              <a:buFont typeface="Courier New" charset="0"/>
              <a:buChar char="o"/>
            </a:pPr>
            <a:r>
              <a:rPr lang="fr-FR" sz="1400" dirty="0"/>
              <a:t>Applications de type “informatique de gestion”</a:t>
            </a:r>
            <a:endParaRPr lang="fr-FR" sz="1400" b="1" dirty="0"/>
          </a:p>
          <a:p>
            <a:pPr marL="285750" lvl="1"/>
            <a:r>
              <a:rPr lang="fr-FR" b="1" dirty="0"/>
              <a:t>Objectifs de JEE</a:t>
            </a:r>
          </a:p>
          <a:p>
            <a:pPr lvl="1">
              <a:buFont typeface="Wingdings" charset="2"/>
              <a:buChar char="ü"/>
            </a:pPr>
            <a:r>
              <a:rPr lang="fr-FR" sz="2400" dirty="0"/>
              <a:t>Faciliter le développement de nouvelles applications à base de composants </a:t>
            </a:r>
          </a:p>
          <a:p>
            <a:pPr lvl="1">
              <a:buFont typeface="Wingdings" charset="2"/>
              <a:buChar char="ü"/>
            </a:pPr>
            <a:r>
              <a:rPr lang="fr-FR" sz="2400" dirty="0"/>
              <a:t> Intégration avec les systèmes d’information existants </a:t>
            </a:r>
          </a:p>
          <a:p>
            <a:pPr lvl="1">
              <a:buFont typeface="Wingdings" charset="2"/>
              <a:buChar char="ü"/>
            </a:pPr>
            <a:r>
              <a:rPr lang="fr-FR" sz="2400" dirty="0"/>
              <a:t>Support pour les applications « critiques » de l’entreprise: Disponibilité́, tolérance aux pannes, montée en charge, sécurité́ </a:t>
            </a:r>
          </a:p>
          <a:p>
            <a:endParaRPr lang="fr-FR" sz="2000"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13032147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normAutofit/>
          </a:bodyPr>
          <a:lstStyle/>
          <a:p>
            <a:r>
              <a:rPr lang="fr-FR" b="1" dirty="0"/>
              <a:t>JMS</a:t>
            </a:r>
          </a:p>
        </p:txBody>
      </p:sp>
      <p:sp>
        <p:nvSpPr>
          <p:cNvPr id="3" name="Espace réservé du contenu 2"/>
          <p:cNvSpPr>
            <a:spLocks noGrp="1"/>
          </p:cNvSpPr>
          <p:nvPr>
            <p:ph idx="1"/>
          </p:nvPr>
        </p:nvSpPr>
        <p:spPr>
          <a:xfrm>
            <a:off x="1484311" y="1752600"/>
            <a:ext cx="10018713" cy="4508500"/>
          </a:xfrm>
        </p:spPr>
        <p:txBody>
          <a:bodyPr>
            <a:normAutofit/>
          </a:bodyPr>
          <a:lstStyle/>
          <a:p>
            <a:r>
              <a:rPr lang="fr-FR" dirty="0"/>
              <a:t>JMS définit plusieurs entités :</a:t>
            </a:r>
          </a:p>
          <a:p>
            <a:pPr lvl="1">
              <a:buFont typeface="Wingdings" charset="2"/>
              <a:buChar char="ü"/>
            </a:pPr>
            <a:r>
              <a:rPr lang="fr-FR" dirty="0"/>
              <a:t>Un provider JMS : outil qui implémente l'API JMS pour échanger les messages : ce sont les brokers de messages</a:t>
            </a:r>
          </a:p>
          <a:p>
            <a:pPr lvl="1">
              <a:buFont typeface="Wingdings" charset="2"/>
              <a:buChar char="ü"/>
            </a:pPr>
            <a:r>
              <a:rPr lang="fr-FR" dirty="0"/>
              <a:t>Un client JMS : composant écrit en java qui utilise JMS pour émettre et/ou recevoir des messages.</a:t>
            </a:r>
          </a:p>
          <a:p>
            <a:pPr lvl="1">
              <a:buFont typeface="Wingdings" charset="2"/>
              <a:buChar char="ü"/>
            </a:pPr>
            <a:r>
              <a:rPr lang="fr-FR" dirty="0"/>
              <a:t>Un message : données échangées entre les composants</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995164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normAutofit/>
          </a:bodyPr>
          <a:lstStyle/>
          <a:p>
            <a:r>
              <a:rPr lang="fr-FR" b="1" dirty="0"/>
              <a:t>JMX</a:t>
            </a:r>
          </a:p>
        </p:txBody>
      </p:sp>
      <p:sp>
        <p:nvSpPr>
          <p:cNvPr id="3" name="Espace réservé du contenu 2"/>
          <p:cNvSpPr>
            <a:spLocks noGrp="1"/>
          </p:cNvSpPr>
          <p:nvPr>
            <p:ph idx="1"/>
          </p:nvPr>
        </p:nvSpPr>
        <p:spPr>
          <a:xfrm>
            <a:off x="1484311" y="1752600"/>
            <a:ext cx="10018713" cy="4508500"/>
          </a:xfrm>
        </p:spPr>
        <p:txBody>
          <a:bodyPr>
            <a:normAutofit fontScale="92500" lnSpcReduction="20000"/>
          </a:bodyPr>
          <a:lstStyle/>
          <a:p>
            <a:r>
              <a:rPr lang="fr-FR" dirty="0"/>
              <a:t>JMX est l'acronyme de Java Management Extensions. Historiquement, cette API se nommait JMAPI (Java Management API). La version 5.0 de Java a ajouté l'API JMX 1.2 dans la bibliothèque de classes standard.</a:t>
            </a:r>
          </a:p>
          <a:p>
            <a:r>
              <a:rPr lang="fr-FR" dirty="0"/>
              <a:t>JMX est une spécification qui définit une architecture, une API et des services pour permettre de surveiller et de gérer des ressources en Java.</a:t>
            </a:r>
          </a:p>
          <a:p>
            <a:r>
              <a:rPr lang="fr-FR" dirty="0"/>
              <a:t> JMX permet de mettre en place, en utilisant un standard, un système de surveillance et de gestion d'une application, d'un service ou d'une ressource sans avoir à fournir beaucoup d'efforts.</a:t>
            </a:r>
          </a:p>
          <a:p>
            <a:r>
              <a:rPr lang="fr-FR" dirty="0"/>
              <a:t>JMX peut permettre de configurer, gérer et maintenir une application durant son exécution en fonction des fonctionnalités développées. Il peut aussi favoriser l'anticipation de certains problèmes par une information sur les événements critiques de l'application ou du système.</a:t>
            </a:r>
          </a:p>
          <a:p>
            <a:r>
              <a:rPr lang="fr-FR" dirty="0"/>
              <a:t>La plupart des principaux serveurs d'applications Java EE utilisent JMX pour la surveillance et la gestion de leurs composants.</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10204389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normAutofit/>
          </a:bodyPr>
          <a:lstStyle/>
          <a:p>
            <a:r>
              <a:rPr lang="fr-FR" b="1" dirty="0"/>
              <a:t>JTA</a:t>
            </a:r>
          </a:p>
        </p:txBody>
      </p:sp>
      <p:sp>
        <p:nvSpPr>
          <p:cNvPr id="3" name="Espace réservé du contenu 2"/>
          <p:cNvSpPr>
            <a:spLocks noGrp="1"/>
          </p:cNvSpPr>
          <p:nvPr>
            <p:ph idx="1"/>
          </p:nvPr>
        </p:nvSpPr>
        <p:spPr>
          <a:xfrm>
            <a:off x="1484311" y="1752600"/>
            <a:ext cx="10018713" cy="4508500"/>
          </a:xfrm>
        </p:spPr>
        <p:txBody>
          <a:bodyPr>
            <a:normAutofit/>
          </a:bodyPr>
          <a:lstStyle/>
          <a:p>
            <a:r>
              <a:rPr lang="fr-FR" dirty="0"/>
              <a:t>Java Transaction API est une des APIs constituant JEE. </a:t>
            </a:r>
          </a:p>
          <a:p>
            <a:r>
              <a:rPr lang="fr-FR" dirty="0"/>
              <a:t>Elle définit les interfaces permettant de gérer les transactions distribuées ; ici </a:t>
            </a:r>
            <a:r>
              <a:rPr lang="fr-FR" i="1" dirty="0"/>
              <a:t>distribuées</a:t>
            </a:r>
            <a:r>
              <a:rPr lang="fr-FR" dirty="0"/>
              <a:t> s’entend par réparties sur plusieurs gestionnaires de ressources transactionnelles (Exemple: 2 bases de données ou une base de données et un serveur de messages).</a:t>
            </a:r>
          </a:p>
          <a:p>
            <a:r>
              <a:rPr lang="fr-FR" dirty="0"/>
              <a:t>Bien souvent l’implémentation de JTA est fournie par le serveur d’application utilisé. Cependant pour les applications </a:t>
            </a:r>
            <a:r>
              <a:rPr lang="fr-FR" dirty="0" err="1"/>
              <a:t>standalone</a:t>
            </a:r>
            <a:r>
              <a:rPr lang="fr-FR" dirty="0"/>
              <a:t> ou s’exécutant dans un conteneur de servlets, il est tout à fait possible de s’appuyer sur JTA. Il faudra dans ce cas inclure un gestionnaire de transactions tiers, tel que celui de </a:t>
            </a:r>
            <a:r>
              <a:rPr lang="fr-FR" dirty="0">
                <a:hlinkClick r:id="rId2"/>
              </a:rPr>
              <a:t>JBoss ou celui de </a:t>
            </a:r>
            <a:r>
              <a:rPr lang="fr-FR" dirty="0">
                <a:hlinkClick r:id="rId3"/>
              </a:rPr>
              <a:t>JOnAS.</a:t>
            </a: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32</a:t>
            </a:fld>
            <a:endParaRPr lang="en-US" dirty="0"/>
          </a:p>
        </p:txBody>
      </p:sp>
    </p:spTree>
    <p:extLst>
      <p:ext uri="{BB962C8B-B14F-4D97-AF65-F5344CB8AC3E}">
        <p14:creationId xmlns:p14="http://schemas.microsoft.com/office/powerpoint/2010/main" val="1284654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normAutofit/>
          </a:bodyPr>
          <a:lstStyle/>
          <a:p>
            <a:r>
              <a:rPr lang="fr-FR" b="1" dirty="0"/>
              <a:t>Design patterns ou patron de conception</a:t>
            </a:r>
          </a:p>
        </p:txBody>
      </p:sp>
      <p:sp>
        <p:nvSpPr>
          <p:cNvPr id="3" name="Espace réservé du contenu 2"/>
          <p:cNvSpPr>
            <a:spLocks noGrp="1"/>
          </p:cNvSpPr>
          <p:nvPr>
            <p:ph idx="1"/>
          </p:nvPr>
        </p:nvSpPr>
        <p:spPr>
          <a:xfrm>
            <a:off x="1484311" y="1752600"/>
            <a:ext cx="10018713" cy="4508500"/>
          </a:xfrm>
        </p:spPr>
        <p:txBody>
          <a:bodyPr>
            <a:normAutofit/>
          </a:bodyPr>
          <a:lstStyle/>
          <a:p>
            <a:r>
              <a:rPr lang="fr-FR" dirty="0"/>
              <a:t>Un Design Pattern est une solution à un problème récurrent dans la conception d’applications orientées objet. </a:t>
            </a:r>
          </a:p>
          <a:p>
            <a:r>
              <a:rPr lang="fr-FR" dirty="0"/>
              <a:t>Un patron de conception décrit alors la solution éprouvée pour résoudre ce problème d’architecture de logiciel. Comme problème récurrent on trouve par exemple la conception d’une application où il sera facile d’ajouter des fonctionnalités à une classe sans la modifier (voir la solution du Design Pattern Visiteur). </a:t>
            </a:r>
          </a:p>
          <a:p>
            <a:r>
              <a:rPr lang="fr-FR" dirty="0"/>
              <a:t>A noter qu’en se plaçant au niveau de la conception les Design Patterns sont indépendants des langages de programmation utilisés.</a:t>
            </a:r>
          </a:p>
          <a:p>
            <a:r>
              <a:rPr lang="fr-FR" b="1" dirty="0"/>
              <a:t>Exemple: </a:t>
            </a:r>
            <a:r>
              <a:rPr lang="fr-FR" dirty="0"/>
              <a:t>le design </a:t>
            </a:r>
            <a:r>
              <a:rPr lang="fr-FR" dirty="0" err="1"/>
              <a:t>patern</a:t>
            </a:r>
            <a:r>
              <a:rPr lang="fr-FR" dirty="0"/>
              <a:t> </a:t>
            </a:r>
            <a:r>
              <a:rPr lang="fr-FR" b="1" dirty="0">
                <a:solidFill>
                  <a:srgbClr val="FF0000"/>
                </a:solidFill>
              </a:rPr>
              <a:t>MVC</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33</a:t>
            </a:fld>
            <a:endParaRPr lang="en-US" dirty="0"/>
          </a:p>
        </p:txBody>
      </p:sp>
    </p:spTree>
    <p:extLst>
      <p:ext uri="{BB962C8B-B14F-4D97-AF65-F5344CB8AC3E}">
        <p14:creationId xmlns:p14="http://schemas.microsoft.com/office/powerpoint/2010/main" val="2127136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normAutofit/>
          </a:bodyPr>
          <a:lstStyle/>
          <a:p>
            <a:r>
              <a:rPr lang="fr-FR" b="1" dirty="0"/>
              <a:t>Design patterns ou patron de conception</a:t>
            </a:r>
          </a:p>
        </p:txBody>
      </p:sp>
      <p:sp>
        <p:nvSpPr>
          <p:cNvPr id="3" name="Espace réservé du contenu 2"/>
          <p:cNvSpPr>
            <a:spLocks noGrp="1"/>
          </p:cNvSpPr>
          <p:nvPr>
            <p:ph idx="1"/>
          </p:nvPr>
        </p:nvSpPr>
        <p:spPr>
          <a:xfrm>
            <a:off x="1484311" y="1752600"/>
            <a:ext cx="10018713" cy="4508500"/>
          </a:xfrm>
        </p:spPr>
        <p:txBody>
          <a:bodyPr>
            <a:normAutofit/>
          </a:bodyPr>
          <a:lstStyle/>
          <a:p>
            <a:r>
              <a:rPr lang="fr-FR" b="1" dirty="0"/>
              <a:t>Les avantages</a:t>
            </a:r>
          </a:p>
          <a:p>
            <a:pPr lvl="1">
              <a:buFont typeface="Wingdings" charset="2"/>
              <a:buChar char="ü"/>
            </a:pPr>
            <a:r>
              <a:rPr lang="fr-FR" dirty="0"/>
              <a:t>Permettent  de répondre à un problème de conception grâce à une solution éprouvée et validée par des experts. Ainsi on gagne en rapidité et en qualité de conception ce qui diminue également les coûts.</a:t>
            </a:r>
          </a:p>
          <a:p>
            <a:pPr lvl="1">
              <a:buFont typeface="Wingdings" charset="2"/>
              <a:buChar char="ü"/>
            </a:pPr>
            <a:r>
              <a:rPr lang="fr-FR" dirty="0"/>
              <a:t>De plus, les Design Patterns sont réutilisables et permettent de mettre en avant les bonnes pratiques de conception.</a:t>
            </a:r>
          </a:p>
          <a:p>
            <a:pPr lvl="1">
              <a:buFont typeface="Wingdings" charset="2"/>
              <a:buChar char="ü"/>
            </a:pPr>
            <a:r>
              <a:rPr lang="fr-FR" dirty="0"/>
              <a:t>Les Design Patterns étant largement documentés et connus d’un grand nombre de développeurs ils permettent également de faciliter la communication. Si un développeur annonce que sur ce point du projet il va utiliser un  </a:t>
            </a:r>
            <a:r>
              <a:rPr lang="fr-FR" b="1" dirty="0">
                <a:solidFill>
                  <a:srgbClr val="FF0000"/>
                </a:solidFill>
              </a:rPr>
              <a:t>Design Pattern précis</a:t>
            </a:r>
            <a:r>
              <a:rPr lang="fr-FR" dirty="0"/>
              <a:t>, il est compris des informaticiens sans pour autant rentrer dans les détails de la conception (diagramme UML, objectif visé...).</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34</a:t>
            </a:fld>
            <a:endParaRPr lang="en-US" dirty="0"/>
          </a:p>
        </p:txBody>
      </p:sp>
    </p:spTree>
    <p:extLst>
      <p:ext uri="{BB962C8B-B14F-4D97-AF65-F5344CB8AC3E}">
        <p14:creationId xmlns:p14="http://schemas.microsoft.com/office/powerpoint/2010/main" val="15133624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normAutofit/>
          </a:bodyPr>
          <a:lstStyle/>
          <a:p>
            <a:r>
              <a:rPr lang="fr-FR" b="1" dirty="0"/>
              <a:t>Le patron de conception MVC</a:t>
            </a:r>
          </a:p>
        </p:txBody>
      </p:sp>
      <p:sp>
        <p:nvSpPr>
          <p:cNvPr id="3" name="Espace réservé du contenu 2"/>
          <p:cNvSpPr>
            <a:spLocks noGrp="1"/>
          </p:cNvSpPr>
          <p:nvPr>
            <p:ph idx="1"/>
          </p:nvPr>
        </p:nvSpPr>
        <p:spPr>
          <a:xfrm>
            <a:off x="1484311" y="1752600"/>
            <a:ext cx="10018713" cy="4508500"/>
          </a:xfrm>
        </p:spPr>
        <p:txBody>
          <a:bodyPr>
            <a:normAutofit/>
          </a:bodyPr>
          <a:lstStyle/>
          <a:p>
            <a:r>
              <a:rPr lang="fr-FR" dirty="0"/>
              <a:t>MVC est un patron de conception particulièrement adapté pour réaliser une application web.</a:t>
            </a:r>
          </a:p>
          <a:p>
            <a:r>
              <a:rPr lang="fr-FR" dirty="0"/>
              <a:t>MVC est l’acronyme de Modèle-Vue-Contrôleur : le Modèle contient les données de l’application, la Vue (ou les Vues) contient le code pour afficher les pages de l’application, et le Contrôleur gère les interactions de l’utilisateur en faisant le lien avec le Modèle et la Vue.</a:t>
            </a:r>
          </a:p>
          <a:p>
            <a:r>
              <a:rPr lang="fr-FR" dirty="0"/>
              <a:t>MVC permet une séparation claire des intentions et optimise la création d’une application web ou d’un site, sa maintenance et ses tests automatisés.</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1643170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normAutofit/>
          </a:bodyPr>
          <a:lstStyle/>
          <a:p>
            <a:r>
              <a:rPr lang="fr-FR" b="1" dirty="0"/>
              <a:t>Le patron de conception MVC</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36</a:t>
            </a:fld>
            <a:endParaRPr lang="en-US" dirty="0"/>
          </a:p>
        </p:txBody>
      </p:sp>
      <p:pic>
        <p:nvPicPr>
          <p:cNvPr id="6" name="Image 5"/>
          <p:cNvPicPr>
            <a:picLocks noChangeAspect="1"/>
          </p:cNvPicPr>
          <p:nvPr/>
        </p:nvPicPr>
        <p:blipFill>
          <a:blip r:embed="rId2"/>
          <a:stretch>
            <a:fillRect/>
          </a:stretch>
        </p:blipFill>
        <p:spPr>
          <a:xfrm>
            <a:off x="3575049" y="1938020"/>
            <a:ext cx="5759451" cy="4595284"/>
          </a:xfrm>
          <a:prstGeom prst="rect">
            <a:avLst/>
          </a:prstGeom>
        </p:spPr>
      </p:pic>
    </p:spTree>
    <p:extLst>
      <p:ext uri="{BB962C8B-B14F-4D97-AF65-F5344CB8AC3E}">
        <p14:creationId xmlns:p14="http://schemas.microsoft.com/office/powerpoint/2010/main" val="14569934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normAutofit/>
          </a:bodyPr>
          <a:lstStyle/>
          <a:p>
            <a:r>
              <a:rPr lang="fr-FR" b="1" dirty="0"/>
              <a:t>MVC1 vs MC2</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37</a:t>
            </a:fld>
            <a:endParaRPr lang="en-US" dirty="0"/>
          </a:p>
        </p:txBody>
      </p:sp>
      <p:sp>
        <p:nvSpPr>
          <p:cNvPr id="5" name="Espace réservé du contenu 4"/>
          <p:cNvSpPr>
            <a:spLocks noGrp="1"/>
          </p:cNvSpPr>
          <p:nvPr>
            <p:ph idx="1"/>
          </p:nvPr>
        </p:nvSpPr>
        <p:spPr>
          <a:xfrm>
            <a:off x="1395410" y="2070099"/>
            <a:ext cx="10018713" cy="3797031"/>
          </a:xfrm>
        </p:spPr>
        <p:txBody>
          <a:bodyPr/>
          <a:lstStyle/>
          <a:p>
            <a:r>
              <a:rPr lang="fr-FR">
                <a:latin typeface="Abadi MT Condensed Extra Bold" charset="0"/>
                <a:ea typeface="Abadi MT Condensed Extra Bold" charset="0"/>
                <a:cs typeface="Abadi MT Condensed Extra Bold" charset="0"/>
              </a:rPr>
              <a:t>MVC 1</a:t>
            </a:r>
            <a:endParaRPr lang="fr-FR" dirty="0">
              <a:latin typeface="Abadi MT Condensed Extra Bold" charset="0"/>
              <a:ea typeface="Abadi MT Condensed Extra Bold" charset="0"/>
              <a:cs typeface="Abadi MT Condensed Extra Bold" charset="0"/>
            </a:endParaRPr>
          </a:p>
          <a:p>
            <a:pPr lvl="1">
              <a:buFont typeface="Wingdings" charset="2"/>
              <a:buChar char="ü"/>
            </a:pPr>
            <a:r>
              <a:rPr lang="fr-FR" dirty="0"/>
              <a:t>Dans ce modèle, chaque requête est traitée par un contrôleur sous la forme d'une servlet. </a:t>
            </a:r>
          </a:p>
          <a:p>
            <a:pPr lvl="1">
              <a:buFont typeface="Wingdings" charset="2"/>
              <a:buChar char="ü"/>
            </a:pPr>
            <a:r>
              <a:rPr lang="fr-FR" dirty="0"/>
              <a:t>Celle-ci traite la requête, fait appel aux éléments du model si nécessaire et redirige la requête vers une vue  qui se charge de créer la réponse à l'utilisateur.</a:t>
            </a:r>
          </a:p>
          <a:p>
            <a:pPr lvl="1">
              <a:buFont typeface="Wingdings" charset="2"/>
              <a:buChar char="ü"/>
            </a:pPr>
            <a:r>
              <a:rPr lang="fr-FR" b="1" dirty="0">
                <a:solidFill>
                  <a:srgbClr val="FF0000"/>
                </a:solidFill>
              </a:rPr>
              <a:t>L'inconvénient</a:t>
            </a:r>
            <a:r>
              <a:rPr lang="fr-FR" b="1" dirty="0"/>
              <a:t> </a:t>
            </a:r>
            <a:r>
              <a:rPr lang="fr-FR" dirty="0"/>
              <a:t>est donc une multiplication du nombre de servlets nécessaires à l'application : l'implémentation de plusieurs servlets nécessite beaucoup de code à produire d'autant que chaque servlet doit être déclarée dans le fichier </a:t>
            </a:r>
            <a:r>
              <a:rPr lang="fr-FR" b="1" dirty="0" err="1">
                <a:solidFill>
                  <a:srgbClr val="FF0000"/>
                </a:solidFill>
              </a:rPr>
              <a:t>web.xml</a:t>
            </a:r>
            <a:r>
              <a:rPr lang="fr-FR" b="1" dirty="0">
                <a:solidFill>
                  <a:srgbClr val="FF0000"/>
                </a:solidFill>
              </a:rPr>
              <a:t>.</a:t>
            </a:r>
          </a:p>
        </p:txBody>
      </p:sp>
    </p:spTree>
    <p:extLst>
      <p:ext uri="{BB962C8B-B14F-4D97-AF65-F5344CB8AC3E}">
        <p14:creationId xmlns:p14="http://schemas.microsoft.com/office/powerpoint/2010/main" val="551593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292942"/>
            <a:ext cx="10018713" cy="1294575"/>
          </a:xfrm>
        </p:spPr>
        <p:txBody>
          <a:bodyPr>
            <a:normAutofit/>
          </a:bodyPr>
          <a:lstStyle/>
          <a:p>
            <a:r>
              <a:rPr lang="fr-FR" b="1" dirty="0"/>
              <a:t>MVC1 vs MC2</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38</a:t>
            </a:fld>
            <a:endParaRPr lang="en-US" dirty="0"/>
          </a:p>
        </p:txBody>
      </p:sp>
      <p:pic>
        <p:nvPicPr>
          <p:cNvPr id="6" name="Image 5"/>
          <p:cNvPicPr>
            <a:picLocks noChangeAspect="1"/>
          </p:cNvPicPr>
          <p:nvPr/>
        </p:nvPicPr>
        <p:blipFill>
          <a:blip r:embed="rId2"/>
          <a:stretch>
            <a:fillRect/>
          </a:stretch>
        </p:blipFill>
        <p:spPr>
          <a:xfrm>
            <a:off x="3636656" y="2070100"/>
            <a:ext cx="7450444" cy="4644739"/>
          </a:xfrm>
          <a:prstGeom prst="rect">
            <a:avLst/>
          </a:prstGeom>
        </p:spPr>
      </p:pic>
      <p:sp>
        <p:nvSpPr>
          <p:cNvPr id="7" name="Espace réservé du contenu 4"/>
          <p:cNvSpPr>
            <a:spLocks noGrp="1"/>
          </p:cNvSpPr>
          <p:nvPr>
            <p:ph idx="1"/>
          </p:nvPr>
        </p:nvSpPr>
        <p:spPr>
          <a:xfrm>
            <a:off x="1395410" y="2070099"/>
            <a:ext cx="10018713" cy="787401"/>
          </a:xfrm>
        </p:spPr>
        <p:txBody>
          <a:bodyPr/>
          <a:lstStyle/>
          <a:p>
            <a:r>
              <a:rPr lang="fr-FR">
                <a:latin typeface="Abadi MT Condensed Extra Bold" charset="0"/>
                <a:ea typeface="Abadi MT Condensed Extra Bold" charset="0"/>
                <a:cs typeface="Abadi MT Condensed Extra Bold" charset="0"/>
              </a:rPr>
              <a:t>MVC 1</a:t>
            </a:r>
            <a:endParaRPr lang="fr-FR" dirty="0">
              <a:latin typeface="Abadi MT Condensed Extra Bold" charset="0"/>
              <a:ea typeface="Abadi MT Condensed Extra Bold" charset="0"/>
              <a:cs typeface="Abadi MT Condensed Extra Bold" charset="0"/>
            </a:endParaRPr>
          </a:p>
        </p:txBody>
      </p:sp>
    </p:spTree>
    <p:extLst>
      <p:ext uri="{BB962C8B-B14F-4D97-AF65-F5344CB8AC3E}">
        <p14:creationId xmlns:p14="http://schemas.microsoft.com/office/powerpoint/2010/main" val="940056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775525"/>
            <a:ext cx="10018713" cy="1294575"/>
          </a:xfrm>
        </p:spPr>
        <p:txBody>
          <a:bodyPr>
            <a:normAutofit/>
          </a:bodyPr>
          <a:lstStyle/>
          <a:p>
            <a:r>
              <a:rPr lang="fr-FR" b="1" dirty="0"/>
              <a:t>MVC1 vs MC2</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39</a:t>
            </a:fld>
            <a:endParaRPr lang="en-US" dirty="0"/>
          </a:p>
        </p:txBody>
      </p:sp>
      <p:sp>
        <p:nvSpPr>
          <p:cNvPr id="5" name="Espace réservé du contenu 4"/>
          <p:cNvSpPr>
            <a:spLocks noGrp="1"/>
          </p:cNvSpPr>
          <p:nvPr>
            <p:ph idx="1"/>
          </p:nvPr>
        </p:nvSpPr>
        <p:spPr>
          <a:xfrm>
            <a:off x="1395410" y="2070099"/>
            <a:ext cx="10018713" cy="3797031"/>
          </a:xfrm>
        </p:spPr>
        <p:txBody>
          <a:bodyPr>
            <a:normAutofit/>
          </a:bodyPr>
          <a:lstStyle/>
          <a:p>
            <a:r>
              <a:rPr lang="fr-FR" dirty="0">
                <a:latin typeface="Abadi MT Condensed Extra Bold" charset="0"/>
                <a:ea typeface="Abadi MT Condensed Extra Bold" charset="0"/>
                <a:cs typeface="Abadi MT Condensed Extra Bold" charset="0"/>
              </a:rPr>
              <a:t>MVC 2</a:t>
            </a:r>
          </a:p>
          <a:p>
            <a:pPr lvl="1">
              <a:buFont typeface="Wingdings" charset="2"/>
              <a:buChar char="ü"/>
            </a:pPr>
            <a:r>
              <a:rPr lang="fr-FR" dirty="0">
                <a:solidFill>
                  <a:srgbClr val="FF0000"/>
                </a:solidFill>
              </a:rPr>
              <a:t>Le principal défaut du modèle </a:t>
            </a:r>
            <a:r>
              <a:rPr lang="fr-FR" b="1" dirty="0">
                <a:solidFill>
                  <a:srgbClr val="FF0000"/>
                </a:solidFill>
              </a:rPr>
              <a:t>MVC 1 </a:t>
            </a:r>
            <a:r>
              <a:rPr lang="fr-FR" dirty="0">
                <a:solidFill>
                  <a:srgbClr val="FF0000"/>
                </a:solidFill>
              </a:rPr>
              <a:t>est le nombre de servlets à développer pour une application.</a:t>
            </a:r>
          </a:p>
          <a:p>
            <a:pPr lvl="1">
              <a:buFont typeface="Wingdings" charset="2"/>
              <a:buChar char="ü"/>
            </a:pPr>
            <a:r>
              <a:rPr lang="fr-FR" dirty="0"/>
              <a:t>Pour simplifier les choses, le modèle </a:t>
            </a:r>
            <a:r>
              <a:rPr lang="fr-FR" b="1" dirty="0">
                <a:solidFill>
                  <a:srgbClr val="FF0000"/>
                </a:solidFill>
              </a:rPr>
              <a:t>MVC model 2 </a:t>
            </a:r>
            <a:r>
              <a:rPr lang="fr-FR" dirty="0"/>
              <a:t>ou </a:t>
            </a:r>
            <a:r>
              <a:rPr lang="fr-FR" b="1" dirty="0">
                <a:solidFill>
                  <a:srgbClr val="FF0000"/>
                </a:solidFill>
              </a:rPr>
              <a:t>MVC2</a:t>
            </a:r>
            <a:r>
              <a:rPr lang="fr-FR" dirty="0"/>
              <a:t> de Sun propose de n'utiliser qu'une seule et unique servlet comme contrôleur. Cette servlet se charge d'assurer le </a:t>
            </a:r>
            <a:r>
              <a:rPr lang="fr-FR" b="1" dirty="0">
                <a:solidFill>
                  <a:srgbClr val="FF0000"/>
                </a:solidFill>
              </a:rPr>
              <a:t>workflow</a:t>
            </a:r>
            <a:r>
              <a:rPr lang="fr-FR" dirty="0"/>
              <a:t> des traitements en fonction des requêtes http reçues.</a:t>
            </a:r>
          </a:p>
          <a:p>
            <a:pPr lvl="1">
              <a:buFont typeface="Wingdings" charset="2"/>
              <a:buChar char="ü"/>
            </a:pPr>
            <a:r>
              <a:rPr lang="fr-FR" dirty="0"/>
              <a:t>Le modèle </a:t>
            </a:r>
            <a:r>
              <a:rPr lang="fr-FR" b="1" dirty="0">
                <a:solidFill>
                  <a:srgbClr val="FF0000"/>
                </a:solidFill>
              </a:rPr>
              <a:t>MVC 2 </a:t>
            </a:r>
            <a:r>
              <a:rPr lang="fr-FR" dirty="0"/>
              <a:t>est donc une évolution du </a:t>
            </a:r>
            <a:r>
              <a:rPr lang="fr-FR" b="1" dirty="0">
                <a:solidFill>
                  <a:srgbClr val="FF0000"/>
                </a:solidFill>
              </a:rPr>
              <a:t>modèle 1 </a:t>
            </a:r>
            <a:r>
              <a:rPr lang="fr-FR" dirty="0"/>
              <a:t>: une unique servlet fait office de contrôleur et gère toutes les requêtes à traiter en fonction d'un paramétrage généralement sous la forme d'un fichier au format XML.</a:t>
            </a:r>
          </a:p>
        </p:txBody>
      </p:sp>
    </p:spTree>
    <p:extLst>
      <p:ext uri="{BB962C8B-B14F-4D97-AF65-F5344CB8AC3E}">
        <p14:creationId xmlns:p14="http://schemas.microsoft.com/office/powerpoint/2010/main" val="1623453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634175"/>
          </a:xfrm>
        </p:spPr>
        <p:txBody>
          <a:bodyPr>
            <a:normAutofit fontScale="90000"/>
          </a:bodyPr>
          <a:lstStyle/>
          <a:p>
            <a:r>
              <a:rPr lang="fr-FR" b="1" dirty="0"/>
              <a:t>Introduction</a:t>
            </a:r>
          </a:p>
        </p:txBody>
      </p:sp>
      <p:sp>
        <p:nvSpPr>
          <p:cNvPr id="3" name="Espace réservé du contenu 2"/>
          <p:cNvSpPr>
            <a:spLocks noGrp="1"/>
          </p:cNvSpPr>
          <p:nvPr>
            <p:ph idx="1"/>
          </p:nvPr>
        </p:nvSpPr>
        <p:spPr>
          <a:xfrm>
            <a:off x="1484311" y="1850756"/>
            <a:ext cx="10018713" cy="4381500"/>
          </a:xfrm>
        </p:spPr>
        <p:txBody>
          <a:bodyPr>
            <a:noAutofit/>
          </a:bodyPr>
          <a:lstStyle/>
          <a:p>
            <a:r>
              <a:rPr lang="fr-FR" sz="2000" b="1" dirty="0"/>
              <a:t>JEE</a:t>
            </a:r>
            <a:r>
              <a:rPr lang="fr-FR" sz="2000" dirty="0"/>
              <a:t>= </a:t>
            </a:r>
            <a:r>
              <a:rPr lang="fr-FR" sz="2000" b="1" dirty="0"/>
              <a:t>J</a:t>
            </a:r>
            <a:r>
              <a:rPr lang="fr-FR" sz="2000" dirty="0"/>
              <a:t>ava </a:t>
            </a:r>
            <a:r>
              <a:rPr lang="fr-FR" sz="2000" b="1" dirty="0"/>
              <a:t>E</a:t>
            </a:r>
            <a:r>
              <a:rPr lang="fr-FR" sz="2000" dirty="0"/>
              <a:t>nterprise </a:t>
            </a:r>
            <a:r>
              <a:rPr lang="fr-FR" sz="2000" b="1" dirty="0"/>
              <a:t>E</a:t>
            </a:r>
            <a:r>
              <a:rPr lang="fr-FR" sz="2000" dirty="0"/>
              <a:t>dition </a:t>
            </a:r>
          </a:p>
          <a:p>
            <a:r>
              <a:rPr lang="fr-FR" sz="2000" b="1" dirty="0"/>
              <a:t>Deux offres</a:t>
            </a:r>
          </a:p>
          <a:p>
            <a:pPr lvl="1">
              <a:buFont typeface="Wingdings" charset="2"/>
              <a:buChar char="ü"/>
            </a:pPr>
            <a:r>
              <a:rPr lang="fr-FR" sz="1600" dirty="0"/>
              <a:t>Offre commerciale </a:t>
            </a:r>
            <a:endParaRPr lang="fr-FR" sz="1400" dirty="0"/>
          </a:p>
          <a:p>
            <a:pPr lvl="3">
              <a:buClr>
                <a:srgbClr val="30ACEC">
                  <a:lumMod val="75000"/>
                </a:srgbClr>
              </a:buClr>
              <a:buFont typeface="Courier New" charset="0"/>
              <a:buChar char="o"/>
            </a:pPr>
            <a:r>
              <a:rPr lang="fr-FR" sz="1400" dirty="0"/>
              <a:t>Oracle WebLogic (haut de gamme)</a:t>
            </a:r>
          </a:p>
          <a:p>
            <a:pPr lvl="3">
              <a:buClr>
                <a:srgbClr val="30ACEC">
                  <a:lumMod val="75000"/>
                </a:srgbClr>
              </a:buClr>
              <a:buFont typeface="Courier New" charset="0"/>
              <a:buChar char="o"/>
            </a:pPr>
            <a:r>
              <a:rPr lang="fr-FR" sz="1400" dirty="0"/>
              <a:t> IBM Websphere (no 1)</a:t>
            </a:r>
          </a:p>
          <a:p>
            <a:pPr lvl="3">
              <a:buClr>
                <a:srgbClr val="30ACEC">
                  <a:lumMod val="75000"/>
                </a:srgbClr>
              </a:buClr>
              <a:buFont typeface="Courier New" charset="0"/>
              <a:buChar char="o"/>
            </a:pPr>
            <a:r>
              <a:rPr lang="fr-FR" sz="1400" dirty="0"/>
              <a:t>Oracle (Sun) Glassfish</a:t>
            </a:r>
          </a:p>
          <a:p>
            <a:pPr lvl="3">
              <a:buClr>
                <a:srgbClr val="30ACEC">
                  <a:lumMod val="75000"/>
                </a:srgbClr>
              </a:buClr>
              <a:buFont typeface="Courier New" charset="0"/>
              <a:buChar char="o"/>
            </a:pPr>
            <a:r>
              <a:rPr lang="fr-FR" sz="1400" dirty="0"/>
              <a:t> NEC WebOTX</a:t>
            </a:r>
          </a:p>
          <a:p>
            <a:pPr lvl="3">
              <a:buClr>
                <a:srgbClr val="30ACEC">
                  <a:lumMod val="75000"/>
                </a:srgbClr>
              </a:buClr>
              <a:buFont typeface="Courier New" charset="0"/>
              <a:buChar char="o"/>
            </a:pPr>
            <a:r>
              <a:rPr lang="fr-FR" sz="1400" dirty="0"/>
              <a:t>... </a:t>
            </a:r>
          </a:p>
          <a:p>
            <a:pPr lvl="1">
              <a:buFont typeface="Wingdings" charset="2"/>
              <a:buChar char="ü"/>
            </a:pPr>
            <a:r>
              <a:rPr lang="fr-FR" sz="1600" dirty="0"/>
              <a:t>Offre open source</a:t>
            </a:r>
            <a:endParaRPr lang="fr-FR" sz="1400" dirty="0"/>
          </a:p>
          <a:p>
            <a:pPr lvl="3">
              <a:buClr>
                <a:srgbClr val="30ACEC">
                  <a:lumMod val="75000"/>
                </a:srgbClr>
              </a:buClr>
              <a:buFont typeface="Courier New" charset="0"/>
              <a:buChar char="o"/>
            </a:pPr>
            <a:r>
              <a:rPr lang="fr-FR" sz="1400" dirty="0"/>
              <a:t>JBoss (no 1 en nombre de déploiements)</a:t>
            </a:r>
          </a:p>
          <a:p>
            <a:pPr lvl="3">
              <a:buClr>
                <a:srgbClr val="30ACEC">
                  <a:lumMod val="75000"/>
                </a:srgbClr>
              </a:buClr>
              <a:buFont typeface="Courier New" charset="0"/>
              <a:buChar char="o"/>
            </a:pPr>
            <a:r>
              <a:rPr lang="fr-FR" sz="1400" dirty="0"/>
              <a:t> OW2 JOnAS</a:t>
            </a:r>
          </a:p>
          <a:p>
            <a:pPr lvl="3">
              <a:buClr>
                <a:srgbClr val="30ACEC">
                  <a:lumMod val="75000"/>
                </a:srgbClr>
              </a:buClr>
              <a:buFont typeface="Courier New" charset="0"/>
              <a:buChar char="o"/>
            </a:pPr>
            <a:r>
              <a:rPr lang="fr-FR" sz="1400" dirty="0"/>
              <a:t> Oracle (Sun) Glassfish (« Platform Edition »)</a:t>
            </a:r>
          </a:p>
          <a:p>
            <a:pPr lvl="3">
              <a:buClr>
                <a:srgbClr val="30ACEC">
                  <a:lumMod val="75000"/>
                </a:srgbClr>
              </a:buClr>
              <a:buFont typeface="Courier New" charset="0"/>
              <a:buChar char="o"/>
            </a:pPr>
            <a:r>
              <a:rPr lang="fr-FR" sz="1400" dirty="0"/>
              <a:t>Apache Geronimo (« Community Edition » de IBM Websphere)</a:t>
            </a:r>
          </a:p>
          <a:p>
            <a:pPr lvl="3">
              <a:buClr>
                <a:srgbClr val="30ACEC">
                  <a:lumMod val="75000"/>
                </a:srgbClr>
              </a:buClr>
              <a:buFont typeface="Courier New" charset="0"/>
              <a:buChar char="o"/>
            </a:pPr>
            <a:r>
              <a:rPr lang="fr-FR" sz="1400" dirty="0"/>
              <a:t>openEjb </a:t>
            </a:r>
          </a:p>
          <a:p>
            <a:pPr lvl="3">
              <a:buClr>
                <a:srgbClr val="30ACEC">
                  <a:lumMod val="75000"/>
                </a:srgbClr>
              </a:buClr>
              <a:buFont typeface="Courier New" charset="0"/>
              <a:buChar char="o"/>
            </a:pPr>
            <a:r>
              <a:rPr lang="mr-IN" sz="1400" dirty="0"/>
              <a:t>…</a:t>
            </a:r>
            <a:r>
              <a:rPr lang="fr-FR" sz="1400" dirty="0"/>
              <a:t> </a:t>
            </a:r>
          </a:p>
          <a:p>
            <a:pPr marL="285750" lvl="1"/>
            <a:endParaRPr lang="fr-FR" sz="1800"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285139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0" y="292942"/>
            <a:ext cx="10018713" cy="1294575"/>
          </a:xfrm>
        </p:spPr>
        <p:txBody>
          <a:bodyPr>
            <a:normAutofit/>
          </a:bodyPr>
          <a:lstStyle/>
          <a:p>
            <a:r>
              <a:rPr lang="fr-FR" b="1" dirty="0"/>
              <a:t>MVC1 vs MC2</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40</a:t>
            </a:fld>
            <a:endParaRPr lang="en-US" dirty="0"/>
          </a:p>
        </p:txBody>
      </p:sp>
      <p:sp>
        <p:nvSpPr>
          <p:cNvPr id="7" name="Espace réservé du contenu 4"/>
          <p:cNvSpPr>
            <a:spLocks noGrp="1"/>
          </p:cNvSpPr>
          <p:nvPr>
            <p:ph idx="1"/>
          </p:nvPr>
        </p:nvSpPr>
        <p:spPr>
          <a:xfrm>
            <a:off x="1395410" y="2070099"/>
            <a:ext cx="10018713" cy="787401"/>
          </a:xfrm>
        </p:spPr>
        <p:txBody>
          <a:bodyPr/>
          <a:lstStyle/>
          <a:p>
            <a:r>
              <a:rPr lang="fr-FR" dirty="0">
                <a:latin typeface="Abadi MT Condensed Extra Bold" charset="0"/>
                <a:ea typeface="Abadi MT Condensed Extra Bold" charset="0"/>
                <a:cs typeface="Abadi MT Condensed Extra Bold" charset="0"/>
              </a:rPr>
              <a:t>MVC 2</a:t>
            </a:r>
          </a:p>
        </p:txBody>
      </p:sp>
      <p:pic>
        <p:nvPicPr>
          <p:cNvPr id="3" name="Image 2"/>
          <p:cNvPicPr>
            <a:picLocks noChangeAspect="1"/>
          </p:cNvPicPr>
          <p:nvPr/>
        </p:nvPicPr>
        <p:blipFill>
          <a:blip r:embed="rId2"/>
          <a:stretch>
            <a:fillRect/>
          </a:stretch>
        </p:blipFill>
        <p:spPr>
          <a:xfrm>
            <a:off x="2455066" y="2667000"/>
            <a:ext cx="8661400" cy="4038600"/>
          </a:xfrm>
          <a:prstGeom prst="rect">
            <a:avLst/>
          </a:prstGeom>
        </p:spPr>
      </p:pic>
    </p:spTree>
    <p:extLst>
      <p:ext uri="{BB962C8B-B14F-4D97-AF65-F5344CB8AC3E}">
        <p14:creationId xmlns:p14="http://schemas.microsoft.com/office/powerpoint/2010/main" val="333703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294575"/>
          </a:xfrm>
        </p:spPr>
        <p:txBody>
          <a:bodyPr/>
          <a:lstStyle/>
          <a:p>
            <a:r>
              <a:rPr lang="fr-FR" dirty="0"/>
              <a:t>Références</a:t>
            </a:r>
          </a:p>
        </p:txBody>
      </p:sp>
      <p:sp>
        <p:nvSpPr>
          <p:cNvPr id="3" name="Espace réservé du contenu 2"/>
          <p:cNvSpPr>
            <a:spLocks noGrp="1"/>
          </p:cNvSpPr>
          <p:nvPr>
            <p:ph idx="1"/>
          </p:nvPr>
        </p:nvSpPr>
        <p:spPr>
          <a:xfrm>
            <a:off x="1484311" y="2044700"/>
            <a:ext cx="10018713" cy="4216400"/>
          </a:xfrm>
        </p:spPr>
        <p:txBody>
          <a:bodyPr>
            <a:normAutofit/>
          </a:bodyPr>
          <a:lstStyle/>
          <a:p>
            <a:r>
              <a:rPr lang="fr-FR" dirty="0">
                <a:hlinkClick r:id="rId2"/>
              </a:rPr>
              <a:t>https://www.jmdoudoux.fr/java/dej/chap-rmi.htm</a:t>
            </a:r>
            <a:endParaRPr lang="fr-FR" dirty="0"/>
          </a:p>
          <a:p>
            <a:r>
              <a:rPr lang="fr-FR" dirty="0">
                <a:hlinkClick r:id="rId3"/>
              </a:rPr>
              <a:t>https://www.jmdoudoux.fr/java/dej/chap-ejb.h</a:t>
            </a:r>
            <a:endParaRPr lang="fr-FR" dirty="0"/>
          </a:p>
          <a:p>
            <a:r>
              <a:rPr lang="fr-FR" dirty="0">
                <a:hlinkClick r:id="rId4"/>
              </a:rPr>
              <a:t>http://design-patterns.fr/introduction-aux-design-patterns</a:t>
            </a:r>
            <a:endParaRPr lang="fr-FR" dirty="0"/>
          </a:p>
          <a:p>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41</a:t>
            </a:fld>
            <a:endParaRPr lang="en-US" dirty="0"/>
          </a:p>
        </p:txBody>
      </p:sp>
    </p:spTree>
    <p:extLst>
      <p:ext uri="{BB962C8B-B14F-4D97-AF65-F5344CB8AC3E}">
        <p14:creationId xmlns:p14="http://schemas.microsoft.com/office/powerpoint/2010/main" val="406583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t>Historique</a:t>
            </a:r>
          </a:p>
        </p:txBody>
      </p:sp>
      <p:sp>
        <p:nvSpPr>
          <p:cNvPr id="3" name="Espace réservé du contenu 2"/>
          <p:cNvSpPr>
            <a:spLocks noGrp="1"/>
          </p:cNvSpPr>
          <p:nvPr>
            <p:ph idx="1"/>
          </p:nvPr>
        </p:nvSpPr>
        <p:spPr>
          <a:xfrm>
            <a:off x="1484311" y="2273300"/>
            <a:ext cx="10018713" cy="4381500"/>
          </a:xfrm>
        </p:spPr>
        <p:txBody>
          <a:bodyPr>
            <a:normAutofit/>
          </a:bodyPr>
          <a:lstStyle/>
          <a:p>
            <a:r>
              <a:rPr lang="fr-FR" dirty="0"/>
              <a:t>Standard en évolution depuis 1997 </a:t>
            </a:r>
          </a:p>
          <a:p>
            <a:pPr lvl="1">
              <a:buFont typeface="Wingdings" charset="2"/>
              <a:buChar char="ü"/>
            </a:pPr>
            <a:r>
              <a:rPr lang="nb-NO" dirty="0"/>
              <a:t>J2EE 1.0 à 1.4 en 2003, etc... </a:t>
            </a:r>
            <a:endParaRPr lang="fr-FR" dirty="0"/>
          </a:p>
          <a:p>
            <a:r>
              <a:rPr lang="fr-FR" dirty="0"/>
              <a:t>Au départ, applications Web n-tiers </a:t>
            </a:r>
          </a:p>
          <a:p>
            <a:pPr lvl="1">
              <a:buFont typeface="Wingdings" charset="2"/>
              <a:buChar char="ü"/>
            </a:pPr>
            <a:r>
              <a:rPr lang="fr-FR" dirty="0"/>
              <a:t>Présentation (Servlets puis JSP), essentiellement HTTP</a:t>
            </a:r>
          </a:p>
          <a:p>
            <a:pPr lvl="1">
              <a:buFont typeface="Wingdings" charset="2"/>
              <a:buChar char="ü"/>
            </a:pPr>
            <a:r>
              <a:rPr lang="fr-FR" dirty="0"/>
              <a:t>Logique métier : EJB</a:t>
            </a:r>
          </a:p>
          <a:p>
            <a:pPr lvl="1">
              <a:buFont typeface="Wingdings" charset="2"/>
              <a:buChar char="ü"/>
            </a:pPr>
            <a:r>
              <a:rPr lang="fr-FR" dirty="0"/>
              <a:t> Données : JDBC</a:t>
            </a:r>
          </a:p>
          <a:p>
            <a:r>
              <a:rPr lang="fr-FR" dirty="0"/>
              <a:t>Puis infrastructure de support standard pour EAI </a:t>
            </a:r>
          </a:p>
          <a:p>
            <a:pPr lvl="1">
              <a:buFont typeface="Wingdings" charset="2"/>
              <a:buChar char="ü"/>
            </a:pPr>
            <a:r>
              <a:rPr lang="fr-FR" dirty="0"/>
              <a:t>Facteurs de rationalisation majeurs (JTA, JMS, JCA, Web Services)</a:t>
            </a:r>
          </a:p>
          <a:p>
            <a:pPr lvl="1">
              <a:buFont typeface="Wingdings" charset="2"/>
              <a:buChar char="ü"/>
            </a:pPr>
            <a:r>
              <a:rPr lang="fr-FR" dirty="0"/>
              <a:t>Evolution de progiciels existants vers Java EE</a:t>
            </a:r>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41678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t>Besoins des  applications d’entreprises</a:t>
            </a:r>
          </a:p>
        </p:txBody>
      </p:sp>
      <p:sp>
        <p:nvSpPr>
          <p:cNvPr id="3" name="Espace réservé du contenu 2"/>
          <p:cNvSpPr>
            <a:spLocks noGrp="1"/>
          </p:cNvSpPr>
          <p:nvPr>
            <p:ph idx="1"/>
          </p:nvPr>
        </p:nvSpPr>
        <p:spPr>
          <a:xfrm>
            <a:off x="1624011" y="2159000"/>
            <a:ext cx="10018713" cy="4381500"/>
          </a:xfrm>
        </p:spPr>
        <p:txBody>
          <a:bodyPr>
            <a:normAutofit fontScale="92500" lnSpcReduction="20000"/>
          </a:bodyPr>
          <a:lstStyle/>
          <a:p>
            <a:r>
              <a:rPr lang="fr-FR" dirty="0"/>
              <a:t>Réduction des temps et coûts de développement </a:t>
            </a:r>
          </a:p>
          <a:p>
            <a:r>
              <a:rPr lang="fr-FR" dirty="0"/>
              <a:t>Portables </a:t>
            </a:r>
          </a:p>
          <a:p>
            <a:r>
              <a:rPr lang="fr-FR" dirty="0"/>
              <a:t>disponibles </a:t>
            </a:r>
          </a:p>
          <a:p>
            <a:r>
              <a:rPr lang="fr-FR" dirty="0"/>
              <a:t>Sécurisées </a:t>
            </a:r>
          </a:p>
          <a:p>
            <a:r>
              <a:rPr lang="fr-FR" dirty="0"/>
              <a:t>Maintenables </a:t>
            </a:r>
          </a:p>
          <a:p>
            <a:r>
              <a:rPr lang="fr-FR" dirty="0"/>
              <a:t>Montée en charge </a:t>
            </a:r>
          </a:p>
          <a:p>
            <a:r>
              <a:rPr lang="fr-FR" dirty="0"/>
              <a:t>Extensibles </a:t>
            </a:r>
          </a:p>
          <a:p>
            <a:r>
              <a:rPr lang="fr-FR" dirty="0"/>
              <a:t>intégrables </a:t>
            </a:r>
          </a:p>
          <a:p>
            <a:r>
              <a:rPr lang="fr-FR" dirty="0"/>
              <a:t>Adaptables</a:t>
            </a:r>
          </a:p>
          <a:p>
            <a:r>
              <a:rPr lang="mr-IN" dirty="0"/>
              <a:t>…</a:t>
            </a:r>
            <a:endParaRPr lang="fr-FR" dirty="0"/>
          </a:p>
        </p:txBody>
      </p:sp>
      <p:sp>
        <p:nvSpPr>
          <p:cNvPr id="5" name="Espace réservé du numéro de diapositive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321645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66780" y="458025"/>
            <a:ext cx="10018713" cy="1065975"/>
          </a:xfrm>
        </p:spPr>
        <p:txBody>
          <a:bodyPr/>
          <a:lstStyle/>
          <a:p>
            <a:r>
              <a:rPr lang="fr-FR" b="1" dirty="0"/>
              <a:t>Java EE - Architectur</a:t>
            </a:r>
            <a:r>
              <a:rPr lang="fr-FR" dirty="0"/>
              <a:t>e </a:t>
            </a:r>
          </a:p>
        </p:txBody>
      </p:sp>
      <p:pic>
        <p:nvPicPr>
          <p:cNvPr id="5" name="Image 4"/>
          <p:cNvPicPr>
            <a:picLocks noChangeAspect="1"/>
          </p:cNvPicPr>
          <p:nvPr/>
        </p:nvPicPr>
        <p:blipFill>
          <a:blip r:embed="rId3"/>
          <a:stretch>
            <a:fillRect/>
          </a:stretch>
        </p:blipFill>
        <p:spPr>
          <a:xfrm>
            <a:off x="2558914" y="1396107"/>
            <a:ext cx="8667886" cy="5174736"/>
          </a:xfrm>
          <a:prstGeom prst="rect">
            <a:avLst/>
          </a:prstGeom>
        </p:spPr>
      </p:pic>
      <p:sp>
        <p:nvSpPr>
          <p:cNvPr id="6" name="Espace réservé du numéro de diapositive 5"/>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82835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673925"/>
            <a:ext cx="10018713" cy="1752599"/>
          </a:xfrm>
        </p:spPr>
        <p:txBody>
          <a:bodyPr/>
          <a:lstStyle/>
          <a:p>
            <a:r>
              <a:rPr lang="fr-FR" b="1" dirty="0"/>
              <a:t>Architecture multi-tiers </a:t>
            </a:r>
          </a:p>
        </p:txBody>
      </p:sp>
      <p:sp>
        <p:nvSpPr>
          <p:cNvPr id="3" name="Espace réservé du contenu 2"/>
          <p:cNvSpPr>
            <a:spLocks noGrp="1"/>
          </p:cNvSpPr>
          <p:nvPr>
            <p:ph idx="1"/>
          </p:nvPr>
        </p:nvSpPr>
        <p:spPr>
          <a:xfrm>
            <a:off x="1484311" y="2273300"/>
            <a:ext cx="10018713" cy="4381500"/>
          </a:xfrm>
        </p:spPr>
        <p:txBody>
          <a:bodyPr>
            <a:normAutofit/>
          </a:bodyPr>
          <a:lstStyle/>
          <a:p>
            <a:r>
              <a:rPr lang="fr-FR" dirty="0"/>
              <a:t>Client  </a:t>
            </a:r>
          </a:p>
          <a:p>
            <a:pPr lvl="1">
              <a:buFont typeface="Wingdings" charset="2"/>
              <a:buChar char="ü"/>
            </a:pPr>
            <a:r>
              <a:rPr lang="fr-FR" dirty="0"/>
              <a:t>Léger (Web, browser)</a:t>
            </a:r>
          </a:p>
          <a:p>
            <a:pPr lvl="1">
              <a:buFont typeface="Wingdings" charset="2"/>
              <a:buChar char="ü"/>
            </a:pPr>
            <a:r>
              <a:rPr lang="fr-FR" dirty="0"/>
              <a:t> Lourd (Application java, Applet...)</a:t>
            </a:r>
          </a:p>
          <a:p>
            <a:pPr lvl="1">
              <a:buFont typeface="Wingdings" charset="2"/>
              <a:buChar char="ü"/>
            </a:pPr>
            <a:r>
              <a:rPr lang="fr-FR" dirty="0"/>
              <a:t>Architecture orientée service (Application répartie sans présentation)</a:t>
            </a:r>
            <a:r>
              <a:rPr lang="nb-NO" dirty="0"/>
              <a:t> </a:t>
            </a:r>
            <a:endParaRPr lang="fr-FR" dirty="0"/>
          </a:p>
          <a:p>
            <a:r>
              <a:rPr lang="fr-FR" dirty="0"/>
              <a:t>Serveur d ’applications </a:t>
            </a:r>
          </a:p>
          <a:p>
            <a:pPr lvl="1">
              <a:buFont typeface="Wingdings" charset="2"/>
              <a:buChar char="ü"/>
            </a:pPr>
            <a:r>
              <a:rPr lang="fr-FR" dirty="0"/>
              <a:t>Conteneur EJB + logique métier </a:t>
            </a:r>
          </a:p>
          <a:p>
            <a:pPr lvl="1">
              <a:buFont typeface="Wingdings" charset="2"/>
              <a:buChar char="ü"/>
            </a:pPr>
            <a:r>
              <a:rPr lang="fr-FR" dirty="0"/>
              <a:t>Services non fonctionnels</a:t>
            </a:r>
          </a:p>
          <a:p>
            <a:r>
              <a:rPr lang="fr-FR" dirty="0"/>
              <a:t>EIS ou Base de données </a:t>
            </a:r>
          </a:p>
          <a:p>
            <a:pPr lvl="1">
              <a:buFont typeface="Wingdings" charset="2"/>
              <a:buChar char="ü"/>
            </a:pPr>
            <a:endParaRPr lang="fr-FR" dirty="0"/>
          </a:p>
        </p:txBody>
      </p:sp>
      <p:sp>
        <p:nvSpPr>
          <p:cNvPr id="4" name="Espace réservé du numéro de diapositive 3"/>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41056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484311" y="521525"/>
            <a:ext cx="10018713" cy="913575"/>
          </a:xfrm>
        </p:spPr>
        <p:txBody>
          <a:bodyPr/>
          <a:lstStyle/>
          <a:p>
            <a:r>
              <a:rPr lang="fr-FR" dirty="0"/>
              <a:t>Un serveur Java EE </a:t>
            </a:r>
          </a:p>
        </p:txBody>
      </p:sp>
      <p:pic>
        <p:nvPicPr>
          <p:cNvPr id="5" name="Image 4"/>
          <p:cNvPicPr>
            <a:picLocks noChangeAspect="1"/>
          </p:cNvPicPr>
          <p:nvPr/>
        </p:nvPicPr>
        <p:blipFill>
          <a:blip r:embed="rId2"/>
          <a:stretch>
            <a:fillRect/>
          </a:stretch>
        </p:blipFill>
        <p:spPr>
          <a:xfrm>
            <a:off x="2619090" y="1349230"/>
            <a:ext cx="8963310" cy="5419870"/>
          </a:xfrm>
          <a:prstGeom prst="rect">
            <a:avLst/>
          </a:prstGeom>
        </p:spPr>
      </p:pic>
      <p:sp>
        <p:nvSpPr>
          <p:cNvPr id="6" name="Espace réservé du numéro de diapositive 5"/>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324470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e">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Parallaxe</Template>
  <TotalTime>2207</TotalTime>
  <Words>3064</Words>
  <Application>Microsoft Macintosh PowerPoint</Application>
  <PresentationFormat>Grand écran</PresentationFormat>
  <Paragraphs>297</Paragraphs>
  <Slides>41</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41</vt:i4>
      </vt:variant>
    </vt:vector>
  </HeadingPairs>
  <TitlesOfParts>
    <vt:vector size="49" baseType="lpstr">
      <vt:lpstr>.AppleSystemUIFont</vt:lpstr>
      <vt:lpstr>Abadi MT Condensed Extra Bold</vt:lpstr>
      <vt:lpstr>Arial</vt:lpstr>
      <vt:lpstr>Calibri</vt:lpstr>
      <vt:lpstr>Corbel</vt:lpstr>
      <vt:lpstr>Courier New</vt:lpstr>
      <vt:lpstr>Wingdings</vt:lpstr>
      <vt:lpstr>Parallaxe</vt:lpstr>
      <vt:lpstr>INTRODUCTION GENERALE</vt:lpstr>
      <vt:lpstr>Introduction</vt:lpstr>
      <vt:lpstr>Introduction</vt:lpstr>
      <vt:lpstr>Introduction</vt:lpstr>
      <vt:lpstr>Historique</vt:lpstr>
      <vt:lpstr>Besoins des  applications d’entreprises</vt:lpstr>
      <vt:lpstr>Java EE - Architecture </vt:lpstr>
      <vt:lpstr>Architecture multi-tiers </vt:lpstr>
      <vt:lpstr>Un serveur Java EE </vt:lpstr>
      <vt:lpstr>Conteneur Web </vt:lpstr>
      <vt:lpstr>Les servlet</vt:lpstr>
      <vt:lpstr>Les servlet</vt:lpstr>
      <vt:lpstr>JSP (Java Server Page) </vt:lpstr>
      <vt:lpstr>JSP (Java Server Page) </vt:lpstr>
      <vt:lpstr>Conteneur EJB </vt:lpstr>
      <vt:lpstr>Les EJB (Entreprise Java Bean) </vt:lpstr>
      <vt:lpstr>Les EJB (Entreprise Java Bean) </vt:lpstr>
      <vt:lpstr>Les EJB (Entreprise Java Bean) </vt:lpstr>
      <vt:lpstr>la différence entre un serveur web et un serveur d’application </vt:lpstr>
      <vt:lpstr>la différence entre un serveur web et un serveur d’application </vt:lpstr>
      <vt:lpstr>la différence entre un serveur web et un serveur d’application </vt:lpstr>
      <vt:lpstr>la différence entre un serveur web et un serveur d’application </vt:lpstr>
      <vt:lpstr>la différence entre un serveur web et un serveur d’application </vt:lpstr>
      <vt:lpstr>RMI</vt:lpstr>
      <vt:lpstr>RMI</vt:lpstr>
      <vt:lpstr>RMI</vt:lpstr>
      <vt:lpstr>JNDI</vt:lpstr>
      <vt:lpstr>JNDI</vt:lpstr>
      <vt:lpstr>JMS</vt:lpstr>
      <vt:lpstr>JMS</vt:lpstr>
      <vt:lpstr>JMX</vt:lpstr>
      <vt:lpstr>JTA</vt:lpstr>
      <vt:lpstr>Design patterns ou patron de conception</vt:lpstr>
      <vt:lpstr>Design patterns ou patron de conception</vt:lpstr>
      <vt:lpstr>Le patron de conception MVC</vt:lpstr>
      <vt:lpstr>Le patron de conception MVC</vt:lpstr>
      <vt:lpstr>MVC1 vs MC2</vt:lpstr>
      <vt:lpstr>MVC1 vs MC2</vt:lpstr>
      <vt:lpstr>MVC1 vs MC2</vt:lpstr>
      <vt:lpstr>MVC1 vs MC2</vt:lpstr>
      <vt:lpstr>Références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JEE:JAVA ENTRPRISE EDITION</dc:title>
  <dc:creator>Utilisateur de Microsoft Office</dc:creator>
  <cp:lastModifiedBy>Microsoft Office User</cp:lastModifiedBy>
  <cp:revision>85</cp:revision>
  <dcterms:created xsi:type="dcterms:W3CDTF">2016-12-19T10:22:56Z</dcterms:created>
  <dcterms:modified xsi:type="dcterms:W3CDTF">2019-08-13T14:06:12Z</dcterms:modified>
</cp:coreProperties>
</file>