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256" r:id="rId2"/>
    <p:sldId id="270" r:id="rId3"/>
    <p:sldId id="271" r:id="rId4"/>
    <p:sldId id="272" r:id="rId5"/>
    <p:sldId id="273" r:id="rId6"/>
    <p:sldId id="274" r:id="rId7"/>
    <p:sldId id="275" r:id="rId8"/>
    <p:sldId id="276" r:id="rId9"/>
    <p:sldId id="277" r:id="rId10"/>
    <p:sldId id="278" r:id="rId11"/>
    <p:sldId id="279" r:id="rId12"/>
    <p:sldId id="284" r:id="rId13"/>
    <p:sldId id="280" r:id="rId14"/>
    <p:sldId id="281" r:id="rId15"/>
    <p:sldId id="282" r:id="rId16"/>
    <p:sldId id="283" r:id="rId17"/>
    <p:sldId id="285" r:id="rId18"/>
    <p:sldId id="286" r:id="rId19"/>
    <p:sldId id="287" r:id="rId20"/>
    <p:sldId id="289" r:id="rId21"/>
    <p:sldId id="290" r:id="rId22"/>
    <p:sldId id="292" r:id="rId23"/>
    <p:sldId id="293" r:id="rId24"/>
    <p:sldId id="291" r:id="rId25"/>
    <p:sldId id="294" r:id="rId26"/>
    <p:sldId id="295" r:id="rId27"/>
    <p:sldId id="296" r:id="rId28"/>
    <p:sldId id="297" r:id="rId29"/>
    <p:sldId id="298" r:id="rId30"/>
    <p:sldId id="299" r:id="rId31"/>
    <p:sldId id="300" r:id="rId32"/>
    <p:sldId id="301" r:id="rId33"/>
    <p:sldId id="26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482"/>
  </p:normalViewPr>
  <p:slideViewPr>
    <p:cSldViewPr snapToGrid="0" snapToObjects="1">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Pape Mamadou Djidiack FAYE, Enseignant chercheur</a:t>
            </a: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35953-B7D2-7C4D-BD23-42BC2E0DC8AC}" type="datetimeFigureOut">
              <a:rPr lang="fr-FR" smtClean="0"/>
              <a:t>27/08/2019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B72007-C720-B949-AB49-00556E9CA61F}" type="slidenum">
              <a:rPr lang="fr-FR" smtClean="0"/>
              <a:t>‹N°›</a:t>
            </a:fld>
            <a:endParaRPr lang="fr-FR"/>
          </a:p>
        </p:txBody>
      </p:sp>
    </p:spTree>
    <p:extLst>
      <p:ext uri="{BB962C8B-B14F-4D97-AF65-F5344CB8AC3E}">
        <p14:creationId xmlns:p14="http://schemas.microsoft.com/office/powerpoint/2010/main" val="12002788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Pape Mamadou Djidiack FAYE, Enseignant chercheur</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5C136-23BA-CC48-B09B-DAA51B122DBE}" type="datetimeFigureOut">
              <a:rPr lang="fr-FR" smtClean="0"/>
              <a:t>27/08/2019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F503A-7D6B-FA47-B842-0281898A5C2E}" type="slidenum">
              <a:rPr lang="fr-FR" smtClean="0"/>
              <a:t>‹N°›</a:t>
            </a:fld>
            <a:endParaRPr lang="fr-FR"/>
          </a:p>
        </p:txBody>
      </p:sp>
    </p:spTree>
    <p:extLst>
      <p:ext uri="{BB962C8B-B14F-4D97-AF65-F5344CB8AC3E}">
        <p14:creationId xmlns:p14="http://schemas.microsoft.com/office/powerpoint/2010/main" val="56473605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a:t>
            </a:fld>
            <a:endParaRPr lang="fr-FR"/>
          </a:p>
        </p:txBody>
      </p:sp>
    </p:spTree>
    <p:extLst>
      <p:ext uri="{BB962C8B-B14F-4D97-AF65-F5344CB8AC3E}">
        <p14:creationId xmlns:p14="http://schemas.microsoft.com/office/powerpoint/2010/main" val="1101492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11</a:t>
            </a:fld>
            <a:endParaRPr lang="fr-FR"/>
          </a:p>
        </p:txBody>
      </p:sp>
    </p:spTree>
    <p:extLst>
      <p:ext uri="{BB962C8B-B14F-4D97-AF65-F5344CB8AC3E}">
        <p14:creationId xmlns:p14="http://schemas.microsoft.com/office/powerpoint/2010/main" val="172600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12</a:t>
            </a:fld>
            <a:endParaRPr lang="fr-FR"/>
          </a:p>
        </p:txBody>
      </p:sp>
    </p:spTree>
    <p:extLst>
      <p:ext uri="{BB962C8B-B14F-4D97-AF65-F5344CB8AC3E}">
        <p14:creationId xmlns:p14="http://schemas.microsoft.com/office/powerpoint/2010/main" val="10467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13</a:t>
            </a:fld>
            <a:endParaRPr lang="fr-FR"/>
          </a:p>
        </p:txBody>
      </p:sp>
    </p:spTree>
    <p:extLst>
      <p:ext uri="{BB962C8B-B14F-4D97-AF65-F5344CB8AC3E}">
        <p14:creationId xmlns:p14="http://schemas.microsoft.com/office/powerpoint/2010/main" val="186811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14</a:t>
            </a:fld>
            <a:endParaRPr lang="fr-FR"/>
          </a:p>
        </p:txBody>
      </p:sp>
    </p:spTree>
    <p:extLst>
      <p:ext uri="{BB962C8B-B14F-4D97-AF65-F5344CB8AC3E}">
        <p14:creationId xmlns:p14="http://schemas.microsoft.com/office/powerpoint/2010/main" val="72016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15</a:t>
            </a:fld>
            <a:endParaRPr lang="fr-FR"/>
          </a:p>
        </p:txBody>
      </p:sp>
    </p:spTree>
    <p:extLst>
      <p:ext uri="{BB962C8B-B14F-4D97-AF65-F5344CB8AC3E}">
        <p14:creationId xmlns:p14="http://schemas.microsoft.com/office/powerpoint/2010/main" val="617555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16</a:t>
            </a:fld>
            <a:endParaRPr lang="fr-FR"/>
          </a:p>
        </p:txBody>
      </p:sp>
    </p:spTree>
    <p:extLst>
      <p:ext uri="{BB962C8B-B14F-4D97-AF65-F5344CB8AC3E}">
        <p14:creationId xmlns:p14="http://schemas.microsoft.com/office/powerpoint/2010/main" val="379136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17</a:t>
            </a:fld>
            <a:endParaRPr lang="fr-FR"/>
          </a:p>
        </p:txBody>
      </p:sp>
    </p:spTree>
    <p:extLst>
      <p:ext uri="{BB962C8B-B14F-4D97-AF65-F5344CB8AC3E}">
        <p14:creationId xmlns:p14="http://schemas.microsoft.com/office/powerpoint/2010/main" val="212865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18</a:t>
            </a:fld>
            <a:endParaRPr lang="fr-FR"/>
          </a:p>
        </p:txBody>
      </p:sp>
    </p:spTree>
    <p:extLst>
      <p:ext uri="{BB962C8B-B14F-4D97-AF65-F5344CB8AC3E}">
        <p14:creationId xmlns:p14="http://schemas.microsoft.com/office/powerpoint/2010/main" val="926187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19</a:t>
            </a:fld>
            <a:endParaRPr lang="fr-FR"/>
          </a:p>
        </p:txBody>
      </p:sp>
    </p:spTree>
    <p:extLst>
      <p:ext uri="{BB962C8B-B14F-4D97-AF65-F5344CB8AC3E}">
        <p14:creationId xmlns:p14="http://schemas.microsoft.com/office/powerpoint/2010/main" val="121227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20</a:t>
            </a:fld>
            <a:endParaRPr lang="fr-FR"/>
          </a:p>
        </p:txBody>
      </p:sp>
    </p:spTree>
    <p:extLst>
      <p:ext uri="{BB962C8B-B14F-4D97-AF65-F5344CB8AC3E}">
        <p14:creationId xmlns:p14="http://schemas.microsoft.com/office/powerpoint/2010/main" val="9328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3</a:t>
            </a:fld>
            <a:endParaRPr lang="fr-FR"/>
          </a:p>
        </p:txBody>
      </p:sp>
    </p:spTree>
    <p:extLst>
      <p:ext uri="{BB962C8B-B14F-4D97-AF65-F5344CB8AC3E}">
        <p14:creationId xmlns:p14="http://schemas.microsoft.com/office/powerpoint/2010/main" val="1774757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21</a:t>
            </a:fld>
            <a:endParaRPr lang="fr-FR"/>
          </a:p>
        </p:txBody>
      </p:sp>
    </p:spTree>
    <p:extLst>
      <p:ext uri="{BB962C8B-B14F-4D97-AF65-F5344CB8AC3E}">
        <p14:creationId xmlns:p14="http://schemas.microsoft.com/office/powerpoint/2010/main" val="341585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22</a:t>
            </a:fld>
            <a:endParaRPr lang="fr-FR"/>
          </a:p>
        </p:txBody>
      </p:sp>
    </p:spTree>
    <p:extLst>
      <p:ext uri="{BB962C8B-B14F-4D97-AF65-F5344CB8AC3E}">
        <p14:creationId xmlns:p14="http://schemas.microsoft.com/office/powerpoint/2010/main" val="1988043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23</a:t>
            </a:fld>
            <a:endParaRPr lang="fr-FR"/>
          </a:p>
        </p:txBody>
      </p:sp>
    </p:spTree>
    <p:extLst>
      <p:ext uri="{BB962C8B-B14F-4D97-AF65-F5344CB8AC3E}">
        <p14:creationId xmlns:p14="http://schemas.microsoft.com/office/powerpoint/2010/main" val="131382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24</a:t>
            </a:fld>
            <a:endParaRPr lang="fr-FR"/>
          </a:p>
        </p:txBody>
      </p:sp>
    </p:spTree>
    <p:extLst>
      <p:ext uri="{BB962C8B-B14F-4D97-AF65-F5344CB8AC3E}">
        <p14:creationId xmlns:p14="http://schemas.microsoft.com/office/powerpoint/2010/main" val="1325562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25</a:t>
            </a:fld>
            <a:endParaRPr lang="fr-FR"/>
          </a:p>
        </p:txBody>
      </p:sp>
    </p:spTree>
    <p:extLst>
      <p:ext uri="{BB962C8B-B14F-4D97-AF65-F5344CB8AC3E}">
        <p14:creationId xmlns:p14="http://schemas.microsoft.com/office/powerpoint/2010/main" val="1659754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26</a:t>
            </a:fld>
            <a:endParaRPr lang="fr-FR"/>
          </a:p>
        </p:txBody>
      </p:sp>
    </p:spTree>
    <p:extLst>
      <p:ext uri="{BB962C8B-B14F-4D97-AF65-F5344CB8AC3E}">
        <p14:creationId xmlns:p14="http://schemas.microsoft.com/office/powerpoint/2010/main" val="6263216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27</a:t>
            </a:fld>
            <a:endParaRPr lang="fr-FR"/>
          </a:p>
        </p:txBody>
      </p:sp>
    </p:spTree>
    <p:extLst>
      <p:ext uri="{BB962C8B-B14F-4D97-AF65-F5344CB8AC3E}">
        <p14:creationId xmlns:p14="http://schemas.microsoft.com/office/powerpoint/2010/main" val="1616588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28</a:t>
            </a:fld>
            <a:endParaRPr lang="fr-FR"/>
          </a:p>
        </p:txBody>
      </p:sp>
    </p:spTree>
    <p:extLst>
      <p:ext uri="{BB962C8B-B14F-4D97-AF65-F5344CB8AC3E}">
        <p14:creationId xmlns:p14="http://schemas.microsoft.com/office/powerpoint/2010/main" val="1992841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29</a:t>
            </a:fld>
            <a:endParaRPr lang="fr-FR"/>
          </a:p>
        </p:txBody>
      </p:sp>
    </p:spTree>
    <p:extLst>
      <p:ext uri="{BB962C8B-B14F-4D97-AF65-F5344CB8AC3E}">
        <p14:creationId xmlns:p14="http://schemas.microsoft.com/office/powerpoint/2010/main" val="688277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30</a:t>
            </a:fld>
            <a:endParaRPr lang="fr-FR"/>
          </a:p>
        </p:txBody>
      </p:sp>
    </p:spTree>
    <p:extLst>
      <p:ext uri="{BB962C8B-B14F-4D97-AF65-F5344CB8AC3E}">
        <p14:creationId xmlns:p14="http://schemas.microsoft.com/office/powerpoint/2010/main" val="173880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4</a:t>
            </a:fld>
            <a:endParaRPr lang="fr-FR"/>
          </a:p>
        </p:txBody>
      </p:sp>
    </p:spTree>
    <p:extLst>
      <p:ext uri="{BB962C8B-B14F-4D97-AF65-F5344CB8AC3E}">
        <p14:creationId xmlns:p14="http://schemas.microsoft.com/office/powerpoint/2010/main" val="1930992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31</a:t>
            </a:fld>
            <a:endParaRPr lang="fr-FR"/>
          </a:p>
        </p:txBody>
      </p:sp>
    </p:spTree>
    <p:extLst>
      <p:ext uri="{BB962C8B-B14F-4D97-AF65-F5344CB8AC3E}">
        <p14:creationId xmlns:p14="http://schemas.microsoft.com/office/powerpoint/2010/main" val="18125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32</a:t>
            </a:fld>
            <a:endParaRPr lang="fr-FR"/>
          </a:p>
        </p:txBody>
      </p:sp>
    </p:spTree>
    <p:extLst>
      <p:ext uri="{BB962C8B-B14F-4D97-AF65-F5344CB8AC3E}">
        <p14:creationId xmlns:p14="http://schemas.microsoft.com/office/powerpoint/2010/main" val="122931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5</a:t>
            </a:fld>
            <a:endParaRPr lang="fr-FR"/>
          </a:p>
        </p:txBody>
      </p:sp>
    </p:spTree>
    <p:extLst>
      <p:ext uri="{BB962C8B-B14F-4D97-AF65-F5344CB8AC3E}">
        <p14:creationId xmlns:p14="http://schemas.microsoft.com/office/powerpoint/2010/main" val="2130891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6</a:t>
            </a:fld>
            <a:endParaRPr lang="fr-FR"/>
          </a:p>
        </p:txBody>
      </p:sp>
    </p:spTree>
    <p:extLst>
      <p:ext uri="{BB962C8B-B14F-4D97-AF65-F5344CB8AC3E}">
        <p14:creationId xmlns:p14="http://schemas.microsoft.com/office/powerpoint/2010/main" val="32859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7</a:t>
            </a:fld>
            <a:endParaRPr lang="fr-FR"/>
          </a:p>
        </p:txBody>
      </p:sp>
    </p:spTree>
    <p:extLst>
      <p:ext uri="{BB962C8B-B14F-4D97-AF65-F5344CB8AC3E}">
        <p14:creationId xmlns:p14="http://schemas.microsoft.com/office/powerpoint/2010/main" val="752957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8</a:t>
            </a:fld>
            <a:endParaRPr lang="fr-FR"/>
          </a:p>
        </p:txBody>
      </p:sp>
    </p:spTree>
    <p:extLst>
      <p:ext uri="{BB962C8B-B14F-4D97-AF65-F5344CB8AC3E}">
        <p14:creationId xmlns:p14="http://schemas.microsoft.com/office/powerpoint/2010/main" val="174263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9</a:t>
            </a:fld>
            <a:endParaRPr lang="fr-FR"/>
          </a:p>
        </p:txBody>
      </p:sp>
    </p:spTree>
    <p:extLst>
      <p:ext uri="{BB962C8B-B14F-4D97-AF65-F5344CB8AC3E}">
        <p14:creationId xmlns:p14="http://schemas.microsoft.com/office/powerpoint/2010/main" val="40178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10</a:t>
            </a:fld>
            <a:endParaRPr lang="fr-FR"/>
          </a:p>
        </p:txBody>
      </p:sp>
    </p:spTree>
    <p:extLst>
      <p:ext uri="{BB962C8B-B14F-4D97-AF65-F5344CB8AC3E}">
        <p14:creationId xmlns:p14="http://schemas.microsoft.com/office/powerpoint/2010/main" val="1900121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Cliquez et modifiez le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3306EFAF-0FC9-354F-8DE2-26D7A95D2155}" type="datetime1">
              <a:rPr lang="fr-SN" smtClean="0"/>
              <a:t>27/08/2019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Cliquez et modifiez le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91E87C-E34C-5A48-9F4D-DC11B21431EE}" type="datetime1">
              <a:rPr lang="fr-SN" smtClean="0"/>
              <a:t>27/08/2019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3B8D37-D354-5346-AF47-A43CECFD13DF}"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02BAF8-333C-4A47-AEC9-CBA8E73FF168}"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36DD821-B201-5F49-BCAB-3C42F4CB0BD4}"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466572-4C4F-D243-86FF-EC826151584A}"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Cliquez et modifiez le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FF4A9DC-59DD-A64B-A006-73502457D369}"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5DC32B9-B616-EA4D-A397-2FEF2FEF6105}"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97074B3-9CA7-5B4E-91E1-40FCC77A0043}"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00D91-229A-C04F-A3AE-6EC7CD881A90}"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Cliquez et modifiez le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910AD-A319-AA4A-9967-F16B33E3ADA8}" type="datetime1">
              <a:rPr lang="fr-SN" smtClean="0"/>
              <a:t>27/08/2019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Cliquez et modifiez le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8D430F-D8A9-BD48-B321-956E153812E0}" type="datetime1">
              <a:rPr lang="fr-SN" smtClean="0"/>
              <a:t>27/08/2019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Cliquez et modifiez le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D24E4C-554C-3A4C-8F16-1766A0035D4D}" type="datetime1">
              <a:rPr lang="fr-SN" smtClean="0"/>
              <a:t>27/08/2019</a:t>
            </a:fld>
            <a:endParaRPr lang="en-US" dirty="0"/>
          </a:p>
        </p:txBody>
      </p:sp>
      <p:sp>
        <p:nvSpPr>
          <p:cNvPr id="8" name="Footer Placeholder 7"/>
          <p:cNvSpPr>
            <a:spLocks noGrp="1"/>
          </p:cNvSpPr>
          <p:nvPr>
            <p:ph type="ftr" sz="quarter" idx="11"/>
          </p:nvPr>
        </p:nvSpPr>
        <p:spPr/>
        <p:txBody>
          <a:bodyPr/>
          <a:lstStyle/>
          <a:p>
            <a:r>
              <a:rPr lang="en-US"/>
              <a:t>Pape Mamadou Djidiack FAYE, Enseignant chercheur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24616157-122A-E246-8C45-289337CE98AE}" type="datetime1">
              <a:rPr lang="fr-SN" smtClean="0"/>
              <a:t>27/08/2019</a:t>
            </a:fld>
            <a:endParaRPr lang="en-US" dirty="0"/>
          </a:p>
        </p:txBody>
      </p:sp>
      <p:sp>
        <p:nvSpPr>
          <p:cNvPr id="4" name="Footer Placeholder 3"/>
          <p:cNvSpPr>
            <a:spLocks noGrp="1"/>
          </p:cNvSpPr>
          <p:nvPr>
            <p:ph type="ftr" sz="quarter" idx="11"/>
          </p:nvPr>
        </p:nvSpPr>
        <p:spPr/>
        <p:txBody>
          <a:bodyPr/>
          <a:lstStyle/>
          <a:p>
            <a:r>
              <a:rPr lang="en-US"/>
              <a:t>Pape Mamadou Djidiack FAYE, Enseignant chercheur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9DEF7-ADC4-C74B-A752-00989321E3AC}" type="datetime1">
              <a:rPr lang="fr-SN" smtClean="0"/>
              <a:t>27/08/2019</a:t>
            </a:fld>
            <a:endParaRPr lang="en-US" dirty="0"/>
          </a:p>
        </p:txBody>
      </p:sp>
      <p:sp>
        <p:nvSpPr>
          <p:cNvPr id="3" name="Footer Placeholder 2"/>
          <p:cNvSpPr>
            <a:spLocks noGrp="1"/>
          </p:cNvSpPr>
          <p:nvPr>
            <p:ph type="ftr" sz="quarter" idx="11"/>
          </p:nvPr>
        </p:nvSpPr>
        <p:spPr/>
        <p:txBody>
          <a:bodyPr/>
          <a:lstStyle/>
          <a:p>
            <a:r>
              <a:rPr lang="en-US"/>
              <a:t>Pape Mamadou Djidiack FAYE, Enseignant chercheur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Cliquez et modifiez le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D3F627-EAFA-4B4B-94B5-205FB640B113}" type="datetime1">
              <a:rPr lang="fr-SN" smtClean="0"/>
              <a:t>27/08/2019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Cliquez et modifiez le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D897A4-3038-6C43-8173-8384D6B0C09D}" type="datetime1">
              <a:rPr lang="fr-SN" smtClean="0"/>
              <a:t>27/08/2019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956D6F-F480-AC45-A33F-8FCF3A09EFFD}" type="datetime1">
              <a:rPr lang="fr-SN" smtClean="0"/>
              <a:t>27/08/2019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Pape Mamadou Djidiack FAYE, Enseignant chercheur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jboss.org/jbossas/download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jtips.info/" TargetMode="External"/><Relationship Id="rId2" Type="http://schemas.openxmlformats.org/officeDocument/2006/relationships/hyperlink" Target="http://www.objis.com/" TargetMode="External"/><Relationship Id="rId1" Type="http://schemas.openxmlformats.org/officeDocument/2006/relationships/slideLayout" Target="../slideLayouts/slideLayout2.xml"/><Relationship Id="rId4" Type="http://schemas.openxmlformats.org/officeDocument/2006/relationships/hyperlink" Target="https://openclassrooms.com/courses/creez-votre-application-web-avec-java-ee/outils-et-environnement-de-developpemen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70892" y="2487246"/>
            <a:ext cx="10131422" cy="2149475"/>
          </a:xfrm>
        </p:spPr>
        <p:txBody>
          <a:bodyPr>
            <a:noAutofit/>
          </a:bodyPr>
          <a:lstStyle/>
          <a:p>
            <a:r>
              <a:rPr lang="fr-FR" sz="4400" b="1" dirty="0">
                <a:solidFill>
                  <a:srgbClr val="00B0F0"/>
                </a:solidFill>
              </a:rPr>
              <a:t>Développement WEB  avec JEE </a:t>
            </a:r>
            <a:br>
              <a:rPr lang="fr-FR" sz="4400" b="1" dirty="0">
                <a:solidFill>
                  <a:srgbClr val="00B0F0"/>
                </a:solidFill>
              </a:rPr>
            </a:br>
            <a:r>
              <a:rPr lang="fr-FR" sz="4400" b="1" dirty="0">
                <a:solidFill>
                  <a:srgbClr val="00B0F0"/>
                </a:solidFill>
              </a:rPr>
              <a:t>(Java Enterprise Edition), eclipse &amp; JBOSS 7 </a:t>
            </a:r>
          </a:p>
        </p:txBody>
      </p:sp>
      <p:sp>
        <p:nvSpPr>
          <p:cNvPr id="3" name="Sous-titre 2"/>
          <p:cNvSpPr>
            <a:spLocks noGrp="1"/>
          </p:cNvSpPr>
          <p:nvPr>
            <p:ph type="subTitle" idx="1"/>
          </p:nvPr>
        </p:nvSpPr>
        <p:spPr>
          <a:xfrm>
            <a:off x="4714669" y="4859866"/>
            <a:ext cx="6987645" cy="1388534"/>
          </a:xfrm>
        </p:spPr>
        <p:txBody>
          <a:bodyPr/>
          <a:lstStyle/>
          <a:p>
            <a:r>
              <a:rPr lang="fr-FR" dirty="0"/>
              <a:t>Pape Mamadou Djidiack FAYE, Enseignant Chercheur</a:t>
            </a:r>
          </a:p>
          <a:p>
            <a:r>
              <a:rPr lang="fr-FR" dirty="0"/>
              <a:t>Email: djidiack88@gmail.com</a:t>
            </a:r>
          </a:p>
        </p:txBody>
      </p:sp>
      <p:sp>
        <p:nvSpPr>
          <p:cNvPr id="4" name="Titre 1"/>
          <p:cNvSpPr txBox="1">
            <a:spLocks/>
          </p:cNvSpPr>
          <p:nvPr/>
        </p:nvSpPr>
        <p:spPr>
          <a:xfrm>
            <a:off x="3127692" y="468923"/>
            <a:ext cx="8574622" cy="1130220"/>
          </a:xfrm>
          <a:prstGeom prst="rect">
            <a:avLst/>
          </a:prstGeom>
          <a:effectLst/>
        </p:spPr>
        <p:txBody>
          <a:bodyPr vert="horz" lIns="91440" tIns="45720" rIns="91440" bIns="45720" rtlCol="0" anchor="b">
            <a:normAutofit fontScale="925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t>JSP: JAVA SERVER PAGES</a:t>
            </a: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5191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Environnement de Développement</a:t>
            </a:r>
          </a:p>
        </p:txBody>
      </p:sp>
      <p:sp>
        <p:nvSpPr>
          <p:cNvPr id="3" name="Espace réservé du contenu 2"/>
          <p:cNvSpPr>
            <a:spLocks noGrp="1"/>
          </p:cNvSpPr>
          <p:nvPr>
            <p:ph idx="1"/>
          </p:nvPr>
        </p:nvSpPr>
        <p:spPr>
          <a:xfrm>
            <a:off x="1371600" y="858611"/>
            <a:ext cx="10386726" cy="5684599"/>
          </a:xfrm>
        </p:spPr>
        <p:txBody>
          <a:bodyPr>
            <a:normAutofit/>
          </a:bodyPr>
          <a:lstStyle/>
          <a:p>
            <a:pPr lvl="1">
              <a:buFont typeface="Arial" charset="0"/>
              <a:buChar char="•"/>
            </a:pPr>
            <a:r>
              <a:rPr lang="fr-FR" b="1" dirty="0"/>
              <a:t>JEE</a:t>
            </a:r>
            <a:r>
              <a:rPr lang="fr-FR" dirty="0"/>
              <a:t> fournit un ensemble d’API permettant de construire des sites WEB avec la technologie JAVA.</a:t>
            </a:r>
          </a:p>
          <a:p>
            <a:pPr lvl="1">
              <a:buFont typeface="Arial" charset="0"/>
              <a:buChar char="•"/>
            </a:pPr>
            <a:r>
              <a:rPr lang="fr-FR" dirty="0"/>
              <a:t>Pour cela, on utilise un </a:t>
            </a:r>
            <a:r>
              <a:rPr lang="fr-FR" b="1" dirty="0"/>
              <a:t>serveur d’application JEE</a:t>
            </a:r>
            <a:r>
              <a:rPr lang="fr-FR" dirty="0"/>
              <a:t>:</a:t>
            </a:r>
          </a:p>
          <a:p>
            <a:pPr lvl="1">
              <a:buFont typeface="Arial" charset="0"/>
              <a:buChar char="•"/>
            </a:pPr>
            <a:r>
              <a:rPr lang="fr-FR" dirty="0"/>
              <a:t>Un </a:t>
            </a:r>
            <a:r>
              <a:rPr lang="fr-FR" b="1" dirty="0"/>
              <a:t>serveur d'application </a:t>
            </a:r>
            <a:r>
              <a:rPr lang="fr-FR" dirty="0"/>
              <a:t>permet de charger et d'exécuter les servlets, EJB, ... dans une JVM. </a:t>
            </a:r>
            <a:r>
              <a:rPr lang="fr-FR" b="1" dirty="0"/>
              <a:t>C'est une extension du serveur web.</a:t>
            </a:r>
          </a:p>
          <a:p>
            <a:pPr lvl="1">
              <a:buFont typeface="Arial" charset="0"/>
              <a:buChar char="•"/>
            </a:pPr>
            <a:r>
              <a:rPr lang="fr-FR" dirty="0"/>
              <a:t>Ce serveur d'application contient entre autre un moteur de servlets qui se charge de manager les servlets qu'il contient.</a:t>
            </a:r>
          </a:p>
          <a:p>
            <a:pPr lvl="1">
              <a:buFont typeface="Arial" charset="0"/>
              <a:buChar char="•"/>
            </a:pPr>
            <a:r>
              <a:rPr lang="fr-FR" dirty="0"/>
              <a:t>L’utilisation d’un </a:t>
            </a:r>
            <a:r>
              <a:rPr lang="fr-FR" b="1" dirty="0"/>
              <a:t>IDE</a:t>
            </a:r>
            <a:r>
              <a:rPr lang="fr-FR" dirty="0"/>
              <a:t> (Integrated Development </a:t>
            </a:r>
            <a:r>
              <a:rPr lang="fr-FR" dirty="0" err="1"/>
              <a:t>Environment</a:t>
            </a:r>
            <a:r>
              <a:rPr lang="fr-FR" dirty="0"/>
              <a:t> ) est obligatoire comme </a:t>
            </a:r>
            <a:r>
              <a:rPr lang="fr-FR" b="1" dirty="0">
                <a:solidFill>
                  <a:srgbClr val="FF0000"/>
                </a:solidFill>
              </a:rPr>
              <a:t>Eclipse</a:t>
            </a:r>
            <a:r>
              <a:rPr lang="fr-FR" dirty="0"/>
              <a:t> ou </a:t>
            </a:r>
            <a:r>
              <a:rPr lang="fr-FR" b="1" dirty="0" err="1"/>
              <a:t>JBuilder</a:t>
            </a:r>
            <a:r>
              <a:rPr lang="fr-FR" dirty="0"/>
              <a:t>, ou </a:t>
            </a:r>
            <a:r>
              <a:rPr lang="fr-FR" b="1" dirty="0" err="1"/>
              <a:t>NetBeans</a:t>
            </a:r>
            <a:r>
              <a:rPr lang="fr-FR" dirty="0"/>
              <a:t>.</a:t>
            </a:r>
          </a:p>
          <a:p>
            <a:pPr lvl="1">
              <a:buFont typeface="Arial" charset="0"/>
              <a:buChar char="•"/>
            </a:pPr>
            <a:r>
              <a:rPr lang="fr-FR" dirty="0"/>
              <a:t>Dans ce cours, on utilisera Eclipse, vu sa gratuité, sa robustesse et son extensibilité grâce aux plugins.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9692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858611"/>
            <a:ext cx="10386726" cy="5684599"/>
          </a:xfrm>
        </p:spPr>
        <p:txBody>
          <a:bodyPr>
            <a:normAutofit/>
          </a:bodyPr>
          <a:lstStyle/>
          <a:p>
            <a:pPr>
              <a:buFont typeface="Arial" charset="0"/>
              <a:buChar char="•"/>
            </a:pPr>
            <a:r>
              <a:rPr lang="fr-FR" dirty="0"/>
              <a:t>Le serveur d’application </a:t>
            </a:r>
            <a:r>
              <a:rPr lang="fr-FR" b="1" dirty="0"/>
              <a:t>Jboss 7 </a:t>
            </a:r>
            <a:r>
              <a:rPr lang="fr-FR" dirty="0"/>
              <a:t>est une implémentation des </a:t>
            </a:r>
            <a:r>
              <a:rPr lang="fr-FR" b="1" dirty="0"/>
              <a:t>Spécifications Java EE 6</a:t>
            </a:r>
            <a:r>
              <a:rPr lang="fr-FR" dirty="0"/>
              <a:t> .</a:t>
            </a:r>
          </a:p>
          <a:p>
            <a:pPr>
              <a:buFont typeface="Arial" charset="0"/>
              <a:buChar char="•"/>
            </a:pPr>
            <a:r>
              <a:rPr lang="fr-FR" dirty="0"/>
              <a:t>L’architecture de </a:t>
            </a:r>
            <a:r>
              <a:rPr lang="fr-FR" b="1" dirty="0"/>
              <a:t>Jboss 7</a:t>
            </a:r>
            <a:r>
              <a:rPr lang="fr-FR" dirty="0"/>
              <a:t> est très différente de l’architecture des précédentes versions de </a:t>
            </a:r>
            <a:r>
              <a:rPr lang="fr-FR" b="1" dirty="0"/>
              <a:t>Jboss (4/5/6).</a:t>
            </a:r>
          </a:p>
          <a:p>
            <a:pPr>
              <a:buFont typeface="Arial" charset="0"/>
              <a:buChar char="•"/>
            </a:pPr>
            <a:r>
              <a:rPr lang="fr-FR" b="1" dirty="0"/>
              <a:t> </a:t>
            </a:r>
            <a:r>
              <a:rPr lang="fr-FR" dirty="0"/>
              <a:t>Elle se veut résolument plus modulaire, basée comme d’autres serveurs </a:t>
            </a:r>
            <a:r>
              <a:rPr lang="fr-FR" b="1" dirty="0"/>
              <a:t>(</a:t>
            </a:r>
            <a:r>
              <a:rPr lang="fr-FR" b="1" dirty="0" err="1"/>
              <a:t>GlassFish</a:t>
            </a:r>
            <a:r>
              <a:rPr lang="fr-FR" b="1" dirty="0"/>
              <a:t> 3) </a:t>
            </a:r>
            <a:r>
              <a:rPr lang="fr-FR" dirty="0"/>
              <a:t>sur la spécification </a:t>
            </a:r>
            <a:r>
              <a:rPr lang="fr-FR" b="1" dirty="0" err="1"/>
              <a:t>OsGI</a:t>
            </a:r>
            <a:endParaRPr lang="fr-FR"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96627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858611"/>
            <a:ext cx="10386726" cy="5684599"/>
          </a:xfrm>
        </p:spPr>
        <p:txBody>
          <a:bodyPr>
            <a:normAutofit/>
          </a:bodyPr>
          <a:lstStyle/>
          <a:p>
            <a:pPr>
              <a:buFont typeface="Arial" charset="0"/>
              <a:buChar char="•"/>
            </a:pPr>
            <a:r>
              <a:rPr lang="fr-FR" dirty="0"/>
              <a:t>Depuis JBoss AS 7, nous avons le choix  entre deux modes de démarrage</a:t>
            </a:r>
          </a:p>
          <a:p>
            <a:pPr lvl="1">
              <a:buFont typeface="Wingdings" charset="2"/>
              <a:buChar char="ü"/>
            </a:pPr>
            <a:r>
              <a:rPr lang="fr-FR" b="1" dirty="0"/>
              <a:t>Le mode standalone </a:t>
            </a:r>
            <a:r>
              <a:rPr lang="fr-FR" dirty="0"/>
              <a:t>est similaire à ce que nous avons dans les versions précédentes de JBoss, avec un serveur démarré et administré individuellement. </a:t>
            </a:r>
          </a:p>
          <a:p>
            <a:pPr lvl="1">
              <a:buFont typeface="Wingdings" charset="2"/>
              <a:buChar char="ü"/>
            </a:pPr>
            <a:r>
              <a:rPr lang="fr-FR" b="1" dirty="0"/>
              <a:t>Le mode domain </a:t>
            </a:r>
            <a:r>
              <a:rPr lang="fr-FR" dirty="0"/>
              <a:t>permet de démarrer plusieurs instances avec une seule commande et d'administrer les instances sur plusieurs machines de façon centralisée. Dans le mode domain, il y a 3 types d'acteurs :</a:t>
            </a:r>
          </a:p>
          <a:p>
            <a:pPr lvl="3">
              <a:buFont typeface="Courier New" charset="0"/>
              <a:buChar char="o"/>
            </a:pPr>
            <a:r>
              <a:rPr lang="fr-FR" b="1" dirty="0"/>
              <a:t>des serveurs JBoss </a:t>
            </a:r>
            <a:r>
              <a:rPr lang="fr-FR" dirty="0"/>
              <a:t>sur lesquels sont déployées les applications,</a:t>
            </a:r>
          </a:p>
          <a:p>
            <a:pPr lvl="3">
              <a:buFont typeface="Courier New" charset="0"/>
              <a:buChar char="o"/>
            </a:pPr>
            <a:r>
              <a:rPr lang="fr-FR" b="1" dirty="0"/>
              <a:t>un host controller </a:t>
            </a:r>
            <a:r>
              <a:rPr lang="fr-FR" dirty="0"/>
              <a:t>par machine, chacun contrôlant les serveurs JBoss sur cette machine,</a:t>
            </a:r>
          </a:p>
          <a:p>
            <a:pPr lvl="3">
              <a:buFont typeface="Courier New" charset="0"/>
              <a:buChar char="o"/>
            </a:pPr>
            <a:r>
              <a:rPr lang="fr-FR" b="1" dirty="0"/>
              <a:t>un domain controller </a:t>
            </a:r>
            <a:r>
              <a:rPr lang="fr-FR" dirty="0"/>
              <a:t>qui pilote l'ensemble de l'environnement.</a:t>
            </a:r>
          </a:p>
          <a:p>
            <a:pPr lvl="1">
              <a:buFont typeface="Wingdings" charset="2"/>
              <a:buChar char="ü"/>
            </a:pPr>
            <a:r>
              <a:rPr lang="fr-FR" b="1" dirty="0">
                <a:solidFill>
                  <a:srgbClr val="FF0000"/>
                </a:solidFill>
              </a:rPr>
              <a:t>Dans ce cours nous allons utilisé Jboss 7 en mode standalone</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31926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858611"/>
            <a:ext cx="10386726" cy="2079461"/>
          </a:xfrm>
        </p:spPr>
        <p:txBody>
          <a:bodyPr>
            <a:normAutofit/>
          </a:bodyPr>
          <a:lstStyle/>
          <a:p>
            <a:pPr>
              <a:buFont typeface="Arial" charset="0"/>
              <a:buChar char="•"/>
            </a:pPr>
            <a:r>
              <a:rPr lang="fr-FR" b="1" dirty="0"/>
              <a:t>Téléchargement.</a:t>
            </a:r>
          </a:p>
          <a:p>
            <a:pPr lvl="1">
              <a:buFont typeface="Wingdings" charset="2"/>
              <a:buChar char="ü"/>
            </a:pPr>
            <a:r>
              <a:rPr lang="fr-FR" dirty="0"/>
              <a:t>Aller sur le site de téléchargement JBOSS : </a:t>
            </a:r>
            <a:r>
              <a:rPr lang="fr-FR" sz="1800" b="1" dirty="0">
                <a:hlinkClick r:id="rId3"/>
              </a:rPr>
              <a:t>http://www.jboss.org/jbossas/downloads/</a:t>
            </a:r>
            <a:endParaRPr lang="fr-FR" sz="1800"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5" name="Image 4"/>
          <p:cNvPicPr>
            <a:picLocks noChangeAspect="1"/>
          </p:cNvPicPr>
          <p:nvPr/>
        </p:nvPicPr>
        <p:blipFill>
          <a:blip r:embed="rId4"/>
          <a:stretch>
            <a:fillRect/>
          </a:stretch>
        </p:blipFill>
        <p:spPr>
          <a:xfrm>
            <a:off x="1230317" y="2685704"/>
            <a:ext cx="10669291" cy="2833511"/>
          </a:xfrm>
          <a:prstGeom prst="rect">
            <a:avLst/>
          </a:prstGeom>
        </p:spPr>
      </p:pic>
    </p:spTree>
    <p:extLst>
      <p:ext uri="{BB962C8B-B14F-4D97-AF65-F5344CB8AC3E}">
        <p14:creationId xmlns:p14="http://schemas.microsoft.com/office/powerpoint/2010/main" val="66021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858611"/>
            <a:ext cx="10386726" cy="5008520"/>
          </a:xfrm>
        </p:spPr>
        <p:txBody>
          <a:bodyPr>
            <a:normAutofit/>
          </a:bodyPr>
          <a:lstStyle/>
          <a:p>
            <a:pPr>
              <a:buFont typeface="Arial" charset="0"/>
              <a:buChar char="•"/>
            </a:pPr>
            <a:r>
              <a:rPr lang="fr-FR" b="1" dirty="0"/>
              <a:t>Installation</a:t>
            </a:r>
          </a:p>
          <a:p>
            <a:pPr marL="800100" lvl="2" indent="-342900">
              <a:buFont typeface="Wingdings" charset="2"/>
              <a:buChar char="ü"/>
            </a:pPr>
            <a:r>
              <a:rPr lang="fr-FR" sz="2000" dirty="0" err="1"/>
              <a:t>Dézipper</a:t>
            </a:r>
            <a:r>
              <a:rPr lang="fr-FR" sz="2000" dirty="0"/>
              <a:t> l’archive jboss </a:t>
            </a:r>
          </a:p>
          <a:p>
            <a:pPr marL="800100" lvl="2" indent="-342900">
              <a:buFont typeface="Wingdings" charset="2"/>
              <a:buChar char="ü"/>
            </a:pPr>
            <a:r>
              <a:rPr lang="fr-FR" sz="2000" dirty="0"/>
              <a:t> Installation du JDK</a:t>
            </a:r>
          </a:p>
          <a:p>
            <a:pPr marL="800100" lvl="2" indent="-342900">
              <a:buFont typeface="Wingdings" charset="2"/>
              <a:buChar char="ü"/>
            </a:pPr>
            <a:r>
              <a:rPr lang="fr-FR" sz="2000" dirty="0"/>
              <a:t> Variable JAVA_HOME et JBOSS_HOME</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930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109441"/>
          </a:xfrm>
        </p:spPr>
        <p:txBody>
          <a:bodyPr>
            <a:normAutofit/>
          </a:bodyPr>
          <a:lstStyle/>
          <a:p>
            <a:pPr>
              <a:buFont typeface="Arial" charset="0"/>
              <a:buChar char="•"/>
            </a:pPr>
            <a:r>
              <a:rPr lang="fr-FR" b="1" dirty="0"/>
              <a:t>Installation</a:t>
            </a:r>
            <a:endParaRPr lang="fr-FR" sz="2000" b="1" dirty="0"/>
          </a:p>
          <a:p>
            <a:pPr marL="800100" lvl="2" indent="-342900">
              <a:buFont typeface="Wingdings" charset="2"/>
              <a:buChar char="ü"/>
            </a:pPr>
            <a:r>
              <a:rPr lang="fr-FR" sz="2000" dirty="0"/>
              <a:t> Variable JAVA_HOME et JBOSS_HOME</a:t>
            </a:r>
          </a:p>
          <a:p>
            <a:pPr marL="1143000" lvl="3" indent="-342900">
              <a:buFont typeface="Courier New" charset="0"/>
              <a:buChar char="o"/>
            </a:pPr>
            <a:r>
              <a:rPr lang="fr-FR" dirty="0"/>
              <a:t>Sous </a:t>
            </a:r>
            <a:r>
              <a:rPr lang="fr-FR" dirty="0" err="1"/>
              <a:t>windows</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6895" y="2500845"/>
            <a:ext cx="5468863" cy="3221189"/>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6532" y="2500845"/>
            <a:ext cx="5195468" cy="3221190"/>
          </a:xfrm>
          <a:prstGeom prst="rect">
            <a:avLst/>
          </a:prstGeom>
        </p:spPr>
      </p:pic>
    </p:spTree>
    <p:extLst>
      <p:ext uri="{BB962C8B-B14F-4D97-AF65-F5344CB8AC3E}">
        <p14:creationId xmlns:p14="http://schemas.microsoft.com/office/powerpoint/2010/main" val="1595540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109441"/>
          </a:xfrm>
        </p:spPr>
        <p:txBody>
          <a:bodyPr>
            <a:normAutofit/>
          </a:bodyPr>
          <a:lstStyle/>
          <a:p>
            <a:pPr>
              <a:buFont typeface="Arial" charset="0"/>
              <a:buChar char="•"/>
            </a:pPr>
            <a:r>
              <a:rPr lang="fr-FR" b="1" dirty="0"/>
              <a:t>Installation</a:t>
            </a:r>
            <a:endParaRPr lang="fr-FR" sz="2000" b="1" dirty="0"/>
          </a:p>
          <a:p>
            <a:pPr marL="800100" lvl="2" indent="-342900">
              <a:buFont typeface="Wingdings" charset="2"/>
              <a:buChar char="ü"/>
            </a:pPr>
            <a:r>
              <a:rPr lang="fr-FR" sz="2000" dirty="0"/>
              <a:t> Variable JAVA_HOME et JBOSS_HOME</a:t>
            </a:r>
          </a:p>
          <a:p>
            <a:pPr marL="1143000" lvl="3" indent="-342900">
              <a:buFont typeface="Courier New" charset="0"/>
              <a:buChar char="o"/>
            </a:pPr>
            <a:r>
              <a:rPr lang="fr-FR" dirty="0"/>
              <a:t>Sous  linux</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Image 6"/>
          <p:cNvPicPr>
            <a:picLocks noChangeAspect="1"/>
          </p:cNvPicPr>
          <p:nvPr/>
        </p:nvPicPr>
        <p:blipFill>
          <a:blip r:embed="rId3"/>
          <a:stretch>
            <a:fillRect/>
          </a:stretch>
        </p:blipFill>
        <p:spPr>
          <a:xfrm>
            <a:off x="4291682" y="2323475"/>
            <a:ext cx="6421786" cy="4162885"/>
          </a:xfrm>
          <a:prstGeom prst="rect">
            <a:avLst/>
          </a:prstGeom>
        </p:spPr>
      </p:pic>
    </p:spTree>
    <p:extLst>
      <p:ext uri="{BB962C8B-B14F-4D97-AF65-F5344CB8AC3E}">
        <p14:creationId xmlns:p14="http://schemas.microsoft.com/office/powerpoint/2010/main" val="1053129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109441"/>
          </a:xfrm>
        </p:spPr>
        <p:txBody>
          <a:bodyPr>
            <a:normAutofit/>
          </a:bodyPr>
          <a:lstStyle/>
          <a:p>
            <a:pPr>
              <a:buFont typeface="Arial" charset="0"/>
              <a:buChar char="•"/>
            </a:pPr>
            <a:r>
              <a:rPr lang="fr-FR" b="1" dirty="0"/>
              <a:t>Démarrage mode « standalone »</a:t>
            </a:r>
          </a:p>
          <a:p>
            <a:pPr marL="800100" lvl="2" indent="-342900">
              <a:buFont typeface="Wingdings" charset="2"/>
              <a:buChar char="ü"/>
            </a:pPr>
            <a:r>
              <a:rPr lang="fr-FR" sz="2000" dirty="0"/>
              <a:t> Variable JAVA_HOME et JBOSS_HOME</a:t>
            </a:r>
          </a:p>
          <a:p>
            <a:pPr marL="1143000" lvl="3" indent="-342900">
              <a:buFont typeface="Courier New" charset="0"/>
              <a:buChar char="o"/>
            </a:pPr>
            <a:r>
              <a:rPr lang="fr-FR" dirty="0"/>
              <a:t>Entrez dans le répertoire </a:t>
            </a:r>
            <a:r>
              <a:rPr lang="fr-FR" b="1" dirty="0"/>
              <a:t>’bin’, </a:t>
            </a:r>
            <a:r>
              <a:rPr lang="fr-FR" dirty="0"/>
              <a:t>puis:</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230" y="2524429"/>
            <a:ext cx="8944626" cy="3882348"/>
          </a:xfrm>
          <a:prstGeom prst="rect">
            <a:avLst/>
          </a:prstGeom>
        </p:spPr>
      </p:pic>
    </p:spTree>
    <p:extLst>
      <p:ext uri="{BB962C8B-B14F-4D97-AF65-F5344CB8AC3E}">
        <p14:creationId xmlns:p14="http://schemas.microsoft.com/office/powerpoint/2010/main" val="210071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5188402"/>
          </a:xfrm>
        </p:spPr>
        <p:txBody>
          <a:bodyPr>
            <a:normAutofit/>
          </a:bodyPr>
          <a:lstStyle/>
          <a:p>
            <a:pPr>
              <a:buFont typeface="Arial" charset="0"/>
              <a:buChar char="•"/>
            </a:pPr>
            <a:r>
              <a:rPr lang="fr-FR" b="1" dirty="0"/>
              <a:t>Démarrage mode « standalone »</a:t>
            </a:r>
          </a:p>
          <a:p>
            <a:pPr marL="800100" lvl="2" indent="-342900">
              <a:buFont typeface="Wingdings" charset="2"/>
              <a:buChar char="ü"/>
            </a:pPr>
            <a:r>
              <a:rPr lang="fr-FR" sz="2000" dirty="0"/>
              <a:t> Variable JAVA_HOME et JBOSS_HOME</a:t>
            </a:r>
          </a:p>
          <a:p>
            <a:pPr marL="1143000" lvl="3" indent="-342900">
              <a:buFont typeface="Courier New" charset="0"/>
              <a:buChar char="o"/>
            </a:pPr>
            <a:r>
              <a:rPr lang="fr-FR" sz="1800" dirty="0"/>
              <a:t>Entrez dans le répertoire </a:t>
            </a:r>
            <a:r>
              <a:rPr lang="fr-FR" sz="1800" b="1" dirty="0"/>
              <a:t>’bin’, </a:t>
            </a:r>
            <a:r>
              <a:rPr lang="fr-FR" sz="1800" dirty="0"/>
              <a:t>puis:</a:t>
            </a:r>
          </a:p>
          <a:p>
            <a:pPr marL="1600200" lvl="4" indent="-342900">
              <a:buFont typeface=".AppleSystemUIFont" charset="-120"/>
              <a:buChar char="-"/>
            </a:pPr>
            <a:r>
              <a:rPr lang="fr-FR" sz="1600" b="1" dirty="0"/>
              <a:t>Sous </a:t>
            </a:r>
            <a:r>
              <a:rPr lang="fr-FR" sz="1600" b="1" dirty="0" err="1"/>
              <a:t>windows</a:t>
            </a:r>
            <a:r>
              <a:rPr lang="fr-FR" sz="1600" dirty="0"/>
              <a:t>, lancer le script : </a:t>
            </a:r>
            <a:r>
              <a:rPr lang="fr-FR" sz="1600" b="1" dirty="0" err="1">
                <a:solidFill>
                  <a:srgbClr val="FF0000"/>
                </a:solidFill>
              </a:rPr>
              <a:t>standalone.bat</a:t>
            </a:r>
            <a:r>
              <a:rPr lang="fr-FR" sz="1600" b="1" dirty="0"/>
              <a:t> </a:t>
            </a:r>
            <a:r>
              <a:rPr lang="fr-FR" sz="1600" dirty="0"/>
              <a:t>(il est l’équivalent du </a:t>
            </a:r>
            <a:r>
              <a:rPr lang="fr-FR" sz="1600" b="1" dirty="0" err="1">
                <a:solidFill>
                  <a:srgbClr val="FF0000"/>
                </a:solidFill>
              </a:rPr>
              <a:t>run.bat</a:t>
            </a:r>
            <a:r>
              <a:rPr lang="fr-FR" sz="1600" b="1" dirty="0">
                <a:solidFill>
                  <a:srgbClr val="FF0000"/>
                </a:solidFill>
              </a:rPr>
              <a:t> / </a:t>
            </a:r>
            <a:r>
              <a:rPr lang="fr-FR" sz="1600" b="1" dirty="0" err="1">
                <a:solidFill>
                  <a:srgbClr val="FF0000"/>
                </a:solidFill>
              </a:rPr>
              <a:t>run.sh</a:t>
            </a:r>
            <a:r>
              <a:rPr lang="fr-FR" sz="1600" b="1" dirty="0">
                <a:solidFill>
                  <a:srgbClr val="FF0000"/>
                </a:solidFill>
              </a:rPr>
              <a:t> </a:t>
            </a:r>
            <a:r>
              <a:rPr lang="fr-FR" sz="1600" dirty="0"/>
              <a:t>des anciennes versions de Jboss)</a:t>
            </a:r>
          </a:p>
          <a:p>
            <a:pPr marL="1600200" lvl="4" indent="-342900">
              <a:buFont typeface=".AppleSystemUIFont" charset="-120"/>
              <a:buChar char="-"/>
            </a:pPr>
            <a:r>
              <a:rPr lang="fr-FR" sz="1600" b="1" dirty="0"/>
              <a:t>Sous Linux</a:t>
            </a:r>
            <a:r>
              <a:rPr lang="fr-FR" sz="1600" dirty="0"/>
              <a:t>, lancer : </a:t>
            </a:r>
            <a:r>
              <a:rPr lang="fr-FR" sz="1600" b="1" dirty="0" err="1">
                <a:solidFill>
                  <a:srgbClr val="FF0000"/>
                </a:solidFill>
              </a:rPr>
              <a:t>standalone.sh</a:t>
            </a:r>
            <a:endParaRPr lang="fr-FR" sz="1600" b="1" dirty="0">
              <a:solidFill>
                <a:srgbClr val="FF0000"/>
              </a:solidFill>
            </a:endParaRPr>
          </a:p>
          <a:p>
            <a:pPr marL="800100" lvl="2" indent="-342900">
              <a:buFont typeface="Wingdings" charset="2"/>
              <a:buChar char="ü"/>
            </a:pPr>
            <a:r>
              <a:rPr lang="fr-FR" sz="2000" dirty="0"/>
              <a:t>Pour tester que Jboss est bien démarré, avec un navigateur, allez sur </a:t>
            </a:r>
            <a:r>
              <a:rPr lang="fr-FR" sz="2000" dirty="0">
                <a:hlinkClick r:id="rId3"/>
              </a:rPr>
              <a:t>http://localhost:8080</a:t>
            </a:r>
            <a:endParaRPr lang="fr-FR" sz="2000" dirty="0"/>
          </a:p>
          <a:p>
            <a:pPr marL="800100" lvl="2" indent="-342900">
              <a:buFont typeface=".AppleSystemUIFont" charset="-120"/>
              <a:buChar char="-"/>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2859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034491"/>
          </a:xfrm>
        </p:spPr>
        <p:txBody>
          <a:bodyPr>
            <a:normAutofit/>
          </a:bodyPr>
          <a:lstStyle/>
          <a:p>
            <a:pPr>
              <a:buFont typeface="Arial" charset="0"/>
              <a:buChar char="•"/>
            </a:pPr>
            <a:r>
              <a:rPr lang="fr-FR" b="1" dirty="0"/>
              <a:t>Démarrage mode « standalone »</a:t>
            </a:r>
          </a:p>
          <a:p>
            <a:pPr marL="800100" lvl="2" indent="-342900">
              <a:buFont typeface="Wingdings" charset="2"/>
              <a:buChar char="ü"/>
            </a:pPr>
            <a:r>
              <a:rPr lang="fr-FR" sz="2000" dirty="0"/>
              <a:t>Pour tester que Jboss est bien démarré, avec un navigateur, allez sur </a:t>
            </a:r>
            <a:r>
              <a:rPr lang="fr-FR" sz="2000" dirty="0">
                <a:hlinkClick r:id="rId3"/>
              </a:rPr>
              <a:t>http://localhost:8080</a:t>
            </a:r>
            <a:endParaRPr lang="fr-FR" sz="2000" dirty="0"/>
          </a:p>
          <a:p>
            <a:pPr marL="800100" lvl="2" indent="-342900">
              <a:buFont typeface=".AppleSystemUIFont" charset="-120"/>
              <a:buChar char="-"/>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7325" y="2037513"/>
            <a:ext cx="7915275" cy="4505325"/>
          </a:xfrm>
          <a:prstGeom prst="rect">
            <a:avLst/>
          </a:prstGeom>
        </p:spPr>
      </p:pic>
    </p:spTree>
    <p:extLst>
      <p:ext uri="{BB962C8B-B14F-4D97-AF65-F5344CB8AC3E}">
        <p14:creationId xmlns:p14="http://schemas.microsoft.com/office/powerpoint/2010/main" val="1742898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Introduction</a:t>
            </a:r>
          </a:p>
        </p:txBody>
      </p:sp>
      <p:sp>
        <p:nvSpPr>
          <p:cNvPr id="3" name="Espace réservé du contenu 2"/>
          <p:cNvSpPr>
            <a:spLocks noGrp="1"/>
          </p:cNvSpPr>
          <p:nvPr>
            <p:ph idx="1"/>
          </p:nvPr>
        </p:nvSpPr>
        <p:spPr>
          <a:xfrm>
            <a:off x="1484311" y="1460500"/>
            <a:ext cx="10018713" cy="4218217"/>
          </a:xfrm>
        </p:spPr>
        <p:txBody>
          <a:bodyPr>
            <a:normAutofit/>
          </a:bodyPr>
          <a:lstStyle/>
          <a:p>
            <a:r>
              <a:rPr lang="fr-FR" b="1" dirty="0"/>
              <a:t>JEE</a:t>
            </a:r>
            <a:r>
              <a:rPr lang="fr-FR" dirty="0"/>
              <a:t> est un ensemble de technologies, créées par SUN </a:t>
            </a:r>
            <a:r>
              <a:rPr lang="fr-FR" dirty="0" err="1"/>
              <a:t>MicroSystems</a:t>
            </a:r>
            <a:r>
              <a:rPr lang="fr-FR" dirty="0"/>
              <a:t>, permettant de réaliser des applications WEB mais aussi des applications standalone, en utilisant le langage JAVA.</a:t>
            </a:r>
          </a:p>
          <a:p>
            <a:r>
              <a:rPr lang="fr-FR" dirty="0"/>
              <a:t>Cette édition est dédiée à la réalisation d'applications pour entreprises.</a:t>
            </a:r>
          </a:p>
          <a:p>
            <a:r>
              <a:rPr lang="fr-FR" b="1" dirty="0"/>
              <a:t>JEE</a:t>
            </a:r>
            <a:r>
              <a:rPr lang="fr-FR" dirty="0"/>
              <a:t> est basée sur </a:t>
            </a:r>
            <a:r>
              <a:rPr lang="fr-FR" b="1" dirty="0"/>
              <a:t>J2SE</a:t>
            </a:r>
            <a:r>
              <a:rPr lang="fr-FR" dirty="0"/>
              <a:t> (Java 2 Standard Edition) qui contient les API de bases de java.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269364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471561"/>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1450722"/>
            <a:ext cx="10386726" cy="5407278"/>
          </a:xfrm>
        </p:spPr>
        <p:txBody>
          <a:bodyPr>
            <a:normAutofit/>
          </a:bodyPr>
          <a:lstStyle/>
          <a:p>
            <a:pPr>
              <a:buFont typeface="Arial" charset="0"/>
              <a:buChar char="•"/>
            </a:pPr>
            <a:r>
              <a:rPr lang="fr-FR" sz="3200" b="1" dirty="0"/>
              <a:t>Introduction à  Jboss Tools</a:t>
            </a:r>
          </a:p>
          <a:p>
            <a:pPr marL="800100" lvl="2" indent="-342900">
              <a:buFont typeface="Wingdings" charset="2"/>
              <a:buChar char="ü"/>
            </a:pPr>
            <a:r>
              <a:rPr lang="fr-FR" sz="2800" b="1" dirty="0"/>
              <a:t>Jboss tools </a:t>
            </a:r>
            <a:r>
              <a:rPr lang="fr-FR" sz="2800" dirty="0"/>
              <a:t>est une suite d’outils permettant de réaliser conception et développement Java/J2ee autour du serveur d’application Jboss.</a:t>
            </a:r>
          </a:p>
          <a:p>
            <a:pPr marL="800100" lvl="2" indent="-342900">
              <a:buFont typeface="Wingdings" charset="2"/>
              <a:buChar char="ü"/>
            </a:pPr>
            <a:r>
              <a:rPr lang="fr-FR" sz="2800" dirty="0"/>
              <a:t>Vous retrouverez par exemple</a:t>
            </a:r>
          </a:p>
          <a:p>
            <a:pPr marL="1143000" lvl="3" indent="-342900">
              <a:buFont typeface="Courier New" charset="0"/>
              <a:buChar char="o"/>
            </a:pPr>
            <a:r>
              <a:rPr lang="fr-FR" sz="2000" dirty="0"/>
              <a:t>Un module facilitant le développement avec </a:t>
            </a:r>
            <a:r>
              <a:rPr lang="fr-FR" sz="2000" dirty="0" err="1"/>
              <a:t>Hibernate</a:t>
            </a:r>
            <a:r>
              <a:rPr lang="fr-FR" sz="2000" dirty="0"/>
              <a:t> </a:t>
            </a:r>
          </a:p>
          <a:p>
            <a:pPr marL="1143000" lvl="3" indent="-342900">
              <a:buFont typeface="Courier New" charset="0"/>
              <a:buChar char="o"/>
            </a:pPr>
            <a:r>
              <a:rPr lang="fr-FR" sz="2000" dirty="0"/>
              <a:t> Un module facilitant le développement avec JBoss </a:t>
            </a:r>
            <a:r>
              <a:rPr lang="fr-FR" sz="2000" dirty="0" err="1"/>
              <a:t>Seam</a:t>
            </a:r>
            <a:r>
              <a:rPr lang="fr-FR" sz="2000" dirty="0"/>
              <a:t> </a:t>
            </a:r>
          </a:p>
          <a:p>
            <a:pPr marL="1143000" lvl="3" indent="-342900">
              <a:buFont typeface="Courier New" charset="0"/>
              <a:buChar char="o"/>
            </a:pPr>
            <a:r>
              <a:rPr lang="fr-FR" sz="2000" dirty="0"/>
              <a:t> Un module facilitant l’utilisation de JBPM, </a:t>
            </a:r>
          </a:p>
          <a:p>
            <a:pPr marL="1143000" lvl="3" indent="-342900">
              <a:buFont typeface="Courier New" charset="0"/>
              <a:buChar char="o"/>
            </a:pPr>
            <a:r>
              <a:rPr lang="fr-FR" sz="2000" dirty="0"/>
              <a:t>  </a:t>
            </a:r>
            <a:r>
              <a:rPr lang="fr-FR" sz="2000" dirty="0">
                <a:solidFill>
                  <a:srgbClr val="FF0000"/>
                </a:solidFill>
              </a:rPr>
              <a:t>Un module pour intégrer Eclipse/JBoss AS</a:t>
            </a:r>
          </a:p>
          <a:p>
            <a:pPr marL="1143000" lvl="3" indent="-342900">
              <a:buFont typeface="Courier New" charset="0"/>
              <a:buChar char="o"/>
            </a:pPr>
            <a:r>
              <a:rPr lang="mr-IN" sz="2000" dirty="0"/>
              <a:t>…</a:t>
            </a:r>
            <a:endParaRPr lang="fr-FR" sz="2000"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9039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948551"/>
            <a:ext cx="10386726" cy="5523547"/>
          </a:xfrm>
        </p:spPr>
        <p:txBody>
          <a:bodyPr>
            <a:normAutofit/>
          </a:bodyPr>
          <a:lstStyle/>
          <a:p>
            <a:pPr>
              <a:buFont typeface="Arial" charset="0"/>
              <a:buChar char="•"/>
            </a:pPr>
            <a:r>
              <a:rPr lang="fr-FR" b="1" dirty="0"/>
              <a:t>Installation de jboss tools  sous éclipse»</a:t>
            </a:r>
          </a:p>
          <a:p>
            <a:pPr marL="800100" lvl="2" indent="-342900">
              <a:buFont typeface="Wingdings" charset="2"/>
              <a:buChar char="ü"/>
            </a:pPr>
            <a:r>
              <a:rPr lang="fr-FR" sz="2000" dirty="0"/>
              <a:t>Pour configurer le serveur jboss 7 sous éclipse nous aurons besoins de Jboss tools. Ainsi  nous allons installé Jboss tools  sous éclipse.</a:t>
            </a:r>
          </a:p>
          <a:p>
            <a:pPr marL="800100" lvl="2" indent="-342900">
              <a:buFont typeface="Wingdings" charset="2"/>
              <a:buChar char="ü"/>
            </a:pPr>
            <a:r>
              <a:rPr lang="fr-FR" sz="2000" dirty="0"/>
              <a:t>Sous ellipse, Allez dans </a:t>
            </a:r>
            <a:r>
              <a:rPr lang="fr-FR" sz="2000" b="1" dirty="0"/>
              <a:t>help&gt; eclipse Marketplace  </a:t>
            </a:r>
          </a:p>
          <a:p>
            <a:pPr marL="800100" lvl="2" indent="-342900">
              <a:buFont typeface="Wingdings" charset="2"/>
              <a:buChar char="ü"/>
            </a:pPr>
            <a:endParaRPr lang="fr-FR" sz="2000"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8350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1256445"/>
            <a:ext cx="10386726" cy="936434"/>
          </a:xfrm>
        </p:spPr>
        <p:txBody>
          <a:bodyPr>
            <a:normAutofit lnSpcReduction="10000"/>
          </a:bodyPr>
          <a:lstStyle/>
          <a:p>
            <a:pPr>
              <a:buFont typeface="Arial" charset="0"/>
              <a:buChar char="•"/>
            </a:pPr>
            <a:r>
              <a:rPr lang="fr-FR" b="1" dirty="0"/>
              <a:t>Installation de jboss tools  sous éclipse»</a:t>
            </a:r>
          </a:p>
          <a:p>
            <a:pPr marL="800100" lvl="2" indent="-342900">
              <a:buClr>
                <a:srgbClr val="30ACEC">
                  <a:lumMod val="75000"/>
                </a:srgbClr>
              </a:buClr>
              <a:buFont typeface="Wingdings" charset="2"/>
              <a:buChar char="ü"/>
            </a:pPr>
            <a:r>
              <a:rPr lang="fr-FR" sz="2000" dirty="0">
                <a:solidFill>
                  <a:prstClr val="black"/>
                </a:solidFill>
              </a:rPr>
              <a:t>Sous eclipse, Allez sur  </a:t>
            </a:r>
            <a:r>
              <a:rPr lang="fr-FR" sz="2000" b="1" dirty="0">
                <a:solidFill>
                  <a:prstClr val="black"/>
                </a:solidFill>
              </a:rPr>
              <a:t>Help&gt; eclipse Marketplace  </a:t>
            </a:r>
          </a:p>
          <a:p>
            <a:pPr>
              <a:buFont typeface="Arial" charset="0"/>
              <a:buChar char="•"/>
            </a:pPr>
            <a:endParaRPr lang="fr-FR"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04" y="2132919"/>
            <a:ext cx="8372007" cy="4660705"/>
          </a:xfrm>
          <a:prstGeom prst="rect">
            <a:avLst/>
          </a:prstGeom>
        </p:spPr>
      </p:pic>
    </p:spTree>
    <p:extLst>
      <p:ext uri="{BB962C8B-B14F-4D97-AF65-F5344CB8AC3E}">
        <p14:creationId xmlns:p14="http://schemas.microsoft.com/office/powerpoint/2010/main" val="91740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1256445"/>
            <a:ext cx="10500610" cy="936434"/>
          </a:xfrm>
        </p:spPr>
        <p:txBody>
          <a:bodyPr>
            <a:normAutofit fontScale="92500"/>
          </a:bodyPr>
          <a:lstStyle/>
          <a:p>
            <a:pPr>
              <a:buFont typeface="Arial" charset="0"/>
              <a:buChar char="•"/>
            </a:pPr>
            <a:r>
              <a:rPr lang="fr-FR" b="1" dirty="0"/>
              <a:t>Installation de jboss tools  sous éclipse»</a:t>
            </a:r>
          </a:p>
          <a:p>
            <a:pPr marL="800100" lvl="2" indent="-342900">
              <a:buClr>
                <a:srgbClr val="30ACEC">
                  <a:lumMod val="75000"/>
                </a:srgbClr>
              </a:buClr>
              <a:buFont typeface="Wingdings" charset="2"/>
              <a:buChar char="ü"/>
            </a:pPr>
            <a:r>
              <a:rPr lang="fr-FR" sz="2000" dirty="0">
                <a:solidFill>
                  <a:prstClr val="black"/>
                </a:solidFill>
              </a:rPr>
              <a:t>Recherchez jboss tools en  entrant </a:t>
            </a:r>
            <a:r>
              <a:rPr lang="fr-FR" sz="2000" b="1" dirty="0">
                <a:solidFill>
                  <a:prstClr val="black"/>
                </a:solidFill>
              </a:rPr>
              <a:t>« jboss » </a:t>
            </a:r>
            <a:r>
              <a:rPr lang="fr-FR" sz="2000" dirty="0">
                <a:solidFill>
                  <a:prstClr val="black"/>
                </a:solidFill>
              </a:rPr>
              <a:t>dans la zone de recherche puis cliquez sur </a:t>
            </a:r>
            <a:r>
              <a:rPr lang="fr-FR" sz="2000" b="1" dirty="0">
                <a:solidFill>
                  <a:prstClr val="black"/>
                </a:solidFill>
              </a:rPr>
              <a:t>« </a:t>
            </a:r>
            <a:r>
              <a:rPr lang="fr-FR" sz="2000" b="1" dirty="0" err="1">
                <a:solidFill>
                  <a:prstClr val="black"/>
                </a:solidFill>
              </a:rPr>
              <a:t>install</a:t>
            </a:r>
            <a:r>
              <a:rPr lang="fr-FR" sz="2000" b="1" dirty="0">
                <a:solidFill>
                  <a:prstClr val="black"/>
                </a:solidFill>
              </a:rPr>
              <a:t> »</a:t>
            </a:r>
          </a:p>
          <a:p>
            <a:pPr>
              <a:buFont typeface="Arial" charset="0"/>
              <a:buChar char="•"/>
            </a:pPr>
            <a:endParaRPr lang="fr-FR"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23</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852" y="1993692"/>
            <a:ext cx="5969422" cy="6858000"/>
          </a:xfrm>
          <a:prstGeom prst="rect">
            <a:avLst/>
          </a:prstGeom>
        </p:spPr>
      </p:pic>
    </p:spTree>
    <p:extLst>
      <p:ext uri="{BB962C8B-B14F-4D97-AF65-F5344CB8AC3E}">
        <p14:creationId xmlns:p14="http://schemas.microsoft.com/office/powerpoint/2010/main" val="990959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034491"/>
          </a:xfrm>
        </p:spPr>
        <p:txBody>
          <a:bodyPr>
            <a:normAutofit/>
          </a:bodyPr>
          <a:lstStyle/>
          <a:p>
            <a:pPr>
              <a:buFont typeface="Arial" charset="0"/>
              <a:buChar char="•"/>
            </a:pPr>
            <a:r>
              <a:rPr lang="fr-FR" b="1" dirty="0"/>
              <a:t>Configuration de JBoss 7 sous éclipse»</a:t>
            </a:r>
          </a:p>
          <a:p>
            <a:pPr marL="800100" lvl="2" indent="-342900">
              <a:buFont typeface="Wingdings" charset="2"/>
              <a:buChar char="ü"/>
            </a:pPr>
            <a:r>
              <a:rPr lang="fr-FR" sz="2000" dirty="0"/>
              <a:t>Allez sur  </a:t>
            </a:r>
            <a:r>
              <a:rPr lang="fr-FR" sz="2000" b="1" dirty="0"/>
              <a:t>File &gt; New &gt; </a:t>
            </a:r>
            <a:r>
              <a:rPr lang="fr-FR" sz="2000" b="1" dirty="0" err="1"/>
              <a:t>Other</a:t>
            </a:r>
            <a:endParaRPr lang="fr-FR" sz="2000"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419" y="1933092"/>
            <a:ext cx="6282766" cy="4843697"/>
          </a:xfrm>
          <a:prstGeom prst="rect">
            <a:avLst/>
          </a:prstGeom>
        </p:spPr>
      </p:pic>
    </p:spTree>
    <p:extLst>
      <p:ext uri="{BB962C8B-B14F-4D97-AF65-F5344CB8AC3E}">
        <p14:creationId xmlns:p14="http://schemas.microsoft.com/office/powerpoint/2010/main" val="1603376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034491"/>
          </a:xfrm>
        </p:spPr>
        <p:txBody>
          <a:bodyPr>
            <a:normAutofit/>
          </a:bodyPr>
          <a:lstStyle/>
          <a:p>
            <a:pPr>
              <a:buFont typeface="Arial" charset="0"/>
              <a:buChar char="•"/>
            </a:pPr>
            <a:r>
              <a:rPr lang="fr-FR" b="1" dirty="0"/>
              <a:t>Configuration de JBoss 7 sous éclipse»</a:t>
            </a:r>
          </a:p>
          <a:p>
            <a:pPr marL="800100" lvl="2" indent="-342900">
              <a:buFont typeface="Wingdings" charset="2"/>
              <a:buChar char="ü"/>
            </a:pPr>
            <a:r>
              <a:rPr lang="fr-FR" dirty="0"/>
              <a:t>Sélectionnez </a:t>
            </a:r>
            <a:r>
              <a:rPr lang="fr-FR" b="1" dirty="0"/>
              <a:t>« server » </a:t>
            </a:r>
            <a:r>
              <a:rPr lang="fr-FR" dirty="0"/>
              <a:t>puis  cliquez puis </a:t>
            </a:r>
            <a:r>
              <a:rPr lang="fr-FR" b="1" dirty="0" err="1"/>
              <a:t>Next</a:t>
            </a:r>
            <a:endParaRPr lang="fr-FR"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0776" y="1695974"/>
            <a:ext cx="5515184" cy="5117505"/>
          </a:xfrm>
          <a:prstGeom prst="rect">
            <a:avLst/>
          </a:prstGeom>
        </p:spPr>
      </p:pic>
    </p:spTree>
    <p:extLst>
      <p:ext uri="{BB962C8B-B14F-4D97-AF65-F5344CB8AC3E}">
        <p14:creationId xmlns:p14="http://schemas.microsoft.com/office/powerpoint/2010/main" val="324387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678729"/>
            <a:ext cx="10386726" cy="2034491"/>
          </a:xfrm>
        </p:spPr>
        <p:txBody>
          <a:bodyPr>
            <a:normAutofit/>
          </a:bodyPr>
          <a:lstStyle/>
          <a:p>
            <a:pPr>
              <a:buFont typeface="Arial" charset="0"/>
              <a:buChar char="•"/>
            </a:pPr>
            <a:r>
              <a:rPr lang="fr-FR" b="1" dirty="0"/>
              <a:t>Configuration de JBoss 7 sous éclipse»</a:t>
            </a:r>
          </a:p>
          <a:p>
            <a:pPr marL="800100" lvl="2" indent="-342900">
              <a:buFont typeface="Wingdings" charset="2"/>
              <a:buChar char="ü"/>
            </a:pPr>
            <a:r>
              <a:rPr lang="fr-FR" dirty="0"/>
              <a:t>Sélectionnez </a:t>
            </a:r>
            <a:r>
              <a:rPr lang="fr-FR" b="1" dirty="0"/>
              <a:t>« jboss AS 7 .1» </a:t>
            </a:r>
            <a:r>
              <a:rPr lang="fr-FR" dirty="0"/>
              <a:t>puis </a:t>
            </a:r>
            <a:r>
              <a:rPr lang="fr-FR" b="1" dirty="0"/>
              <a:t>« </a:t>
            </a:r>
            <a:r>
              <a:rPr lang="fr-FR" b="1" dirty="0" err="1"/>
              <a:t>Next</a:t>
            </a:r>
            <a:r>
              <a:rPr lang="fr-FR" b="1" dirty="0"/>
              <a:t>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27" y="1657890"/>
            <a:ext cx="5669613" cy="5981603"/>
          </a:xfrm>
          <a:prstGeom prst="rect">
            <a:avLst/>
          </a:prstGeom>
        </p:spPr>
      </p:pic>
    </p:spTree>
    <p:extLst>
      <p:ext uri="{BB962C8B-B14F-4D97-AF65-F5344CB8AC3E}">
        <p14:creationId xmlns:p14="http://schemas.microsoft.com/office/powerpoint/2010/main" val="327519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6125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124098"/>
            <a:ext cx="10386726" cy="2034491"/>
          </a:xfrm>
        </p:spPr>
        <p:txBody>
          <a:bodyPr>
            <a:normAutofit/>
          </a:bodyPr>
          <a:lstStyle/>
          <a:p>
            <a:pPr>
              <a:buFont typeface="Arial" charset="0"/>
              <a:buChar char="•"/>
            </a:pPr>
            <a:r>
              <a:rPr lang="fr-FR" b="1" dirty="0"/>
              <a:t>Configuration de JBoss 7 sous éclipse»</a:t>
            </a:r>
          </a:p>
          <a:p>
            <a:pPr marL="800100" lvl="2" indent="-342900">
              <a:buFont typeface="Wingdings" charset="2"/>
              <a:buChar char="ü"/>
            </a:pPr>
            <a:r>
              <a:rPr lang="fr-FR" dirty="0"/>
              <a:t>Donnez le chemin d’installation de votre  serveur Jboss 7  puis  cliquez sur </a:t>
            </a:r>
            <a:r>
              <a:rPr lang="fr-FR" b="1" dirty="0"/>
              <a:t>« finish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465" y="1545939"/>
            <a:ext cx="6390251" cy="5312061"/>
          </a:xfrm>
          <a:prstGeom prst="rect">
            <a:avLst/>
          </a:prstGeom>
        </p:spPr>
      </p:pic>
    </p:spTree>
    <p:extLst>
      <p:ext uri="{BB962C8B-B14F-4D97-AF65-F5344CB8AC3E}">
        <p14:creationId xmlns:p14="http://schemas.microsoft.com/office/powerpoint/2010/main" val="485889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61250"/>
            <a:ext cx="10018713" cy="979161"/>
          </a:xfrm>
        </p:spPr>
        <p:txBody>
          <a:bodyPr/>
          <a:lstStyle/>
          <a:p>
            <a:r>
              <a:rPr lang="fr-FR" b="1" dirty="0"/>
              <a:t>Le serveur d’application JBOSS 7</a:t>
            </a:r>
          </a:p>
        </p:txBody>
      </p:sp>
      <p:sp>
        <p:nvSpPr>
          <p:cNvPr id="3" name="Espace réservé du contenu 2"/>
          <p:cNvSpPr>
            <a:spLocks noGrp="1"/>
          </p:cNvSpPr>
          <p:nvPr>
            <p:ph idx="1"/>
          </p:nvPr>
        </p:nvSpPr>
        <p:spPr>
          <a:xfrm>
            <a:off x="1371600" y="124098"/>
            <a:ext cx="10386726" cy="2034491"/>
          </a:xfrm>
        </p:spPr>
        <p:txBody>
          <a:bodyPr>
            <a:normAutofit/>
          </a:bodyPr>
          <a:lstStyle/>
          <a:p>
            <a:pPr>
              <a:buFont typeface="Arial" charset="0"/>
              <a:buChar char="•"/>
            </a:pPr>
            <a:r>
              <a:rPr lang="fr-FR" b="1" dirty="0"/>
              <a:t>Configuration de JBoss 7 sous éclipse»</a:t>
            </a:r>
          </a:p>
          <a:p>
            <a:pPr marL="800100" lvl="2" indent="-342900">
              <a:buFont typeface="Wingdings" charset="2"/>
              <a:buChar char="ü"/>
            </a:pPr>
            <a:r>
              <a:rPr lang="fr-FR" dirty="0"/>
              <a:t>Démarrage de jboss 7 sous éclipse</a:t>
            </a:r>
            <a:endParaRPr lang="fr-FR" b="1"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28</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183" y="1752600"/>
            <a:ext cx="8369330" cy="4114531"/>
          </a:xfrm>
          <a:prstGeom prst="rect">
            <a:avLst/>
          </a:prstGeom>
        </p:spPr>
      </p:pic>
    </p:spTree>
    <p:extLst>
      <p:ext uri="{BB962C8B-B14F-4D97-AF65-F5344CB8AC3E}">
        <p14:creationId xmlns:p14="http://schemas.microsoft.com/office/powerpoint/2010/main" val="1103312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94240"/>
            <a:ext cx="10018713" cy="979161"/>
          </a:xfrm>
        </p:spPr>
        <p:txBody>
          <a:bodyPr/>
          <a:lstStyle/>
          <a:p>
            <a:r>
              <a:rPr lang="fr-FR" b="1" dirty="0"/>
              <a:t>Les applications Web</a:t>
            </a:r>
          </a:p>
        </p:txBody>
      </p:sp>
      <p:sp>
        <p:nvSpPr>
          <p:cNvPr id="3" name="Espace réservé du contenu 2"/>
          <p:cNvSpPr>
            <a:spLocks noGrp="1"/>
          </p:cNvSpPr>
          <p:nvPr>
            <p:ph idx="1"/>
          </p:nvPr>
        </p:nvSpPr>
        <p:spPr>
          <a:xfrm>
            <a:off x="1371600" y="854439"/>
            <a:ext cx="10386726" cy="6145968"/>
          </a:xfrm>
        </p:spPr>
        <p:txBody>
          <a:bodyPr>
            <a:normAutofit/>
          </a:bodyPr>
          <a:lstStyle/>
          <a:p>
            <a:pPr>
              <a:buFont typeface="Arial" charset="0"/>
              <a:buChar char="•"/>
            </a:pPr>
            <a:r>
              <a:rPr lang="fr-FR" dirty="0"/>
              <a:t>une application web est une application contenant des objets spéciaux, capables de recevoir des requêtes web (HTTP) et de renvoyer des réponses à ces requêtes.</a:t>
            </a:r>
          </a:p>
          <a:p>
            <a:pPr>
              <a:buFont typeface="Arial" charset="0"/>
              <a:buChar char="•"/>
            </a:pPr>
            <a:r>
              <a:rPr lang="fr-FR" dirty="0"/>
              <a:t>En Java, ces objets sont principalement des </a:t>
            </a:r>
            <a:r>
              <a:rPr lang="fr-FR" b="1" dirty="0">
                <a:solidFill>
                  <a:srgbClr val="FF0000"/>
                </a:solidFill>
              </a:rPr>
              <a:t>servlets</a:t>
            </a:r>
            <a:r>
              <a:rPr lang="fr-FR" dirty="0"/>
              <a:t>.</a:t>
            </a:r>
          </a:p>
          <a:p>
            <a:pPr>
              <a:buFont typeface="Arial" charset="0"/>
              <a:buChar char="•"/>
            </a:pPr>
            <a:r>
              <a:rPr lang="fr-FR" dirty="0"/>
              <a:t>Une </a:t>
            </a:r>
            <a:r>
              <a:rPr lang="fr-FR" b="1" dirty="0" err="1">
                <a:solidFill>
                  <a:srgbClr val="FF0000"/>
                </a:solidFill>
              </a:rPr>
              <a:t>webapp</a:t>
            </a:r>
            <a:r>
              <a:rPr lang="fr-FR" dirty="0"/>
              <a:t> peut revêtir deux formes:</a:t>
            </a:r>
          </a:p>
          <a:p>
            <a:pPr lvl="1">
              <a:buFont typeface="Wingdings" charset="2"/>
              <a:buChar char="ü"/>
            </a:pPr>
            <a:r>
              <a:rPr lang="fr-FR" dirty="0"/>
              <a:t>Posséder physiquement, sur un système de fichiers, tous les fichiers et répertoires de l'architecture de la </a:t>
            </a:r>
            <a:r>
              <a:rPr lang="fr-FR" b="1" dirty="0" err="1">
                <a:solidFill>
                  <a:srgbClr val="FF0000"/>
                </a:solidFill>
              </a:rPr>
              <a:t>webapp</a:t>
            </a:r>
            <a:r>
              <a:rPr lang="fr-FR" dirty="0"/>
              <a:t>. Cette version est dite déployée (ou décompactée). Elle est utilisée généralement pendant les phases de développement, puisqu'elle permet une modification immédiate des ressources qui le nécessitent.</a:t>
            </a:r>
          </a:p>
          <a:p>
            <a:pPr lvl="1">
              <a:buFont typeface="Wingdings" charset="2"/>
              <a:buChar char="ü"/>
            </a:pPr>
            <a:r>
              <a:rPr lang="fr-FR" dirty="0"/>
              <a:t>Créer une archive </a:t>
            </a:r>
            <a:r>
              <a:rPr lang="fr-FR" b="1" dirty="0">
                <a:solidFill>
                  <a:srgbClr val="FF0000"/>
                </a:solidFill>
              </a:rPr>
              <a:t>WAR</a:t>
            </a:r>
            <a:r>
              <a:rPr lang="fr-FR" dirty="0"/>
              <a:t> (Web Application </a:t>
            </a:r>
            <a:r>
              <a:rPr lang="fr-FR" dirty="0" err="1"/>
              <a:t>aRchive</a:t>
            </a:r>
            <a:r>
              <a:rPr lang="fr-FR" dirty="0"/>
              <a:t>), contenant, sous forme compressée ou non, cette même architecture. Cette version est dite packagée (ou compactée). On l'utilise en règle générale pour "livrer" une application, la distribuer. Il est bien sûr dans ce cas plus simple de fournir un seul fichier</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313932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Introduction</a:t>
            </a:r>
          </a:p>
        </p:txBody>
      </p:sp>
      <p:sp>
        <p:nvSpPr>
          <p:cNvPr id="3" name="Espace réservé du contenu 2"/>
          <p:cNvSpPr>
            <a:spLocks noGrp="1"/>
          </p:cNvSpPr>
          <p:nvPr>
            <p:ph idx="1"/>
          </p:nvPr>
        </p:nvSpPr>
        <p:spPr>
          <a:xfrm>
            <a:off x="1371600" y="1460500"/>
            <a:ext cx="10274299" cy="4218217"/>
          </a:xfrm>
        </p:spPr>
        <p:txBody>
          <a:bodyPr>
            <a:normAutofit/>
          </a:bodyPr>
          <a:lstStyle/>
          <a:p>
            <a:r>
              <a:rPr lang="fr-FR" b="1" dirty="0"/>
              <a:t>JEE</a:t>
            </a:r>
            <a:r>
              <a:rPr lang="fr-FR" dirty="0"/>
              <a:t> est une </a:t>
            </a:r>
            <a:r>
              <a:rPr lang="fr-FR" b="1" dirty="0"/>
              <a:t>plate−forme fortement orientée serveur </a:t>
            </a:r>
            <a:r>
              <a:rPr lang="fr-FR" dirty="0"/>
              <a:t>pour le développement et l'exécution d</a:t>
            </a:r>
            <a:r>
              <a:rPr lang="fr-FR" b="1" dirty="0">
                <a:solidFill>
                  <a:srgbClr val="FF0000"/>
                </a:solidFill>
              </a:rPr>
              <a:t>'applications distribuées</a:t>
            </a:r>
            <a:r>
              <a:rPr lang="fr-FR" dirty="0"/>
              <a:t>.</a:t>
            </a:r>
          </a:p>
          <a:p>
            <a:r>
              <a:rPr lang="fr-FR" dirty="0"/>
              <a:t>Elle est composée de deux parties essentielles :</a:t>
            </a:r>
          </a:p>
          <a:p>
            <a:pPr lvl="1">
              <a:buFont typeface="Wingdings" charset="2"/>
              <a:buChar char="ü"/>
            </a:pPr>
            <a:r>
              <a:rPr lang="fr-FR" dirty="0"/>
              <a:t>un ensemble de spécifications pour une infrastructure dans laquelle s'exécute les composants écrits en java : un tel environnement se nomme serveur d'application.</a:t>
            </a:r>
          </a:p>
          <a:p>
            <a:pPr lvl="1">
              <a:buFont typeface="Wingdings" charset="2"/>
              <a:buChar char="ü"/>
            </a:pPr>
            <a:r>
              <a:rPr lang="fr-FR" dirty="0"/>
              <a:t>un ensemble d‘ API qui peuvent être obtenues et utilisées séparément. Pour être utilisées, certaines nécessitent une implémentation de la part d'un fournisseur tiers.</a:t>
            </a:r>
          </a:p>
          <a:p>
            <a:r>
              <a:rPr lang="fr-FR" b="1" dirty="0">
                <a:solidFill>
                  <a:srgbClr val="FF0000"/>
                </a:solidFill>
              </a:rPr>
              <a:t>La maîtrise du langage Java constitue un pré requis dans le développement d’applications avec JEE.</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9652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630"/>
            <a:ext cx="10018713" cy="979161"/>
          </a:xfrm>
        </p:spPr>
        <p:txBody>
          <a:bodyPr/>
          <a:lstStyle/>
          <a:p>
            <a:r>
              <a:rPr lang="fr-FR" b="1" dirty="0"/>
              <a:t>Les applications Web</a:t>
            </a:r>
          </a:p>
        </p:txBody>
      </p:sp>
      <p:sp>
        <p:nvSpPr>
          <p:cNvPr id="3" name="Espace réservé du contenu 2"/>
          <p:cNvSpPr>
            <a:spLocks noGrp="1"/>
          </p:cNvSpPr>
          <p:nvPr>
            <p:ph idx="1"/>
          </p:nvPr>
        </p:nvSpPr>
        <p:spPr>
          <a:xfrm>
            <a:off x="1371600" y="644581"/>
            <a:ext cx="10386726" cy="1334125"/>
          </a:xfrm>
        </p:spPr>
        <p:txBody>
          <a:bodyPr>
            <a:normAutofit/>
          </a:bodyPr>
          <a:lstStyle/>
          <a:p>
            <a:pPr>
              <a:buFont typeface="Arial" charset="0"/>
              <a:buChar char="•"/>
            </a:pPr>
            <a:r>
              <a:rPr lang="fr-FR" dirty="0"/>
              <a:t>Toute application web Java EE doit respecter une structure de dossiers standard, qui est définie dans les spécifications de la plate-forme</a:t>
            </a:r>
            <a:r>
              <a:rPr lang="fr-FR"/>
              <a:t>. </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682" y="1831545"/>
            <a:ext cx="7390489" cy="4951505"/>
          </a:xfrm>
          <a:prstGeom prst="rect">
            <a:avLst/>
          </a:prstGeom>
        </p:spPr>
      </p:pic>
      <p:sp>
        <p:nvSpPr>
          <p:cNvPr id="6" name="Rectangle 5"/>
          <p:cNvSpPr/>
          <p:nvPr/>
        </p:nvSpPr>
        <p:spPr>
          <a:xfrm>
            <a:off x="1175573" y="4307297"/>
            <a:ext cx="3066644" cy="646331"/>
          </a:xfrm>
          <a:prstGeom prst="rect">
            <a:avLst/>
          </a:prstGeom>
        </p:spPr>
        <p:txBody>
          <a:bodyPr wrap="square">
            <a:spAutoFit/>
          </a:bodyPr>
          <a:lstStyle/>
          <a:p>
            <a:r>
              <a:rPr lang="fr-FR" b="1" dirty="0">
                <a:solidFill>
                  <a:srgbClr val="535353"/>
                </a:solidFill>
                <a:latin typeface="SourceSansPro-Regular" charset="0"/>
              </a:rPr>
              <a:t>Structure des fichiers d'une application web JSP/Servlet</a:t>
            </a:r>
            <a:endParaRPr lang="fr-FR" b="1" dirty="0"/>
          </a:p>
        </p:txBody>
      </p:sp>
    </p:spTree>
    <p:extLst>
      <p:ext uri="{BB962C8B-B14F-4D97-AF65-F5344CB8AC3E}">
        <p14:creationId xmlns:p14="http://schemas.microsoft.com/office/powerpoint/2010/main" val="44696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184682"/>
            <a:ext cx="10018713" cy="979161"/>
          </a:xfrm>
        </p:spPr>
        <p:txBody>
          <a:bodyPr/>
          <a:lstStyle/>
          <a:p>
            <a:r>
              <a:rPr lang="fr-FR" b="1" dirty="0"/>
              <a:t>Les applications Web</a:t>
            </a:r>
          </a:p>
        </p:txBody>
      </p:sp>
      <p:sp>
        <p:nvSpPr>
          <p:cNvPr id="3" name="Espace réservé du contenu 2"/>
          <p:cNvSpPr>
            <a:spLocks noGrp="1"/>
          </p:cNvSpPr>
          <p:nvPr>
            <p:ph idx="1"/>
          </p:nvPr>
        </p:nvSpPr>
        <p:spPr>
          <a:xfrm>
            <a:off x="1461540" y="554639"/>
            <a:ext cx="10730460" cy="6145968"/>
          </a:xfrm>
        </p:spPr>
        <p:txBody>
          <a:bodyPr>
            <a:normAutofit lnSpcReduction="10000"/>
          </a:bodyPr>
          <a:lstStyle/>
          <a:p>
            <a:r>
              <a:rPr lang="fr-FR" dirty="0"/>
              <a:t>La racine de l'application, en violet sur le schéma, est le dossier qui porte le nom de votre projet et qui contient l'intégralité des dossiers et fichiers de l'application.</a:t>
            </a:r>
          </a:p>
          <a:p>
            <a:r>
              <a:rPr lang="fr-FR" dirty="0"/>
              <a:t>Le dossier nommé </a:t>
            </a:r>
            <a:r>
              <a:rPr lang="fr-FR" b="1" dirty="0"/>
              <a:t>WEB-INF</a:t>
            </a:r>
            <a:r>
              <a:rPr lang="fr-FR" dirty="0"/>
              <a:t> est un dossier spécial. Il doit obligatoirement exister et être placé juste sous la racine de l'application. Il doit à son tour obligatoirement contenir :</a:t>
            </a:r>
          </a:p>
          <a:p>
            <a:pPr lvl="1">
              <a:buFont typeface="Wingdings" charset="2"/>
              <a:buChar char="ü"/>
            </a:pPr>
            <a:r>
              <a:rPr lang="fr-FR" dirty="0"/>
              <a:t>le fichier de configuration de l'application </a:t>
            </a:r>
            <a:r>
              <a:rPr lang="fr-FR" b="1" dirty="0">
                <a:solidFill>
                  <a:srgbClr val="FF0000"/>
                </a:solidFill>
              </a:rPr>
              <a:t>(web.xml) </a:t>
            </a:r>
            <a:r>
              <a:rPr lang="fr-FR" dirty="0"/>
              <a:t>;</a:t>
            </a:r>
          </a:p>
          <a:p>
            <a:pPr lvl="1">
              <a:buFont typeface="Wingdings" charset="2"/>
              <a:buChar char="ü"/>
            </a:pPr>
            <a:r>
              <a:rPr lang="fr-FR" dirty="0"/>
              <a:t>un dossier nommé classes, qui contient à son tour les classes compilées (fichiers .class) ;</a:t>
            </a:r>
          </a:p>
          <a:p>
            <a:pPr lvl="1">
              <a:buFont typeface="Wingdings" charset="2"/>
              <a:buChar char="ü"/>
            </a:pPr>
            <a:r>
              <a:rPr lang="fr-FR" dirty="0"/>
              <a:t>un dossier nommé lib, qui contient à son tour les bibliothèques nécessaires au projet (archives .jar).</a:t>
            </a:r>
          </a:p>
          <a:p>
            <a:r>
              <a:rPr lang="fr-FR" b="1" dirty="0"/>
              <a:t>Les fichiers et dossiers persos </a:t>
            </a:r>
            <a:r>
              <a:rPr lang="fr-FR" dirty="0"/>
              <a:t>placés directement sous la racine, en bleu sur le schéma, sont </a:t>
            </a:r>
            <a:r>
              <a:rPr lang="fr-FR" b="1" dirty="0">
                <a:solidFill>
                  <a:srgbClr val="FF0000"/>
                </a:solidFill>
              </a:rPr>
              <a:t>publics</a:t>
            </a:r>
            <a:r>
              <a:rPr lang="fr-FR" dirty="0"/>
              <a:t> et donc accessibles directement par le client via leurs URL. </a:t>
            </a:r>
            <a:r>
              <a:rPr lang="fr-FR" b="1" dirty="0"/>
              <a:t>(*)</a:t>
            </a:r>
            <a:endParaRPr lang="fr-FR" dirty="0"/>
          </a:p>
          <a:p>
            <a:r>
              <a:rPr lang="fr-FR" b="1" dirty="0"/>
              <a:t>Les fichiers et dossiers persos</a:t>
            </a:r>
            <a:r>
              <a:rPr lang="fr-FR" dirty="0"/>
              <a:t> placés sous le répertoire </a:t>
            </a:r>
            <a:r>
              <a:rPr lang="fr-FR" b="1" dirty="0"/>
              <a:t>WEB-INF</a:t>
            </a:r>
            <a:r>
              <a:rPr lang="fr-FR" dirty="0"/>
              <a:t>, en orange sur le schéma, sont </a:t>
            </a:r>
            <a:r>
              <a:rPr lang="fr-FR" b="1" dirty="0">
                <a:solidFill>
                  <a:srgbClr val="FF0000"/>
                </a:solidFill>
              </a:rPr>
              <a:t>privés</a:t>
            </a:r>
            <a:r>
              <a:rPr lang="fr-FR" dirty="0"/>
              <a:t> et ne sont donc pas accessibles directement par le client. </a:t>
            </a:r>
            <a:r>
              <a:rPr lang="fr-FR" b="1" dirty="0"/>
              <a:t>(*)</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927741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1600" y="57326"/>
            <a:ext cx="10018713" cy="979161"/>
          </a:xfrm>
        </p:spPr>
        <p:txBody>
          <a:bodyPr/>
          <a:lstStyle/>
          <a:p>
            <a:r>
              <a:rPr lang="fr-FR" b="1" dirty="0"/>
              <a:t>Applications Web sous eclipse</a:t>
            </a:r>
          </a:p>
        </p:txBody>
      </p:sp>
      <p:sp>
        <p:nvSpPr>
          <p:cNvPr id="3" name="Espace réservé du contenu 2"/>
          <p:cNvSpPr>
            <a:spLocks noGrp="1"/>
          </p:cNvSpPr>
          <p:nvPr>
            <p:ph idx="1"/>
          </p:nvPr>
        </p:nvSpPr>
        <p:spPr>
          <a:xfrm>
            <a:off x="1371600" y="828992"/>
            <a:ext cx="10386726" cy="1334125"/>
          </a:xfrm>
        </p:spPr>
        <p:txBody>
          <a:bodyPr>
            <a:normAutofit/>
          </a:bodyPr>
          <a:lstStyle/>
          <a:p>
            <a:pPr>
              <a:buFont typeface="Arial" charset="0"/>
              <a:buChar char="•"/>
            </a:pPr>
            <a:r>
              <a:rPr lang="fr-FR" dirty="0"/>
              <a:t>Sous éclipse l’architecture d’une application web JEE se présente comme le schéma suivant: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32</a:t>
            </a:fld>
            <a:endParaRPr lang="en-US" dirty="0"/>
          </a:p>
        </p:txBody>
      </p:sp>
      <p:sp>
        <p:nvSpPr>
          <p:cNvPr id="6" name="Rectangle 5"/>
          <p:cNvSpPr/>
          <p:nvPr/>
        </p:nvSpPr>
        <p:spPr>
          <a:xfrm>
            <a:off x="1175573" y="4307297"/>
            <a:ext cx="3846132" cy="923330"/>
          </a:xfrm>
          <a:prstGeom prst="rect">
            <a:avLst/>
          </a:prstGeom>
        </p:spPr>
        <p:txBody>
          <a:bodyPr wrap="square">
            <a:spAutoFit/>
          </a:bodyPr>
          <a:lstStyle/>
          <a:p>
            <a:r>
              <a:rPr lang="fr-FR" b="1" dirty="0">
                <a:solidFill>
                  <a:srgbClr val="535353"/>
                </a:solidFill>
                <a:latin typeface="SourceSansPro-Regular" charset="0"/>
              </a:rPr>
              <a:t>Structure des fichiers d'une application web JSP/Servlet sous eclipse</a:t>
            </a:r>
            <a:endParaRPr lang="fr-FR" b="1"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695" y="1578772"/>
            <a:ext cx="6999119" cy="5227281"/>
          </a:xfrm>
          <a:prstGeom prst="rect">
            <a:avLst/>
          </a:prstGeom>
        </p:spPr>
      </p:pic>
    </p:spTree>
    <p:extLst>
      <p:ext uri="{BB962C8B-B14F-4D97-AF65-F5344CB8AC3E}">
        <p14:creationId xmlns:p14="http://schemas.microsoft.com/office/powerpoint/2010/main" val="742051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294575"/>
          </a:xfrm>
        </p:spPr>
        <p:txBody>
          <a:bodyPr/>
          <a:lstStyle/>
          <a:p>
            <a:r>
              <a:rPr lang="fr-FR" dirty="0"/>
              <a:t>Références</a:t>
            </a:r>
          </a:p>
        </p:txBody>
      </p:sp>
      <p:sp>
        <p:nvSpPr>
          <p:cNvPr id="3" name="Espace réservé du contenu 2"/>
          <p:cNvSpPr>
            <a:spLocks noGrp="1"/>
          </p:cNvSpPr>
          <p:nvPr>
            <p:ph idx="1"/>
          </p:nvPr>
        </p:nvSpPr>
        <p:spPr>
          <a:xfrm>
            <a:off x="1484311" y="2044700"/>
            <a:ext cx="10018713" cy="4216400"/>
          </a:xfrm>
        </p:spPr>
        <p:txBody>
          <a:bodyPr>
            <a:normAutofit lnSpcReduction="10000"/>
          </a:bodyPr>
          <a:lstStyle/>
          <a:p>
            <a:endParaRPr lang="fr-FR" dirty="0"/>
          </a:p>
          <a:p>
            <a:endParaRPr lang="fr-FR" dirty="0"/>
          </a:p>
          <a:p>
            <a:r>
              <a:rPr lang="fr-FR" dirty="0" err="1"/>
              <a:t>Jérôme</a:t>
            </a:r>
            <a:r>
              <a:rPr lang="fr-FR" dirty="0"/>
              <a:t> LAFOSSE  </a:t>
            </a:r>
            <a:r>
              <a:rPr lang="fr-FR" b="1" dirty="0"/>
              <a:t>,Java EE </a:t>
            </a:r>
            <a:r>
              <a:rPr lang="fr-FR" dirty="0"/>
              <a:t> </a:t>
            </a:r>
            <a:r>
              <a:rPr lang="fr-FR" b="1" dirty="0"/>
              <a:t>Guide de </a:t>
            </a:r>
            <a:r>
              <a:rPr lang="fr-FR" b="1" dirty="0" err="1"/>
              <a:t>développement</a:t>
            </a:r>
            <a:r>
              <a:rPr lang="fr-FR" b="1" dirty="0"/>
              <a:t> d'applications web en Java </a:t>
            </a:r>
            <a:endParaRPr lang="fr-FR" dirty="0"/>
          </a:p>
          <a:p>
            <a:r>
              <a:rPr lang="fr-FR" dirty="0"/>
              <a:t> M. NDONG Développement WEB avec JEE et TOMCAT</a:t>
            </a:r>
          </a:p>
          <a:p>
            <a:r>
              <a:rPr lang="fr-FR" dirty="0"/>
              <a:t> </a:t>
            </a:r>
            <a:r>
              <a:rPr lang="fr-FR" dirty="0">
                <a:hlinkClick r:id="rId2"/>
              </a:rPr>
              <a:t>http://www.objis.com</a:t>
            </a:r>
            <a:endParaRPr lang="fr-FR" dirty="0"/>
          </a:p>
          <a:p>
            <a:r>
              <a:rPr lang="fr-FR" dirty="0">
                <a:hlinkClick r:id="rId3"/>
              </a:rPr>
              <a:t>https://www.jtips.info</a:t>
            </a:r>
            <a:endParaRPr lang="fr-FR" dirty="0"/>
          </a:p>
          <a:p>
            <a:r>
              <a:rPr lang="fr-FR" dirty="0">
                <a:hlinkClick r:id="rId4"/>
              </a:rPr>
              <a:t>https://openclassrooms.com/courses/creez-votre-application-web-avec-java-ee/outils-et-environnement-de-developpement</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0658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Introduction</a:t>
            </a:r>
          </a:p>
        </p:txBody>
      </p:sp>
      <p:sp>
        <p:nvSpPr>
          <p:cNvPr id="3" name="Espace réservé du contenu 2"/>
          <p:cNvSpPr>
            <a:spLocks noGrp="1"/>
          </p:cNvSpPr>
          <p:nvPr>
            <p:ph idx="1"/>
          </p:nvPr>
        </p:nvSpPr>
        <p:spPr>
          <a:xfrm>
            <a:off x="1371600" y="1460500"/>
            <a:ext cx="10274299" cy="4218217"/>
          </a:xfrm>
        </p:spPr>
        <p:txBody>
          <a:bodyPr>
            <a:normAutofit/>
          </a:bodyPr>
          <a:lstStyle/>
          <a:p>
            <a:r>
              <a:rPr lang="fr-FR" dirty="0"/>
              <a:t> L’utilisation de </a:t>
            </a:r>
            <a:r>
              <a:rPr lang="fr-FR" b="1" dirty="0"/>
              <a:t>JEE</a:t>
            </a:r>
            <a:r>
              <a:rPr lang="fr-FR" dirty="0"/>
              <a:t> pour développer et exécuter une application propose plusieurs avantages:</a:t>
            </a:r>
          </a:p>
          <a:p>
            <a:pPr lvl="1">
              <a:buFont typeface="Wingdings" charset="2"/>
              <a:buChar char="ü"/>
            </a:pPr>
            <a:r>
              <a:rPr lang="fr-FR" dirty="0"/>
              <a:t>une architecture d'application basée sur les composants qui permet un découpage de l'application et donc une séparation des rôles lors du développement (modèle MVC)</a:t>
            </a:r>
          </a:p>
          <a:p>
            <a:pPr lvl="1">
              <a:buFont typeface="Wingdings" charset="2"/>
              <a:buChar char="ü"/>
            </a:pPr>
            <a:r>
              <a:rPr lang="fr-FR" dirty="0"/>
              <a:t>la possibilité de s'interfacer avec le système d'information existant grâce à de nombreuses API : JDBC, JNDI, JMS ...</a:t>
            </a:r>
          </a:p>
          <a:p>
            <a:pPr lvl="1">
              <a:buFont typeface="Wingdings" charset="2"/>
              <a:buChar char="ü"/>
            </a:pPr>
            <a:r>
              <a:rPr lang="fr-FR" dirty="0"/>
              <a:t>La possibilité de choisir les outils de développement et le ou les serveurs d'application utilisés qu'ils soient commerciaux ou libres</a:t>
            </a:r>
          </a:p>
          <a:p>
            <a:endParaRPr lang="fr-FR" b="1" dirty="0">
              <a:solidFill>
                <a:srgbClr val="FF0000"/>
              </a:solidFill>
            </a:endParaRP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83294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Introduction</a:t>
            </a:r>
          </a:p>
        </p:txBody>
      </p:sp>
      <p:sp>
        <p:nvSpPr>
          <p:cNvPr id="3" name="Espace réservé du contenu 2"/>
          <p:cNvSpPr>
            <a:spLocks noGrp="1"/>
          </p:cNvSpPr>
          <p:nvPr>
            <p:ph idx="1"/>
          </p:nvPr>
        </p:nvSpPr>
        <p:spPr>
          <a:xfrm>
            <a:off x="1371600" y="1460500"/>
            <a:ext cx="10274299" cy="4218217"/>
          </a:xfrm>
        </p:spPr>
        <p:txBody>
          <a:bodyPr>
            <a:normAutofit/>
          </a:bodyPr>
          <a:lstStyle/>
          <a:p>
            <a:r>
              <a:rPr lang="fr-FR" b="1" dirty="0"/>
              <a:t>JEE</a:t>
            </a:r>
            <a:r>
              <a:rPr lang="fr-FR" dirty="0"/>
              <a:t> permet une grande flexibilité dans le choix de l'architecture de l'application en combinant les différents composants. Ce choix dépend des besoins auxquels doit répondre l'application mais aussi des compétences dans les différentes API de JEE. L'architecture d'une application se découpe en au moins trois tiers :</a:t>
            </a:r>
          </a:p>
          <a:p>
            <a:pPr lvl="1">
              <a:buFont typeface="Wingdings" charset="2"/>
              <a:buChar char="ü"/>
            </a:pPr>
            <a:r>
              <a:rPr lang="fr-FR" b="1" dirty="0"/>
              <a:t>la partie cliente : </a:t>
            </a:r>
            <a:r>
              <a:rPr lang="fr-FR" dirty="0"/>
              <a:t>c'est la partie qui permet le dialogue avec l'utilisateur. Elle peut être composé d'une application standalone, d'une application web ou d'applets</a:t>
            </a:r>
          </a:p>
          <a:p>
            <a:pPr lvl="1">
              <a:buFont typeface="Wingdings" charset="2"/>
              <a:buChar char="ü"/>
            </a:pPr>
            <a:r>
              <a:rPr lang="fr-FR" b="1" dirty="0"/>
              <a:t> la partie métier  </a:t>
            </a:r>
          </a:p>
          <a:p>
            <a:pPr lvl="1">
              <a:buFont typeface="Wingdings" charset="2"/>
              <a:buChar char="ü"/>
            </a:pPr>
            <a:r>
              <a:rPr lang="fr-FR" b="1" dirty="0"/>
              <a:t>la partie données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8724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La plateforme JEE</a:t>
            </a:r>
          </a:p>
        </p:txBody>
      </p:sp>
      <p:sp>
        <p:nvSpPr>
          <p:cNvPr id="3" name="Espace réservé du contenu 2"/>
          <p:cNvSpPr>
            <a:spLocks noGrp="1"/>
          </p:cNvSpPr>
          <p:nvPr>
            <p:ph idx="1"/>
          </p:nvPr>
        </p:nvSpPr>
        <p:spPr>
          <a:xfrm>
            <a:off x="1371600" y="1460500"/>
            <a:ext cx="10274299" cy="4218217"/>
          </a:xfrm>
        </p:spPr>
        <p:txBody>
          <a:bodyPr>
            <a:normAutofit lnSpcReduction="10000"/>
          </a:bodyPr>
          <a:lstStyle/>
          <a:p>
            <a:pPr lvl="1">
              <a:buFont typeface="Wingdings" charset="2"/>
              <a:buChar char="Ø"/>
            </a:pPr>
            <a:r>
              <a:rPr lang="fr-FR" dirty="0"/>
              <a:t>Une plateforme est une base générique fournissant un ensemble de fonctionnalités utiles pour une majorité d’applications. Une plateforme se construit sur la base d’un ensemble de besoins génériques partagés entre plusieurs applications.</a:t>
            </a:r>
          </a:p>
          <a:p>
            <a:pPr lvl="1">
              <a:buFont typeface="Wingdings" charset="2"/>
              <a:buChar char="Ø"/>
            </a:pPr>
            <a:r>
              <a:rPr lang="fr-FR" b="1" dirty="0"/>
              <a:t>Avantages</a:t>
            </a:r>
            <a:r>
              <a:rPr lang="fr-FR" dirty="0"/>
              <a:t> d’une plateforme:</a:t>
            </a:r>
          </a:p>
          <a:p>
            <a:pPr lvl="2">
              <a:buFont typeface="Wingdings" charset="2"/>
              <a:buChar char="ü"/>
            </a:pPr>
            <a:r>
              <a:rPr lang="fr-FR" dirty="0"/>
              <a:t>l’équipe de développement n’a pas à s’acquitter de développer certaines tâches (connexion à la base de données par exemple, gestion d’objets ...). Ce sont des tâches que l’on retrouve très souvent dans un grand nombre de projet et qui n’ont pas d’intérêt à être recoder à chaque fois (perte de temps et d’argent).</a:t>
            </a:r>
          </a:p>
          <a:p>
            <a:pPr lvl="2">
              <a:buFont typeface="Wingdings" charset="2"/>
              <a:buChar char="ü"/>
            </a:pPr>
            <a:r>
              <a:rPr lang="fr-FR" dirty="0"/>
              <a:t>forte stabilité (ça évite des débogages inutiles !).</a:t>
            </a:r>
          </a:p>
          <a:p>
            <a:pPr lvl="2">
              <a:buFont typeface="Wingdings" charset="2"/>
              <a:buChar char="ü"/>
            </a:pPr>
            <a:r>
              <a:rPr lang="fr-FR" dirty="0"/>
              <a:t>Un autre avantage est la facilité de prise en main des API de cette plateforme.</a:t>
            </a:r>
          </a:p>
          <a:p>
            <a:pPr lvl="1">
              <a:buFont typeface="Wingdings" charset="2"/>
              <a:buChar char="Ø"/>
            </a:pPr>
            <a:r>
              <a:rPr lang="fr-FR" b="1" dirty="0"/>
              <a:t>Inconvénients</a:t>
            </a:r>
            <a:r>
              <a:rPr lang="fr-FR" dirty="0"/>
              <a:t>: temps d’apprentissage et de maîtrise.</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3251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Composants JEE</a:t>
            </a:r>
          </a:p>
        </p:txBody>
      </p:sp>
      <p:sp>
        <p:nvSpPr>
          <p:cNvPr id="3" name="Espace réservé du contenu 2"/>
          <p:cNvSpPr>
            <a:spLocks noGrp="1"/>
          </p:cNvSpPr>
          <p:nvPr>
            <p:ph idx="1"/>
          </p:nvPr>
        </p:nvSpPr>
        <p:spPr>
          <a:xfrm>
            <a:off x="1356517" y="1524000"/>
            <a:ext cx="10274299" cy="4660075"/>
          </a:xfrm>
        </p:spPr>
        <p:txBody>
          <a:bodyPr>
            <a:normAutofit lnSpcReduction="10000"/>
          </a:bodyPr>
          <a:lstStyle/>
          <a:p>
            <a:pPr lvl="1">
              <a:buFont typeface="Wingdings" charset="2"/>
              <a:buChar char="Ø"/>
            </a:pPr>
            <a:r>
              <a:rPr lang="fr-FR" sz="2400" dirty="0">
                <a:solidFill>
                  <a:srgbClr val="0070C0"/>
                </a:solidFill>
              </a:rPr>
              <a:t>Les spécifications du serveur d'application</a:t>
            </a:r>
            <a:r>
              <a:rPr lang="fr-FR" sz="2400" dirty="0"/>
              <a:t>, c'est-à-dire de l'environnement d'exécution :</a:t>
            </a:r>
          </a:p>
          <a:p>
            <a:pPr lvl="2">
              <a:buFont typeface="Wingdings" charset="2"/>
              <a:buChar char="ü"/>
            </a:pPr>
            <a:r>
              <a:rPr lang="fr-FR" sz="2000" dirty="0"/>
              <a:t>JEE définit finement les rôles et les interfaces pour les applications ainsi que l'environnement dans lequel elles seront exécutées. Ces recommandations permettent ainsi à des entreprises tierces de développer des serveurs d'application conformes aux spécifications ainsi définies, sans avoir à redévelopper les principaux services.</a:t>
            </a:r>
          </a:p>
          <a:p>
            <a:pPr lvl="1">
              <a:buFont typeface="Wingdings" charset="2"/>
              <a:buChar char="Ø"/>
            </a:pPr>
            <a:r>
              <a:rPr lang="fr-FR" sz="2400" dirty="0">
                <a:solidFill>
                  <a:srgbClr val="0070C0"/>
                </a:solidFill>
              </a:rPr>
              <a:t>Des services, au travers d'API , </a:t>
            </a:r>
            <a:r>
              <a:rPr lang="fr-FR" sz="2400" dirty="0"/>
              <a:t>c'est-à-dire des extensions Java indépendantes permettant d'offrir en standard un certain nombre de fonctionnalités</a:t>
            </a:r>
          </a:p>
          <a:p>
            <a:pPr lvl="2">
              <a:buFont typeface="Wingdings" charset="2"/>
              <a:buChar char="ü"/>
            </a:pPr>
            <a:r>
              <a:rPr lang="fr-FR" sz="2000" dirty="0"/>
              <a:t>Sun fournit une implémentation minimale de ces</a:t>
            </a:r>
            <a:r>
              <a:rPr lang="fr-FR" sz="2000" b="1" dirty="0"/>
              <a:t> API </a:t>
            </a:r>
            <a:r>
              <a:rPr lang="fr-FR" sz="2000" dirty="0"/>
              <a:t>appelée </a:t>
            </a:r>
            <a:r>
              <a:rPr lang="fr-FR" sz="2000" b="1" dirty="0"/>
              <a:t>JEE SDK </a:t>
            </a:r>
            <a:r>
              <a:rPr lang="fr-FR" sz="2000" dirty="0"/>
              <a:t>(JEE Software Development Kit).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18871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Les acteurs d’une application JEE</a:t>
            </a:r>
          </a:p>
        </p:txBody>
      </p:sp>
      <p:sp>
        <p:nvSpPr>
          <p:cNvPr id="3" name="Espace réservé du contenu 2"/>
          <p:cNvSpPr>
            <a:spLocks noGrp="1"/>
          </p:cNvSpPr>
          <p:nvPr>
            <p:ph idx="1"/>
          </p:nvPr>
        </p:nvSpPr>
        <p:spPr>
          <a:xfrm>
            <a:off x="1371600" y="1460500"/>
            <a:ext cx="10274299" cy="5397500"/>
          </a:xfrm>
        </p:spPr>
        <p:txBody>
          <a:bodyPr>
            <a:normAutofit/>
          </a:bodyPr>
          <a:lstStyle/>
          <a:p>
            <a:pPr marL="0" indent="0">
              <a:buNone/>
            </a:pPr>
            <a:endParaRPr lang="fr-FR" sz="3600" dirty="0">
              <a:solidFill>
                <a:srgbClr val="FF0000"/>
              </a:solidFill>
            </a:endParaRPr>
          </a:p>
          <a:p>
            <a:pPr lvl="1">
              <a:buFont typeface="Wingdings" charset="2"/>
              <a:buChar char="Ø"/>
            </a:pPr>
            <a:r>
              <a:rPr lang="fr-FR" sz="3200" dirty="0"/>
              <a:t> </a:t>
            </a:r>
            <a:r>
              <a:rPr lang="fr-FR" sz="2800" dirty="0"/>
              <a:t>La réalisation d’une application basée sur l’architecture JEE fait appel à différents types de compétences allant de la </a:t>
            </a:r>
            <a:r>
              <a:rPr lang="fr-FR" sz="2800" b="1" dirty="0">
                <a:solidFill>
                  <a:srgbClr val="00B0F0"/>
                </a:solidFill>
              </a:rPr>
              <a:t>conception</a:t>
            </a:r>
            <a:r>
              <a:rPr lang="fr-FR" sz="2800" dirty="0"/>
              <a:t> jusqu’à la </a:t>
            </a:r>
            <a:r>
              <a:rPr lang="fr-FR" sz="2800" b="1" dirty="0">
                <a:solidFill>
                  <a:srgbClr val="00B0F0"/>
                </a:solidFill>
              </a:rPr>
              <a:t>supervision </a:t>
            </a:r>
            <a:r>
              <a:rPr lang="fr-FR" sz="2800" dirty="0"/>
              <a:t>de l’application en passant par le </a:t>
            </a:r>
            <a:r>
              <a:rPr lang="fr-FR" sz="2800" b="1" dirty="0">
                <a:solidFill>
                  <a:srgbClr val="00B0F0"/>
                </a:solidFill>
              </a:rPr>
              <a:t>développement</a:t>
            </a:r>
            <a:r>
              <a:rPr lang="fr-FR" sz="2800" dirty="0"/>
              <a:t> et le</a:t>
            </a:r>
            <a:r>
              <a:rPr lang="fr-FR" sz="2800" b="1" dirty="0">
                <a:solidFill>
                  <a:srgbClr val="00B0F0"/>
                </a:solidFill>
              </a:rPr>
              <a:t> déploiement</a:t>
            </a:r>
            <a:r>
              <a:rPr lang="fr-FR" sz="2800" dirty="0"/>
              <a:t>.</a:t>
            </a:r>
          </a:p>
          <a:p>
            <a:pPr lvl="1">
              <a:buFont typeface="Wingdings" charset="2"/>
              <a:buChar char="Ø"/>
            </a:pPr>
            <a:endParaRPr lang="fr-FR" sz="2800" dirty="0"/>
          </a:p>
          <a:p>
            <a:pPr lvl="1">
              <a:buFont typeface="Wingdings" charset="2"/>
              <a:buChar char="Ø"/>
            </a:pPr>
            <a:r>
              <a:rPr lang="fr-FR" sz="2800" dirty="0"/>
              <a:t>Afin de pouvoir maîtriser ce processus JEE adopte l’approche des partages des responsabilités</a:t>
            </a:r>
            <a:r>
              <a:rPr lang="fr-FR" sz="1800" dirty="0"/>
              <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74919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59174" y="828631"/>
            <a:ext cx="10386726" cy="5684599"/>
          </a:xfrm>
        </p:spPr>
        <p:txBody>
          <a:bodyPr>
            <a:normAutofit/>
          </a:bodyPr>
          <a:lstStyle/>
          <a:p>
            <a:pPr lvl="1">
              <a:buFont typeface="Wingdings" charset="2"/>
              <a:buChar char="Ø"/>
            </a:pPr>
            <a:r>
              <a:rPr lang="fr-FR" sz="1800" dirty="0"/>
              <a:t>Plus spécifiquement pour les</a:t>
            </a:r>
            <a:r>
              <a:rPr lang="fr-FR" sz="1800" b="1" dirty="0">
                <a:solidFill>
                  <a:srgbClr val="FF0000"/>
                </a:solidFill>
              </a:rPr>
              <a:t> EJB</a:t>
            </a:r>
            <a:r>
              <a:rPr lang="fr-FR" sz="1800" dirty="0"/>
              <a:t>, cette approche définit plusieurs niveaux de responsabilité:</a:t>
            </a:r>
          </a:p>
          <a:p>
            <a:pPr lvl="2">
              <a:buFont typeface="Wingdings" charset="2"/>
              <a:buChar char="ü"/>
            </a:pPr>
            <a:r>
              <a:rPr lang="fr-FR" b="1" dirty="0">
                <a:solidFill>
                  <a:srgbClr val="0070C0"/>
                </a:solidFill>
              </a:rPr>
              <a:t>Le fournisseur des EJB : </a:t>
            </a:r>
            <a:r>
              <a:rPr lang="fr-FR" dirty="0"/>
              <a:t>c’est l’acteur qui fournit des composants métiers réutilisables soit par l’achat à un fournisseur de composants, soit par développement interne ;</a:t>
            </a:r>
          </a:p>
          <a:p>
            <a:pPr lvl="2">
              <a:buFont typeface="Wingdings" charset="2"/>
              <a:buChar char="ü"/>
            </a:pPr>
            <a:r>
              <a:rPr lang="fr-FR" b="1" dirty="0">
                <a:solidFill>
                  <a:srgbClr val="0070C0"/>
                </a:solidFill>
              </a:rPr>
              <a:t>L’assembleur d’applications : </a:t>
            </a:r>
            <a:r>
              <a:rPr lang="fr-FR" dirty="0"/>
              <a:t>l’acteur qui est capable de construire une application à partir d’ EJB existants ;</a:t>
            </a:r>
          </a:p>
          <a:p>
            <a:pPr lvl="2">
              <a:buFont typeface="Wingdings" charset="2"/>
              <a:buChar char="ü"/>
            </a:pPr>
            <a:r>
              <a:rPr lang="fr-FR" b="1" dirty="0">
                <a:solidFill>
                  <a:srgbClr val="0070C0"/>
                </a:solidFill>
              </a:rPr>
              <a:t>Le </a:t>
            </a:r>
            <a:r>
              <a:rPr lang="fr-FR" b="1" dirty="0" err="1">
                <a:solidFill>
                  <a:srgbClr val="0070C0"/>
                </a:solidFill>
              </a:rPr>
              <a:t>déployeur</a:t>
            </a:r>
            <a:r>
              <a:rPr lang="fr-FR" b="1" dirty="0">
                <a:solidFill>
                  <a:srgbClr val="0070C0"/>
                </a:solidFill>
              </a:rPr>
              <a:t> : </a:t>
            </a:r>
            <a:r>
              <a:rPr lang="fr-FR" dirty="0"/>
              <a:t>l’acteur qui récupère l’application et s’occupe de son déploiement dans un serveur d’applications ;</a:t>
            </a:r>
          </a:p>
          <a:p>
            <a:pPr lvl="2">
              <a:buFont typeface="Wingdings" charset="2"/>
              <a:buChar char="ü"/>
            </a:pPr>
            <a:r>
              <a:rPr lang="fr-FR" b="1" dirty="0">
                <a:solidFill>
                  <a:srgbClr val="0070C0"/>
                </a:solidFill>
              </a:rPr>
              <a:t>L’administrateur : </a:t>
            </a:r>
            <a:r>
              <a:rPr lang="fr-FR" dirty="0"/>
              <a:t>l’acteur qui contrôle le fonctionnement du serveur d’application et assure la supervision des applications ;</a:t>
            </a:r>
          </a:p>
          <a:p>
            <a:pPr lvl="2">
              <a:buFont typeface="Wingdings" charset="2"/>
              <a:buChar char="ü"/>
            </a:pPr>
            <a:r>
              <a:rPr lang="fr-FR" b="1" dirty="0">
                <a:solidFill>
                  <a:srgbClr val="0070C0"/>
                </a:solidFill>
              </a:rPr>
              <a:t>Le fournisseur de conteneur : </a:t>
            </a:r>
            <a:r>
              <a:rPr lang="fr-FR" dirty="0"/>
              <a:t>l’éditeur qui commercialise un conteneur web ou un conteneur EJB ; cet éditeur commercialise souvent un serveur d’application incluant ces conteneurs ;</a:t>
            </a:r>
          </a:p>
          <a:p>
            <a:pPr lvl="2">
              <a:buFont typeface="Wingdings" charset="2"/>
              <a:buChar char="ü"/>
            </a:pPr>
            <a:r>
              <a:rPr lang="fr-FR" b="1" dirty="0">
                <a:solidFill>
                  <a:srgbClr val="0070C0"/>
                </a:solidFill>
              </a:rPr>
              <a:t>Le fournisseur de serveur : </a:t>
            </a:r>
            <a:r>
              <a:rPr lang="fr-FR" dirty="0"/>
              <a:t>c’est l’éditeur qui commercialise un serveur d’application (BEA, IBM etc...)</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itre 1">
            <a:extLst>
              <a:ext uri="{FF2B5EF4-FFF2-40B4-BE49-F238E27FC236}">
                <a16:creationId xmlns:a16="http://schemas.microsoft.com/office/drawing/2014/main" id="{D65C2FD4-4583-F447-A6A6-E8646555B340}"/>
              </a:ext>
            </a:extLst>
          </p:cNvPr>
          <p:cNvSpPr>
            <a:spLocks noGrp="1"/>
          </p:cNvSpPr>
          <p:nvPr>
            <p:ph type="title"/>
          </p:nvPr>
        </p:nvSpPr>
        <p:spPr>
          <a:xfrm>
            <a:off x="1371600" y="193675"/>
            <a:ext cx="10018713" cy="979488"/>
          </a:xfrm>
        </p:spPr>
        <p:txBody>
          <a:bodyPr/>
          <a:lstStyle/>
          <a:p>
            <a:r>
              <a:rPr lang="fr-FR" b="1" dirty="0"/>
              <a:t>Les acteurs d’une application JEE</a:t>
            </a:r>
          </a:p>
        </p:txBody>
      </p:sp>
    </p:spTree>
    <p:extLst>
      <p:ext uri="{BB962C8B-B14F-4D97-AF65-F5344CB8AC3E}">
        <p14:creationId xmlns:p14="http://schemas.microsoft.com/office/powerpoint/2010/main" val="688593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5682</TotalTime>
  <Words>2024</Words>
  <Application>Microsoft Macintosh PowerPoint</Application>
  <PresentationFormat>Grand écran</PresentationFormat>
  <Paragraphs>255</Paragraphs>
  <Slides>33</Slides>
  <Notes>31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33</vt:i4>
      </vt:variant>
    </vt:vector>
  </HeadingPairs>
  <TitlesOfParts>
    <vt:vector size="41" baseType="lpstr">
      <vt:lpstr>.AppleSystemUIFont</vt:lpstr>
      <vt:lpstr>Arial</vt:lpstr>
      <vt:lpstr>Calibri</vt:lpstr>
      <vt:lpstr>Corbel</vt:lpstr>
      <vt:lpstr>Courier New</vt:lpstr>
      <vt:lpstr>SourceSansPro-Regular</vt:lpstr>
      <vt:lpstr>Wingdings</vt:lpstr>
      <vt:lpstr>Parallaxe</vt:lpstr>
      <vt:lpstr>Développement WEB  avec JEE  (Java Enterprise Edition), eclipse &amp; JBOSS 7 </vt:lpstr>
      <vt:lpstr>Introduction</vt:lpstr>
      <vt:lpstr>Introduction</vt:lpstr>
      <vt:lpstr>Introduction</vt:lpstr>
      <vt:lpstr>Introduction</vt:lpstr>
      <vt:lpstr>La plateforme JEE</vt:lpstr>
      <vt:lpstr>Composants JEE</vt:lpstr>
      <vt:lpstr>Les acteurs d’une application JEE</vt:lpstr>
      <vt:lpstr>Les acteurs d’une application JEE</vt:lpstr>
      <vt:lpstr>Environnement de Développement</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 serveur d’application JBOSS 7</vt:lpstr>
      <vt:lpstr>Les applications Web</vt:lpstr>
      <vt:lpstr>Les applications Web</vt:lpstr>
      <vt:lpstr>Les applications Web</vt:lpstr>
      <vt:lpstr>Applications Web sous eclipse</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JEE:JAVA ENTRPRISE EDITION</dc:title>
  <dc:creator>Utilisateur de Microsoft Office</dc:creator>
  <cp:lastModifiedBy>Microsoft Office User</cp:lastModifiedBy>
  <cp:revision>272</cp:revision>
  <cp:lastPrinted>2017-01-08T19:24:36Z</cp:lastPrinted>
  <dcterms:created xsi:type="dcterms:W3CDTF">2016-12-19T10:22:56Z</dcterms:created>
  <dcterms:modified xsi:type="dcterms:W3CDTF">2019-08-27T12:11:58Z</dcterms:modified>
</cp:coreProperties>
</file>