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1"/>
  </p:notesMasterIdLst>
  <p:sldIdLst>
    <p:sldId id="369" r:id="rId2"/>
    <p:sldId id="368" r:id="rId3"/>
    <p:sldId id="305" r:id="rId4"/>
    <p:sldId id="304" r:id="rId5"/>
    <p:sldId id="302" r:id="rId6"/>
    <p:sldId id="308" r:id="rId7"/>
    <p:sldId id="309" r:id="rId8"/>
    <p:sldId id="310" r:id="rId9"/>
    <p:sldId id="311" r:id="rId10"/>
    <p:sldId id="312" r:id="rId11"/>
    <p:sldId id="313" r:id="rId12"/>
    <p:sldId id="314" r:id="rId13"/>
    <p:sldId id="315" r:id="rId14"/>
    <p:sldId id="316" r:id="rId15"/>
    <p:sldId id="317" r:id="rId16"/>
    <p:sldId id="318" r:id="rId17"/>
    <p:sldId id="319" r:id="rId18"/>
    <p:sldId id="320" r:id="rId19"/>
    <p:sldId id="321" r:id="rId20"/>
    <p:sldId id="322" r:id="rId21"/>
    <p:sldId id="323" r:id="rId22"/>
    <p:sldId id="324" r:id="rId23"/>
    <p:sldId id="325" r:id="rId24"/>
    <p:sldId id="326" r:id="rId25"/>
    <p:sldId id="327" r:id="rId26"/>
    <p:sldId id="328" r:id="rId27"/>
    <p:sldId id="329" r:id="rId28"/>
    <p:sldId id="330" r:id="rId29"/>
    <p:sldId id="331" r:id="rId30"/>
    <p:sldId id="332" r:id="rId31"/>
    <p:sldId id="333" r:id="rId32"/>
    <p:sldId id="334" r:id="rId33"/>
    <p:sldId id="335" r:id="rId34"/>
    <p:sldId id="336" r:id="rId35"/>
    <p:sldId id="350" r:id="rId36"/>
    <p:sldId id="351" r:id="rId37"/>
    <p:sldId id="352" r:id="rId38"/>
    <p:sldId id="338" r:id="rId39"/>
    <p:sldId id="345" r:id="rId40"/>
    <p:sldId id="344" r:id="rId41"/>
    <p:sldId id="339" r:id="rId42"/>
    <p:sldId id="340" r:id="rId43"/>
    <p:sldId id="341" r:id="rId44"/>
    <p:sldId id="342" r:id="rId45"/>
    <p:sldId id="343" r:id="rId46"/>
    <p:sldId id="346" r:id="rId47"/>
    <p:sldId id="347" r:id="rId48"/>
    <p:sldId id="349" r:id="rId49"/>
    <p:sldId id="348" r:id="rId5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01"/>
    <p:restoredTop sz="94672"/>
  </p:normalViewPr>
  <p:slideViewPr>
    <p:cSldViewPr snapToGrid="0" snapToObjects="1">
      <p:cViewPr varScale="1">
        <p:scale>
          <a:sx n="119" d="100"/>
          <a:sy n="119" d="100"/>
        </p:scale>
        <p:origin x="32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0C1686-0B76-7947-ABB0-298D073D8ED6}" type="datetimeFigureOut">
              <a:rPr lang="fr-FR" smtClean="0"/>
              <a:t>29/08/2019</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106532-395B-6C43-9FF0-9E0F9746B1EF}" type="slidenum">
              <a:rPr lang="fr-FR" smtClean="0"/>
              <a:t>‹N°›</a:t>
            </a:fld>
            <a:endParaRPr lang="fr-FR"/>
          </a:p>
        </p:txBody>
      </p:sp>
    </p:spTree>
    <p:extLst>
      <p:ext uri="{BB962C8B-B14F-4D97-AF65-F5344CB8AC3E}">
        <p14:creationId xmlns:p14="http://schemas.microsoft.com/office/powerpoint/2010/main" val="33702271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solidFill>
                  <a:prstClr val="black"/>
                </a:solidFill>
                <a:effectLst/>
                <a:uLnTx/>
                <a:uFillTx/>
                <a:latin typeface="Calibri" panose="020F0502020204030204"/>
                <a:ea typeface="+mn-ea"/>
                <a:cs typeface="+mn-cs"/>
              </a:rPr>
              <a:t>Pape Mamadou Djidiack FAYE, Enseignant chercheur</a:t>
            </a:r>
          </a:p>
        </p:txBody>
      </p:sp>
      <p:sp>
        <p:nvSpPr>
          <p:cNvPr id="5" name="Espace réservé du numéro de diapositive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1F503A-7D6B-FA47-B842-0281898A5C2E}"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624281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solidFill>
                  <a:prstClr val="black"/>
                </a:solidFill>
                <a:effectLst/>
                <a:uLnTx/>
                <a:uFillTx/>
                <a:latin typeface="Calibri" panose="020F0502020204030204"/>
                <a:ea typeface="+mn-ea"/>
                <a:cs typeface="+mn-cs"/>
              </a:rPr>
              <a:t>Pape Mamadou Djidiack FAYE, Enseignant chercheur</a:t>
            </a:r>
          </a:p>
        </p:txBody>
      </p:sp>
      <p:sp>
        <p:nvSpPr>
          <p:cNvPr id="5" name="Espace réservé du numéro de diapositive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1F503A-7D6B-FA47-B842-0281898A5C2E}"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013402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solidFill>
                  <a:prstClr val="black"/>
                </a:solidFill>
                <a:effectLst/>
                <a:uLnTx/>
                <a:uFillTx/>
                <a:latin typeface="Calibri" panose="020F0502020204030204"/>
                <a:ea typeface="+mn-ea"/>
                <a:cs typeface="+mn-cs"/>
              </a:rPr>
              <a:t>Pape Mamadou Djidiack FAYE, Enseignant chercheur</a:t>
            </a:r>
          </a:p>
        </p:txBody>
      </p:sp>
      <p:sp>
        <p:nvSpPr>
          <p:cNvPr id="5" name="Espace réservé du numéro de diapositive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1F503A-7D6B-FA47-B842-0281898A5C2E}"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8276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solidFill>
                  <a:prstClr val="black"/>
                </a:solidFill>
                <a:effectLst/>
                <a:uLnTx/>
                <a:uFillTx/>
                <a:latin typeface="Calibri" panose="020F0502020204030204"/>
                <a:ea typeface="+mn-ea"/>
                <a:cs typeface="+mn-cs"/>
              </a:rPr>
              <a:t>Pape Mamadou Djidiack FAYE, Enseignant chercheur</a:t>
            </a:r>
          </a:p>
        </p:txBody>
      </p:sp>
      <p:sp>
        <p:nvSpPr>
          <p:cNvPr id="5" name="Espace réservé du numéro de diapositive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1F503A-7D6B-FA47-B842-0281898A5C2E}"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44739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solidFill>
                  <a:prstClr val="black"/>
                </a:solidFill>
                <a:effectLst/>
                <a:uLnTx/>
                <a:uFillTx/>
                <a:latin typeface="Calibri" panose="020F0502020204030204"/>
                <a:ea typeface="+mn-ea"/>
                <a:cs typeface="+mn-cs"/>
              </a:rPr>
              <a:t>Pape Mamadou Djidiack FAYE, Enseignant chercheur</a:t>
            </a:r>
          </a:p>
        </p:txBody>
      </p:sp>
      <p:sp>
        <p:nvSpPr>
          <p:cNvPr id="5" name="Espace réservé du numéro de diapositive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1F503A-7D6B-FA47-B842-0281898A5C2E}"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09244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solidFill>
                  <a:prstClr val="black"/>
                </a:solidFill>
                <a:effectLst/>
                <a:uLnTx/>
                <a:uFillTx/>
                <a:latin typeface="Calibri" panose="020F0502020204030204"/>
                <a:ea typeface="+mn-ea"/>
                <a:cs typeface="+mn-cs"/>
              </a:rPr>
              <a:t>Pape Mamadou Djidiack FAYE, Enseignant chercheur</a:t>
            </a:r>
          </a:p>
        </p:txBody>
      </p:sp>
      <p:sp>
        <p:nvSpPr>
          <p:cNvPr id="5" name="Espace réservé du numéro de diapositive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1F503A-7D6B-FA47-B842-0281898A5C2E}"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24332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solidFill>
                  <a:prstClr val="black"/>
                </a:solidFill>
                <a:effectLst/>
                <a:uLnTx/>
                <a:uFillTx/>
                <a:latin typeface="Calibri" panose="020F0502020204030204"/>
                <a:ea typeface="+mn-ea"/>
                <a:cs typeface="+mn-cs"/>
              </a:rPr>
              <a:t>Pape Mamadou Djidiack FAYE, Enseignant chercheur</a:t>
            </a:r>
          </a:p>
        </p:txBody>
      </p:sp>
      <p:sp>
        <p:nvSpPr>
          <p:cNvPr id="5" name="Espace réservé du numéro de diapositive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1F503A-7D6B-FA47-B842-0281898A5C2E}"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930883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solidFill>
                  <a:prstClr val="black"/>
                </a:solidFill>
                <a:effectLst/>
                <a:uLnTx/>
                <a:uFillTx/>
                <a:latin typeface="Calibri" panose="020F0502020204030204"/>
                <a:ea typeface="+mn-ea"/>
                <a:cs typeface="+mn-cs"/>
              </a:rPr>
              <a:t>Pape Mamadou Djidiack FAYE, Enseignant chercheur</a:t>
            </a:r>
          </a:p>
        </p:txBody>
      </p:sp>
      <p:sp>
        <p:nvSpPr>
          <p:cNvPr id="5" name="Espace réservé du numéro de diapositive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1F503A-7D6B-FA47-B842-0281898A5C2E}"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05498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solidFill>
                  <a:prstClr val="black"/>
                </a:solidFill>
                <a:effectLst/>
                <a:uLnTx/>
                <a:uFillTx/>
                <a:latin typeface="Calibri" panose="020F0502020204030204"/>
                <a:ea typeface="+mn-ea"/>
                <a:cs typeface="+mn-cs"/>
              </a:rPr>
              <a:t>Pape Mamadou Djidiack FAYE, Enseignant chercheur</a:t>
            </a:r>
          </a:p>
        </p:txBody>
      </p:sp>
      <p:sp>
        <p:nvSpPr>
          <p:cNvPr id="5" name="Espace réservé du numéro de diapositive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1F503A-7D6B-FA47-B842-0281898A5C2E}"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094117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solidFill>
                  <a:prstClr val="black"/>
                </a:solidFill>
                <a:effectLst/>
                <a:uLnTx/>
                <a:uFillTx/>
                <a:latin typeface="Calibri" panose="020F0502020204030204"/>
                <a:ea typeface="+mn-ea"/>
                <a:cs typeface="+mn-cs"/>
              </a:rPr>
              <a:t>Pape Mamadou Djidiack FAYE, Enseignant chercheur</a:t>
            </a:r>
          </a:p>
        </p:txBody>
      </p:sp>
      <p:sp>
        <p:nvSpPr>
          <p:cNvPr id="5" name="Espace réservé du numéro de diapositive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1F503A-7D6B-FA47-B842-0281898A5C2E}"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324966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solidFill>
                  <a:prstClr val="black"/>
                </a:solidFill>
                <a:effectLst/>
                <a:uLnTx/>
                <a:uFillTx/>
                <a:latin typeface="Calibri" panose="020F0502020204030204"/>
                <a:ea typeface="+mn-ea"/>
                <a:cs typeface="+mn-cs"/>
              </a:rPr>
              <a:t>Pape Mamadou Djidiack FAYE, Enseignant chercheur</a:t>
            </a:r>
          </a:p>
        </p:txBody>
      </p:sp>
      <p:sp>
        <p:nvSpPr>
          <p:cNvPr id="5" name="Espace réservé du numéro de diapositive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1F503A-7D6B-FA47-B842-0281898A5C2E}"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47797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solidFill>
                  <a:prstClr val="black"/>
                </a:solidFill>
                <a:effectLst/>
                <a:uLnTx/>
                <a:uFillTx/>
                <a:latin typeface="Calibri" panose="020F0502020204030204"/>
                <a:ea typeface="+mn-ea"/>
                <a:cs typeface="+mn-cs"/>
              </a:rPr>
              <a:t>Pape Mamadou Djidiack FAYE, Enseignant chercheur</a:t>
            </a:r>
          </a:p>
        </p:txBody>
      </p:sp>
      <p:sp>
        <p:nvSpPr>
          <p:cNvPr id="5" name="Espace réservé du numéro de diapositive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1F503A-7D6B-FA47-B842-0281898A5C2E}"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0090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solidFill>
                  <a:prstClr val="black"/>
                </a:solidFill>
                <a:effectLst/>
                <a:uLnTx/>
                <a:uFillTx/>
                <a:latin typeface="Calibri" panose="020F0502020204030204"/>
                <a:ea typeface="+mn-ea"/>
                <a:cs typeface="+mn-cs"/>
              </a:rPr>
              <a:t>Pape Mamadou Djidiack FAYE, Enseignant chercheur</a:t>
            </a:r>
          </a:p>
        </p:txBody>
      </p:sp>
      <p:sp>
        <p:nvSpPr>
          <p:cNvPr id="5" name="Espace réservé du numéro de diapositive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1F503A-7D6B-FA47-B842-0281898A5C2E}"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59698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solidFill>
                  <a:prstClr val="black"/>
                </a:solidFill>
                <a:effectLst/>
                <a:uLnTx/>
                <a:uFillTx/>
                <a:latin typeface="Calibri" panose="020F0502020204030204"/>
                <a:ea typeface="+mn-ea"/>
                <a:cs typeface="+mn-cs"/>
              </a:rPr>
              <a:t>Pape Mamadou Djidiack FAYE, Enseignant chercheur</a:t>
            </a:r>
          </a:p>
        </p:txBody>
      </p:sp>
      <p:sp>
        <p:nvSpPr>
          <p:cNvPr id="5" name="Espace réservé du numéro de diapositive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1F503A-7D6B-FA47-B842-0281898A5C2E}"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622230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solidFill>
                  <a:prstClr val="black"/>
                </a:solidFill>
                <a:effectLst/>
                <a:uLnTx/>
                <a:uFillTx/>
                <a:latin typeface="Calibri" panose="020F0502020204030204"/>
                <a:ea typeface="+mn-ea"/>
                <a:cs typeface="+mn-cs"/>
              </a:rPr>
              <a:t>Pape Mamadou Djidiack FAYE, Enseignant chercheur</a:t>
            </a:r>
          </a:p>
        </p:txBody>
      </p:sp>
      <p:sp>
        <p:nvSpPr>
          <p:cNvPr id="5" name="Espace réservé du numéro de diapositive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1F503A-7D6B-FA47-B842-0281898A5C2E}"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949443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solidFill>
                  <a:prstClr val="black"/>
                </a:solidFill>
                <a:effectLst/>
                <a:uLnTx/>
                <a:uFillTx/>
                <a:latin typeface="Calibri" panose="020F0502020204030204"/>
                <a:ea typeface="+mn-ea"/>
                <a:cs typeface="+mn-cs"/>
              </a:rPr>
              <a:t>Pape Mamadou Djidiack FAYE, Enseignant chercheur</a:t>
            </a:r>
          </a:p>
        </p:txBody>
      </p:sp>
      <p:sp>
        <p:nvSpPr>
          <p:cNvPr id="5" name="Espace réservé du numéro de diapositive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1F503A-7D6B-FA47-B842-0281898A5C2E}"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325888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solidFill>
                  <a:prstClr val="black"/>
                </a:solidFill>
                <a:effectLst/>
                <a:uLnTx/>
                <a:uFillTx/>
                <a:latin typeface="Calibri" panose="020F0502020204030204"/>
                <a:ea typeface="+mn-ea"/>
                <a:cs typeface="+mn-cs"/>
              </a:rPr>
              <a:t>Pape Mamadou Djidiack FAYE, Enseignant chercheur</a:t>
            </a:r>
          </a:p>
        </p:txBody>
      </p:sp>
      <p:sp>
        <p:nvSpPr>
          <p:cNvPr id="5" name="Espace réservé du numéro de diapositive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1F503A-7D6B-FA47-B842-0281898A5C2E}"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90271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solidFill>
                  <a:prstClr val="black"/>
                </a:solidFill>
                <a:effectLst/>
                <a:uLnTx/>
                <a:uFillTx/>
                <a:latin typeface="Calibri" panose="020F0502020204030204"/>
                <a:ea typeface="+mn-ea"/>
                <a:cs typeface="+mn-cs"/>
              </a:rPr>
              <a:t>Pape Mamadou Djidiack FAYE, Enseignant chercheur</a:t>
            </a:r>
          </a:p>
        </p:txBody>
      </p:sp>
      <p:sp>
        <p:nvSpPr>
          <p:cNvPr id="5" name="Espace réservé du numéro de diapositive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1F503A-7D6B-FA47-B842-0281898A5C2E}"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590981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solidFill>
                  <a:prstClr val="black"/>
                </a:solidFill>
                <a:effectLst/>
                <a:uLnTx/>
                <a:uFillTx/>
                <a:latin typeface="Calibri" panose="020F0502020204030204"/>
                <a:ea typeface="+mn-ea"/>
                <a:cs typeface="+mn-cs"/>
              </a:rPr>
              <a:t>Pape Mamadou Djidiack FAYE, Enseignant chercheur</a:t>
            </a:r>
          </a:p>
        </p:txBody>
      </p:sp>
      <p:sp>
        <p:nvSpPr>
          <p:cNvPr id="5" name="Espace réservé du numéro de diapositive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1F503A-7D6B-FA47-B842-0281898A5C2E}"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164460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solidFill>
                  <a:prstClr val="black"/>
                </a:solidFill>
                <a:effectLst/>
                <a:uLnTx/>
                <a:uFillTx/>
                <a:latin typeface="Calibri" panose="020F0502020204030204"/>
                <a:ea typeface="+mn-ea"/>
                <a:cs typeface="+mn-cs"/>
              </a:rPr>
              <a:t>Pape Mamadou Djidiack FAYE, Enseignant chercheur</a:t>
            </a:r>
          </a:p>
        </p:txBody>
      </p:sp>
      <p:sp>
        <p:nvSpPr>
          <p:cNvPr id="5" name="Espace réservé du numéro de diapositive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1F503A-7D6B-FA47-B842-0281898A5C2E}"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31</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545218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solidFill>
                  <a:prstClr val="black"/>
                </a:solidFill>
                <a:effectLst/>
                <a:uLnTx/>
                <a:uFillTx/>
                <a:latin typeface="Calibri" panose="020F0502020204030204"/>
                <a:ea typeface="+mn-ea"/>
                <a:cs typeface="+mn-cs"/>
              </a:rPr>
              <a:t>Pape Mamadou Djidiack FAYE, Enseignant chercheur</a:t>
            </a:r>
          </a:p>
        </p:txBody>
      </p:sp>
      <p:sp>
        <p:nvSpPr>
          <p:cNvPr id="5" name="Espace réservé du numéro de diapositive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1F503A-7D6B-FA47-B842-0281898A5C2E}"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32</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306308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solidFill>
                  <a:prstClr val="black"/>
                </a:solidFill>
                <a:effectLst/>
                <a:uLnTx/>
                <a:uFillTx/>
                <a:latin typeface="Calibri" panose="020F0502020204030204"/>
                <a:ea typeface="+mn-ea"/>
                <a:cs typeface="+mn-cs"/>
              </a:rPr>
              <a:t>Pape Mamadou Djidiack FAYE, Enseignant chercheur</a:t>
            </a:r>
          </a:p>
        </p:txBody>
      </p:sp>
      <p:sp>
        <p:nvSpPr>
          <p:cNvPr id="5" name="Espace réservé du numéro de diapositive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1F503A-7D6B-FA47-B842-0281898A5C2E}"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33</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08446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solidFill>
                  <a:prstClr val="black"/>
                </a:solidFill>
                <a:effectLst/>
                <a:uLnTx/>
                <a:uFillTx/>
                <a:latin typeface="Calibri" panose="020F0502020204030204"/>
                <a:ea typeface="+mn-ea"/>
                <a:cs typeface="+mn-cs"/>
              </a:rPr>
              <a:t>Pape Mamadou Djidiack FAYE, Enseignant chercheur</a:t>
            </a:r>
          </a:p>
        </p:txBody>
      </p:sp>
      <p:sp>
        <p:nvSpPr>
          <p:cNvPr id="5" name="Espace réservé du numéro de diapositive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1F503A-7D6B-FA47-B842-0281898A5C2E}"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518053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solidFill>
                  <a:prstClr val="black"/>
                </a:solidFill>
                <a:effectLst/>
                <a:uLnTx/>
                <a:uFillTx/>
                <a:latin typeface="Calibri" panose="020F0502020204030204"/>
                <a:ea typeface="+mn-ea"/>
                <a:cs typeface="+mn-cs"/>
              </a:rPr>
              <a:t>Pape Mamadou Djidiack FAYE, Enseignant chercheur</a:t>
            </a:r>
          </a:p>
        </p:txBody>
      </p:sp>
      <p:sp>
        <p:nvSpPr>
          <p:cNvPr id="5" name="Espace réservé du numéro de diapositive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1F503A-7D6B-FA47-B842-0281898A5C2E}"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34</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97523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solidFill>
                  <a:prstClr val="black"/>
                </a:solidFill>
                <a:effectLst/>
                <a:uLnTx/>
                <a:uFillTx/>
                <a:latin typeface="Calibri" panose="020F0502020204030204"/>
                <a:ea typeface="+mn-ea"/>
                <a:cs typeface="+mn-cs"/>
              </a:rPr>
              <a:t>Pape Mamadou Djidiack FAYE, Enseignant chercheur</a:t>
            </a:r>
          </a:p>
        </p:txBody>
      </p:sp>
      <p:sp>
        <p:nvSpPr>
          <p:cNvPr id="5" name="Espace réservé du numéro de diapositive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1F503A-7D6B-FA47-B842-0281898A5C2E}"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35</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10205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solidFill>
                  <a:prstClr val="black"/>
                </a:solidFill>
                <a:effectLst/>
                <a:uLnTx/>
                <a:uFillTx/>
                <a:latin typeface="Calibri" panose="020F0502020204030204"/>
                <a:ea typeface="+mn-ea"/>
                <a:cs typeface="+mn-cs"/>
              </a:rPr>
              <a:t>Pape Mamadou Djidiack FAYE, Enseignant chercheur</a:t>
            </a:r>
          </a:p>
        </p:txBody>
      </p:sp>
      <p:sp>
        <p:nvSpPr>
          <p:cNvPr id="5" name="Espace réservé du numéro de diapositive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1F503A-7D6B-FA47-B842-0281898A5C2E}"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36</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369266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solidFill>
                  <a:prstClr val="black"/>
                </a:solidFill>
                <a:effectLst/>
                <a:uLnTx/>
                <a:uFillTx/>
                <a:latin typeface="Calibri" panose="020F0502020204030204"/>
                <a:ea typeface="+mn-ea"/>
                <a:cs typeface="+mn-cs"/>
              </a:rPr>
              <a:t>Pape Mamadou Djidiack FAYE, Enseignant chercheur</a:t>
            </a:r>
          </a:p>
        </p:txBody>
      </p:sp>
      <p:sp>
        <p:nvSpPr>
          <p:cNvPr id="5" name="Espace réservé du numéro de diapositive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1F503A-7D6B-FA47-B842-0281898A5C2E}"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37</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57831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solidFill>
                  <a:prstClr val="black"/>
                </a:solidFill>
                <a:effectLst/>
                <a:uLnTx/>
                <a:uFillTx/>
                <a:latin typeface="Calibri" panose="020F0502020204030204"/>
                <a:ea typeface="+mn-ea"/>
                <a:cs typeface="+mn-cs"/>
              </a:rPr>
              <a:t>Pape Mamadou Djidiack FAYE, Enseignant chercheur</a:t>
            </a:r>
          </a:p>
        </p:txBody>
      </p:sp>
      <p:sp>
        <p:nvSpPr>
          <p:cNvPr id="5" name="Espace réservé du numéro de diapositive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1F503A-7D6B-FA47-B842-0281898A5C2E}"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38</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748031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solidFill>
                  <a:prstClr val="black"/>
                </a:solidFill>
                <a:effectLst/>
                <a:uLnTx/>
                <a:uFillTx/>
                <a:latin typeface="Calibri" panose="020F0502020204030204"/>
                <a:ea typeface="+mn-ea"/>
                <a:cs typeface="+mn-cs"/>
              </a:rPr>
              <a:t>Pape Mamadou Djidiack FAYE, Enseignant chercheur</a:t>
            </a:r>
          </a:p>
        </p:txBody>
      </p:sp>
      <p:sp>
        <p:nvSpPr>
          <p:cNvPr id="5" name="Espace réservé du numéro de diapositive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1F503A-7D6B-FA47-B842-0281898A5C2E}"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39</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24957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solidFill>
                  <a:prstClr val="black"/>
                </a:solidFill>
                <a:effectLst/>
                <a:uLnTx/>
                <a:uFillTx/>
                <a:latin typeface="Calibri" panose="020F0502020204030204"/>
                <a:ea typeface="+mn-ea"/>
                <a:cs typeface="+mn-cs"/>
              </a:rPr>
              <a:t>Pape Mamadou Djidiack FAYE, Enseignant chercheur</a:t>
            </a:r>
          </a:p>
        </p:txBody>
      </p:sp>
      <p:sp>
        <p:nvSpPr>
          <p:cNvPr id="5" name="Espace réservé du numéro de diapositive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1F503A-7D6B-FA47-B842-0281898A5C2E}"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40</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595617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solidFill>
                  <a:prstClr val="black"/>
                </a:solidFill>
                <a:effectLst/>
                <a:uLnTx/>
                <a:uFillTx/>
                <a:latin typeface="Calibri" panose="020F0502020204030204"/>
                <a:ea typeface="+mn-ea"/>
                <a:cs typeface="+mn-cs"/>
              </a:rPr>
              <a:t>Pape Mamadou Djidiack FAYE, Enseignant chercheur</a:t>
            </a:r>
          </a:p>
        </p:txBody>
      </p:sp>
      <p:sp>
        <p:nvSpPr>
          <p:cNvPr id="5" name="Espace réservé du numéro de diapositive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1F503A-7D6B-FA47-B842-0281898A5C2E}"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41</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845808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solidFill>
                  <a:prstClr val="black"/>
                </a:solidFill>
                <a:effectLst/>
                <a:uLnTx/>
                <a:uFillTx/>
                <a:latin typeface="Calibri" panose="020F0502020204030204"/>
                <a:ea typeface="+mn-ea"/>
                <a:cs typeface="+mn-cs"/>
              </a:rPr>
              <a:t>Pape Mamadou Djidiack FAYE, Enseignant chercheur</a:t>
            </a:r>
          </a:p>
        </p:txBody>
      </p:sp>
      <p:sp>
        <p:nvSpPr>
          <p:cNvPr id="5" name="Espace réservé du numéro de diapositive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1F503A-7D6B-FA47-B842-0281898A5C2E}"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42</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26282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solidFill>
                  <a:prstClr val="black"/>
                </a:solidFill>
                <a:effectLst/>
                <a:uLnTx/>
                <a:uFillTx/>
                <a:latin typeface="Calibri" panose="020F0502020204030204"/>
                <a:ea typeface="+mn-ea"/>
                <a:cs typeface="+mn-cs"/>
              </a:rPr>
              <a:t>Pape Mamadou Djidiack FAYE, Enseignant chercheur</a:t>
            </a:r>
          </a:p>
        </p:txBody>
      </p:sp>
      <p:sp>
        <p:nvSpPr>
          <p:cNvPr id="5" name="Espace réservé du numéro de diapositive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1F503A-7D6B-FA47-B842-0281898A5C2E}"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43</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81455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solidFill>
                  <a:prstClr val="black"/>
                </a:solidFill>
                <a:effectLst/>
                <a:uLnTx/>
                <a:uFillTx/>
                <a:latin typeface="Calibri" panose="020F0502020204030204"/>
                <a:ea typeface="+mn-ea"/>
                <a:cs typeface="+mn-cs"/>
              </a:rPr>
              <a:t>Pape Mamadou Djidiack FAYE, Enseignant chercheur</a:t>
            </a:r>
          </a:p>
        </p:txBody>
      </p:sp>
      <p:sp>
        <p:nvSpPr>
          <p:cNvPr id="5" name="Espace réservé du numéro de diapositive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1F503A-7D6B-FA47-B842-0281898A5C2E}"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88143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solidFill>
                  <a:prstClr val="black"/>
                </a:solidFill>
                <a:effectLst/>
                <a:uLnTx/>
                <a:uFillTx/>
                <a:latin typeface="Calibri" panose="020F0502020204030204"/>
                <a:ea typeface="+mn-ea"/>
                <a:cs typeface="+mn-cs"/>
              </a:rPr>
              <a:t>Pape Mamadou Djidiack FAYE, Enseignant chercheur</a:t>
            </a:r>
          </a:p>
        </p:txBody>
      </p:sp>
      <p:sp>
        <p:nvSpPr>
          <p:cNvPr id="5" name="Espace réservé du numéro de diapositive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1F503A-7D6B-FA47-B842-0281898A5C2E}"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44</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34701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solidFill>
                  <a:prstClr val="black"/>
                </a:solidFill>
                <a:effectLst/>
                <a:uLnTx/>
                <a:uFillTx/>
                <a:latin typeface="Calibri" panose="020F0502020204030204"/>
                <a:ea typeface="+mn-ea"/>
                <a:cs typeface="+mn-cs"/>
              </a:rPr>
              <a:t>Pape Mamadou Djidiack FAYE, Enseignant chercheur</a:t>
            </a:r>
          </a:p>
        </p:txBody>
      </p:sp>
      <p:sp>
        <p:nvSpPr>
          <p:cNvPr id="5" name="Espace réservé du numéro de diapositive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1F503A-7D6B-FA47-B842-0281898A5C2E}"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45</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0402214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solidFill>
                  <a:prstClr val="black"/>
                </a:solidFill>
                <a:effectLst/>
                <a:uLnTx/>
                <a:uFillTx/>
                <a:latin typeface="Calibri" panose="020F0502020204030204"/>
                <a:ea typeface="+mn-ea"/>
                <a:cs typeface="+mn-cs"/>
              </a:rPr>
              <a:t>Pape Mamadou Djidiack FAYE, Enseignant chercheur</a:t>
            </a:r>
          </a:p>
        </p:txBody>
      </p:sp>
      <p:sp>
        <p:nvSpPr>
          <p:cNvPr id="5" name="Espace réservé du numéro de diapositive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1F503A-7D6B-FA47-B842-0281898A5C2E}"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46</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7117370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solidFill>
                  <a:prstClr val="black"/>
                </a:solidFill>
                <a:effectLst/>
                <a:uLnTx/>
                <a:uFillTx/>
                <a:latin typeface="Calibri" panose="020F0502020204030204"/>
                <a:ea typeface="+mn-ea"/>
                <a:cs typeface="+mn-cs"/>
              </a:rPr>
              <a:t>Pape Mamadou Djidiack FAYE, Enseignant chercheur</a:t>
            </a:r>
          </a:p>
        </p:txBody>
      </p:sp>
      <p:sp>
        <p:nvSpPr>
          <p:cNvPr id="5" name="Espace réservé du numéro de diapositive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1F503A-7D6B-FA47-B842-0281898A5C2E}"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47</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66431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solidFill>
                  <a:prstClr val="black"/>
                </a:solidFill>
                <a:effectLst/>
                <a:uLnTx/>
                <a:uFillTx/>
                <a:latin typeface="Calibri" panose="020F0502020204030204"/>
                <a:ea typeface="+mn-ea"/>
                <a:cs typeface="+mn-cs"/>
              </a:rPr>
              <a:t>Pape Mamadou Djidiack FAYE, Enseignant chercheur</a:t>
            </a:r>
          </a:p>
        </p:txBody>
      </p:sp>
      <p:sp>
        <p:nvSpPr>
          <p:cNvPr id="5" name="Espace réservé du numéro de diapositive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1F503A-7D6B-FA47-B842-0281898A5C2E}"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48</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6060651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solidFill>
                  <a:prstClr val="black"/>
                </a:solidFill>
                <a:effectLst/>
                <a:uLnTx/>
                <a:uFillTx/>
                <a:latin typeface="Calibri" panose="020F0502020204030204"/>
                <a:ea typeface="+mn-ea"/>
                <a:cs typeface="+mn-cs"/>
              </a:rPr>
              <a:t>Pape Mamadou Djidiack FAYE, Enseignant chercheur</a:t>
            </a:r>
          </a:p>
        </p:txBody>
      </p:sp>
      <p:sp>
        <p:nvSpPr>
          <p:cNvPr id="5" name="Espace réservé du numéro de diapositive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1F503A-7D6B-FA47-B842-0281898A5C2E}"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49</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86991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solidFill>
                  <a:prstClr val="black"/>
                </a:solidFill>
                <a:effectLst/>
                <a:uLnTx/>
                <a:uFillTx/>
                <a:latin typeface="Calibri" panose="020F0502020204030204"/>
                <a:ea typeface="+mn-ea"/>
                <a:cs typeface="+mn-cs"/>
              </a:rPr>
              <a:t>Pape Mamadou Djidiack FAYE, Enseignant chercheur</a:t>
            </a:r>
          </a:p>
        </p:txBody>
      </p:sp>
      <p:sp>
        <p:nvSpPr>
          <p:cNvPr id="5" name="Espace réservé du numéro de diapositive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1F503A-7D6B-FA47-B842-0281898A5C2E}"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8851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solidFill>
                  <a:prstClr val="black"/>
                </a:solidFill>
                <a:effectLst/>
                <a:uLnTx/>
                <a:uFillTx/>
                <a:latin typeface="Calibri" panose="020F0502020204030204"/>
                <a:ea typeface="+mn-ea"/>
                <a:cs typeface="+mn-cs"/>
              </a:rPr>
              <a:t>Pape Mamadou Djidiack FAYE, Enseignant chercheur</a:t>
            </a:r>
          </a:p>
        </p:txBody>
      </p:sp>
      <p:sp>
        <p:nvSpPr>
          <p:cNvPr id="5" name="Espace réservé du numéro de diapositive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1F503A-7D6B-FA47-B842-0281898A5C2E}"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600718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solidFill>
                  <a:prstClr val="black"/>
                </a:solidFill>
                <a:effectLst/>
                <a:uLnTx/>
                <a:uFillTx/>
                <a:latin typeface="Calibri" panose="020F0502020204030204"/>
                <a:ea typeface="+mn-ea"/>
                <a:cs typeface="+mn-cs"/>
              </a:rPr>
              <a:t>Pape Mamadou Djidiack FAYE, Enseignant chercheur</a:t>
            </a:r>
          </a:p>
        </p:txBody>
      </p:sp>
      <p:sp>
        <p:nvSpPr>
          <p:cNvPr id="5" name="Espace réservé du numéro de diapositive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1F503A-7D6B-FA47-B842-0281898A5C2E}"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13494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solidFill>
                  <a:prstClr val="black"/>
                </a:solidFill>
                <a:effectLst/>
                <a:uLnTx/>
                <a:uFillTx/>
                <a:latin typeface="Calibri" panose="020F0502020204030204"/>
                <a:ea typeface="+mn-ea"/>
                <a:cs typeface="+mn-cs"/>
              </a:rPr>
              <a:t>Pape Mamadou Djidiack FAYE, Enseignant chercheur</a:t>
            </a:r>
          </a:p>
        </p:txBody>
      </p:sp>
      <p:sp>
        <p:nvSpPr>
          <p:cNvPr id="5" name="Espace réservé du numéro de diapositive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1F503A-7D6B-FA47-B842-0281898A5C2E}"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196261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solidFill>
                  <a:prstClr val="black"/>
                </a:solidFill>
                <a:effectLst/>
                <a:uLnTx/>
                <a:uFillTx/>
                <a:latin typeface="Calibri" panose="020F0502020204030204"/>
                <a:ea typeface="+mn-ea"/>
                <a:cs typeface="+mn-cs"/>
              </a:rPr>
              <a:t>Pape Mamadou Djidiack FAYE, Enseignant chercheur</a:t>
            </a:r>
          </a:p>
        </p:txBody>
      </p:sp>
      <p:sp>
        <p:nvSpPr>
          <p:cNvPr id="5" name="Espace réservé du numéro de diapositive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1F503A-7D6B-FA47-B842-0281898A5C2E}"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66806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fr-FR"/>
              <a:t>Cliquez et modifiez le titre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endParaRPr lang="en-US" dirty="0"/>
          </a:p>
        </p:txBody>
      </p:sp>
      <p:sp>
        <p:nvSpPr>
          <p:cNvPr id="4" name="Date Placeholder 3"/>
          <p:cNvSpPr>
            <a:spLocks noGrp="1"/>
          </p:cNvSpPr>
          <p:nvPr>
            <p:ph type="dt" sz="half" idx="10"/>
          </p:nvPr>
        </p:nvSpPr>
        <p:spPr/>
        <p:txBody>
          <a:bodyPr/>
          <a:lstStyle/>
          <a:p>
            <a:fld id="{3306EFAF-0FC9-354F-8DE2-26D7A95D2155}" type="datetime1">
              <a:rPr lang="fr-SN" smtClean="0"/>
              <a:t>29/08/2019</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r>
              <a:rPr lang="en-US"/>
              <a:t>Pape Mamadou Djidiack FAYE, Enseignant chercheur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2388316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fr-FR"/>
              <a:t>Cliquez et modifiez le titre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Faire glisser l'image vers l'espace réservé ou cliquer sur l'icône pour l'ajouter</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891E87C-E34C-5A48-9F4D-DC11B21431EE}" type="datetime1">
              <a:rPr lang="fr-SN" smtClean="0"/>
              <a:t>29/08/2019</a:t>
            </a:fld>
            <a:endParaRPr lang="en-US" dirty="0"/>
          </a:p>
        </p:txBody>
      </p:sp>
      <p:sp>
        <p:nvSpPr>
          <p:cNvPr id="6" name="Footer Placeholder 5"/>
          <p:cNvSpPr>
            <a:spLocks noGrp="1"/>
          </p:cNvSpPr>
          <p:nvPr>
            <p:ph type="ftr" sz="quarter" idx="11"/>
          </p:nvPr>
        </p:nvSpPr>
        <p:spPr/>
        <p:txBody>
          <a:bodyPr/>
          <a:lstStyle/>
          <a:p>
            <a:r>
              <a:rPr lang="en-US"/>
              <a:t>Pape Mamadou Djidiack FAYE, Enseignant chercheur</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837874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fr-FR"/>
              <a:t>Cliquez et modifiez le titre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2C3B8D37-D354-5346-AF47-A43CECFD13DF}" type="datetime1">
              <a:rPr lang="fr-SN" smtClean="0"/>
              <a:t>29/08/2019</a:t>
            </a:fld>
            <a:endParaRPr lang="en-US" dirty="0"/>
          </a:p>
        </p:txBody>
      </p:sp>
      <p:sp>
        <p:nvSpPr>
          <p:cNvPr id="5" name="Footer Placeholder 4"/>
          <p:cNvSpPr>
            <a:spLocks noGrp="1"/>
          </p:cNvSpPr>
          <p:nvPr>
            <p:ph type="ftr" sz="quarter" idx="11"/>
          </p:nvPr>
        </p:nvSpPr>
        <p:spPr/>
        <p:txBody>
          <a:bodyPr/>
          <a:lstStyle/>
          <a:p>
            <a:r>
              <a:rPr lang="en-US"/>
              <a:t>Pape Mamadou Djidiack FAYE, Enseignant chercheur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023402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fr-FR"/>
              <a:t>Cliquez et modifiez le titre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FB02BAF8-333C-4A47-AEC9-CBA8E73FF168}" type="datetime1">
              <a:rPr lang="fr-SN" smtClean="0"/>
              <a:t>29/08/2019</a:t>
            </a:fld>
            <a:endParaRPr lang="en-US" dirty="0"/>
          </a:p>
        </p:txBody>
      </p:sp>
      <p:sp>
        <p:nvSpPr>
          <p:cNvPr id="5" name="Footer Placeholder 4"/>
          <p:cNvSpPr>
            <a:spLocks noGrp="1"/>
          </p:cNvSpPr>
          <p:nvPr>
            <p:ph type="ftr" sz="quarter" idx="11"/>
          </p:nvPr>
        </p:nvSpPr>
        <p:spPr/>
        <p:txBody>
          <a:bodyPr/>
          <a:lstStyle/>
          <a:p>
            <a:r>
              <a:rPr lang="en-US"/>
              <a:t>Pape Mamadou Djidiack FAYE, Enseignant chercheur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7945070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fr-FR"/>
              <a:t>Cliquez et modifiez le titre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036DD821-B201-5F49-BCAB-3C42F4CB0BD4}" type="datetime1">
              <a:rPr lang="fr-SN" smtClean="0"/>
              <a:t>29/08/2019</a:t>
            </a:fld>
            <a:endParaRPr lang="en-US" dirty="0"/>
          </a:p>
        </p:txBody>
      </p:sp>
      <p:sp>
        <p:nvSpPr>
          <p:cNvPr id="5" name="Footer Placeholder 4"/>
          <p:cNvSpPr>
            <a:spLocks noGrp="1"/>
          </p:cNvSpPr>
          <p:nvPr>
            <p:ph type="ftr" sz="quarter" idx="11"/>
          </p:nvPr>
        </p:nvSpPr>
        <p:spPr/>
        <p:txBody>
          <a:bodyPr/>
          <a:lstStyle/>
          <a:p>
            <a:r>
              <a:rPr lang="en-US"/>
              <a:t>Pape Mamadou Djidiack FAYE, Enseignant chercheur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29242816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fr-FR"/>
              <a:t>Cliquez et modifiez le titre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2466572-4C4F-D243-86FF-EC826151584A}" type="datetime1">
              <a:rPr lang="fr-SN" smtClean="0"/>
              <a:t>29/08/2019</a:t>
            </a:fld>
            <a:endParaRPr lang="en-US" dirty="0"/>
          </a:p>
        </p:txBody>
      </p:sp>
      <p:sp>
        <p:nvSpPr>
          <p:cNvPr id="5" name="Footer Placeholder 4"/>
          <p:cNvSpPr>
            <a:spLocks noGrp="1"/>
          </p:cNvSpPr>
          <p:nvPr>
            <p:ph type="ftr" sz="quarter" idx="11"/>
          </p:nvPr>
        </p:nvSpPr>
        <p:spPr/>
        <p:txBody>
          <a:bodyPr/>
          <a:lstStyle/>
          <a:p>
            <a:r>
              <a:rPr lang="en-US"/>
              <a:t>Pape Mamadou Djidiack FAYE, Enseignant chercheur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27314572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fr-FR"/>
              <a:t>Cliquez et modifiez le titre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5FF4A9DC-59DD-A64B-A006-73502457D369}" type="datetime1">
              <a:rPr lang="fr-SN" smtClean="0"/>
              <a:t>29/08/2019</a:t>
            </a:fld>
            <a:endParaRPr lang="en-US" dirty="0"/>
          </a:p>
        </p:txBody>
      </p:sp>
      <p:sp>
        <p:nvSpPr>
          <p:cNvPr id="5" name="Footer Placeholder 4"/>
          <p:cNvSpPr>
            <a:spLocks noGrp="1"/>
          </p:cNvSpPr>
          <p:nvPr>
            <p:ph type="ftr" sz="quarter" idx="11"/>
          </p:nvPr>
        </p:nvSpPr>
        <p:spPr/>
        <p:txBody>
          <a:bodyPr/>
          <a:lstStyle/>
          <a:p>
            <a:r>
              <a:rPr lang="en-US"/>
              <a:t>Pape Mamadou Djidiack FAYE, Enseignant chercheur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5255115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fr-FR"/>
              <a:t>Cliquez et modifiez le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5DC32B9-B616-EA4D-A397-2FEF2FEF6105}" type="datetime1">
              <a:rPr lang="fr-SN" smtClean="0"/>
              <a:t>29/08/2019</a:t>
            </a:fld>
            <a:endParaRPr lang="en-US" dirty="0"/>
          </a:p>
        </p:txBody>
      </p:sp>
      <p:sp>
        <p:nvSpPr>
          <p:cNvPr id="5" name="Footer Placeholder 4"/>
          <p:cNvSpPr>
            <a:spLocks noGrp="1"/>
          </p:cNvSpPr>
          <p:nvPr>
            <p:ph type="ftr" sz="quarter" idx="11"/>
          </p:nvPr>
        </p:nvSpPr>
        <p:spPr/>
        <p:txBody>
          <a:bodyPr/>
          <a:lstStyle/>
          <a:p>
            <a:r>
              <a:rPr lang="en-US"/>
              <a:t>Pape Mamadou Djidiack FAYE, Enseignant chercheur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40203347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fr-FR"/>
              <a:t>Cliquez et modifiez le titre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97074B3-9CA7-5B4E-91E1-40FCC77A0043}" type="datetime1">
              <a:rPr lang="fr-SN" smtClean="0"/>
              <a:t>29/08/2019</a:t>
            </a:fld>
            <a:endParaRPr lang="en-US" dirty="0"/>
          </a:p>
        </p:txBody>
      </p:sp>
      <p:sp>
        <p:nvSpPr>
          <p:cNvPr id="5" name="Footer Placeholder 4"/>
          <p:cNvSpPr>
            <a:spLocks noGrp="1"/>
          </p:cNvSpPr>
          <p:nvPr>
            <p:ph type="ftr" sz="quarter" idx="11"/>
          </p:nvPr>
        </p:nvSpPr>
        <p:spPr/>
        <p:txBody>
          <a:bodyPr/>
          <a:lstStyle/>
          <a:p>
            <a:r>
              <a:rPr lang="en-US"/>
              <a:t>Pape Mamadou Djidiack FAYE, Enseignant chercheur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1793113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Content Placeholder 2"/>
          <p:cNvSpPr>
            <a:spLocks noGrp="1"/>
          </p:cNvSpPr>
          <p:nvPr>
            <p:ph idx="1"/>
          </p:nvPr>
        </p:nvSpPr>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6600D91-229A-C04F-A3AE-6EC7CD881A90}" type="datetime1">
              <a:rPr lang="fr-SN" smtClean="0"/>
              <a:t>29/08/2019</a:t>
            </a:fld>
            <a:endParaRPr lang="en-US" dirty="0"/>
          </a:p>
        </p:txBody>
      </p:sp>
      <p:sp>
        <p:nvSpPr>
          <p:cNvPr id="5" name="Footer Placeholder 4"/>
          <p:cNvSpPr>
            <a:spLocks noGrp="1"/>
          </p:cNvSpPr>
          <p:nvPr>
            <p:ph type="ftr" sz="quarter" idx="11"/>
          </p:nvPr>
        </p:nvSpPr>
        <p:spPr/>
        <p:txBody>
          <a:bodyPr/>
          <a:lstStyle/>
          <a:p>
            <a:r>
              <a:rPr lang="en-US"/>
              <a:t>Pape Mamadou Djidiack FAYE, Enseignant chercheur</a:t>
            </a:r>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050240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fr-FR"/>
              <a:t>Cliquez et modifiez le titre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FFB910AD-A319-AA4A-9967-F16B33E3ADA8}" type="datetime1">
              <a:rPr lang="fr-SN" smtClean="0"/>
              <a:t>29/08/2019</a:t>
            </a:fld>
            <a:endParaRPr lang="en-US" dirty="0"/>
          </a:p>
        </p:txBody>
      </p:sp>
      <p:sp>
        <p:nvSpPr>
          <p:cNvPr id="5" name="Footer Placeholder 4"/>
          <p:cNvSpPr>
            <a:spLocks noGrp="1"/>
          </p:cNvSpPr>
          <p:nvPr>
            <p:ph type="ftr" sz="quarter" idx="11"/>
          </p:nvPr>
        </p:nvSpPr>
        <p:spPr/>
        <p:txBody>
          <a:bodyPr/>
          <a:lstStyle/>
          <a:p>
            <a:r>
              <a:rPr lang="en-US"/>
              <a:t>Pape Mamadou Djidiack FAYE, Enseignant chercheur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4178942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fr-FR"/>
              <a:t>Cliquez et modifiez le titre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EB8D430F-D8A9-BD48-B321-956E153812E0}" type="datetime1">
              <a:rPr lang="fr-SN" smtClean="0"/>
              <a:t>29/08/2019</a:t>
            </a:fld>
            <a:endParaRPr lang="en-US" dirty="0"/>
          </a:p>
        </p:txBody>
      </p:sp>
      <p:sp>
        <p:nvSpPr>
          <p:cNvPr id="6" name="Footer Placeholder 5"/>
          <p:cNvSpPr>
            <a:spLocks noGrp="1"/>
          </p:cNvSpPr>
          <p:nvPr>
            <p:ph type="ftr" sz="quarter" idx="11"/>
          </p:nvPr>
        </p:nvSpPr>
        <p:spPr/>
        <p:txBody>
          <a:bodyPr/>
          <a:lstStyle/>
          <a:p>
            <a:r>
              <a:rPr lang="en-US"/>
              <a:t>Pape Mamadou Djidiack FAYE, Enseignant chercheur</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4201442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Cliquez et modifiez le titre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55D24E4C-554C-3A4C-8F16-1766A0035D4D}" type="datetime1">
              <a:rPr lang="fr-SN" smtClean="0"/>
              <a:t>29/08/2019</a:t>
            </a:fld>
            <a:endParaRPr lang="en-US" dirty="0"/>
          </a:p>
        </p:txBody>
      </p:sp>
      <p:sp>
        <p:nvSpPr>
          <p:cNvPr id="8" name="Footer Placeholder 7"/>
          <p:cNvSpPr>
            <a:spLocks noGrp="1"/>
          </p:cNvSpPr>
          <p:nvPr>
            <p:ph type="ftr" sz="quarter" idx="11"/>
          </p:nvPr>
        </p:nvSpPr>
        <p:spPr/>
        <p:txBody>
          <a:bodyPr/>
          <a:lstStyle/>
          <a:p>
            <a:r>
              <a:rPr lang="en-US"/>
              <a:t>Pape Mamadou Djidiack FAYE, Enseignant chercheur</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565299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Date Placeholder 2"/>
          <p:cNvSpPr>
            <a:spLocks noGrp="1"/>
          </p:cNvSpPr>
          <p:nvPr>
            <p:ph type="dt" sz="half" idx="10"/>
          </p:nvPr>
        </p:nvSpPr>
        <p:spPr/>
        <p:txBody>
          <a:bodyPr/>
          <a:lstStyle/>
          <a:p>
            <a:fld id="{24616157-122A-E246-8C45-289337CE98AE}" type="datetime1">
              <a:rPr lang="fr-SN" smtClean="0"/>
              <a:t>29/08/2019</a:t>
            </a:fld>
            <a:endParaRPr lang="en-US" dirty="0"/>
          </a:p>
        </p:txBody>
      </p:sp>
      <p:sp>
        <p:nvSpPr>
          <p:cNvPr id="4" name="Footer Placeholder 3"/>
          <p:cNvSpPr>
            <a:spLocks noGrp="1"/>
          </p:cNvSpPr>
          <p:nvPr>
            <p:ph type="ftr" sz="quarter" idx="11"/>
          </p:nvPr>
        </p:nvSpPr>
        <p:spPr/>
        <p:txBody>
          <a:bodyPr/>
          <a:lstStyle/>
          <a:p>
            <a:r>
              <a:rPr lang="en-US"/>
              <a:t>Pape Mamadou Djidiack FAYE, Enseignant chercheur</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1636370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19DEF7-ADC4-C74B-A752-00989321E3AC}" type="datetime1">
              <a:rPr lang="fr-SN" smtClean="0"/>
              <a:t>29/08/2019</a:t>
            </a:fld>
            <a:endParaRPr lang="en-US" dirty="0"/>
          </a:p>
        </p:txBody>
      </p:sp>
      <p:sp>
        <p:nvSpPr>
          <p:cNvPr id="3" name="Footer Placeholder 2"/>
          <p:cNvSpPr>
            <a:spLocks noGrp="1"/>
          </p:cNvSpPr>
          <p:nvPr>
            <p:ph type="ftr" sz="quarter" idx="11"/>
          </p:nvPr>
        </p:nvSpPr>
        <p:spPr/>
        <p:txBody>
          <a:bodyPr/>
          <a:lstStyle/>
          <a:p>
            <a:r>
              <a:rPr lang="en-US"/>
              <a:t>Pape Mamadou Djidiack FAYE, Enseignant chercheur</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2627217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fr-FR"/>
              <a:t>Cliquez et modifiez le titre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7D3F627-EAFA-4B4B-94B5-205FB640B113}" type="datetime1">
              <a:rPr lang="fr-SN" smtClean="0"/>
              <a:t>29/08/2019</a:t>
            </a:fld>
            <a:endParaRPr lang="en-US" dirty="0"/>
          </a:p>
        </p:txBody>
      </p:sp>
      <p:sp>
        <p:nvSpPr>
          <p:cNvPr id="6" name="Footer Placeholder 5"/>
          <p:cNvSpPr>
            <a:spLocks noGrp="1"/>
          </p:cNvSpPr>
          <p:nvPr>
            <p:ph type="ftr" sz="quarter" idx="11"/>
          </p:nvPr>
        </p:nvSpPr>
        <p:spPr/>
        <p:txBody>
          <a:bodyPr/>
          <a:lstStyle/>
          <a:p>
            <a:r>
              <a:rPr lang="en-US"/>
              <a:t>Pape Mamadou Djidiack FAYE, Enseignant chercheur</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638774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fr-FR"/>
              <a:t>Cliquez et modifiez le titre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Faire glisser l'image vers l'espace réservé ou cliquer sur l'icône pour l'ajouter</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AD897A4-3038-6C43-8173-8384D6B0C09D}" type="datetime1">
              <a:rPr lang="fr-SN" smtClean="0"/>
              <a:t>29/08/2019</a:t>
            </a:fld>
            <a:endParaRPr lang="en-US" dirty="0"/>
          </a:p>
        </p:txBody>
      </p:sp>
      <p:sp>
        <p:nvSpPr>
          <p:cNvPr id="6" name="Footer Placeholder 5"/>
          <p:cNvSpPr>
            <a:spLocks noGrp="1"/>
          </p:cNvSpPr>
          <p:nvPr>
            <p:ph type="ftr" sz="quarter" idx="11"/>
          </p:nvPr>
        </p:nvSpPr>
        <p:spPr/>
        <p:txBody>
          <a:bodyPr/>
          <a:lstStyle/>
          <a:p>
            <a:r>
              <a:rPr lang="en-US"/>
              <a:t>Pape Mamadou Djidiack FAYE, Enseignant chercheur</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1069881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fr-FR"/>
              <a:t>Cliquez et modifiez le titre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A956D6F-F480-AC45-A33F-8FCF3A09EFFD}" type="datetime1">
              <a:rPr lang="fr-SN" smtClean="0"/>
              <a:t>29/08/2019</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Pape Mamadou Djidiack FAYE, Enseignant chercheur</a:t>
            </a:r>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3278346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localhost:8080/PremiereServlet"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735016" y="2253437"/>
            <a:ext cx="10131422" cy="1481667"/>
          </a:xfrm>
        </p:spPr>
        <p:txBody>
          <a:bodyPr>
            <a:normAutofit/>
          </a:bodyPr>
          <a:lstStyle/>
          <a:p>
            <a:r>
              <a:rPr lang="fr-FR" sz="5400" b="1" dirty="0">
                <a:solidFill>
                  <a:srgbClr val="00B0F0"/>
                </a:solidFill>
              </a:rPr>
              <a:t>Les Servlets</a:t>
            </a:r>
          </a:p>
        </p:txBody>
      </p:sp>
      <p:sp>
        <p:nvSpPr>
          <p:cNvPr id="3" name="Sous-titre 2"/>
          <p:cNvSpPr>
            <a:spLocks noGrp="1"/>
          </p:cNvSpPr>
          <p:nvPr>
            <p:ph type="subTitle" idx="1"/>
          </p:nvPr>
        </p:nvSpPr>
        <p:spPr>
          <a:xfrm>
            <a:off x="4667777" y="4401608"/>
            <a:ext cx="6987645" cy="1388534"/>
          </a:xfrm>
        </p:spPr>
        <p:txBody>
          <a:bodyPr/>
          <a:lstStyle/>
          <a:p>
            <a:r>
              <a:rPr lang="fr-FR" dirty="0"/>
              <a:t>Pape Mamadou Djidiack FAYE, Enseignant Chercheur</a:t>
            </a:r>
          </a:p>
          <a:p>
            <a:r>
              <a:rPr lang="fr-FR" dirty="0"/>
              <a:t>Email: djidiack88@gmail.com</a:t>
            </a:r>
          </a:p>
        </p:txBody>
      </p:sp>
      <p:sp>
        <p:nvSpPr>
          <p:cNvPr id="4" name="Titre 1"/>
          <p:cNvSpPr txBox="1">
            <a:spLocks/>
          </p:cNvSpPr>
          <p:nvPr/>
        </p:nvSpPr>
        <p:spPr>
          <a:xfrm>
            <a:off x="3233199" y="-550332"/>
            <a:ext cx="8574622" cy="2616199"/>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6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fr-FR" sz="6000" b="1" i="0" u="none" strike="noStrike" kern="1200" cap="none" spc="0" normalizeH="0" baseline="0" noProof="0" dirty="0">
                <a:ln w="3175" cmpd="sng">
                  <a:noFill/>
                </a:ln>
                <a:solidFill>
                  <a:prstClr val="black"/>
                </a:solidFill>
                <a:effectLst/>
                <a:uLnTx/>
                <a:uFillTx/>
                <a:latin typeface="Corbel" panose="020B0503020204020204"/>
                <a:ea typeface="+mj-ea"/>
                <a:cs typeface="+mj-cs"/>
              </a:rPr>
              <a:t>JSP: JAVA SERVER PAGES</a:t>
            </a:r>
          </a:p>
        </p:txBody>
      </p:sp>
      <p:sp>
        <p:nvSpPr>
          <p:cNvPr id="5" name="Espace réservé du numéro de diapositive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000" b="0" i="0" u="none" strike="noStrike" kern="1200" cap="none" spc="0" normalizeH="0" baseline="0" noProof="0" smtClean="0">
                <a:ln>
                  <a:noFill/>
                </a:ln>
                <a:solidFill>
                  <a:prstClr val="black"/>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0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Tree>
    <p:extLst>
      <p:ext uri="{BB962C8B-B14F-4D97-AF65-F5344CB8AC3E}">
        <p14:creationId xmlns:p14="http://schemas.microsoft.com/office/powerpoint/2010/main" val="3640393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71600" y="-184682"/>
            <a:ext cx="10018713" cy="979161"/>
          </a:xfrm>
        </p:spPr>
        <p:txBody>
          <a:bodyPr/>
          <a:lstStyle/>
          <a:p>
            <a:r>
              <a:rPr lang="fr-FR" b="1" dirty="0">
                <a:solidFill>
                  <a:srgbClr val="C00000"/>
                </a:solidFill>
              </a:rPr>
              <a:t>Rappel sur le protocole HTTP</a:t>
            </a:r>
          </a:p>
        </p:txBody>
      </p:sp>
      <p:sp>
        <p:nvSpPr>
          <p:cNvPr id="3" name="Espace réservé du contenu 2"/>
          <p:cNvSpPr>
            <a:spLocks noGrp="1"/>
          </p:cNvSpPr>
          <p:nvPr>
            <p:ph idx="1"/>
          </p:nvPr>
        </p:nvSpPr>
        <p:spPr>
          <a:xfrm>
            <a:off x="1461540" y="554639"/>
            <a:ext cx="10730460" cy="6145968"/>
          </a:xfrm>
        </p:spPr>
        <p:txBody>
          <a:bodyPr>
            <a:normAutofit/>
          </a:bodyPr>
          <a:lstStyle/>
          <a:p>
            <a:r>
              <a:rPr lang="fr-FR" dirty="0"/>
              <a:t>Le protocole HTTP est un protocole qui fonctionne sur le modèle client/serveur. Un client qui est une application (souvent un navigateur web) envoie une requête à un serveur (un serveur web). </a:t>
            </a:r>
          </a:p>
          <a:p>
            <a:pPr lvl="1">
              <a:buFont typeface="Wingdings" charset="2"/>
              <a:buChar char="ü"/>
            </a:pPr>
            <a:r>
              <a:rPr lang="fr-FR" dirty="0"/>
              <a:t>Ce serveur attend en permanence les requêtes sur un port particulier (par défaut le port 80).</a:t>
            </a:r>
          </a:p>
          <a:p>
            <a:pPr lvl="1">
              <a:buFont typeface="Wingdings" charset="2"/>
              <a:buChar char="ü"/>
            </a:pPr>
            <a:r>
              <a:rPr lang="fr-FR" dirty="0"/>
              <a:t> A la réception de la requête, le serveur lance un thread qui va la traiter pour générer la réponse. </a:t>
            </a:r>
          </a:p>
          <a:p>
            <a:pPr lvl="1">
              <a:buFont typeface="Wingdings" charset="2"/>
              <a:buChar char="ü"/>
            </a:pPr>
            <a:r>
              <a:rPr lang="fr-FR" dirty="0"/>
              <a:t>Le serveur renvoie la réponse au client une fois les traitements terminés.</a:t>
            </a:r>
          </a:p>
          <a:p>
            <a:r>
              <a:rPr lang="fr-FR" dirty="0"/>
              <a:t>Une particularité du protocole HTTP est de maintenir la connexion entre le client et le serveur uniquement durant l'échange de la requête et de la réponse.</a:t>
            </a:r>
          </a:p>
          <a:p>
            <a:r>
              <a:rPr lang="fr-FR" dirty="0"/>
              <a:t>La requête est composée de trois parties :</a:t>
            </a:r>
          </a:p>
          <a:p>
            <a:pPr lvl="1">
              <a:buFont typeface="Wingdings" charset="2"/>
              <a:buChar char="ü"/>
            </a:pPr>
            <a:r>
              <a:rPr lang="fr-FR" dirty="0"/>
              <a:t>la commande</a:t>
            </a:r>
          </a:p>
          <a:p>
            <a:pPr lvl="1">
              <a:buFont typeface="Wingdings" charset="2"/>
              <a:buChar char="ü"/>
            </a:pPr>
            <a:r>
              <a:rPr lang="fr-FR" dirty="0"/>
              <a:t>la section en-tête</a:t>
            </a:r>
          </a:p>
          <a:p>
            <a:pPr lvl="1">
              <a:buFont typeface="Wingdings" charset="2"/>
              <a:buChar char="ü"/>
            </a:pPr>
            <a:r>
              <a:rPr lang="fr-FR" dirty="0"/>
              <a:t>le corps</a:t>
            </a:r>
          </a:p>
        </p:txBody>
      </p:sp>
      <p:sp>
        <p:nvSpPr>
          <p:cNvPr id="4" name="Espace réservé du numéro de diapositive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000" b="0" i="0" u="none" strike="noStrike" kern="1200" cap="none" spc="0" normalizeH="0" baseline="0" noProof="0" smtClean="0">
                <a:ln>
                  <a:noFill/>
                </a:ln>
                <a:solidFill>
                  <a:prstClr val="black"/>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0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Tree>
    <p:extLst>
      <p:ext uri="{BB962C8B-B14F-4D97-AF65-F5344CB8AC3E}">
        <p14:creationId xmlns:p14="http://schemas.microsoft.com/office/powerpoint/2010/main" val="864682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71600" y="-184682"/>
            <a:ext cx="10018713" cy="979161"/>
          </a:xfrm>
        </p:spPr>
        <p:txBody>
          <a:bodyPr/>
          <a:lstStyle/>
          <a:p>
            <a:r>
              <a:rPr lang="fr-FR" b="1" dirty="0">
                <a:solidFill>
                  <a:srgbClr val="C00000"/>
                </a:solidFill>
              </a:rPr>
              <a:t>Rappel sur le protocole HTTP</a:t>
            </a:r>
          </a:p>
        </p:txBody>
      </p:sp>
      <p:sp>
        <p:nvSpPr>
          <p:cNvPr id="3" name="Espace réservé du contenu 2"/>
          <p:cNvSpPr>
            <a:spLocks noGrp="1"/>
          </p:cNvSpPr>
          <p:nvPr>
            <p:ph idx="1"/>
          </p:nvPr>
        </p:nvSpPr>
        <p:spPr>
          <a:xfrm>
            <a:off x="1461540" y="554639"/>
            <a:ext cx="10730460" cy="6145968"/>
          </a:xfrm>
        </p:spPr>
        <p:txBody>
          <a:bodyPr>
            <a:normAutofit/>
          </a:bodyPr>
          <a:lstStyle/>
          <a:p>
            <a:r>
              <a:rPr lang="fr-FR" dirty="0"/>
              <a:t>La requête est composée de trois parties :</a:t>
            </a:r>
          </a:p>
          <a:p>
            <a:pPr lvl="1">
              <a:buFont typeface="Wingdings" charset="2"/>
              <a:buChar char="ü"/>
            </a:pPr>
            <a:r>
              <a:rPr lang="fr-FR" dirty="0"/>
              <a:t>la commande</a:t>
            </a:r>
          </a:p>
          <a:p>
            <a:pPr lvl="1">
              <a:buFont typeface="Wingdings" charset="2"/>
              <a:buChar char="ü"/>
            </a:pPr>
            <a:r>
              <a:rPr lang="fr-FR" dirty="0"/>
              <a:t>la section en-tête</a:t>
            </a:r>
          </a:p>
          <a:p>
            <a:pPr lvl="1">
              <a:buFont typeface="Wingdings" charset="2"/>
              <a:buChar char="ü"/>
            </a:pPr>
            <a:r>
              <a:rPr lang="fr-FR" dirty="0"/>
              <a:t>le corps</a:t>
            </a:r>
          </a:p>
          <a:p>
            <a:pPr>
              <a:buFont typeface="Arial" charset="0"/>
              <a:buChar char="•"/>
            </a:pPr>
            <a:r>
              <a:rPr lang="fr-FR" dirty="0"/>
              <a:t>La première ligne de la requête contient la commande à exécuter par le serveur. La commande est suivie éventuellement d'un argument qui précise la commande (par exemple l'url de la ressource demandée). Enfin la ligne doit contenir la version du protocole HTTP utilisé, précédée de HTTP/.</a:t>
            </a:r>
          </a:p>
          <a:p>
            <a:pPr>
              <a:buFont typeface="Arial" charset="0"/>
              <a:buChar char="•"/>
            </a:pPr>
            <a:r>
              <a:rPr lang="fr-FR" b="1" dirty="0"/>
              <a:t>Exemple: </a:t>
            </a:r>
            <a:r>
              <a:rPr lang="fr-FR" b="1" dirty="0">
                <a:solidFill>
                  <a:srgbClr val="C00000"/>
                </a:solidFill>
              </a:rPr>
              <a:t>GET / </a:t>
            </a:r>
            <a:r>
              <a:rPr lang="fr-FR" b="1" dirty="0" err="1">
                <a:solidFill>
                  <a:srgbClr val="C00000"/>
                </a:solidFill>
              </a:rPr>
              <a:t>index.html</a:t>
            </a:r>
            <a:r>
              <a:rPr lang="fr-FR" b="1" dirty="0">
                <a:solidFill>
                  <a:srgbClr val="C00000"/>
                </a:solidFill>
              </a:rPr>
              <a:t> HTTP/1.0</a:t>
            </a:r>
          </a:p>
          <a:p>
            <a:pPr>
              <a:buFont typeface="Arial" charset="0"/>
              <a:buChar char="•"/>
            </a:pPr>
            <a:r>
              <a:rPr lang="fr-FR" dirty="0"/>
              <a:t>Avec </a:t>
            </a:r>
            <a:r>
              <a:rPr lang="fr-FR" b="1" dirty="0"/>
              <a:t>HTTP 1.1</a:t>
            </a:r>
            <a:r>
              <a:rPr lang="fr-FR" dirty="0"/>
              <a:t>, les commandes suivantes sont définies : </a:t>
            </a:r>
            <a:r>
              <a:rPr lang="fr-FR" b="1" dirty="0"/>
              <a:t>GET, POST, HEAD, OPTIONS, PUT, DELETE, TRACE et CONNECT. </a:t>
            </a:r>
            <a:r>
              <a:rPr lang="fr-FR" dirty="0"/>
              <a:t>Les trois premières sont les plus utilisées.</a:t>
            </a:r>
          </a:p>
        </p:txBody>
      </p:sp>
      <p:sp>
        <p:nvSpPr>
          <p:cNvPr id="4" name="Espace réservé du numéro de diapositive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000" b="0" i="0" u="none" strike="noStrike" kern="1200" cap="none" spc="0" normalizeH="0" baseline="0" noProof="0" smtClean="0">
                <a:ln>
                  <a:noFill/>
                </a:ln>
                <a:solidFill>
                  <a:prstClr val="black"/>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0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Tree>
    <p:extLst>
      <p:ext uri="{BB962C8B-B14F-4D97-AF65-F5344CB8AC3E}">
        <p14:creationId xmlns:p14="http://schemas.microsoft.com/office/powerpoint/2010/main" val="1181980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71600" y="-184682"/>
            <a:ext cx="10018713" cy="979161"/>
          </a:xfrm>
        </p:spPr>
        <p:txBody>
          <a:bodyPr/>
          <a:lstStyle/>
          <a:p>
            <a:r>
              <a:rPr lang="fr-FR" b="1" dirty="0">
                <a:solidFill>
                  <a:srgbClr val="C00000"/>
                </a:solidFill>
              </a:rPr>
              <a:t>Rappel sur le protocole HTTP</a:t>
            </a:r>
          </a:p>
        </p:txBody>
      </p:sp>
      <p:sp>
        <p:nvSpPr>
          <p:cNvPr id="3" name="Espace réservé du contenu 2"/>
          <p:cNvSpPr>
            <a:spLocks noGrp="1"/>
          </p:cNvSpPr>
          <p:nvPr>
            <p:ph idx="1"/>
          </p:nvPr>
        </p:nvSpPr>
        <p:spPr>
          <a:xfrm>
            <a:off x="1461540" y="554639"/>
            <a:ext cx="10730460" cy="6145968"/>
          </a:xfrm>
        </p:spPr>
        <p:txBody>
          <a:bodyPr>
            <a:normAutofit/>
          </a:bodyPr>
          <a:lstStyle/>
          <a:p>
            <a:pPr>
              <a:buFont typeface="Arial" charset="0"/>
              <a:buChar char="•"/>
            </a:pPr>
            <a:r>
              <a:rPr lang="fr-FR" dirty="0"/>
              <a:t>Avec </a:t>
            </a:r>
            <a:r>
              <a:rPr lang="fr-FR" b="1" dirty="0"/>
              <a:t>HTTP 1.1</a:t>
            </a:r>
            <a:r>
              <a:rPr lang="fr-FR" dirty="0"/>
              <a:t>, les commandes suivantes sont définies : </a:t>
            </a:r>
            <a:r>
              <a:rPr lang="fr-FR" b="1" dirty="0"/>
              <a:t>GET, POST, HEAD, OPTIONS, PUT, DELETE, TRACE et CONNECT. </a:t>
            </a:r>
            <a:r>
              <a:rPr lang="fr-FR" dirty="0"/>
              <a:t>Les trois premières sont les plus utilisées.</a:t>
            </a:r>
          </a:p>
          <a:p>
            <a:pPr>
              <a:buFont typeface="Arial" charset="0"/>
              <a:buChar char="•"/>
            </a:pPr>
            <a:r>
              <a:rPr lang="fr-FR" dirty="0"/>
              <a:t>La réponse  à une requête http est elle aussi composée des trois mêmes parties :</a:t>
            </a:r>
          </a:p>
          <a:p>
            <a:pPr lvl="1">
              <a:buFont typeface="Wingdings" charset="2"/>
              <a:buChar char="ü"/>
            </a:pPr>
            <a:r>
              <a:rPr lang="fr-FR" dirty="0"/>
              <a:t>une ligne de statuts</a:t>
            </a:r>
          </a:p>
          <a:p>
            <a:pPr lvl="1">
              <a:buFont typeface="Wingdings" charset="2"/>
              <a:buChar char="ü"/>
            </a:pPr>
            <a:r>
              <a:rPr lang="fr-FR" dirty="0"/>
              <a:t>un en-tête dont le contenu est normalisé</a:t>
            </a:r>
          </a:p>
          <a:p>
            <a:pPr lvl="1">
              <a:buFont typeface="Wingdings" charset="2"/>
              <a:buChar char="ü"/>
            </a:pPr>
            <a:r>
              <a:rPr lang="fr-FR" dirty="0"/>
              <a:t>un corps dont le contenu dépend totalement de la requête</a:t>
            </a:r>
          </a:p>
          <a:p>
            <a:pPr>
              <a:buFont typeface="Arial" charset="0"/>
              <a:buChar char="•"/>
            </a:pPr>
            <a:r>
              <a:rPr lang="fr-FR" dirty="0"/>
              <a:t>La première ligne de l'en-tête contient un état qui est composé : de la version du protocole HTTP utilisé, du code de statut et d'une description succincte de ce code.</a:t>
            </a:r>
          </a:p>
        </p:txBody>
      </p:sp>
      <p:sp>
        <p:nvSpPr>
          <p:cNvPr id="4" name="Espace réservé du numéro de diapositive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000" b="0" i="0" u="none" strike="noStrike" kern="1200" cap="none" spc="0" normalizeH="0" baseline="0" noProof="0" smtClean="0">
                <a:ln>
                  <a:noFill/>
                </a:ln>
                <a:solidFill>
                  <a:prstClr val="black"/>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0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Tree>
    <p:extLst>
      <p:ext uri="{BB962C8B-B14F-4D97-AF65-F5344CB8AC3E}">
        <p14:creationId xmlns:p14="http://schemas.microsoft.com/office/powerpoint/2010/main" val="2023943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71600" y="-184682"/>
            <a:ext cx="10018713" cy="979161"/>
          </a:xfrm>
        </p:spPr>
        <p:txBody>
          <a:bodyPr/>
          <a:lstStyle/>
          <a:p>
            <a:r>
              <a:rPr lang="fr-FR" b="1" dirty="0">
                <a:solidFill>
                  <a:srgbClr val="C00000"/>
                </a:solidFill>
              </a:rPr>
              <a:t>Rappel sur le protocole HTTP</a:t>
            </a:r>
          </a:p>
        </p:txBody>
      </p:sp>
      <p:sp>
        <p:nvSpPr>
          <p:cNvPr id="3" name="Espace réservé du contenu 2"/>
          <p:cNvSpPr>
            <a:spLocks noGrp="1"/>
          </p:cNvSpPr>
          <p:nvPr>
            <p:ph idx="1"/>
          </p:nvPr>
        </p:nvSpPr>
        <p:spPr>
          <a:xfrm>
            <a:off x="1461540" y="554639"/>
            <a:ext cx="10730460" cy="6190935"/>
          </a:xfrm>
        </p:spPr>
        <p:txBody>
          <a:bodyPr>
            <a:normAutofit/>
          </a:bodyPr>
          <a:lstStyle/>
          <a:p>
            <a:pPr>
              <a:buFont typeface="Arial" charset="0"/>
              <a:buChar char="•"/>
            </a:pPr>
            <a:r>
              <a:rPr lang="fr-FR" dirty="0"/>
              <a:t>Le code de statut est composé de trois chiffres qui donnent des informations sur le résultat du traitement qui a généré cette réponse. Ce code peut être associé à une catégorie en fonction de sa valeur :</a:t>
            </a:r>
          </a:p>
          <a:p>
            <a:pPr lvl="1">
              <a:buFont typeface="Wingdings" charset="2"/>
              <a:buChar char="ü"/>
            </a:pPr>
            <a:r>
              <a:rPr lang="fr-FR" b="1" dirty="0">
                <a:solidFill>
                  <a:srgbClr val="C00000"/>
                </a:solidFill>
              </a:rPr>
              <a:t>100 à 199:</a:t>
            </a:r>
            <a:r>
              <a:rPr lang="fr-FR" dirty="0"/>
              <a:t> Information</a:t>
            </a:r>
          </a:p>
          <a:p>
            <a:pPr lvl="1">
              <a:buFont typeface="Wingdings" charset="2"/>
              <a:buChar char="ü"/>
            </a:pPr>
            <a:r>
              <a:rPr lang="fr-FR" b="1" dirty="0">
                <a:solidFill>
                  <a:srgbClr val="C00000"/>
                </a:solidFill>
              </a:rPr>
              <a:t>200 à 299: </a:t>
            </a:r>
            <a:r>
              <a:rPr lang="fr-FR" dirty="0"/>
              <a:t>Traitement avec succès</a:t>
            </a:r>
          </a:p>
          <a:p>
            <a:pPr lvl="1">
              <a:buFont typeface="Wingdings" charset="2"/>
              <a:buChar char="ü"/>
            </a:pPr>
            <a:r>
              <a:rPr lang="fr-FR" b="1" dirty="0">
                <a:solidFill>
                  <a:srgbClr val="C00000"/>
                </a:solidFill>
              </a:rPr>
              <a:t>300 à 399: </a:t>
            </a:r>
            <a:r>
              <a:rPr lang="fr-FR" dirty="0"/>
              <a:t>La requête a été redirigée</a:t>
            </a:r>
          </a:p>
          <a:p>
            <a:pPr lvl="1">
              <a:buFont typeface="Wingdings" charset="2"/>
              <a:buChar char="ü"/>
            </a:pPr>
            <a:r>
              <a:rPr lang="fr-FR" b="1" dirty="0">
                <a:solidFill>
                  <a:srgbClr val="C00000"/>
                </a:solidFill>
              </a:rPr>
              <a:t>400 à 499:</a:t>
            </a:r>
            <a:r>
              <a:rPr lang="fr-FR" dirty="0"/>
              <a:t> La requête est incomplète ou erronée</a:t>
            </a:r>
          </a:p>
          <a:p>
            <a:pPr lvl="1">
              <a:buFont typeface="Wingdings" charset="2"/>
              <a:buChar char="ü"/>
            </a:pPr>
            <a:r>
              <a:rPr lang="fr-FR" b="1" dirty="0">
                <a:solidFill>
                  <a:srgbClr val="C00000"/>
                </a:solidFill>
              </a:rPr>
              <a:t>500 à 599: </a:t>
            </a:r>
            <a:r>
              <a:rPr lang="fr-FR" dirty="0"/>
              <a:t>Une erreur est intervenue sur le serveur</a:t>
            </a:r>
          </a:p>
          <a:p>
            <a:pPr>
              <a:buFont typeface="Arial" charset="0"/>
              <a:buChar char="•"/>
            </a:pPr>
            <a:r>
              <a:rPr lang="fr-FR" dirty="0"/>
              <a:t>Plusieurs codes sont définis par le protocole HTTP dont les plus importants sont :</a:t>
            </a:r>
          </a:p>
          <a:p>
            <a:pPr lvl="1">
              <a:buFont typeface="Wingdings" charset="2"/>
              <a:buChar char="ü"/>
            </a:pPr>
            <a:r>
              <a:rPr lang="fr-FR" b="1" dirty="0">
                <a:solidFill>
                  <a:srgbClr val="C00000"/>
                </a:solidFill>
              </a:rPr>
              <a:t>200 : </a:t>
            </a:r>
            <a:r>
              <a:rPr lang="fr-FR" dirty="0"/>
              <a:t>traitement correct de la requête</a:t>
            </a:r>
          </a:p>
          <a:p>
            <a:pPr lvl="1">
              <a:buFont typeface="Wingdings" charset="2"/>
              <a:buChar char="ü"/>
            </a:pPr>
            <a:r>
              <a:rPr lang="fr-FR" b="1" dirty="0">
                <a:solidFill>
                  <a:srgbClr val="C00000"/>
                </a:solidFill>
              </a:rPr>
              <a:t>204 : </a:t>
            </a:r>
            <a:r>
              <a:rPr lang="fr-FR" dirty="0"/>
              <a:t>traitement correct de la requête mais la réponse ne contient aucun contenu (ceci permet au browser de laisser la page courante affichée)</a:t>
            </a:r>
          </a:p>
          <a:p>
            <a:pPr lvl="1">
              <a:buFont typeface="Wingdings" charset="2"/>
              <a:buChar char="ü"/>
            </a:pPr>
            <a:r>
              <a:rPr lang="fr-FR" b="1" dirty="0">
                <a:solidFill>
                  <a:srgbClr val="C00000"/>
                </a:solidFill>
              </a:rPr>
              <a:t>404 : </a:t>
            </a:r>
            <a:r>
              <a:rPr lang="fr-FR" dirty="0"/>
              <a:t>la ressource demandée n'est pas trouvée (sûrement le plus célèbre)</a:t>
            </a:r>
          </a:p>
          <a:p>
            <a:pPr lvl="1">
              <a:buFont typeface="Wingdings" charset="2"/>
              <a:buChar char="ü"/>
            </a:pPr>
            <a:r>
              <a:rPr lang="fr-FR" b="1" dirty="0">
                <a:solidFill>
                  <a:srgbClr val="C00000"/>
                </a:solidFill>
              </a:rPr>
              <a:t>500 : </a:t>
            </a:r>
            <a:r>
              <a:rPr lang="fr-FR" dirty="0"/>
              <a:t>erreur interne du serveur</a:t>
            </a:r>
          </a:p>
        </p:txBody>
      </p:sp>
      <p:sp>
        <p:nvSpPr>
          <p:cNvPr id="4" name="Espace réservé du numéro de diapositive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000" b="0" i="0" u="none" strike="noStrike" kern="1200" cap="none" spc="0" normalizeH="0" baseline="0" noProof="0" smtClean="0">
                <a:ln>
                  <a:noFill/>
                </a:ln>
                <a:solidFill>
                  <a:prstClr val="black"/>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0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Tree>
    <p:extLst>
      <p:ext uri="{BB962C8B-B14F-4D97-AF65-F5344CB8AC3E}">
        <p14:creationId xmlns:p14="http://schemas.microsoft.com/office/powerpoint/2010/main" val="889066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71600" y="-184682"/>
            <a:ext cx="10018713" cy="979161"/>
          </a:xfrm>
        </p:spPr>
        <p:txBody>
          <a:bodyPr/>
          <a:lstStyle/>
          <a:p>
            <a:r>
              <a:rPr lang="fr-FR" b="1" dirty="0">
                <a:solidFill>
                  <a:srgbClr val="C00000"/>
                </a:solidFill>
              </a:rPr>
              <a:t>Les servlets http</a:t>
            </a:r>
          </a:p>
        </p:txBody>
      </p:sp>
      <p:sp>
        <p:nvSpPr>
          <p:cNvPr id="3" name="Espace réservé du contenu 2"/>
          <p:cNvSpPr>
            <a:spLocks noGrp="1"/>
          </p:cNvSpPr>
          <p:nvPr>
            <p:ph idx="1"/>
          </p:nvPr>
        </p:nvSpPr>
        <p:spPr>
          <a:xfrm>
            <a:off x="1461540" y="554639"/>
            <a:ext cx="10730460" cy="6190935"/>
          </a:xfrm>
        </p:spPr>
        <p:txBody>
          <a:bodyPr>
            <a:normAutofit/>
          </a:bodyPr>
          <a:lstStyle/>
          <a:p>
            <a:pPr>
              <a:buFont typeface="Arial" charset="0"/>
              <a:buChar char="•"/>
            </a:pPr>
            <a:r>
              <a:rPr lang="fr-FR" dirty="0"/>
              <a:t>L'usage principal des servlets est la création de pages </a:t>
            </a:r>
            <a:r>
              <a:rPr lang="fr-FR" b="1" dirty="0">
                <a:solidFill>
                  <a:srgbClr val="C00000"/>
                </a:solidFill>
              </a:rPr>
              <a:t>HTML</a:t>
            </a:r>
            <a:r>
              <a:rPr lang="fr-FR" dirty="0"/>
              <a:t> dynamiques. </a:t>
            </a:r>
          </a:p>
          <a:p>
            <a:pPr>
              <a:buFont typeface="Arial" charset="0"/>
              <a:buChar char="•"/>
            </a:pPr>
            <a:r>
              <a:rPr lang="fr-FR" dirty="0"/>
              <a:t>L'API fournit une classe qui encapsule une servlet utilisant le protocole </a:t>
            </a:r>
            <a:r>
              <a:rPr lang="fr-FR" b="1" dirty="0">
                <a:solidFill>
                  <a:srgbClr val="C00000"/>
                </a:solidFill>
              </a:rPr>
              <a:t>http</a:t>
            </a:r>
            <a:r>
              <a:rPr lang="fr-FR" dirty="0"/>
              <a:t>. Cette classe est la classe</a:t>
            </a:r>
            <a:r>
              <a:rPr lang="fr-FR" b="1" dirty="0">
                <a:solidFill>
                  <a:srgbClr val="C00000"/>
                </a:solidFill>
              </a:rPr>
              <a:t> HttpServlet</a:t>
            </a:r>
            <a:r>
              <a:rPr lang="fr-FR" dirty="0"/>
              <a:t>.</a:t>
            </a:r>
          </a:p>
          <a:p>
            <a:pPr>
              <a:buFont typeface="Arial" charset="0"/>
              <a:buChar char="•"/>
            </a:pPr>
            <a:r>
              <a:rPr lang="fr-FR" dirty="0"/>
              <a:t>Cette classe hérite de </a:t>
            </a:r>
            <a:r>
              <a:rPr lang="fr-FR" b="1" dirty="0" err="1">
                <a:solidFill>
                  <a:srgbClr val="C00000"/>
                </a:solidFill>
              </a:rPr>
              <a:t>GenericServlet</a:t>
            </a:r>
            <a:r>
              <a:rPr lang="fr-FR" dirty="0"/>
              <a:t>, donc elle implémente l'interface Servlet, et redéfinit toutes les méthodes nécessaires pour fournir un niveau d'abstraction permettant de développer facilement des servlets avec le protocole http.</a:t>
            </a:r>
          </a:p>
          <a:p>
            <a:r>
              <a:rPr lang="fr-FR" dirty="0"/>
              <a:t>Ce type de servlet n'est pas utile seulement pour générer des pages HTML bien que cela soit son principal usage, elle peut aussi réaliser un ensemble de traitements tels que mettre à jour une base de données. En réponse, elle peut générer une page html qui indique le succès ou non de la mise à jour. Une servlets peut aussi par exemple renvoyer une image qu'elle aura dynamiquement générée en fonction de certains paramètres.</a:t>
            </a:r>
          </a:p>
        </p:txBody>
      </p:sp>
      <p:sp>
        <p:nvSpPr>
          <p:cNvPr id="4" name="Espace réservé du numéro de diapositive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000" b="0" i="0" u="none" strike="noStrike" kern="1200" cap="none" spc="0" normalizeH="0" baseline="0" noProof="0" smtClean="0">
                <a:ln>
                  <a:noFill/>
                </a:ln>
                <a:solidFill>
                  <a:prstClr val="black"/>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0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Tree>
    <p:extLst>
      <p:ext uri="{BB962C8B-B14F-4D97-AF65-F5344CB8AC3E}">
        <p14:creationId xmlns:p14="http://schemas.microsoft.com/office/powerpoint/2010/main" val="83644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71600" y="-184682"/>
            <a:ext cx="10018713" cy="979161"/>
          </a:xfrm>
        </p:spPr>
        <p:txBody>
          <a:bodyPr/>
          <a:lstStyle/>
          <a:p>
            <a:r>
              <a:rPr lang="fr-FR" b="1" dirty="0">
                <a:solidFill>
                  <a:srgbClr val="C00000"/>
                </a:solidFill>
              </a:rPr>
              <a:t>Les servlets http</a:t>
            </a:r>
          </a:p>
        </p:txBody>
      </p:sp>
      <p:sp>
        <p:nvSpPr>
          <p:cNvPr id="3" name="Espace réservé du contenu 2"/>
          <p:cNvSpPr>
            <a:spLocks noGrp="1"/>
          </p:cNvSpPr>
          <p:nvPr>
            <p:ph idx="1"/>
          </p:nvPr>
        </p:nvSpPr>
        <p:spPr>
          <a:xfrm>
            <a:off x="1461540" y="599607"/>
            <a:ext cx="10730460" cy="6145967"/>
          </a:xfrm>
        </p:spPr>
        <p:txBody>
          <a:bodyPr>
            <a:normAutofit lnSpcReduction="10000"/>
          </a:bodyPr>
          <a:lstStyle/>
          <a:p>
            <a:r>
              <a:rPr lang="fr-FR" dirty="0"/>
              <a:t>Elle définit un ensemble de fonctionnalités très utiles : par exemple, elle contient une méthode service() qui appelle certaines méthodes à redéfinir en fonction du type de requête </a:t>
            </a:r>
            <a:r>
              <a:rPr lang="fr-FR" b="1" dirty="0">
                <a:solidFill>
                  <a:srgbClr val="C00000"/>
                </a:solidFill>
              </a:rPr>
              <a:t>http (</a:t>
            </a:r>
            <a:r>
              <a:rPr lang="fr-FR" b="1" dirty="0" err="1">
                <a:solidFill>
                  <a:srgbClr val="C00000"/>
                </a:solidFill>
              </a:rPr>
              <a:t>doGet</a:t>
            </a:r>
            <a:r>
              <a:rPr lang="fr-FR" b="1" dirty="0">
                <a:solidFill>
                  <a:srgbClr val="C00000"/>
                </a:solidFill>
              </a:rPr>
              <a:t>(), doPost(), </a:t>
            </a:r>
            <a:r>
              <a:rPr lang="fr-FR" b="1" dirty="0" err="1">
                <a:solidFill>
                  <a:srgbClr val="C00000"/>
                </a:solidFill>
              </a:rPr>
              <a:t>etc</a:t>
            </a:r>
            <a:r>
              <a:rPr lang="fr-FR" b="1" dirty="0">
                <a:solidFill>
                  <a:srgbClr val="C00000"/>
                </a:solidFill>
              </a:rPr>
              <a:t> ...).</a:t>
            </a:r>
          </a:p>
          <a:p>
            <a:r>
              <a:rPr lang="fr-FR" dirty="0"/>
              <a:t>La requête du client est encapsulée dans un objet qui implémente l'interface </a:t>
            </a:r>
            <a:r>
              <a:rPr lang="fr-FR" b="1" dirty="0">
                <a:solidFill>
                  <a:srgbClr val="C00000"/>
                </a:solidFill>
              </a:rPr>
              <a:t>HttpServletRequest</a:t>
            </a:r>
            <a:r>
              <a:rPr lang="fr-FR" dirty="0"/>
              <a:t> : cet objet contient les données de la requête et des informations sur le client.</a:t>
            </a:r>
          </a:p>
          <a:p>
            <a:r>
              <a:rPr lang="fr-FR" dirty="0"/>
              <a:t>La réponse de la servlet est encapsulée dans un objet qui implémente l'interface </a:t>
            </a:r>
            <a:r>
              <a:rPr lang="fr-FR" b="1" dirty="0">
                <a:solidFill>
                  <a:srgbClr val="C00000"/>
                </a:solidFill>
              </a:rPr>
              <a:t>HttpServletResponse.</a:t>
            </a:r>
          </a:p>
          <a:p>
            <a:r>
              <a:rPr lang="fr-FR" dirty="0"/>
              <a:t>Typiquement pour définir une servlet, il faut définir une classe qui hérite de la classe </a:t>
            </a:r>
            <a:r>
              <a:rPr lang="fr-FR" b="1" dirty="0">
                <a:solidFill>
                  <a:srgbClr val="C00000"/>
                </a:solidFill>
              </a:rPr>
              <a:t>HttpServlet</a:t>
            </a:r>
            <a:r>
              <a:rPr lang="fr-FR" dirty="0"/>
              <a:t> et redéfinir la méthode </a:t>
            </a:r>
            <a:r>
              <a:rPr lang="fr-FR" b="1" dirty="0" err="1">
                <a:solidFill>
                  <a:srgbClr val="C00000"/>
                </a:solidFill>
              </a:rPr>
              <a:t>doGet</a:t>
            </a:r>
            <a:r>
              <a:rPr lang="fr-FR" b="1" dirty="0">
                <a:solidFill>
                  <a:srgbClr val="C00000"/>
                </a:solidFill>
              </a:rPr>
              <a:t>() </a:t>
            </a:r>
            <a:r>
              <a:rPr lang="fr-FR" dirty="0"/>
              <a:t>et/ou </a:t>
            </a:r>
            <a:r>
              <a:rPr lang="fr-FR" b="1" dirty="0">
                <a:solidFill>
                  <a:srgbClr val="C00000"/>
                </a:solidFill>
              </a:rPr>
              <a:t>doPost() </a:t>
            </a:r>
            <a:r>
              <a:rPr lang="fr-FR" dirty="0"/>
              <a:t>selon les besoins.</a:t>
            </a:r>
          </a:p>
          <a:p>
            <a:r>
              <a:rPr lang="fr-FR" dirty="0"/>
              <a:t>La méthode </a:t>
            </a:r>
            <a:r>
              <a:rPr lang="fr-FR" b="1" dirty="0">
                <a:solidFill>
                  <a:srgbClr val="C00000"/>
                </a:solidFill>
              </a:rPr>
              <a:t>service() </a:t>
            </a:r>
            <a:r>
              <a:rPr lang="fr-FR" dirty="0"/>
              <a:t>héritée de </a:t>
            </a:r>
            <a:r>
              <a:rPr lang="fr-FR" b="1" dirty="0">
                <a:solidFill>
                  <a:srgbClr val="C00000"/>
                </a:solidFill>
              </a:rPr>
              <a:t>HttpServlet</a:t>
            </a:r>
            <a:r>
              <a:rPr lang="fr-FR" dirty="0"/>
              <a:t> appelle l'une ou l'autre de ces méthodes en fonction du </a:t>
            </a:r>
            <a:r>
              <a:rPr lang="fr-FR" b="1" dirty="0">
                <a:solidFill>
                  <a:srgbClr val="C00000"/>
                </a:solidFill>
              </a:rPr>
              <a:t>type de la requête http</a:t>
            </a:r>
            <a:r>
              <a:rPr lang="fr-FR" dirty="0"/>
              <a:t> :</a:t>
            </a:r>
          </a:p>
          <a:p>
            <a:pPr lvl="1">
              <a:buFont typeface="Wingdings" charset="2"/>
              <a:buChar char="ü"/>
            </a:pPr>
            <a:r>
              <a:rPr lang="fr-FR" b="1" dirty="0">
                <a:solidFill>
                  <a:srgbClr val="0070C0"/>
                </a:solidFill>
              </a:rPr>
              <a:t>Une requête GET : </a:t>
            </a:r>
            <a:r>
              <a:rPr lang="fr-FR" dirty="0"/>
              <a:t>c'est une requête qui permet au client de demander une ressource</a:t>
            </a:r>
          </a:p>
          <a:p>
            <a:pPr lvl="1">
              <a:buFont typeface="Wingdings" charset="2"/>
              <a:buChar char="ü"/>
            </a:pPr>
            <a:r>
              <a:rPr lang="fr-FR" b="1" dirty="0">
                <a:solidFill>
                  <a:srgbClr val="0070C0"/>
                </a:solidFill>
              </a:rPr>
              <a:t>une requête POST : </a:t>
            </a:r>
            <a:r>
              <a:rPr lang="fr-FR" dirty="0"/>
              <a:t>c'est une requête qui permet au client d'envoyer des informations issues par exemple d'un formulaire</a:t>
            </a:r>
          </a:p>
        </p:txBody>
      </p:sp>
      <p:sp>
        <p:nvSpPr>
          <p:cNvPr id="4" name="Espace réservé du numéro de diapositive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000" b="0" i="0" u="none" strike="noStrike" kern="1200" cap="none" spc="0" normalizeH="0" baseline="0" noProof="0" smtClean="0">
                <a:ln>
                  <a:noFill/>
                </a:ln>
                <a:solidFill>
                  <a:prstClr val="black"/>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0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Tree>
    <p:extLst>
      <p:ext uri="{BB962C8B-B14F-4D97-AF65-F5344CB8AC3E}">
        <p14:creationId xmlns:p14="http://schemas.microsoft.com/office/powerpoint/2010/main" val="3909007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71600" y="-184682"/>
            <a:ext cx="10018713" cy="979161"/>
          </a:xfrm>
        </p:spPr>
        <p:txBody>
          <a:bodyPr/>
          <a:lstStyle/>
          <a:p>
            <a:r>
              <a:rPr lang="fr-FR" b="1" dirty="0">
                <a:solidFill>
                  <a:srgbClr val="C00000"/>
                </a:solidFill>
              </a:rPr>
              <a:t>Les servlets http</a:t>
            </a:r>
          </a:p>
        </p:txBody>
      </p:sp>
      <p:sp>
        <p:nvSpPr>
          <p:cNvPr id="3" name="Espace réservé du contenu 2"/>
          <p:cNvSpPr>
            <a:spLocks noGrp="1"/>
          </p:cNvSpPr>
          <p:nvPr>
            <p:ph idx="1"/>
          </p:nvPr>
        </p:nvSpPr>
        <p:spPr>
          <a:xfrm>
            <a:off x="1461540" y="599607"/>
            <a:ext cx="10730460" cy="6145967"/>
          </a:xfrm>
        </p:spPr>
        <p:txBody>
          <a:bodyPr>
            <a:normAutofit/>
          </a:bodyPr>
          <a:lstStyle/>
          <a:p>
            <a:r>
              <a:rPr lang="fr-FR" dirty="0"/>
              <a:t>Une servlet peut traiter un ou plusieurs types de requêtes grâce à plusieurs autres méthodes :</a:t>
            </a:r>
          </a:p>
          <a:p>
            <a:pPr lvl="1">
              <a:buFont typeface="Wingdings" charset="2"/>
              <a:buChar char="ü"/>
            </a:pPr>
            <a:r>
              <a:rPr lang="fr-FR" b="1" dirty="0" err="1">
                <a:solidFill>
                  <a:srgbClr val="C00000"/>
                </a:solidFill>
              </a:rPr>
              <a:t>doHead</a:t>
            </a:r>
            <a:r>
              <a:rPr lang="fr-FR" b="1" dirty="0">
                <a:solidFill>
                  <a:srgbClr val="C00000"/>
                </a:solidFill>
              </a:rPr>
              <a:t>() : </a:t>
            </a:r>
            <a:r>
              <a:rPr lang="fr-FR" dirty="0"/>
              <a:t>pour les requêtes http de type </a:t>
            </a:r>
            <a:r>
              <a:rPr lang="fr-FR" b="1" dirty="0"/>
              <a:t>HEAD</a:t>
            </a:r>
            <a:r>
              <a:rPr lang="fr-FR" dirty="0"/>
              <a:t> </a:t>
            </a:r>
          </a:p>
          <a:p>
            <a:pPr lvl="1">
              <a:buFont typeface="Wingdings" charset="2"/>
              <a:buChar char="ü"/>
            </a:pPr>
            <a:r>
              <a:rPr lang="fr-FR" b="1" dirty="0" err="1">
                <a:solidFill>
                  <a:srgbClr val="C00000"/>
                </a:solidFill>
              </a:rPr>
              <a:t>doPut</a:t>
            </a:r>
            <a:r>
              <a:rPr lang="fr-FR" b="1" dirty="0">
                <a:solidFill>
                  <a:srgbClr val="C00000"/>
                </a:solidFill>
              </a:rPr>
              <a:t>() : </a:t>
            </a:r>
            <a:r>
              <a:rPr lang="fr-FR" dirty="0"/>
              <a:t>pour les requêtes http de type </a:t>
            </a:r>
            <a:r>
              <a:rPr lang="fr-FR" b="1" dirty="0"/>
              <a:t>PUT</a:t>
            </a:r>
          </a:p>
          <a:p>
            <a:pPr lvl="1">
              <a:buFont typeface="Wingdings" charset="2"/>
              <a:buChar char="ü"/>
            </a:pPr>
            <a:r>
              <a:rPr lang="fr-FR" b="1" dirty="0" err="1">
                <a:solidFill>
                  <a:srgbClr val="C00000"/>
                </a:solidFill>
              </a:rPr>
              <a:t>doDelete</a:t>
            </a:r>
            <a:r>
              <a:rPr lang="fr-FR" b="1" dirty="0">
                <a:solidFill>
                  <a:srgbClr val="C00000"/>
                </a:solidFill>
              </a:rPr>
              <a:t>() : </a:t>
            </a:r>
            <a:r>
              <a:rPr lang="fr-FR" dirty="0"/>
              <a:t>pour les requêtes http de type </a:t>
            </a:r>
            <a:r>
              <a:rPr lang="fr-FR" b="1" dirty="0"/>
              <a:t>DELETE</a:t>
            </a:r>
          </a:p>
          <a:p>
            <a:pPr lvl="1">
              <a:buFont typeface="Wingdings" charset="2"/>
              <a:buChar char="ü"/>
            </a:pPr>
            <a:r>
              <a:rPr lang="fr-FR" b="1" dirty="0" err="1">
                <a:solidFill>
                  <a:srgbClr val="C00000"/>
                </a:solidFill>
              </a:rPr>
              <a:t>doOptions</a:t>
            </a:r>
            <a:r>
              <a:rPr lang="fr-FR" b="1" dirty="0">
                <a:solidFill>
                  <a:srgbClr val="C00000"/>
                </a:solidFill>
              </a:rPr>
              <a:t>() : </a:t>
            </a:r>
            <a:r>
              <a:rPr lang="fr-FR" dirty="0"/>
              <a:t>pour les requêtes http de type </a:t>
            </a:r>
            <a:r>
              <a:rPr lang="fr-FR" b="1" dirty="0"/>
              <a:t>OPTIONS</a:t>
            </a:r>
            <a:r>
              <a:rPr lang="fr-FR" dirty="0"/>
              <a:t> </a:t>
            </a:r>
          </a:p>
          <a:p>
            <a:pPr lvl="1">
              <a:buFont typeface="Wingdings" charset="2"/>
              <a:buChar char="ü"/>
            </a:pPr>
            <a:r>
              <a:rPr lang="fr-FR" b="1" dirty="0" err="1">
                <a:solidFill>
                  <a:srgbClr val="C00000"/>
                </a:solidFill>
              </a:rPr>
              <a:t>doTrace</a:t>
            </a:r>
            <a:r>
              <a:rPr lang="fr-FR" b="1" dirty="0">
                <a:solidFill>
                  <a:srgbClr val="C00000"/>
                </a:solidFill>
              </a:rPr>
              <a:t>() : </a:t>
            </a:r>
            <a:r>
              <a:rPr lang="fr-FR" dirty="0"/>
              <a:t>pour les requêtes http de type </a:t>
            </a:r>
            <a:r>
              <a:rPr lang="fr-FR" b="1" dirty="0"/>
              <a:t>TRACE</a:t>
            </a:r>
          </a:p>
          <a:p>
            <a:pPr lvl="1">
              <a:buFont typeface="Wingdings" charset="2"/>
              <a:buChar char="ü"/>
            </a:pPr>
            <a:endParaRPr lang="fr-FR" b="1" dirty="0"/>
          </a:p>
          <a:p>
            <a:pPr>
              <a:buFont typeface="Arial" charset="0"/>
              <a:buChar char="•"/>
            </a:pPr>
            <a:r>
              <a:rPr lang="fr-FR" dirty="0"/>
              <a:t>La classe </a:t>
            </a:r>
            <a:r>
              <a:rPr lang="fr-FR" b="1" dirty="0">
                <a:solidFill>
                  <a:srgbClr val="C00000"/>
                </a:solidFill>
              </a:rPr>
              <a:t>HttpServlet</a:t>
            </a:r>
            <a:r>
              <a:rPr lang="fr-FR" dirty="0"/>
              <a:t> hérite aussi de plusieurs méthodes définies dans l'interface Servlet : </a:t>
            </a:r>
            <a:r>
              <a:rPr lang="fr-FR" b="1" dirty="0" err="1">
                <a:solidFill>
                  <a:srgbClr val="C00000"/>
                </a:solidFill>
              </a:rPr>
              <a:t>init</a:t>
            </a:r>
            <a:r>
              <a:rPr lang="fr-FR" b="1" dirty="0">
                <a:solidFill>
                  <a:srgbClr val="C00000"/>
                </a:solidFill>
              </a:rPr>
              <a:t>(), destroy() </a:t>
            </a:r>
            <a:r>
              <a:rPr lang="fr-FR" b="1" dirty="0"/>
              <a:t>et </a:t>
            </a:r>
            <a:r>
              <a:rPr lang="fr-FR" b="1" dirty="0" err="1">
                <a:solidFill>
                  <a:srgbClr val="C00000"/>
                </a:solidFill>
              </a:rPr>
              <a:t>getServletInfo</a:t>
            </a:r>
            <a:r>
              <a:rPr lang="fr-FR" b="1" dirty="0">
                <a:solidFill>
                  <a:srgbClr val="C00000"/>
                </a:solidFill>
              </a:rPr>
              <a:t>().</a:t>
            </a:r>
          </a:p>
        </p:txBody>
      </p:sp>
      <p:sp>
        <p:nvSpPr>
          <p:cNvPr id="4" name="Espace réservé du numéro de diapositive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000" b="0" i="0" u="none" strike="noStrike" kern="1200" cap="none" spc="0" normalizeH="0" baseline="0" noProof="0" smtClean="0">
                <a:ln>
                  <a:noFill/>
                </a:ln>
                <a:solidFill>
                  <a:prstClr val="black"/>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0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Tree>
    <p:extLst>
      <p:ext uri="{BB962C8B-B14F-4D97-AF65-F5344CB8AC3E}">
        <p14:creationId xmlns:p14="http://schemas.microsoft.com/office/powerpoint/2010/main" val="6954861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71600" y="-184682"/>
            <a:ext cx="10018713" cy="979161"/>
          </a:xfrm>
        </p:spPr>
        <p:txBody>
          <a:bodyPr/>
          <a:lstStyle/>
          <a:p>
            <a:r>
              <a:rPr lang="fr-FR" b="1" dirty="0">
                <a:solidFill>
                  <a:srgbClr val="C00000"/>
                </a:solidFill>
              </a:rPr>
              <a:t>Les servlets http</a:t>
            </a:r>
          </a:p>
        </p:txBody>
      </p:sp>
      <p:sp>
        <p:nvSpPr>
          <p:cNvPr id="3" name="Espace réservé du contenu 2"/>
          <p:cNvSpPr>
            <a:spLocks noGrp="1"/>
          </p:cNvSpPr>
          <p:nvPr>
            <p:ph idx="1"/>
          </p:nvPr>
        </p:nvSpPr>
        <p:spPr>
          <a:xfrm>
            <a:off x="1461540" y="599607"/>
            <a:ext cx="10730460" cy="6145967"/>
          </a:xfrm>
        </p:spPr>
        <p:txBody>
          <a:bodyPr>
            <a:normAutofit/>
          </a:bodyPr>
          <a:lstStyle/>
          <a:p>
            <a:r>
              <a:rPr lang="fr-FR" b="1" dirty="0">
                <a:solidFill>
                  <a:srgbClr val="FF0000"/>
                </a:solidFill>
              </a:rPr>
              <a:t>La méthode </a:t>
            </a:r>
            <a:r>
              <a:rPr lang="fr-FR" b="1" dirty="0" err="1">
                <a:solidFill>
                  <a:srgbClr val="FF0000"/>
                </a:solidFill>
              </a:rPr>
              <a:t>init</a:t>
            </a:r>
            <a:r>
              <a:rPr lang="fr-FR" b="1" dirty="0">
                <a:solidFill>
                  <a:srgbClr val="FF0000"/>
                </a:solidFill>
              </a:rPr>
              <a:t>()</a:t>
            </a:r>
          </a:p>
          <a:p>
            <a:pPr lvl="1">
              <a:buFont typeface="Wingdings" charset="2"/>
              <a:buChar char="ü"/>
            </a:pPr>
            <a:r>
              <a:rPr lang="fr-FR" dirty="0"/>
              <a:t>Si cette méthode doit être redéfinie, il est important d'invoquer la méthode héritée avec un appel à </a:t>
            </a:r>
            <a:r>
              <a:rPr lang="fr-FR" b="1" dirty="0" err="1"/>
              <a:t>super.init</a:t>
            </a:r>
            <a:r>
              <a:rPr lang="fr-FR" b="1" dirty="0"/>
              <a:t>(config)</a:t>
            </a:r>
            <a:r>
              <a:rPr lang="fr-FR" dirty="0"/>
              <a:t>, config étant l'objet fourni en paramètre de la méthode. Cette méthode définie dans la classe </a:t>
            </a:r>
            <a:r>
              <a:rPr lang="fr-FR" b="1" dirty="0"/>
              <a:t>HttpServlet</a:t>
            </a:r>
            <a:r>
              <a:rPr lang="fr-FR" dirty="0"/>
              <a:t> sauvegarde l'objet de type </a:t>
            </a:r>
            <a:r>
              <a:rPr lang="fr-FR" b="1" dirty="0" err="1"/>
              <a:t>ServletConfig</a:t>
            </a:r>
            <a:r>
              <a:rPr lang="fr-FR" dirty="0"/>
              <a:t>.</a:t>
            </a:r>
          </a:p>
          <a:p>
            <a:pPr lvl="1">
              <a:buFont typeface="Wingdings" charset="2"/>
              <a:buChar char="ü"/>
            </a:pPr>
            <a:r>
              <a:rPr lang="fr-FR" dirty="0"/>
              <a:t>De plus, la classe </a:t>
            </a:r>
            <a:r>
              <a:rPr lang="fr-FR" b="1" dirty="0" err="1"/>
              <a:t>GenericServlet</a:t>
            </a:r>
            <a:r>
              <a:rPr lang="fr-FR" b="1" dirty="0"/>
              <a:t> </a:t>
            </a:r>
            <a:r>
              <a:rPr lang="fr-FR" dirty="0"/>
              <a:t>implémente l'interface </a:t>
            </a:r>
            <a:r>
              <a:rPr lang="fr-FR" b="1" dirty="0" err="1"/>
              <a:t>ServletConfig</a:t>
            </a:r>
            <a:r>
              <a:rPr lang="fr-FR" dirty="0"/>
              <a:t>. Les méthodes redéfinies pour cette interface utilisent l'objet sauvegardé. Ainsi, la servlet peut utiliser sa propre méthode </a:t>
            </a:r>
            <a:r>
              <a:rPr lang="fr-FR" b="1" dirty="0" err="1"/>
              <a:t>getInitParameter</a:t>
            </a:r>
            <a:r>
              <a:rPr lang="fr-FR" b="1" dirty="0"/>
              <a:t>()</a:t>
            </a:r>
            <a:r>
              <a:rPr lang="fr-FR" dirty="0"/>
              <a:t> ou utiliser la méthode </a:t>
            </a:r>
            <a:r>
              <a:rPr lang="fr-FR" b="1" dirty="0" err="1"/>
              <a:t>getInitParameter</a:t>
            </a:r>
            <a:r>
              <a:rPr lang="fr-FR" b="1" dirty="0"/>
              <a:t>() </a:t>
            </a:r>
            <a:r>
              <a:rPr lang="fr-FR" dirty="0"/>
              <a:t>de l'objet de type </a:t>
            </a:r>
            <a:r>
              <a:rPr lang="fr-FR" b="1" dirty="0" err="1"/>
              <a:t>ServletConfig</a:t>
            </a:r>
            <a:r>
              <a:rPr lang="fr-FR" dirty="0"/>
              <a:t>. La première solution permet un usage plus facile dans toute la servlet.</a:t>
            </a:r>
          </a:p>
          <a:p>
            <a:pPr lvl="1">
              <a:buFont typeface="Wingdings" charset="2"/>
              <a:buChar char="ü"/>
            </a:pPr>
            <a:r>
              <a:rPr lang="fr-FR" dirty="0"/>
              <a:t>Sans l'appel à la méthode héritée lors d'une redéfinition, la méthode </a:t>
            </a:r>
            <a:r>
              <a:rPr lang="fr-FR" b="1" dirty="0" err="1"/>
              <a:t>getInitParameter</a:t>
            </a:r>
            <a:r>
              <a:rPr lang="fr-FR" b="1" dirty="0"/>
              <a:t>() </a:t>
            </a:r>
            <a:r>
              <a:rPr lang="fr-FR" dirty="0"/>
              <a:t>de la servlet lèvera une exception de type </a:t>
            </a:r>
            <a:r>
              <a:rPr lang="fr-FR" b="1" dirty="0" err="1"/>
              <a:t>NullPointerException</a:t>
            </a:r>
            <a:r>
              <a:rPr lang="fr-FR" dirty="0"/>
              <a:t>.</a:t>
            </a:r>
          </a:p>
        </p:txBody>
      </p:sp>
      <p:sp>
        <p:nvSpPr>
          <p:cNvPr id="4" name="Espace réservé du numéro de diapositive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000" b="0" i="0" u="none" strike="noStrike" kern="1200" cap="none" spc="0" normalizeH="0" baseline="0" noProof="0" smtClean="0">
                <a:ln>
                  <a:noFill/>
                </a:ln>
                <a:solidFill>
                  <a:prstClr val="black"/>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0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Tree>
    <p:extLst>
      <p:ext uri="{BB962C8B-B14F-4D97-AF65-F5344CB8AC3E}">
        <p14:creationId xmlns:p14="http://schemas.microsoft.com/office/powerpoint/2010/main" val="17572174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71600" y="-184682"/>
            <a:ext cx="10018713" cy="979161"/>
          </a:xfrm>
        </p:spPr>
        <p:txBody>
          <a:bodyPr/>
          <a:lstStyle/>
          <a:p>
            <a:r>
              <a:rPr lang="fr-FR" b="1" dirty="0">
                <a:solidFill>
                  <a:srgbClr val="C00000"/>
                </a:solidFill>
              </a:rPr>
              <a:t>Les servlets http</a:t>
            </a:r>
          </a:p>
        </p:txBody>
      </p:sp>
      <p:sp>
        <p:nvSpPr>
          <p:cNvPr id="3" name="Espace réservé du contenu 2"/>
          <p:cNvSpPr>
            <a:spLocks noGrp="1"/>
          </p:cNvSpPr>
          <p:nvPr>
            <p:ph idx="1"/>
          </p:nvPr>
        </p:nvSpPr>
        <p:spPr>
          <a:xfrm>
            <a:off x="1461540" y="599607"/>
            <a:ext cx="10730460" cy="6145967"/>
          </a:xfrm>
        </p:spPr>
        <p:txBody>
          <a:bodyPr>
            <a:normAutofit/>
          </a:bodyPr>
          <a:lstStyle/>
          <a:p>
            <a:r>
              <a:rPr lang="fr-FR" b="1" dirty="0">
                <a:solidFill>
                  <a:srgbClr val="FF0000"/>
                </a:solidFill>
              </a:rPr>
              <a:t>La méthode service()</a:t>
            </a:r>
          </a:p>
          <a:p>
            <a:pPr lvl="1">
              <a:buFont typeface="Wingdings" charset="2"/>
              <a:buChar char="ü"/>
            </a:pPr>
            <a:r>
              <a:rPr lang="fr-FR" dirty="0"/>
              <a:t>La méthode </a:t>
            </a:r>
            <a:r>
              <a:rPr lang="fr-FR" b="1" dirty="0"/>
              <a:t>service() </a:t>
            </a:r>
            <a:r>
              <a:rPr lang="fr-FR" dirty="0"/>
              <a:t>est la méthode qui est appelée lors de l'invocation de la servlet.</a:t>
            </a:r>
          </a:p>
          <a:p>
            <a:pPr lvl="1">
              <a:buFont typeface="Wingdings" charset="2"/>
              <a:buChar char="ü"/>
            </a:pPr>
            <a:r>
              <a:rPr lang="fr-FR" dirty="0"/>
              <a:t>Par défaut dans la classe </a:t>
            </a:r>
            <a:r>
              <a:rPr lang="fr-FR" b="1" dirty="0"/>
              <a:t>HttpServlet</a:t>
            </a:r>
            <a:r>
              <a:rPr lang="fr-FR" dirty="0"/>
              <a:t>, cette méthode contient du code qui réalise une analyse de la requête client contenue dans l'objet </a:t>
            </a:r>
            <a:r>
              <a:rPr lang="fr-FR" b="1" dirty="0"/>
              <a:t>HttpServletRequest</a:t>
            </a:r>
            <a:r>
              <a:rPr lang="fr-FR" dirty="0"/>
              <a:t>. Selon le type de requête </a:t>
            </a:r>
            <a:r>
              <a:rPr lang="fr-FR" b="1" dirty="0">
                <a:solidFill>
                  <a:srgbClr val="C00000"/>
                </a:solidFill>
              </a:rPr>
              <a:t>GET</a:t>
            </a:r>
            <a:r>
              <a:rPr lang="fr-FR" dirty="0"/>
              <a:t> ou </a:t>
            </a:r>
            <a:r>
              <a:rPr lang="fr-FR" b="1" dirty="0">
                <a:solidFill>
                  <a:srgbClr val="C00000"/>
                </a:solidFill>
              </a:rPr>
              <a:t>POST</a:t>
            </a:r>
            <a:r>
              <a:rPr lang="fr-FR" dirty="0"/>
              <a:t>, elle appelle la méthode </a:t>
            </a:r>
            <a:r>
              <a:rPr lang="fr-FR" b="1" dirty="0" err="1">
                <a:solidFill>
                  <a:srgbClr val="C00000"/>
                </a:solidFill>
              </a:rPr>
              <a:t>doGet</a:t>
            </a:r>
            <a:r>
              <a:rPr lang="fr-FR" b="1" dirty="0">
                <a:solidFill>
                  <a:srgbClr val="C00000"/>
                </a:solidFill>
              </a:rPr>
              <a:t>() </a:t>
            </a:r>
            <a:r>
              <a:rPr lang="fr-FR" dirty="0"/>
              <a:t>ou </a:t>
            </a:r>
            <a:r>
              <a:rPr lang="fr-FR" b="1" dirty="0">
                <a:solidFill>
                  <a:srgbClr val="C00000"/>
                </a:solidFill>
              </a:rPr>
              <a:t>doPost(). </a:t>
            </a:r>
            <a:r>
              <a:rPr lang="fr-FR" dirty="0"/>
              <a:t>C'est bien le type de requête qui indique la méthode à utiliser dans la servlet.</a:t>
            </a:r>
          </a:p>
          <a:p>
            <a:pPr lvl="1">
              <a:buFont typeface="Wingdings" charset="2"/>
              <a:buChar char="ü"/>
            </a:pPr>
            <a:r>
              <a:rPr lang="fr-FR" dirty="0"/>
              <a:t>Ainsi, la méthode </a:t>
            </a:r>
            <a:r>
              <a:rPr lang="fr-FR" b="1" dirty="0">
                <a:solidFill>
                  <a:srgbClr val="C00000"/>
                </a:solidFill>
              </a:rPr>
              <a:t>service() </a:t>
            </a:r>
            <a:r>
              <a:rPr lang="fr-FR" dirty="0"/>
              <a:t>n'est pas à redéfinir pour ces requêtes et il suffit de redéfinir les méthodes </a:t>
            </a:r>
            <a:r>
              <a:rPr lang="fr-FR" b="1" dirty="0" err="1">
                <a:solidFill>
                  <a:srgbClr val="C00000"/>
                </a:solidFill>
              </a:rPr>
              <a:t>doGet</a:t>
            </a:r>
            <a:r>
              <a:rPr lang="fr-FR" b="1" dirty="0">
                <a:solidFill>
                  <a:srgbClr val="C00000"/>
                </a:solidFill>
              </a:rPr>
              <a:t>() </a:t>
            </a:r>
            <a:r>
              <a:rPr lang="fr-FR" dirty="0"/>
              <a:t>et/ou </a:t>
            </a:r>
            <a:r>
              <a:rPr lang="fr-FR" b="1" dirty="0">
                <a:solidFill>
                  <a:srgbClr val="C00000"/>
                </a:solidFill>
              </a:rPr>
              <a:t>doPost() </a:t>
            </a:r>
            <a:r>
              <a:rPr lang="fr-FR" dirty="0"/>
              <a:t>selon les besoins.</a:t>
            </a:r>
          </a:p>
        </p:txBody>
      </p:sp>
      <p:sp>
        <p:nvSpPr>
          <p:cNvPr id="4" name="Espace réservé du numéro de diapositive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000" b="0" i="0" u="none" strike="noStrike" kern="1200" cap="none" spc="0" normalizeH="0" baseline="0" noProof="0" smtClean="0">
                <a:ln>
                  <a:noFill/>
                </a:ln>
                <a:solidFill>
                  <a:prstClr val="black"/>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10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Tree>
    <p:extLst>
      <p:ext uri="{BB962C8B-B14F-4D97-AF65-F5344CB8AC3E}">
        <p14:creationId xmlns:p14="http://schemas.microsoft.com/office/powerpoint/2010/main" val="21539500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71600" y="-184682"/>
            <a:ext cx="10018713" cy="979161"/>
          </a:xfrm>
        </p:spPr>
        <p:txBody>
          <a:bodyPr/>
          <a:lstStyle/>
          <a:p>
            <a:r>
              <a:rPr lang="fr-FR" b="1" dirty="0">
                <a:solidFill>
                  <a:srgbClr val="C00000"/>
                </a:solidFill>
              </a:rPr>
              <a:t>Les servlets http</a:t>
            </a:r>
          </a:p>
        </p:txBody>
      </p:sp>
      <p:sp>
        <p:nvSpPr>
          <p:cNvPr id="3" name="Espace réservé du contenu 2"/>
          <p:cNvSpPr>
            <a:spLocks noGrp="1"/>
          </p:cNvSpPr>
          <p:nvPr>
            <p:ph idx="1"/>
          </p:nvPr>
        </p:nvSpPr>
        <p:spPr>
          <a:xfrm>
            <a:off x="1371600" y="599607"/>
            <a:ext cx="10820400" cy="3013023"/>
          </a:xfrm>
        </p:spPr>
        <p:txBody>
          <a:bodyPr>
            <a:normAutofit fontScale="92500"/>
          </a:bodyPr>
          <a:lstStyle/>
          <a:p>
            <a:r>
              <a:rPr lang="fr-FR" b="1" dirty="0">
                <a:solidFill>
                  <a:srgbClr val="FF0000"/>
                </a:solidFill>
              </a:rPr>
              <a:t>La méthode </a:t>
            </a:r>
            <a:r>
              <a:rPr lang="fr-FR" b="1" dirty="0" err="1">
                <a:solidFill>
                  <a:srgbClr val="FF0000"/>
                </a:solidFill>
              </a:rPr>
              <a:t>doGet</a:t>
            </a:r>
            <a:r>
              <a:rPr lang="fr-FR" b="1" dirty="0">
                <a:solidFill>
                  <a:srgbClr val="FF0000"/>
                </a:solidFill>
              </a:rPr>
              <a:t>()</a:t>
            </a:r>
          </a:p>
          <a:p>
            <a:pPr lvl="1">
              <a:buFont typeface="Wingdings" charset="2"/>
              <a:buChar char="ü"/>
            </a:pPr>
            <a:r>
              <a:rPr lang="fr-FR" dirty="0"/>
              <a:t>Une requête de type </a:t>
            </a:r>
            <a:r>
              <a:rPr lang="fr-FR" b="1" dirty="0"/>
              <a:t>GET</a:t>
            </a:r>
            <a:r>
              <a:rPr lang="fr-FR" dirty="0"/>
              <a:t> est utile avec des liens</a:t>
            </a:r>
          </a:p>
          <a:p>
            <a:pPr lvl="1">
              <a:buFont typeface="Wingdings" charset="2"/>
              <a:buChar char="ü"/>
            </a:pPr>
            <a:r>
              <a:rPr lang="fr-FR" b="1" dirty="0"/>
              <a:t>Exemple de lien: </a:t>
            </a:r>
          </a:p>
          <a:p>
            <a:pPr marL="457200" lvl="1" indent="0">
              <a:buNone/>
            </a:pPr>
            <a:r>
              <a:rPr lang="fr-FR" dirty="0"/>
              <a:t> 	</a:t>
            </a:r>
            <a:r>
              <a:rPr lang="fr-FR" dirty="0">
                <a:solidFill>
                  <a:srgbClr val="0070C0"/>
                </a:solidFill>
              </a:rPr>
              <a:t>&lt;A HREF="http://localhost:8080/</a:t>
            </a:r>
            <a:r>
              <a:rPr lang="fr-FR" dirty="0" err="1">
                <a:solidFill>
                  <a:srgbClr val="0070C0"/>
                </a:solidFill>
              </a:rPr>
              <a:t>examples</a:t>
            </a:r>
            <a:r>
              <a:rPr lang="fr-FR" dirty="0">
                <a:solidFill>
                  <a:srgbClr val="0070C0"/>
                </a:solidFill>
              </a:rPr>
              <a:t>/servlet/</a:t>
            </a:r>
            <a:r>
              <a:rPr lang="fr-FR" dirty="0" err="1">
                <a:solidFill>
                  <a:srgbClr val="0070C0"/>
                </a:solidFill>
              </a:rPr>
              <a:t>test.PremiereServlet</a:t>
            </a:r>
            <a:r>
              <a:rPr lang="fr-FR" dirty="0">
                <a:solidFill>
                  <a:srgbClr val="0070C0"/>
                </a:solidFill>
              </a:rPr>
              <a:t>"&gt;test de la servlet&lt;/A&gt;</a:t>
            </a:r>
          </a:p>
          <a:p>
            <a:pPr lvl="1">
              <a:buFont typeface="Wingdings" charset="2"/>
              <a:buChar char="ü"/>
            </a:pPr>
            <a:r>
              <a:rPr lang="fr-FR" dirty="0"/>
              <a:t>Le traitement typique de la méthode </a:t>
            </a:r>
            <a:r>
              <a:rPr lang="fr-FR" b="1" dirty="0" err="1"/>
              <a:t>doGet</a:t>
            </a:r>
            <a:r>
              <a:rPr lang="fr-FR" b="1" dirty="0"/>
              <a:t>() </a:t>
            </a:r>
            <a:r>
              <a:rPr lang="fr-FR" dirty="0"/>
              <a:t>est d'analyser les paramètres de la requête, alimenter les données de l'en-tête de la réponse et d'écrire la réponse.</a:t>
            </a:r>
          </a:p>
          <a:p>
            <a:pPr lvl="1">
              <a:buFont typeface="Wingdings" charset="2"/>
              <a:buChar char="ü"/>
            </a:pPr>
            <a:r>
              <a:rPr lang="fr-FR" dirty="0"/>
              <a:t>La signature de la méthode </a:t>
            </a:r>
            <a:r>
              <a:rPr lang="fr-FR" b="1" dirty="0" err="1"/>
              <a:t>doGet</a:t>
            </a:r>
            <a:r>
              <a:rPr lang="fr-FR" b="1" dirty="0"/>
              <a:t>() </a:t>
            </a:r>
            <a:r>
              <a:rPr lang="fr-FR" dirty="0"/>
              <a:t>:</a:t>
            </a:r>
          </a:p>
        </p:txBody>
      </p:sp>
      <p:sp>
        <p:nvSpPr>
          <p:cNvPr id="4" name="Espace réservé du numéro de diapositive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000" b="0" i="0" u="none" strike="noStrike" kern="1200" cap="none" spc="0" normalizeH="0" baseline="0" noProof="0" smtClean="0">
                <a:ln>
                  <a:noFill/>
                </a:ln>
                <a:solidFill>
                  <a:prstClr val="black"/>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US" sz="10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5" name="Rectangle 4"/>
          <p:cNvSpPr/>
          <p:nvPr/>
        </p:nvSpPr>
        <p:spPr>
          <a:xfrm>
            <a:off x="974361" y="3919634"/>
            <a:ext cx="11217639" cy="14702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err="1">
                <a:ln>
                  <a:noFill/>
                </a:ln>
                <a:solidFill>
                  <a:srgbClr val="0A5287"/>
                </a:solidFill>
                <a:effectLst/>
                <a:uLnTx/>
                <a:uFillTx/>
                <a:latin typeface="Monaco" charset="0"/>
                <a:ea typeface="+mn-ea"/>
                <a:cs typeface="+mn-cs"/>
              </a:rPr>
              <a:t>protected</a:t>
            </a:r>
            <a:r>
              <a:rPr kumimoji="0" lang="fr-FR" sz="1800" b="1" i="0" u="none" strike="noStrike" kern="1200" cap="none" spc="0" normalizeH="0" baseline="0" noProof="0" dirty="0">
                <a:ln>
                  <a:noFill/>
                </a:ln>
                <a:solidFill>
                  <a:prstClr val="black"/>
                </a:solidFill>
                <a:effectLst/>
                <a:uLnTx/>
                <a:uFillTx/>
                <a:latin typeface="Monaco" charset="0"/>
                <a:ea typeface="+mn-ea"/>
                <a:cs typeface="+mn-cs"/>
              </a:rPr>
              <a:t> </a:t>
            </a:r>
            <a:r>
              <a:rPr kumimoji="0" lang="fr-FR" sz="1800" b="1" i="0" u="none" strike="noStrike" kern="1200" cap="none" spc="0" normalizeH="0" baseline="0" noProof="0" dirty="0">
                <a:ln>
                  <a:noFill/>
                </a:ln>
                <a:solidFill>
                  <a:srgbClr val="0A5287"/>
                </a:solidFill>
                <a:effectLst/>
                <a:uLnTx/>
                <a:uFillTx/>
                <a:latin typeface="Monaco" charset="0"/>
                <a:ea typeface="+mn-ea"/>
                <a:cs typeface="+mn-cs"/>
              </a:rPr>
              <a:t>void</a:t>
            </a:r>
            <a:r>
              <a:rPr kumimoji="0" lang="fr-FR" sz="1800" b="1" i="0" u="none" strike="noStrike" kern="1200" cap="none" spc="0" normalizeH="0" baseline="0" noProof="0" dirty="0">
                <a:ln>
                  <a:noFill/>
                </a:ln>
                <a:solidFill>
                  <a:prstClr val="black"/>
                </a:solidFill>
                <a:effectLst/>
                <a:uLnTx/>
                <a:uFillTx/>
                <a:latin typeface="Monaco" charset="0"/>
                <a:ea typeface="+mn-ea"/>
                <a:cs typeface="+mn-cs"/>
              </a:rPr>
              <a:t> </a:t>
            </a:r>
            <a:r>
              <a:rPr kumimoji="0" lang="fr-FR" sz="1800" b="1" i="0" u="none" strike="noStrike" kern="1200" cap="none" spc="0" normalizeH="0" baseline="0" noProof="0" dirty="0" err="1">
                <a:ln>
                  <a:noFill/>
                </a:ln>
                <a:solidFill>
                  <a:srgbClr val="C00000"/>
                </a:solidFill>
                <a:effectLst/>
                <a:uLnTx/>
                <a:uFillTx/>
                <a:latin typeface="Monaco" charset="0"/>
                <a:ea typeface="+mn-ea"/>
                <a:cs typeface="+mn-cs"/>
              </a:rPr>
              <a:t>doGet</a:t>
            </a:r>
            <a:r>
              <a:rPr kumimoji="0" lang="fr-FR" sz="1800" b="1" i="0" u="none" strike="noStrike" kern="1200" cap="none" spc="0" normalizeH="0" baseline="0" noProof="0" dirty="0">
                <a:ln>
                  <a:noFill/>
                </a:ln>
                <a:solidFill>
                  <a:prstClr val="black"/>
                </a:solidFill>
                <a:effectLst/>
                <a:uLnTx/>
                <a:uFillTx/>
                <a:latin typeface="Monaco" charset="0"/>
                <a:ea typeface="+mn-ea"/>
                <a:cs typeface="+mn-cs"/>
              </a:rPr>
              <a:t>(HttpServletRequest </a:t>
            </a:r>
            <a:r>
              <a:rPr kumimoji="0" lang="fr-FR" sz="1800" b="1" i="0" u="none" strike="noStrike" kern="1200" cap="none" spc="0" normalizeH="0" baseline="0" noProof="0" dirty="0" err="1">
                <a:ln>
                  <a:noFill/>
                </a:ln>
                <a:solidFill>
                  <a:prstClr val="black"/>
                </a:solidFill>
                <a:effectLst/>
                <a:uLnTx/>
                <a:uFillTx/>
                <a:latin typeface="Monaco" charset="0"/>
                <a:ea typeface="+mn-ea"/>
                <a:cs typeface="+mn-cs"/>
              </a:rPr>
              <a:t>req</a:t>
            </a:r>
            <a:r>
              <a:rPr kumimoji="0" lang="fr-FR" sz="1800" b="1" i="0" u="none" strike="noStrike" kern="1200" cap="none" spc="0" normalizeH="0" baseline="0" noProof="0" dirty="0">
                <a:ln>
                  <a:noFill/>
                </a:ln>
                <a:solidFill>
                  <a:prstClr val="black"/>
                </a:solidFill>
                <a:effectLst/>
                <a:uLnTx/>
                <a:uFillTx/>
                <a:latin typeface="Monaco" charset="0"/>
                <a:ea typeface="+mn-ea"/>
                <a:cs typeface="+mn-cs"/>
              </a:rPr>
              <a:t>, HttpServletResponse </a:t>
            </a:r>
            <a:r>
              <a:rPr kumimoji="0" lang="fr-FR" sz="1800" b="1" i="0" u="none" strike="noStrike" kern="1200" cap="none" spc="0" normalizeH="0" baseline="0" noProof="0" dirty="0" err="1">
                <a:ln>
                  <a:noFill/>
                </a:ln>
                <a:solidFill>
                  <a:prstClr val="black"/>
                </a:solidFill>
                <a:effectLst/>
                <a:uLnTx/>
                <a:uFillTx/>
                <a:latin typeface="Monaco" charset="0"/>
                <a:ea typeface="+mn-ea"/>
                <a:cs typeface="+mn-cs"/>
              </a:rPr>
              <a:t>resp</a:t>
            </a:r>
            <a:r>
              <a:rPr kumimoji="0" lang="fr-FR" sz="1800" b="1" i="0" u="none" strike="noStrike" kern="1200" cap="none" spc="0" normalizeH="0" baseline="0" noProof="0" dirty="0">
                <a:ln>
                  <a:noFill/>
                </a:ln>
                <a:solidFill>
                  <a:prstClr val="black"/>
                </a:solidFill>
                <a:effectLst/>
                <a:uLnTx/>
                <a:uFillTx/>
                <a:latin typeface="Monaco" charset="0"/>
                <a:ea typeface="+mn-ea"/>
                <a:cs typeface="+mn-cs"/>
              </a:rPr>
              <a:t>) </a:t>
            </a:r>
            <a:r>
              <a:rPr kumimoji="0" lang="fr-FR" sz="1800" b="1" i="0" u="none" strike="noStrike" kern="1200" cap="none" spc="0" normalizeH="0" baseline="0" noProof="0" dirty="0">
                <a:ln>
                  <a:noFill/>
                </a:ln>
                <a:solidFill>
                  <a:srgbClr val="0A5287"/>
                </a:solidFill>
                <a:effectLst/>
                <a:uLnTx/>
                <a:uFillTx/>
                <a:latin typeface="Monaco" charset="0"/>
                <a:ea typeface="+mn-ea"/>
                <a:cs typeface="+mn-cs"/>
              </a:rPr>
              <a:t>throws</a:t>
            </a:r>
            <a:r>
              <a:rPr kumimoji="0" lang="fr-FR" sz="1800" b="1" i="0" u="none" strike="noStrike" kern="1200" cap="none" spc="0" normalizeH="0" baseline="0" noProof="0" dirty="0">
                <a:ln>
                  <a:noFill/>
                </a:ln>
                <a:solidFill>
                  <a:prstClr val="black"/>
                </a:solidFill>
                <a:effectLst/>
                <a:uLnTx/>
                <a:uFillTx/>
                <a:latin typeface="Monaco" charset="0"/>
                <a:ea typeface="+mn-ea"/>
                <a:cs typeface="+mn-cs"/>
              </a:rPr>
              <a:t> IOException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hr-HR" sz="1800" b="1" i="0" u="none" strike="noStrike" kern="1200" cap="none" spc="0" normalizeH="0" baseline="0" noProof="0" dirty="0">
              <a:ln>
                <a:noFill/>
              </a:ln>
              <a:solidFill>
                <a:srgbClr val="4A4A4A"/>
              </a:solidFill>
              <a:effectLst/>
              <a:uLnTx/>
              <a:uFillTx/>
              <a:latin typeface="Monaco"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hr-HR" sz="1800" b="1" i="0" u="none" strike="noStrike" kern="1200" cap="none" spc="0" normalizeH="0" baseline="0" noProof="0" dirty="0">
                <a:ln>
                  <a:noFill/>
                </a:ln>
                <a:solidFill>
                  <a:prstClr val="black"/>
                </a:solidFill>
                <a:effectLst/>
                <a:uLnTx/>
                <a:uFillTx/>
                <a:latin typeface="Monaco" charset="0"/>
                <a:ea typeface="+mn-ea"/>
                <a:cs typeface="+mn-cs"/>
              </a:rPr>
              <a:t>}</a:t>
            </a:r>
            <a:endParaRPr kumimoji="0" lang="fr-FR" sz="1800" b="1"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Tree>
    <p:extLst>
      <p:ext uri="{BB962C8B-B14F-4D97-AF65-F5344CB8AC3E}">
        <p14:creationId xmlns:p14="http://schemas.microsoft.com/office/powerpoint/2010/main" val="823483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84311" y="673925"/>
            <a:ext cx="10018713" cy="1752599"/>
          </a:xfrm>
        </p:spPr>
        <p:txBody>
          <a:bodyPr/>
          <a:lstStyle/>
          <a:p>
            <a:r>
              <a:rPr lang="fr-FR" b="1" dirty="0">
                <a:solidFill>
                  <a:srgbClr val="C00000"/>
                </a:solidFill>
              </a:rPr>
              <a:t>C’est quoi une servlet</a:t>
            </a:r>
          </a:p>
        </p:txBody>
      </p:sp>
      <p:sp>
        <p:nvSpPr>
          <p:cNvPr id="3" name="Espace réservé du contenu 2"/>
          <p:cNvSpPr>
            <a:spLocks noGrp="1"/>
          </p:cNvSpPr>
          <p:nvPr>
            <p:ph idx="1"/>
          </p:nvPr>
        </p:nvSpPr>
        <p:spPr>
          <a:xfrm>
            <a:off x="1484311" y="2082800"/>
            <a:ext cx="10018713" cy="4572000"/>
          </a:xfrm>
        </p:spPr>
        <p:txBody>
          <a:bodyPr>
            <a:normAutofit fontScale="92500" lnSpcReduction="20000"/>
          </a:bodyPr>
          <a:lstStyle/>
          <a:p>
            <a:r>
              <a:rPr lang="fr-FR" dirty="0"/>
              <a:t>Une servlet est un programme Java qui tourne sur la machine où est installé le serveur JEE, en tant qu’ extension (des fonctionnalités) du serveur. </a:t>
            </a:r>
          </a:p>
          <a:p>
            <a:r>
              <a:rPr lang="fr-FR" dirty="0"/>
              <a:t>Elle reçoit une requête d’un client, effectue des traitements et lui renvoie le résultat</a:t>
            </a:r>
          </a:p>
          <a:p>
            <a:r>
              <a:rPr lang="fr-FR" dirty="0"/>
              <a:t>Elle est invoquée lorsque le navigateur client appelle l’ URL associée à ce programme.</a:t>
            </a:r>
          </a:p>
          <a:p>
            <a:r>
              <a:rPr lang="fr-FR" dirty="0"/>
              <a:t>La liaison entre la servlet et le client peut être direct ou passer par l’intermédiaire d’un serveur  HTTP – ce qui est plus courant- (grâce à l’ URL saisie).</a:t>
            </a:r>
          </a:p>
          <a:p>
            <a:r>
              <a:rPr lang="fr-FR" dirty="0"/>
              <a:t>Une servlet fonctionne selon un modèle client/serveur ou requête/réponse, par conséquent tous les protocoles utilisant ce modèle pourront être utilisés (http, ftp, etc.)</a:t>
            </a:r>
          </a:p>
          <a:p>
            <a:r>
              <a:rPr lang="fr-FR" dirty="0"/>
              <a:t>Une servlet est écrite en Java, de ce fait elle en tire tous les avantages: portabilité́, API abondante. </a:t>
            </a:r>
            <a:br>
              <a:rPr lang="fr-FR" dirty="0"/>
            </a:br>
            <a:endParaRPr lang="fr-FR" dirty="0"/>
          </a:p>
          <a:p>
            <a:endParaRPr lang="fr-FR" dirty="0"/>
          </a:p>
        </p:txBody>
      </p:sp>
      <p:sp>
        <p:nvSpPr>
          <p:cNvPr id="4" name="Espace réservé du numéro de diapositive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000" b="0" i="0" u="none" strike="noStrike" kern="1200" cap="none" spc="0" normalizeH="0" baseline="0" noProof="0" smtClean="0">
                <a:ln>
                  <a:noFill/>
                </a:ln>
                <a:solidFill>
                  <a:prstClr val="black"/>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0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Tree>
    <p:extLst>
      <p:ext uri="{BB962C8B-B14F-4D97-AF65-F5344CB8AC3E}">
        <p14:creationId xmlns:p14="http://schemas.microsoft.com/office/powerpoint/2010/main" val="9378993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71600" y="-184682"/>
            <a:ext cx="10018713" cy="979161"/>
          </a:xfrm>
        </p:spPr>
        <p:txBody>
          <a:bodyPr/>
          <a:lstStyle/>
          <a:p>
            <a:r>
              <a:rPr lang="fr-FR" b="1" dirty="0">
                <a:solidFill>
                  <a:srgbClr val="C00000"/>
                </a:solidFill>
              </a:rPr>
              <a:t>Les servlets http</a:t>
            </a:r>
          </a:p>
        </p:txBody>
      </p:sp>
      <p:sp>
        <p:nvSpPr>
          <p:cNvPr id="3" name="Espace réservé du contenu 2"/>
          <p:cNvSpPr>
            <a:spLocks noGrp="1"/>
          </p:cNvSpPr>
          <p:nvPr>
            <p:ph idx="1"/>
          </p:nvPr>
        </p:nvSpPr>
        <p:spPr>
          <a:xfrm>
            <a:off x="1371600" y="599606"/>
            <a:ext cx="10820400" cy="4343494"/>
          </a:xfrm>
        </p:spPr>
        <p:txBody>
          <a:bodyPr>
            <a:normAutofit lnSpcReduction="10000"/>
          </a:bodyPr>
          <a:lstStyle/>
          <a:p>
            <a:r>
              <a:rPr lang="fr-FR" b="1" dirty="0">
                <a:solidFill>
                  <a:srgbClr val="FF0000"/>
                </a:solidFill>
              </a:rPr>
              <a:t>La méthode doPost()</a:t>
            </a:r>
          </a:p>
          <a:p>
            <a:pPr lvl="1">
              <a:buFont typeface="Wingdings" charset="2"/>
              <a:buChar char="ü"/>
            </a:pPr>
            <a:r>
              <a:rPr lang="fr-FR" dirty="0"/>
              <a:t>Signature de la méthode doPost()</a:t>
            </a:r>
          </a:p>
          <a:p>
            <a:pPr lvl="1">
              <a:buFont typeface="Wingdings" charset="2"/>
              <a:buChar char="ü"/>
            </a:pPr>
            <a:endParaRPr lang="fr-FR" dirty="0"/>
          </a:p>
          <a:p>
            <a:pPr lvl="1">
              <a:buFont typeface="Wingdings" charset="2"/>
              <a:buChar char="ü"/>
            </a:pPr>
            <a:endParaRPr lang="fr-FR" dirty="0"/>
          </a:p>
          <a:p>
            <a:pPr lvl="1">
              <a:buFont typeface="Wingdings" charset="2"/>
              <a:buChar char="ü"/>
            </a:pPr>
            <a:endParaRPr lang="fr-FR" dirty="0"/>
          </a:p>
          <a:p>
            <a:pPr lvl="1">
              <a:buFont typeface="Wingdings" charset="2"/>
              <a:buChar char="ü"/>
            </a:pPr>
            <a:endParaRPr lang="fr-FR" dirty="0"/>
          </a:p>
          <a:p>
            <a:pPr lvl="1">
              <a:buFont typeface="Wingdings" charset="2"/>
              <a:buChar char="ü"/>
            </a:pPr>
            <a:endParaRPr lang="fr-FR" dirty="0"/>
          </a:p>
          <a:p>
            <a:pPr lvl="1">
              <a:buFont typeface="Wingdings" charset="2"/>
              <a:buChar char="ü"/>
            </a:pPr>
            <a:r>
              <a:rPr lang="fr-FR" dirty="0"/>
              <a:t>Une requête POST est utilisable avec un formulaire HTML.</a:t>
            </a:r>
          </a:p>
          <a:p>
            <a:pPr lvl="1">
              <a:buFont typeface="Wingdings" charset="2"/>
              <a:buChar char="ü"/>
            </a:pPr>
            <a:r>
              <a:rPr lang="fr-FR" b="1" dirty="0"/>
              <a:t>Exemple de formulaire html: </a:t>
            </a:r>
          </a:p>
          <a:p>
            <a:pPr marL="457200" lvl="1" indent="0">
              <a:buNone/>
            </a:pPr>
            <a:r>
              <a:rPr lang="fr-FR" dirty="0"/>
              <a:t> </a:t>
            </a:r>
          </a:p>
        </p:txBody>
      </p:sp>
      <p:sp>
        <p:nvSpPr>
          <p:cNvPr id="4" name="Espace réservé du numéro de diapositive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000" b="0" i="0" u="none" strike="noStrike" kern="1200" cap="none" spc="0" normalizeH="0" baseline="0" noProof="0" smtClean="0">
                <a:ln>
                  <a:noFill/>
                </a:ln>
                <a:solidFill>
                  <a:prstClr val="black"/>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en-US" sz="10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5" name="Rectangle 4"/>
          <p:cNvSpPr/>
          <p:nvPr/>
        </p:nvSpPr>
        <p:spPr>
          <a:xfrm>
            <a:off x="1707629" y="4943100"/>
            <a:ext cx="10148341" cy="16938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Monaco" charset="0"/>
                <a:ea typeface="+mn-ea"/>
                <a:cs typeface="+mn-cs"/>
              </a:rPr>
              <a:t>&lt;</a:t>
            </a:r>
            <a:r>
              <a:rPr kumimoji="0" lang="fr-FR" sz="1800" b="0" i="0" u="none" strike="noStrike" kern="1200" cap="none" spc="0" normalizeH="0" baseline="0" noProof="0" dirty="0">
                <a:ln>
                  <a:noFill/>
                </a:ln>
                <a:solidFill>
                  <a:srgbClr val="0A5287"/>
                </a:solidFill>
                <a:effectLst/>
                <a:uLnTx/>
                <a:uFillTx/>
                <a:latin typeface="Monaco" charset="0"/>
                <a:ea typeface="+mn-ea"/>
                <a:cs typeface="+mn-cs"/>
              </a:rPr>
              <a:t>FORM</a:t>
            </a:r>
            <a:r>
              <a:rPr kumimoji="0" lang="fr-FR" sz="1800" b="0" i="0" u="none" strike="noStrike" kern="1200" cap="none" spc="0" normalizeH="0" baseline="0" noProof="0" dirty="0">
                <a:ln>
                  <a:noFill/>
                </a:ln>
                <a:solidFill>
                  <a:prstClr val="black"/>
                </a:solidFill>
                <a:effectLst/>
                <a:uLnTx/>
                <a:uFillTx/>
                <a:latin typeface="Monaco" charset="0"/>
                <a:ea typeface="+mn-ea"/>
                <a:cs typeface="+mn-cs"/>
              </a:rPr>
              <a:t> </a:t>
            </a:r>
            <a:r>
              <a:rPr kumimoji="0" lang="fr-FR" sz="1800" b="0" i="0" u="none" strike="noStrike" kern="1200" cap="none" spc="0" normalizeH="0" baseline="0" noProof="0" dirty="0">
                <a:ln>
                  <a:noFill/>
                </a:ln>
                <a:solidFill>
                  <a:srgbClr val="6D6D6D"/>
                </a:solidFill>
                <a:effectLst/>
                <a:uLnTx/>
                <a:uFillTx/>
                <a:latin typeface="Monaco" charset="0"/>
                <a:ea typeface="+mn-ea"/>
                <a:cs typeface="+mn-cs"/>
              </a:rPr>
              <a:t>ACTION</a:t>
            </a:r>
            <a:r>
              <a:rPr kumimoji="0" lang="fr-FR" sz="1800" b="0" i="0" u="none" strike="noStrike" kern="1200" cap="none" spc="0" normalizeH="0" baseline="0" noProof="0" dirty="0">
                <a:ln>
                  <a:noFill/>
                </a:ln>
                <a:solidFill>
                  <a:prstClr val="black"/>
                </a:solidFill>
                <a:effectLst/>
                <a:uLnTx/>
                <a:uFillTx/>
                <a:latin typeface="Monaco" charset="0"/>
                <a:ea typeface="+mn-ea"/>
                <a:cs typeface="+mn-cs"/>
              </a:rPr>
              <a:t>=</a:t>
            </a:r>
            <a:r>
              <a:rPr kumimoji="0" lang="fr-FR" sz="1800" b="0" i="0" u="none" strike="noStrike" kern="1200" cap="none" spc="0" normalizeH="0" baseline="0" noProof="0" dirty="0">
                <a:ln>
                  <a:noFill/>
                </a:ln>
                <a:solidFill>
                  <a:srgbClr val="0000FF"/>
                </a:solidFill>
                <a:effectLst/>
                <a:uLnTx/>
                <a:uFillTx/>
                <a:latin typeface="Monaco" charset="0"/>
                <a:ea typeface="+mn-ea"/>
                <a:cs typeface="+mn-cs"/>
              </a:rPr>
              <a:t>"</a:t>
            </a:r>
            <a:r>
              <a:rPr kumimoji="0" lang="fr-FR" sz="1800" b="0" i="0" u="sng" strike="noStrike" kern="1200" cap="none" spc="0" normalizeH="0" baseline="0" noProof="0" dirty="0">
                <a:ln>
                  <a:noFill/>
                </a:ln>
                <a:solidFill>
                  <a:srgbClr val="0000FF"/>
                </a:solidFill>
                <a:effectLst/>
                <a:uLnTx/>
                <a:uFillTx/>
                <a:latin typeface="Monaco" charset="0"/>
                <a:ea typeface="+mn-ea"/>
                <a:cs typeface="+mn-cs"/>
                <a:hlinkClick r:id="rId3"/>
              </a:rPr>
              <a:t>http://localhost:8080/PremiereServlet</a:t>
            </a:r>
            <a:r>
              <a:rPr kumimoji="0" lang="fr-FR" sz="1800" b="0" i="0" u="none" strike="noStrike" kern="1200" cap="none" spc="0" normalizeH="0" baseline="0" noProof="0" dirty="0">
                <a:ln>
                  <a:noFill/>
                </a:ln>
                <a:solidFill>
                  <a:srgbClr val="0000FF"/>
                </a:solidFill>
                <a:effectLst/>
                <a:uLnTx/>
                <a:uFillTx/>
                <a:latin typeface="Monaco" charset="0"/>
                <a:ea typeface="+mn-ea"/>
                <a:cs typeface="+mn-cs"/>
              </a:rPr>
              <a:t>"</a:t>
            </a:r>
            <a:r>
              <a:rPr kumimoji="0" lang="hr-HR" sz="1800" b="0" i="0" u="none" strike="noStrike" kern="1200" cap="none" spc="0" normalizeH="0" baseline="0" noProof="0" dirty="0">
                <a:ln>
                  <a:noFill/>
                </a:ln>
                <a:solidFill>
                  <a:srgbClr val="4A4A4A"/>
                </a:solidFill>
                <a:effectLst/>
                <a:uLnTx/>
                <a:uFillTx/>
                <a:latin typeface="Monaco" charset="0"/>
                <a:ea typeface="+mn-ea"/>
                <a:cs typeface="+mn-cs"/>
              </a:rPr>
              <a:t> </a:t>
            </a:r>
            <a:r>
              <a:rPr kumimoji="0" lang="fr-FR" sz="1800" b="0" i="0" u="none" strike="noStrike" kern="1200" cap="none" spc="0" normalizeH="0" baseline="0" noProof="0" dirty="0">
                <a:ln>
                  <a:noFill/>
                </a:ln>
                <a:solidFill>
                  <a:srgbClr val="6D6D6D"/>
                </a:solidFill>
                <a:effectLst/>
                <a:uLnTx/>
                <a:uFillTx/>
                <a:latin typeface="Monaco" charset="0"/>
                <a:ea typeface="+mn-ea"/>
                <a:cs typeface="+mn-cs"/>
              </a:rPr>
              <a:t>METHOD</a:t>
            </a:r>
            <a:r>
              <a:rPr kumimoji="0" lang="fr-FR" sz="1800" b="0" i="0" u="none" strike="noStrike" kern="1200" cap="none" spc="0" normalizeH="0" baseline="0" noProof="0" dirty="0">
                <a:ln>
                  <a:noFill/>
                </a:ln>
                <a:solidFill>
                  <a:prstClr val="black"/>
                </a:solidFill>
                <a:effectLst/>
                <a:uLnTx/>
                <a:uFillTx/>
                <a:latin typeface="Monaco" charset="0"/>
                <a:ea typeface="+mn-ea"/>
                <a:cs typeface="+mn-cs"/>
              </a:rPr>
              <a:t>=</a:t>
            </a:r>
            <a:r>
              <a:rPr kumimoji="0" lang="fr-FR" sz="1800" b="0" i="0" u="none" strike="noStrike" kern="1200" cap="none" spc="0" normalizeH="0" baseline="0" noProof="0" dirty="0">
                <a:ln>
                  <a:noFill/>
                </a:ln>
                <a:solidFill>
                  <a:srgbClr val="0000FF"/>
                </a:solidFill>
                <a:effectLst/>
                <a:uLnTx/>
                <a:uFillTx/>
                <a:latin typeface="Monaco" charset="0"/>
                <a:ea typeface="+mn-ea"/>
                <a:cs typeface="+mn-cs"/>
              </a:rPr>
              <a:t>"POST"</a:t>
            </a:r>
            <a:r>
              <a:rPr kumimoji="0" lang="fr-FR" sz="1800" b="0" i="0" u="none" strike="noStrike" kern="1200" cap="none" spc="0" normalizeH="0" baseline="0" noProof="0" dirty="0">
                <a:ln>
                  <a:noFill/>
                </a:ln>
                <a:solidFill>
                  <a:prstClr val="black"/>
                </a:solidFill>
                <a:effectLst/>
                <a:uLnTx/>
                <a:uFillTx/>
                <a:latin typeface="Monaco" charset="0"/>
                <a:ea typeface="+mn-ea"/>
                <a:cs typeface="+mn-cs"/>
              </a:rPr>
              <a:t>&gt;</a:t>
            </a:r>
            <a:endParaRPr kumimoji="0" lang="hr-HR" sz="1800" b="0" i="0" u="none" strike="noStrike" kern="1200" cap="none" spc="0" normalizeH="0" baseline="0" noProof="0" dirty="0">
              <a:ln>
                <a:noFill/>
              </a:ln>
              <a:solidFill>
                <a:srgbClr val="4A4A4A"/>
              </a:solidFill>
              <a:effectLst/>
              <a:uLnTx/>
              <a:uFillTx/>
              <a:latin typeface="Monaco"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Monaco" charset="0"/>
                <a:ea typeface="+mn-ea"/>
                <a:cs typeface="+mn-cs"/>
              </a:rPr>
              <a:t>&lt;</a:t>
            </a:r>
            <a:r>
              <a:rPr kumimoji="0" lang="fr-FR" sz="1800" b="0" i="0" u="none" strike="noStrike" kern="1200" cap="none" spc="0" normalizeH="0" baseline="0" noProof="0" dirty="0">
                <a:ln>
                  <a:noFill/>
                </a:ln>
                <a:solidFill>
                  <a:srgbClr val="0A5287"/>
                </a:solidFill>
                <a:effectLst/>
                <a:uLnTx/>
                <a:uFillTx/>
                <a:latin typeface="Monaco" charset="0"/>
                <a:ea typeface="+mn-ea"/>
                <a:cs typeface="+mn-cs"/>
              </a:rPr>
              <a:t>INPUT</a:t>
            </a:r>
            <a:r>
              <a:rPr kumimoji="0" lang="fr-FR" sz="1800" b="0" i="0" u="none" strike="noStrike" kern="1200" cap="none" spc="0" normalizeH="0" baseline="0" noProof="0" dirty="0">
                <a:ln>
                  <a:noFill/>
                </a:ln>
                <a:solidFill>
                  <a:prstClr val="black"/>
                </a:solidFill>
                <a:effectLst/>
                <a:uLnTx/>
                <a:uFillTx/>
                <a:latin typeface="Monaco" charset="0"/>
                <a:ea typeface="+mn-ea"/>
                <a:cs typeface="+mn-cs"/>
              </a:rPr>
              <a:t> </a:t>
            </a:r>
            <a:r>
              <a:rPr kumimoji="0" lang="fr-FR" sz="1800" b="0" i="0" u="none" strike="noStrike" kern="1200" cap="none" spc="0" normalizeH="0" baseline="0" noProof="0" dirty="0">
                <a:ln>
                  <a:noFill/>
                </a:ln>
                <a:solidFill>
                  <a:srgbClr val="6D6D6D"/>
                </a:solidFill>
                <a:effectLst/>
                <a:uLnTx/>
                <a:uFillTx/>
                <a:latin typeface="Monaco" charset="0"/>
                <a:ea typeface="+mn-ea"/>
                <a:cs typeface="+mn-cs"/>
              </a:rPr>
              <a:t>NAME</a:t>
            </a:r>
            <a:r>
              <a:rPr kumimoji="0" lang="fr-FR" sz="1800" b="0" i="0" u="none" strike="noStrike" kern="1200" cap="none" spc="0" normalizeH="0" baseline="0" noProof="0" dirty="0">
                <a:ln>
                  <a:noFill/>
                </a:ln>
                <a:solidFill>
                  <a:prstClr val="black"/>
                </a:solidFill>
                <a:effectLst/>
                <a:uLnTx/>
                <a:uFillTx/>
                <a:latin typeface="Monaco" charset="0"/>
                <a:ea typeface="+mn-ea"/>
                <a:cs typeface="+mn-cs"/>
              </a:rPr>
              <a:t>=</a:t>
            </a:r>
            <a:r>
              <a:rPr kumimoji="0" lang="fr-FR" sz="1800" b="0" i="0" u="none" strike="noStrike" kern="1200" cap="none" spc="0" normalizeH="0" baseline="0" noProof="0" dirty="0">
                <a:ln>
                  <a:noFill/>
                </a:ln>
                <a:solidFill>
                  <a:srgbClr val="0000FF"/>
                </a:solidFill>
                <a:effectLst/>
                <a:uLnTx/>
                <a:uFillTx/>
                <a:latin typeface="Monaco" charset="0"/>
                <a:ea typeface="+mn-ea"/>
                <a:cs typeface="+mn-cs"/>
              </a:rPr>
              <a:t>"NOM"</a:t>
            </a:r>
            <a:r>
              <a:rPr kumimoji="0" lang="fr-FR" sz="1800" b="0" i="0" u="none" strike="noStrike" kern="1200" cap="none" spc="0" normalizeH="0" baseline="0" noProof="0" dirty="0">
                <a:ln>
                  <a:noFill/>
                </a:ln>
                <a:solidFill>
                  <a:prstClr val="black"/>
                </a:solidFill>
                <a:effectLst/>
                <a:uLnTx/>
                <a:uFillTx/>
                <a:latin typeface="Monaco" charset="0"/>
                <a:ea typeface="+mn-ea"/>
                <a:cs typeface="+mn-cs"/>
              </a:rPr>
              <a:t>&gt;</a:t>
            </a:r>
            <a:endParaRPr kumimoji="0" lang="hr-HR" sz="1800" b="0" i="0" u="none" strike="noStrike" kern="1200" cap="none" spc="0" normalizeH="0" baseline="0" noProof="0" dirty="0">
              <a:ln>
                <a:noFill/>
              </a:ln>
              <a:solidFill>
                <a:srgbClr val="4A4A4A"/>
              </a:solidFill>
              <a:effectLst/>
              <a:uLnTx/>
              <a:uFillTx/>
              <a:latin typeface="Monaco"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Monaco" charset="0"/>
                <a:ea typeface="+mn-ea"/>
                <a:cs typeface="+mn-cs"/>
              </a:rPr>
              <a:t>&lt;</a:t>
            </a:r>
            <a:r>
              <a:rPr kumimoji="0" lang="fr-FR" sz="1800" b="0" i="0" u="none" strike="noStrike" kern="1200" cap="none" spc="0" normalizeH="0" baseline="0" noProof="0" dirty="0">
                <a:ln>
                  <a:noFill/>
                </a:ln>
                <a:solidFill>
                  <a:srgbClr val="0A5287"/>
                </a:solidFill>
                <a:effectLst/>
                <a:uLnTx/>
                <a:uFillTx/>
                <a:latin typeface="Monaco" charset="0"/>
                <a:ea typeface="+mn-ea"/>
                <a:cs typeface="+mn-cs"/>
              </a:rPr>
              <a:t>INPUT</a:t>
            </a:r>
            <a:r>
              <a:rPr kumimoji="0" lang="fr-FR" sz="1800" b="0" i="0" u="none" strike="noStrike" kern="1200" cap="none" spc="0" normalizeH="0" baseline="0" noProof="0" dirty="0">
                <a:ln>
                  <a:noFill/>
                </a:ln>
                <a:solidFill>
                  <a:prstClr val="black"/>
                </a:solidFill>
                <a:effectLst/>
                <a:uLnTx/>
                <a:uFillTx/>
                <a:latin typeface="Monaco" charset="0"/>
                <a:ea typeface="+mn-ea"/>
                <a:cs typeface="+mn-cs"/>
              </a:rPr>
              <a:t> </a:t>
            </a:r>
            <a:r>
              <a:rPr kumimoji="0" lang="fr-FR" sz="1800" b="0" i="0" u="none" strike="noStrike" kern="1200" cap="none" spc="0" normalizeH="0" baseline="0" noProof="0" dirty="0">
                <a:ln>
                  <a:noFill/>
                </a:ln>
                <a:solidFill>
                  <a:srgbClr val="6D6D6D"/>
                </a:solidFill>
                <a:effectLst/>
                <a:uLnTx/>
                <a:uFillTx/>
                <a:latin typeface="Monaco" charset="0"/>
                <a:ea typeface="+mn-ea"/>
                <a:cs typeface="+mn-cs"/>
              </a:rPr>
              <a:t>NAME</a:t>
            </a:r>
            <a:r>
              <a:rPr kumimoji="0" lang="fr-FR" sz="1800" b="0" i="0" u="none" strike="noStrike" kern="1200" cap="none" spc="0" normalizeH="0" baseline="0" noProof="0" dirty="0">
                <a:ln>
                  <a:noFill/>
                </a:ln>
                <a:solidFill>
                  <a:prstClr val="black"/>
                </a:solidFill>
                <a:effectLst/>
                <a:uLnTx/>
                <a:uFillTx/>
                <a:latin typeface="Monaco" charset="0"/>
                <a:ea typeface="+mn-ea"/>
                <a:cs typeface="+mn-cs"/>
              </a:rPr>
              <a:t>=</a:t>
            </a:r>
            <a:r>
              <a:rPr kumimoji="0" lang="fr-FR" sz="1800" b="0" i="0" u="none" strike="noStrike" kern="1200" cap="none" spc="0" normalizeH="0" baseline="0" noProof="0" dirty="0">
                <a:ln>
                  <a:noFill/>
                </a:ln>
                <a:solidFill>
                  <a:srgbClr val="0000FF"/>
                </a:solidFill>
                <a:effectLst/>
                <a:uLnTx/>
                <a:uFillTx/>
                <a:latin typeface="Monaco" charset="0"/>
                <a:ea typeface="+mn-ea"/>
                <a:cs typeface="+mn-cs"/>
              </a:rPr>
              <a:t>"PRENOM"</a:t>
            </a:r>
            <a:r>
              <a:rPr kumimoji="0" lang="fr-FR" sz="1800" b="0" i="0" u="none" strike="noStrike" kern="1200" cap="none" spc="0" normalizeH="0" baseline="0" noProof="0" dirty="0">
                <a:ln>
                  <a:noFill/>
                </a:ln>
                <a:solidFill>
                  <a:prstClr val="black"/>
                </a:solidFill>
                <a:effectLst/>
                <a:uLnTx/>
                <a:uFillTx/>
                <a:latin typeface="Monaco" charset="0"/>
                <a:ea typeface="+mn-ea"/>
                <a:cs typeface="+mn-cs"/>
              </a:rPr>
              <a:t>&gt;</a:t>
            </a:r>
            <a:endParaRPr kumimoji="0" lang="nb-NO" sz="1800" b="0" i="0" u="none" strike="noStrike" kern="1200" cap="none" spc="0" normalizeH="0" baseline="0" noProof="0" dirty="0">
              <a:ln>
                <a:noFill/>
              </a:ln>
              <a:solidFill>
                <a:srgbClr val="4A4A4A"/>
              </a:solidFill>
              <a:effectLst/>
              <a:uLnTx/>
              <a:uFillTx/>
              <a:latin typeface="Monaco"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nb-NO" sz="1800" b="0" i="0" u="none" strike="noStrike" kern="1200" cap="none" spc="0" normalizeH="0" baseline="0" noProof="0" dirty="0">
                <a:ln>
                  <a:noFill/>
                </a:ln>
                <a:solidFill>
                  <a:prstClr val="black"/>
                </a:solidFill>
                <a:effectLst/>
                <a:uLnTx/>
                <a:uFillTx/>
                <a:latin typeface="Monaco" charset="0"/>
                <a:ea typeface="+mn-ea"/>
                <a:cs typeface="+mn-cs"/>
              </a:rPr>
              <a:t>&lt;</a:t>
            </a:r>
            <a:r>
              <a:rPr kumimoji="0" lang="nb-NO" sz="1800" b="0" i="0" u="none" strike="noStrike" kern="1200" cap="none" spc="0" normalizeH="0" baseline="0" noProof="0" dirty="0">
                <a:ln>
                  <a:noFill/>
                </a:ln>
                <a:solidFill>
                  <a:srgbClr val="0A5287"/>
                </a:solidFill>
                <a:effectLst/>
                <a:uLnTx/>
                <a:uFillTx/>
                <a:latin typeface="Monaco" charset="0"/>
                <a:ea typeface="+mn-ea"/>
                <a:cs typeface="+mn-cs"/>
              </a:rPr>
              <a:t>INPUT</a:t>
            </a:r>
            <a:r>
              <a:rPr kumimoji="0" lang="nb-NO" sz="1800" b="0" i="0" u="none" strike="noStrike" kern="1200" cap="none" spc="0" normalizeH="0" baseline="0" noProof="0" dirty="0">
                <a:ln>
                  <a:noFill/>
                </a:ln>
                <a:solidFill>
                  <a:prstClr val="black"/>
                </a:solidFill>
                <a:effectLst/>
                <a:uLnTx/>
                <a:uFillTx/>
                <a:latin typeface="Monaco" charset="0"/>
                <a:ea typeface="+mn-ea"/>
                <a:cs typeface="+mn-cs"/>
              </a:rPr>
              <a:t> </a:t>
            </a:r>
            <a:r>
              <a:rPr kumimoji="0" lang="nb-NO" sz="1800" b="0" i="0" u="none" strike="noStrike" kern="1200" cap="none" spc="0" normalizeH="0" baseline="0" noProof="0" dirty="0">
                <a:ln>
                  <a:noFill/>
                </a:ln>
                <a:solidFill>
                  <a:srgbClr val="6D6D6D"/>
                </a:solidFill>
                <a:effectLst/>
                <a:uLnTx/>
                <a:uFillTx/>
                <a:latin typeface="Monaco" charset="0"/>
                <a:ea typeface="+mn-ea"/>
                <a:cs typeface="+mn-cs"/>
              </a:rPr>
              <a:t>TYPE</a:t>
            </a:r>
            <a:r>
              <a:rPr kumimoji="0" lang="nb-NO" sz="1800" b="0" i="0" u="none" strike="noStrike" kern="1200" cap="none" spc="0" normalizeH="0" baseline="0" noProof="0" dirty="0">
                <a:ln>
                  <a:noFill/>
                </a:ln>
                <a:solidFill>
                  <a:prstClr val="black"/>
                </a:solidFill>
                <a:effectLst/>
                <a:uLnTx/>
                <a:uFillTx/>
                <a:latin typeface="Monaco" charset="0"/>
                <a:ea typeface="+mn-ea"/>
                <a:cs typeface="+mn-cs"/>
              </a:rPr>
              <a:t>=</a:t>
            </a:r>
            <a:r>
              <a:rPr kumimoji="0" lang="nb-NO" sz="1800" b="0" i="0" u="none" strike="noStrike" kern="1200" cap="none" spc="0" normalizeH="0" baseline="0" noProof="0" dirty="0">
                <a:ln>
                  <a:noFill/>
                </a:ln>
                <a:solidFill>
                  <a:srgbClr val="0000FF"/>
                </a:solidFill>
                <a:effectLst/>
                <a:uLnTx/>
                <a:uFillTx/>
                <a:latin typeface="Monaco" charset="0"/>
                <a:ea typeface="+mn-ea"/>
                <a:cs typeface="+mn-cs"/>
              </a:rPr>
              <a:t>"ENVOYER"</a:t>
            </a:r>
            <a:r>
              <a:rPr kumimoji="0" lang="nb-NO" sz="1800" b="0" i="0" u="none" strike="noStrike" kern="1200" cap="none" spc="0" normalizeH="0" baseline="0" noProof="0" dirty="0">
                <a:ln>
                  <a:noFill/>
                </a:ln>
                <a:solidFill>
                  <a:prstClr val="black"/>
                </a:solidFill>
                <a:effectLst/>
                <a:uLnTx/>
                <a:uFillTx/>
                <a:latin typeface="Monaco" charset="0"/>
                <a:ea typeface="+mn-ea"/>
                <a:cs typeface="+mn-cs"/>
              </a:rPr>
              <a:t>&gt;</a:t>
            </a:r>
            <a:endParaRPr kumimoji="0" lang="hr-HR" sz="1800" b="0" i="0" u="none" strike="noStrike" kern="1200" cap="none" spc="0" normalizeH="0" baseline="0" noProof="0" dirty="0">
              <a:ln>
                <a:noFill/>
              </a:ln>
              <a:solidFill>
                <a:srgbClr val="4A4A4A"/>
              </a:solidFill>
              <a:effectLst/>
              <a:uLnTx/>
              <a:uFillTx/>
              <a:latin typeface="Monaco"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mr-IN" sz="1800" b="0" i="0" u="none" strike="noStrike" kern="1200" cap="none" spc="0" normalizeH="0" baseline="0" noProof="0" dirty="0">
                <a:ln>
                  <a:noFill/>
                </a:ln>
                <a:solidFill>
                  <a:prstClr val="black"/>
                </a:solidFill>
                <a:effectLst/>
                <a:uLnTx/>
                <a:uFillTx/>
                <a:latin typeface="Monaco" charset="0"/>
                <a:ea typeface="+mn-ea"/>
                <a:cs typeface="Mangal" panose="02040503050203030202" pitchFamily="18" charset="0"/>
              </a:rPr>
              <a:t>&lt;/</a:t>
            </a:r>
            <a:r>
              <a:rPr kumimoji="0" lang="mr-IN" sz="1800" b="0" i="0" u="none" strike="noStrike" kern="1200" cap="none" spc="0" normalizeH="0" baseline="0" noProof="0" dirty="0">
                <a:ln>
                  <a:noFill/>
                </a:ln>
                <a:solidFill>
                  <a:srgbClr val="0A5287"/>
                </a:solidFill>
                <a:effectLst/>
                <a:uLnTx/>
                <a:uFillTx/>
                <a:latin typeface="Monaco" charset="0"/>
                <a:ea typeface="+mn-ea"/>
                <a:cs typeface="Mangal" panose="02040503050203030202" pitchFamily="18" charset="0"/>
              </a:rPr>
              <a:t>FORM</a:t>
            </a:r>
            <a:r>
              <a:rPr kumimoji="0" lang="mr-IN" sz="1800" b="0" i="0" u="none" strike="noStrike" kern="1200" cap="none" spc="0" normalizeH="0" baseline="0" noProof="0" dirty="0">
                <a:ln>
                  <a:noFill/>
                </a:ln>
                <a:solidFill>
                  <a:prstClr val="black"/>
                </a:solidFill>
                <a:effectLst/>
                <a:uLnTx/>
                <a:uFillTx/>
                <a:latin typeface="Monaco" charset="0"/>
                <a:ea typeface="+mn-ea"/>
                <a:cs typeface="Mangal" panose="02040503050203030202" pitchFamily="18" charset="0"/>
              </a:rPr>
              <a:t>&gt;</a:t>
            </a:r>
            <a:endParaRPr kumimoji="0" lang="fr-FR" sz="1800" b="1"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6" name="Rectangle 5"/>
          <p:cNvSpPr/>
          <p:nvPr/>
        </p:nvSpPr>
        <p:spPr>
          <a:xfrm>
            <a:off x="1707629" y="1718510"/>
            <a:ext cx="10484371" cy="16938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err="1">
                <a:ln>
                  <a:noFill/>
                </a:ln>
                <a:solidFill>
                  <a:srgbClr val="0A5287"/>
                </a:solidFill>
                <a:effectLst/>
                <a:uLnTx/>
                <a:uFillTx/>
                <a:latin typeface="Monaco" charset="0"/>
                <a:ea typeface="+mn-ea"/>
                <a:cs typeface="+mn-cs"/>
              </a:rPr>
              <a:t>protected</a:t>
            </a:r>
            <a:r>
              <a:rPr kumimoji="0" lang="fr-FR" sz="1800" b="0" i="0" u="none" strike="noStrike" kern="1200" cap="none" spc="0" normalizeH="0" baseline="0" noProof="0" dirty="0">
                <a:ln>
                  <a:noFill/>
                </a:ln>
                <a:solidFill>
                  <a:prstClr val="black"/>
                </a:solidFill>
                <a:effectLst/>
                <a:uLnTx/>
                <a:uFillTx/>
                <a:latin typeface="Monaco" charset="0"/>
                <a:ea typeface="+mn-ea"/>
                <a:cs typeface="+mn-cs"/>
              </a:rPr>
              <a:t> </a:t>
            </a:r>
            <a:r>
              <a:rPr kumimoji="0" lang="fr-FR" sz="1800" b="0" i="0" u="none" strike="noStrike" kern="1200" cap="none" spc="0" normalizeH="0" baseline="0" noProof="0" dirty="0">
                <a:ln>
                  <a:noFill/>
                </a:ln>
                <a:solidFill>
                  <a:srgbClr val="0A5287"/>
                </a:solidFill>
                <a:effectLst/>
                <a:uLnTx/>
                <a:uFillTx/>
                <a:latin typeface="Monaco" charset="0"/>
                <a:ea typeface="+mn-ea"/>
                <a:cs typeface="+mn-cs"/>
              </a:rPr>
              <a:t>void</a:t>
            </a:r>
            <a:r>
              <a:rPr kumimoji="0" lang="fr-FR" sz="1800" b="0" i="0" u="none" strike="noStrike" kern="1200" cap="none" spc="0" normalizeH="0" baseline="0" noProof="0" dirty="0">
                <a:ln>
                  <a:noFill/>
                </a:ln>
                <a:solidFill>
                  <a:prstClr val="black"/>
                </a:solidFill>
                <a:effectLst/>
                <a:uLnTx/>
                <a:uFillTx/>
                <a:latin typeface="Monaco" charset="0"/>
                <a:ea typeface="+mn-ea"/>
                <a:cs typeface="+mn-cs"/>
              </a:rPr>
              <a:t> </a:t>
            </a:r>
            <a:r>
              <a:rPr kumimoji="0" lang="fr-FR" sz="1800" b="0" i="0" u="none" strike="noStrike" kern="1200" cap="none" spc="0" normalizeH="0" baseline="0" noProof="0" dirty="0">
                <a:ln>
                  <a:noFill/>
                </a:ln>
                <a:solidFill>
                  <a:srgbClr val="C00000"/>
                </a:solidFill>
                <a:effectLst/>
                <a:uLnTx/>
                <a:uFillTx/>
                <a:latin typeface="Monaco" charset="0"/>
                <a:ea typeface="+mn-ea"/>
                <a:cs typeface="+mn-cs"/>
              </a:rPr>
              <a:t>doPost</a:t>
            </a:r>
            <a:r>
              <a:rPr kumimoji="0" lang="fr-FR" sz="1800" b="0" i="0" u="none" strike="noStrike" kern="1200" cap="none" spc="0" normalizeH="0" baseline="0" noProof="0" dirty="0">
                <a:ln>
                  <a:noFill/>
                </a:ln>
                <a:solidFill>
                  <a:prstClr val="black"/>
                </a:solidFill>
                <a:effectLst/>
                <a:uLnTx/>
                <a:uFillTx/>
                <a:latin typeface="Monaco" charset="0"/>
                <a:ea typeface="+mn-ea"/>
                <a:cs typeface="+mn-cs"/>
              </a:rPr>
              <a:t>(HttpServletRequest request, HttpServletResponse response)</a:t>
            </a:r>
            <a:r>
              <a:rPr kumimoji="0" lang="hr-HR" sz="1800" b="0" i="0" u="none" strike="noStrike" kern="1200" cap="none" spc="0" normalizeH="0" baseline="0" noProof="0" dirty="0">
                <a:ln>
                  <a:noFill/>
                </a:ln>
                <a:solidFill>
                  <a:srgbClr val="4A4A4A"/>
                </a:solidFill>
                <a:effectLst/>
                <a:uLnTx/>
                <a:uFillTx/>
                <a:latin typeface="Monaco" charset="0"/>
                <a:ea typeface="+mn-ea"/>
                <a:cs typeface="+mn-cs"/>
              </a:rPr>
              <a:t> </a:t>
            </a:r>
            <a:r>
              <a:rPr kumimoji="0" lang="fr-FR" sz="1800" b="0" i="0" u="none" strike="noStrike" kern="1200" cap="none" spc="0" normalizeH="0" baseline="0" noProof="0" dirty="0">
                <a:ln>
                  <a:noFill/>
                </a:ln>
                <a:solidFill>
                  <a:srgbClr val="0A5287"/>
                </a:solidFill>
                <a:effectLst/>
                <a:uLnTx/>
                <a:uFillTx/>
                <a:latin typeface="Monaco" charset="0"/>
                <a:ea typeface="+mn-ea"/>
                <a:cs typeface="+mn-cs"/>
              </a:rPr>
              <a:t>throws</a:t>
            </a:r>
            <a:r>
              <a:rPr kumimoji="0" lang="fr-FR" sz="1800" b="0" i="0" u="none" strike="noStrike" kern="1200" cap="none" spc="0" normalizeH="0" baseline="0" noProof="0" dirty="0">
                <a:ln>
                  <a:noFill/>
                </a:ln>
                <a:solidFill>
                  <a:prstClr val="black"/>
                </a:solidFill>
                <a:effectLst/>
                <a:uLnTx/>
                <a:uFillTx/>
                <a:latin typeface="Monaco" charset="0"/>
                <a:ea typeface="+mn-ea"/>
                <a:cs typeface="+mn-cs"/>
              </a:rPr>
              <a:t> IOException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hr-HR" sz="1800" b="0" i="0" u="none" strike="noStrike" kern="1200" cap="none" spc="0" normalizeH="0" baseline="0" noProof="0" dirty="0">
              <a:ln>
                <a:noFill/>
              </a:ln>
              <a:solidFill>
                <a:srgbClr val="4A4A4A"/>
              </a:solidFill>
              <a:effectLst/>
              <a:uLnTx/>
              <a:uFillTx/>
              <a:latin typeface="Monaco"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hr-HR" sz="1800" b="0" i="0" u="none" strike="noStrike" kern="1200" cap="none" spc="0" normalizeH="0" baseline="0" noProof="0" dirty="0">
                <a:ln>
                  <a:noFill/>
                </a:ln>
                <a:solidFill>
                  <a:prstClr val="black"/>
                </a:solidFill>
                <a:effectLst/>
                <a:uLnTx/>
                <a:uFillTx/>
                <a:latin typeface="Monaco" charset="0"/>
                <a:ea typeface="+mn-ea"/>
                <a:cs typeface="+mn-cs"/>
              </a:rPr>
              <a:t>}</a:t>
            </a:r>
            <a:endParaRPr kumimoji="0" lang="fr-FR" sz="1800" b="1"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Tree>
    <p:extLst>
      <p:ext uri="{BB962C8B-B14F-4D97-AF65-F5344CB8AC3E}">
        <p14:creationId xmlns:p14="http://schemas.microsoft.com/office/powerpoint/2010/main" val="4090544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71600" y="-184682"/>
            <a:ext cx="10018713" cy="979161"/>
          </a:xfrm>
        </p:spPr>
        <p:txBody>
          <a:bodyPr/>
          <a:lstStyle/>
          <a:p>
            <a:r>
              <a:rPr lang="fr-FR" b="1" dirty="0">
                <a:solidFill>
                  <a:srgbClr val="C00000"/>
                </a:solidFill>
              </a:rPr>
              <a:t>Les servlets http</a:t>
            </a:r>
          </a:p>
        </p:txBody>
      </p:sp>
      <p:sp>
        <p:nvSpPr>
          <p:cNvPr id="3" name="Espace réservé du contenu 2"/>
          <p:cNvSpPr>
            <a:spLocks noGrp="1"/>
          </p:cNvSpPr>
          <p:nvPr>
            <p:ph idx="1"/>
          </p:nvPr>
        </p:nvSpPr>
        <p:spPr>
          <a:xfrm>
            <a:off x="1371600" y="704537"/>
            <a:ext cx="10820400" cy="4122295"/>
          </a:xfrm>
        </p:spPr>
        <p:txBody>
          <a:bodyPr>
            <a:normAutofit fontScale="92500" lnSpcReduction="10000"/>
          </a:bodyPr>
          <a:lstStyle/>
          <a:p>
            <a:r>
              <a:rPr lang="fr-FR" b="1" dirty="0">
                <a:solidFill>
                  <a:srgbClr val="FF0000"/>
                </a:solidFill>
              </a:rPr>
              <a:t>La méthode doPost()</a:t>
            </a:r>
          </a:p>
          <a:p>
            <a:pPr lvl="1">
              <a:buFont typeface="Wingdings" charset="2"/>
              <a:buChar char="ü"/>
            </a:pPr>
            <a:r>
              <a:rPr lang="mr-IN" dirty="0"/>
              <a:t>…</a:t>
            </a:r>
            <a:endParaRPr lang="fr-FR" dirty="0"/>
          </a:p>
          <a:p>
            <a:pPr lvl="1">
              <a:buFont typeface="Wingdings" charset="2"/>
              <a:buChar char="ü"/>
            </a:pPr>
            <a:r>
              <a:rPr lang="fr-FR" dirty="0"/>
              <a:t>Dans l'exemple ci-dessus, le formulaire comporte deux zones de saisies correspondant à deux paramètres : </a:t>
            </a:r>
            <a:r>
              <a:rPr lang="fr-FR" b="1" dirty="0"/>
              <a:t>NOM</a:t>
            </a:r>
            <a:r>
              <a:rPr lang="fr-FR" dirty="0"/>
              <a:t> et </a:t>
            </a:r>
            <a:r>
              <a:rPr lang="fr-FR" b="1" dirty="0"/>
              <a:t>PRENOM</a:t>
            </a:r>
            <a:r>
              <a:rPr lang="fr-FR" dirty="0"/>
              <a:t>.</a:t>
            </a:r>
          </a:p>
          <a:p>
            <a:pPr lvl="1">
              <a:buFont typeface="Wingdings" charset="2"/>
              <a:buChar char="ü"/>
            </a:pPr>
            <a:r>
              <a:rPr lang="fr-FR" dirty="0"/>
              <a:t>Dans une servlet de type </a:t>
            </a:r>
            <a:r>
              <a:rPr lang="fr-FR" b="1" dirty="0"/>
              <a:t>HttpServlet</a:t>
            </a:r>
            <a:r>
              <a:rPr lang="fr-FR" dirty="0"/>
              <a:t>, une telle requête est associée à la méthode </a:t>
            </a:r>
            <a:r>
              <a:rPr lang="fr-FR" b="1" dirty="0"/>
              <a:t>doPost()</a:t>
            </a:r>
            <a:r>
              <a:rPr lang="fr-FR" dirty="0"/>
              <a:t>.</a:t>
            </a:r>
          </a:p>
          <a:p>
            <a:pPr lvl="1">
              <a:buFont typeface="Wingdings" charset="2"/>
              <a:buChar char="ü"/>
            </a:pPr>
            <a:r>
              <a:rPr lang="fr-FR" dirty="0"/>
              <a:t>La méthode </a:t>
            </a:r>
            <a:r>
              <a:rPr lang="fr-FR" b="1" dirty="0"/>
              <a:t>doPost() </a:t>
            </a:r>
            <a:r>
              <a:rPr lang="fr-FR" dirty="0"/>
              <a:t>doit généralement recueillir les paramètres pour les traiter et générer la réponse. </a:t>
            </a:r>
          </a:p>
          <a:p>
            <a:pPr lvl="1">
              <a:buFont typeface="Wingdings" charset="2"/>
              <a:buChar char="ü"/>
            </a:pPr>
            <a:r>
              <a:rPr lang="fr-FR" dirty="0"/>
              <a:t>Pour obtenir la valeur associée à chaque paramètre il faut utiliser la méthode </a:t>
            </a:r>
            <a:r>
              <a:rPr lang="fr-FR" b="1" dirty="0"/>
              <a:t>getParameter() </a:t>
            </a:r>
            <a:r>
              <a:rPr lang="fr-FR" dirty="0"/>
              <a:t>de l'objet </a:t>
            </a:r>
            <a:r>
              <a:rPr lang="fr-FR" b="1" dirty="0"/>
              <a:t>HttpServletRequest</a:t>
            </a:r>
            <a:r>
              <a:rPr lang="fr-FR" dirty="0"/>
              <a:t>. Cette méthode attend en paramètre le nom du paramètre dont on veut la valeur. </a:t>
            </a:r>
            <a:r>
              <a:rPr lang="fr-FR" b="1" dirty="0">
                <a:solidFill>
                  <a:srgbClr val="C00000"/>
                </a:solidFill>
              </a:rPr>
              <a:t>Ce paramètre est sensible à la casse</a:t>
            </a:r>
            <a:r>
              <a:rPr lang="fr-FR" dirty="0"/>
              <a:t>.</a:t>
            </a:r>
          </a:p>
          <a:p>
            <a:pPr lvl="1">
              <a:buFont typeface="Wingdings" charset="2"/>
              <a:buChar char="ü"/>
            </a:pPr>
            <a:r>
              <a:rPr lang="fr-FR" dirty="0"/>
              <a:t>Dans notre exemple précèdent, pour récupérer le </a:t>
            </a:r>
            <a:r>
              <a:rPr lang="fr-FR" b="1" dirty="0"/>
              <a:t>NOM</a:t>
            </a:r>
            <a:r>
              <a:rPr lang="fr-FR" dirty="0"/>
              <a:t> et le </a:t>
            </a:r>
            <a:r>
              <a:rPr lang="fr-FR" b="1" dirty="0"/>
              <a:t>PRENOM</a:t>
            </a:r>
            <a:r>
              <a:rPr lang="fr-FR" dirty="0"/>
              <a:t> du formulaire après validation, on aura:</a:t>
            </a:r>
          </a:p>
        </p:txBody>
      </p:sp>
      <p:sp>
        <p:nvSpPr>
          <p:cNvPr id="4" name="Espace réservé du numéro de diapositive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000" b="0" i="0" u="none" strike="noStrike" kern="1200" cap="none" spc="0" normalizeH="0" baseline="0" noProof="0" smtClean="0">
                <a:ln>
                  <a:noFill/>
                </a:ln>
                <a:solidFill>
                  <a:prstClr val="black"/>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10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6" name="Rectangle 5"/>
          <p:cNvSpPr/>
          <p:nvPr/>
        </p:nvSpPr>
        <p:spPr>
          <a:xfrm>
            <a:off x="2043660" y="5036692"/>
            <a:ext cx="9918492" cy="17268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0A5287"/>
                </a:solidFill>
                <a:effectLst/>
                <a:uLnTx/>
                <a:uFillTx/>
                <a:latin typeface="Monaco" charset="0"/>
                <a:ea typeface="+mn-ea"/>
                <a:cs typeface="+mn-cs"/>
              </a:rPr>
              <a:t>public</a:t>
            </a:r>
            <a:r>
              <a:rPr kumimoji="0" lang="fr-FR" sz="1800" b="0" i="0" u="none" strike="noStrike" kern="1200" cap="none" spc="0" normalizeH="0" baseline="0" noProof="0" dirty="0">
                <a:ln>
                  <a:noFill/>
                </a:ln>
                <a:solidFill>
                  <a:prstClr val="black"/>
                </a:solidFill>
                <a:effectLst/>
                <a:uLnTx/>
                <a:uFillTx/>
                <a:latin typeface="Monaco" charset="0"/>
                <a:ea typeface="+mn-ea"/>
                <a:cs typeface="+mn-cs"/>
              </a:rPr>
              <a:t> </a:t>
            </a:r>
            <a:r>
              <a:rPr kumimoji="0" lang="fr-FR" sz="1800" b="0" i="0" u="none" strike="noStrike" kern="1200" cap="none" spc="0" normalizeH="0" baseline="0" noProof="0" dirty="0">
                <a:ln>
                  <a:noFill/>
                </a:ln>
                <a:solidFill>
                  <a:srgbClr val="0A5287"/>
                </a:solidFill>
                <a:effectLst/>
                <a:uLnTx/>
                <a:uFillTx/>
                <a:latin typeface="Monaco" charset="0"/>
                <a:ea typeface="+mn-ea"/>
                <a:cs typeface="+mn-cs"/>
              </a:rPr>
              <a:t>void</a:t>
            </a:r>
            <a:r>
              <a:rPr kumimoji="0" lang="fr-FR" sz="1800" b="0" i="0" u="none" strike="noStrike" kern="1200" cap="none" spc="0" normalizeH="0" baseline="0" noProof="0" dirty="0">
                <a:ln>
                  <a:noFill/>
                </a:ln>
                <a:solidFill>
                  <a:prstClr val="black"/>
                </a:solidFill>
                <a:effectLst/>
                <a:uLnTx/>
                <a:uFillTx/>
                <a:latin typeface="Monaco" charset="0"/>
                <a:ea typeface="+mn-ea"/>
                <a:cs typeface="+mn-cs"/>
              </a:rPr>
              <a:t> doPost(HttpServletRequest request, HttpServletResponse response)</a:t>
            </a:r>
            <a:endParaRPr kumimoji="0" lang="hr-HR" sz="1800" b="0" i="0" u="none" strike="noStrike" kern="1200" cap="none" spc="0" normalizeH="0" baseline="0" noProof="0" dirty="0">
              <a:ln>
                <a:noFill/>
              </a:ln>
              <a:solidFill>
                <a:srgbClr val="4A4A4A"/>
              </a:solidFill>
              <a:effectLst/>
              <a:uLnTx/>
              <a:uFillTx/>
              <a:latin typeface="Monaco"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0A5287"/>
                </a:solidFill>
                <a:effectLst/>
                <a:uLnTx/>
                <a:uFillTx/>
                <a:latin typeface="Monaco" charset="0"/>
                <a:ea typeface="+mn-ea"/>
                <a:cs typeface="+mn-cs"/>
              </a:rPr>
              <a:t>throws</a:t>
            </a:r>
            <a:r>
              <a:rPr kumimoji="0" lang="fr-FR" sz="1800" b="0" i="0" u="none" strike="noStrike" kern="1200" cap="none" spc="0" normalizeH="0" baseline="0" noProof="0" dirty="0">
                <a:ln>
                  <a:noFill/>
                </a:ln>
                <a:solidFill>
                  <a:prstClr val="black"/>
                </a:solidFill>
                <a:effectLst/>
                <a:uLnTx/>
                <a:uFillTx/>
                <a:latin typeface="Monaco" charset="0"/>
                <a:ea typeface="+mn-ea"/>
                <a:cs typeface="+mn-cs"/>
              </a:rPr>
              <a:t> IOException, ServletException {</a:t>
            </a:r>
            <a:endParaRPr kumimoji="0" lang="hr-HR" sz="1800" b="0" i="0" u="none" strike="noStrike" kern="1200" cap="none" spc="0" normalizeH="0" baseline="0" noProof="0" dirty="0">
              <a:ln>
                <a:noFill/>
              </a:ln>
              <a:solidFill>
                <a:srgbClr val="4A4A4A"/>
              </a:solidFill>
              <a:effectLst/>
              <a:uLnTx/>
              <a:uFillTx/>
              <a:latin typeface="Monaco"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Monaco" charset="0"/>
                <a:ea typeface="+mn-ea"/>
                <a:cs typeface="+mn-cs"/>
              </a:rPr>
              <a:t>	String nom = request.getParameter(</a:t>
            </a:r>
            <a:r>
              <a:rPr kumimoji="0" lang="fr-FR" sz="1800" b="0" i="0" u="none" strike="noStrike" kern="1200" cap="none" spc="0" normalizeH="0" baseline="0" noProof="0" dirty="0">
                <a:ln>
                  <a:noFill/>
                </a:ln>
                <a:solidFill>
                  <a:srgbClr val="0000FF"/>
                </a:solidFill>
                <a:effectLst/>
                <a:uLnTx/>
                <a:uFillTx/>
                <a:latin typeface="Monaco" charset="0"/>
                <a:ea typeface="+mn-ea"/>
                <a:cs typeface="+mn-cs"/>
              </a:rPr>
              <a:t>"NOM"</a:t>
            </a:r>
            <a:r>
              <a:rPr kumimoji="0" lang="fr-FR" sz="1800" b="0" i="0" u="none" strike="noStrike" kern="1200" cap="none" spc="0" normalizeH="0" baseline="0" noProof="0" dirty="0">
                <a:ln>
                  <a:noFill/>
                </a:ln>
                <a:solidFill>
                  <a:prstClr val="black"/>
                </a:solidFill>
                <a:effectLst/>
                <a:uLnTx/>
                <a:uFillTx/>
                <a:latin typeface="Monaco" charset="0"/>
                <a:ea typeface="+mn-ea"/>
                <a:cs typeface="+mn-cs"/>
              </a:rPr>
              <a:t>);</a:t>
            </a:r>
            <a:endParaRPr kumimoji="0" lang="hr-HR" sz="1800" b="0" i="0" u="none" strike="noStrike" kern="1200" cap="none" spc="0" normalizeH="0" baseline="0" noProof="0" dirty="0">
              <a:ln>
                <a:noFill/>
              </a:ln>
              <a:solidFill>
                <a:srgbClr val="4A4A4A"/>
              </a:solidFill>
              <a:effectLst/>
              <a:uLnTx/>
              <a:uFillTx/>
              <a:latin typeface="Monaco"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Monaco" charset="0"/>
                <a:ea typeface="+mn-ea"/>
                <a:cs typeface="+mn-cs"/>
              </a:rPr>
              <a:t>	String prenom = request.getParameter(</a:t>
            </a:r>
            <a:r>
              <a:rPr kumimoji="0" lang="fr-FR" sz="1800" b="0" i="0" u="none" strike="noStrike" kern="1200" cap="none" spc="0" normalizeH="0" baseline="0" noProof="0" dirty="0">
                <a:ln>
                  <a:noFill/>
                </a:ln>
                <a:solidFill>
                  <a:srgbClr val="0000FF"/>
                </a:solidFill>
                <a:effectLst/>
                <a:uLnTx/>
                <a:uFillTx/>
                <a:latin typeface="Monaco" charset="0"/>
                <a:ea typeface="+mn-ea"/>
                <a:cs typeface="+mn-cs"/>
              </a:rPr>
              <a:t>"PRENOM"</a:t>
            </a:r>
            <a:r>
              <a:rPr kumimoji="0" lang="fr-FR" sz="1800" b="0" i="0" u="none" strike="noStrike" kern="1200" cap="none" spc="0" normalizeH="0" baseline="0" noProof="0" dirty="0">
                <a:ln>
                  <a:noFill/>
                </a:ln>
                <a:solidFill>
                  <a:prstClr val="black"/>
                </a:solidFill>
                <a:effectLst/>
                <a:uLnTx/>
                <a:uFillTx/>
                <a:latin typeface="Monaco" charset="0"/>
                <a:ea typeface="+mn-ea"/>
                <a:cs typeface="+mn-cs"/>
              </a:rPr>
              <a:t>);</a:t>
            </a:r>
            <a:endParaRPr kumimoji="0" lang="nb-NO" sz="1800" b="0" i="0" u="none" strike="noStrike" kern="1200" cap="none" spc="0" normalizeH="0" baseline="0" noProof="0" dirty="0">
              <a:ln>
                <a:noFill/>
              </a:ln>
              <a:solidFill>
                <a:srgbClr val="4A4A4A"/>
              </a:solidFill>
              <a:effectLst/>
              <a:uLnTx/>
              <a:uFillTx/>
              <a:latin typeface="Monaco"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nb-NO" sz="1800" b="0" i="0" u="none" strike="noStrike" kern="1200" cap="none" spc="0" normalizeH="0" baseline="0" noProof="0" dirty="0">
                <a:ln>
                  <a:noFill/>
                </a:ln>
                <a:solidFill>
                  <a:prstClr val="black"/>
                </a:solidFill>
                <a:effectLst/>
                <a:uLnTx/>
                <a:uFillTx/>
                <a:latin typeface="Monaco" charset="0"/>
                <a:ea typeface="+mn-ea"/>
                <a:cs typeface="+mn-cs"/>
              </a:rPr>
              <a:t>}</a:t>
            </a:r>
            <a:endParaRPr kumimoji="0" lang="fr-FR" sz="1800" b="1"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Tree>
    <p:extLst>
      <p:ext uri="{BB962C8B-B14F-4D97-AF65-F5344CB8AC3E}">
        <p14:creationId xmlns:p14="http://schemas.microsoft.com/office/powerpoint/2010/main" val="28568829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71600" y="-184682"/>
            <a:ext cx="10018713" cy="979161"/>
          </a:xfrm>
        </p:spPr>
        <p:txBody>
          <a:bodyPr/>
          <a:lstStyle/>
          <a:p>
            <a:r>
              <a:rPr lang="fr-FR" b="1" dirty="0">
                <a:solidFill>
                  <a:srgbClr val="C00000"/>
                </a:solidFill>
              </a:rPr>
              <a:t>Les servlets http</a:t>
            </a:r>
          </a:p>
        </p:txBody>
      </p:sp>
      <p:sp>
        <p:nvSpPr>
          <p:cNvPr id="3" name="Espace réservé du contenu 2"/>
          <p:cNvSpPr>
            <a:spLocks noGrp="1"/>
          </p:cNvSpPr>
          <p:nvPr>
            <p:ph idx="1"/>
          </p:nvPr>
        </p:nvSpPr>
        <p:spPr>
          <a:xfrm>
            <a:off x="1371600" y="704537"/>
            <a:ext cx="10820400" cy="6026047"/>
          </a:xfrm>
        </p:spPr>
        <p:txBody>
          <a:bodyPr>
            <a:normAutofit lnSpcReduction="10000"/>
          </a:bodyPr>
          <a:lstStyle/>
          <a:p>
            <a:r>
              <a:rPr lang="fr-FR" b="1" dirty="0">
                <a:solidFill>
                  <a:srgbClr val="FF0000"/>
                </a:solidFill>
              </a:rPr>
              <a:t>La génération de la réponse</a:t>
            </a:r>
          </a:p>
          <a:p>
            <a:pPr lvl="1">
              <a:buFont typeface="Wingdings" charset="2"/>
              <a:buChar char="ü"/>
            </a:pPr>
            <a:r>
              <a:rPr lang="fr-FR" dirty="0"/>
              <a:t>La servlet envoie sa réponse au client en utilisant un objet de type </a:t>
            </a:r>
            <a:r>
              <a:rPr lang="fr-FR" b="1" dirty="0" err="1">
                <a:solidFill>
                  <a:srgbClr val="C00000"/>
                </a:solidFill>
              </a:rPr>
              <a:t>HttpServetResponse</a:t>
            </a:r>
            <a:r>
              <a:rPr lang="fr-FR" dirty="0"/>
              <a:t>. </a:t>
            </a:r>
          </a:p>
          <a:p>
            <a:pPr lvl="1">
              <a:buFont typeface="Wingdings" charset="2"/>
              <a:buChar char="ü"/>
            </a:pPr>
            <a:r>
              <a:rPr lang="fr-FR" b="1" dirty="0">
                <a:solidFill>
                  <a:srgbClr val="C00000"/>
                </a:solidFill>
              </a:rPr>
              <a:t>HttpServletResponse</a:t>
            </a:r>
            <a:r>
              <a:rPr lang="fr-FR" dirty="0"/>
              <a:t> est une interface : il n'est pas possible d'instancier un tel objet mais le moteur de servlets instancie un objet qui implémente cette interface et le passe en paramètre de la méthode service.</a:t>
            </a:r>
          </a:p>
          <a:p>
            <a:pPr lvl="1">
              <a:buFont typeface="Wingdings" charset="2"/>
              <a:buChar char="ü"/>
            </a:pPr>
            <a:r>
              <a:rPr lang="fr-FR" dirty="0"/>
              <a:t>Cette interface possède plusieurs méthodes pour mettre à jour l'en-tête http et la page HTML de retour</a:t>
            </a:r>
          </a:p>
          <a:p>
            <a:pPr lvl="2">
              <a:buFont typeface=".AppleSystemUIFont" charset="-120"/>
              <a:buChar char="-"/>
            </a:pPr>
            <a:r>
              <a:rPr lang="fr-FR" b="1" dirty="0">
                <a:solidFill>
                  <a:srgbClr val="C00000"/>
                </a:solidFill>
              </a:rPr>
              <a:t>void </a:t>
            </a:r>
            <a:r>
              <a:rPr lang="fr-FR" b="1" dirty="0" err="1">
                <a:solidFill>
                  <a:srgbClr val="C00000"/>
                </a:solidFill>
              </a:rPr>
              <a:t>sendError</a:t>
            </a:r>
            <a:r>
              <a:rPr lang="fr-FR" b="1" dirty="0">
                <a:solidFill>
                  <a:srgbClr val="C00000"/>
                </a:solidFill>
              </a:rPr>
              <a:t> (</a:t>
            </a:r>
            <a:r>
              <a:rPr lang="fr-FR" b="1" dirty="0" err="1">
                <a:solidFill>
                  <a:srgbClr val="C00000"/>
                </a:solidFill>
              </a:rPr>
              <a:t>int</a:t>
            </a:r>
            <a:r>
              <a:rPr lang="fr-FR" b="1" dirty="0">
                <a:solidFill>
                  <a:srgbClr val="C00000"/>
                </a:solidFill>
              </a:rPr>
              <a:t>): </a:t>
            </a:r>
            <a:r>
              <a:rPr lang="fr-FR" dirty="0"/>
              <a:t>Envoie une erreur avec un code retour et un message par défaut</a:t>
            </a:r>
          </a:p>
          <a:p>
            <a:pPr lvl="2">
              <a:buFont typeface=".AppleSystemUIFont" charset="-120"/>
              <a:buChar char="-"/>
            </a:pPr>
            <a:r>
              <a:rPr lang="fr-FR" b="1" dirty="0">
                <a:solidFill>
                  <a:srgbClr val="C00000"/>
                </a:solidFill>
              </a:rPr>
              <a:t>void </a:t>
            </a:r>
            <a:r>
              <a:rPr lang="fr-FR" b="1" dirty="0" err="1">
                <a:solidFill>
                  <a:srgbClr val="C00000"/>
                </a:solidFill>
              </a:rPr>
              <a:t>sendError</a:t>
            </a:r>
            <a:r>
              <a:rPr lang="fr-FR" b="1" dirty="0">
                <a:solidFill>
                  <a:srgbClr val="C00000"/>
                </a:solidFill>
              </a:rPr>
              <a:t> (</a:t>
            </a:r>
            <a:r>
              <a:rPr lang="fr-FR" b="1" dirty="0" err="1">
                <a:solidFill>
                  <a:srgbClr val="C00000"/>
                </a:solidFill>
              </a:rPr>
              <a:t>int</a:t>
            </a:r>
            <a:r>
              <a:rPr lang="fr-FR" b="1" dirty="0">
                <a:solidFill>
                  <a:srgbClr val="C00000"/>
                </a:solidFill>
              </a:rPr>
              <a:t>, String): </a:t>
            </a:r>
            <a:r>
              <a:rPr lang="fr-FR" dirty="0"/>
              <a:t>Envoie une erreur avec un code retour et un message</a:t>
            </a:r>
          </a:p>
          <a:p>
            <a:pPr lvl="2">
              <a:buFont typeface=".AppleSystemUIFont" charset="-120"/>
              <a:buChar char="-"/>
            </a:pPr>
            <a:r>
              <a:rPr lang="fr-FR" b="1" dirty="0">
                <a:solidFill>
                  <a:srgbClr val="C00000"/>
                </a:solidFill>
              </a:rPr>
              <a:t>void </a:t>
            </a:r>
            <a:r>
              <a:rPr lang="fr-FR" b="1" dirty="0" err="1">
                <a:solidFill>
                  <a:srgbClr val="C00000"/>
                </a:solidFill>
              </a:rPr>
              <a:t>setContentType</a:t>
            </a:r>
            <a:r>
              <a:rPr lang="fr-FR" b="1" dirty="0">
                <a:solidFill>
                  <a:srgbClr val="C00000"/>
                </a:solidFill>
              </a:rPr>
              <a:t>(String): </a:t>
            </a:r>
            <a:r>
              <a:rPr lang="fr-FR" dirty="0"/>
              <a:t>Héritée de </a:t>
            </a:r>
            <a:r>
              <a:rPr lang="fr-FR" b="1" dirty="0" err="1">
                <a:solidFill>
                  <a:srgbClr val="C00000"/>
                </a:solidFill>
              </a:rPr>
              <a:t>ServletResponse</a:t>
            </a:r>
            <a:r>
              <a:rPr lang="fr-FR" dirty="0"/>
              <a:t>, cette méthode permet de préciser le type MIME de la réponse</a:t>
            </a:r>
          </a:p>
          <a:p>
            <a:pPr lvl="2">
              <a:buFont typeface=".AppleSystemUIFont" charset="-120"/>
              <a:buChar char="-"/>
            </a:pPr>
            <a:r>
              <a:rPr lang="fr-FR" b="1" dirty="0">
                <a:solidFill>
                  <a:srgbClr val="C00000"/>
                </a:solidFill>
              </a:rPr>
              <a:t>void </a:t>
            </a:r>
            <a:r>
              <a:rPr lang="fr-FR" b="1" dirty="0" err="1">
                <a:solidFill>
                  <a:srgbClr val="C00000"/>
                </a:solidFill>
              </a:rPr>
              <a:t>setContentLength</a:t>
            </a:r>
            <a:r>
              <a:rPr lang="fr-FR" b="1" dirty="0">
                <a:solidFill>
                  <a:srgbClr val="C00000"/>
                </a:solidFill>
              </a:rPr>
              <a:t>(</a:t>
            </a:r>
            <a:r>
              <a:rPr lang="fr-FR" b="1" dirty="0" err="1">
                <a:solidFill>
                  <a:srgbClr val="C00000"/>
                </a:solidFill>
              </a:rPr>
              <a:t>int</a:t>
            </a:r>
            <a:r>
              <a:rPr lang="fr-FR" b="1" dirty="0">
                <a:solidFill>
                  <a:srgbClr val="C00000"/>
                </a:solidFill>
              </a:rPr>
              <a:t>): </a:t>
            </a:r>
            <a:r>
              <a:rPr lang="fr-FR" dirty="0"/>
              <a:t>Héritée de </a:t>
            </a:r>
            <a:r>
              <a:rPr lang="fr-FR" b="1" dirty="0" err="1">
                <a:solidFill>
                  <a:srgbClr val="C00000"/>
                </a:solidFill>
              </a:rPr>
              <a:t>ServletResponse</a:t>
            </a:r>
            <a:r>
              <a:rPr lang="fr-FR" dirty="0"/>
              <a:t>, cette méthode permet de préciser la longueur de la réponse</a:t>
            </a:r>
            <a:endParaRPr lang="fr-FR" b="1" dirty="0">
              <a:solidFill>
                <a:srgbClr val="C00000"/>
              </a:solidFill>
            </a:endParaRPr>
          </a:p>
          <a:p>
            <a:pPr lvl="2">
              <a:buFont typeface=".AppleSystemUIFont" charset="-120"/>
              <a:buChar char="-"/>
            </a:pPr>
            <a:r>
              <a:rPr lang="fr-FR" b="1" dirty="0" err="1">
                <a:solidFill>
                  <a:srgbClr val="C00000"/>
                </a:solidFill>
              </a:rPr>
              <a:t>ServletOutputStream</a:t>
            </a:r>
            <a:r>
              <a:rPr lang="fr-FR" b="1" dirty="0">
                <a:solidFill>
                  <a:srgbClr val="C00000"/>
                </a:solidFill>
              </a:rPr>
              <a:t> </a:t>
            </a:r>
            <a:r>
              <a:rPr lang="fr-FR" b="1" dirty="0" err="1">
                <a:solidFill>
                  <a:srgbClr val="C00000"/>
                </a:solidFill>
              </a:rPr>
              <a:t>getOutputStream</a:t>
            </a:r>
            <a:r>
              <a:rPr lang="fr-FR" b="1" dirty="0">
                <a:solidFill>
                  <a:srgbClr val="C00000"/>
                </a:solidFill>
              </a:rPr>
              <a:t>(): </a:t>
            </a:r>
            <a:r>
              <a:rPr lang="fr-FR" dirty="0"/>
              <a:t>Héritée de </a:t>
            </a:r>
            <a:r>
              <a:rPr lang="fr-FR" b="1" dirty="0" err="1">
                <a:solidFill>
                  <a:srgbClr val="C00000"/>
                </a:solidFill>
              </a:rPr>
              <a:t>ServletResponse</a:t>
            </a:r>
            <a:r>
              <a:rPr lang="fr-FR" dirty="0"/>
              <a:t>, elle retourne un flux pour l'envoi de la réponse</a:t>
            </a:r>
          </a:p>
          <a:p>
            <a:pPr lvl="2">
              <a:buFont typeface=".AppleSystemUIFont" charset="-120"/>
              <a:buChar char="-"/>
            </a:pPr>
            <a:r>
              <a:rPr lang="fr-FR" b="1" dirty="0">
                <a:solidFill>
                  <a:srgbClr val="C00000"/>
                </a:solidFill>
              </a:rPr>
              <a:t>PrintWriter </a:t>
            </a:r>
            <a:r>
              <a:rPr lang="fr-FR" b="1" dirty="0" err="1">
                <a:solidFill>
                  <a:srgbClr val="C00000"/>
                </a:solidFill>
              </a:rPr>
              <a:t>getWriter</a:t>
            </a:r>
            <a:r>
              <a:rPr lang="fr-FR" b="1" dirty="0">
                <a:solidFill>
                  <a:srgbClr val="C00000"/>
                </a:solidFill>
              </a:rPr>
              <a:t>():</a:t>
            </a:r>
            <a:r>
              <a:rPr lang="fr-FR" dirty="0"/>
              <a:t> Héritée de </a:t>
            </a:r>
            <a:r>
              <a:rPr lang="fr-FR" b="1" dirty="0" err="1">
                <a:solidFill>
                  <a:srgbClr val="C00000"/>
                </a:solidFill>
              </a:rPr>
              <a:t>ServletResponse</a:t>
            </a:r>
            <a:r>
              <a:rPr lang="fr-FR" dirty="0"/>
              <a:t>, elle retourne un flux pour l'envoi de la réponse</a:t>
            </a:r>
          </a:p>
        </p:txBody>
      </p:sp>
      <p:sp>
        <p:nvSpPr>
          <p:cNvPr id="4" name="Espace réservé du numéro de diapositive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000" b="0" i="0" u="none" strike="noStrike" kern="1200" cap="none" spc="0" normalizeH="0" baseline="0" noProof="0" smtClean="0">
                <a:ln>
                  <a:noFill/>
                </a:ln>
                <a:solidFill>
                  <a:prstClr val="black"/>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10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Tree>
    <p:extLst>
      <p:ext uri="{BB962C8B-B14F-4D97-AF65-F5344CB8AC3E}">
        <p14:creationId xmlns:p14="http://schemas.microsoft.com/office/powerpoint/2010/main" val="25256007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71600" y="-184682"/>
            <a:ext cx="10018713" cy="979161"/>
          </a:xfrm>
        </p:spPr>
        <p:txBody>
          <a:bodyPr/>
          <a:lstStyle/>
          <a:p>
            <a:r>
              <a:rPr lang="fr-FR" b="1" dirty="0">
                <a:solidFill>
                  <a:srgbClr val="C00000"/>
                </a:solidFill>
              </a:rPr>
              <a:t>Les servlets http</a:t>
            </a:r>
          </a:p>
        </p:txBody>
      </p:sp>
      <p:sp>
        <p:nvSpPr>
          <p:cNvPr id="3" name="Espace réservé du contenu 2"/>
          <p:cNvSpPr>
            <a:spLocks noGrp="1"/>
          </p:cNvSpPr>
          <p:nvPr>
            <p:ph idx="1"/>
          </p:nvPr>
        </p:nvSpPr>
        <p:spPr>
          <a:xfrm>
            <a:off x="1371600" y="704537"/>
            <a:ext cx="10820400" cy="6026047"/>
          </a:xfrm>
        </p:spPr>
        <p:txBody>
          <a:bodyPr>
            <a:normAutofit/>
          </a:bodyPr>
          <a:lstStyle/>
          <a:p>
            <a:r>
              <a:rPr lang="fr-FR" b="1" dirty="0">
                <a:solidFill>
                  <a:srgbClr val="FF0000"/>
                </a:solidFill>
              </a:rPr>
              <a:t>La génération de la réponse</a:t>
            </a:r>
          </a:p>
          <a:p>
            <a:pPr lvl="1">
              <a:buFont typeface="Wingdings" charset="2"/>
              <a:buChar char="ü"/>
            </a:pPr>
            <a:r>
              <a:rPr lang="fr-FR" dirty="0"/>
              <a:t>Avant de générer la réponse sous forme de page HTML, il faut indiquer dans l'en-tête du message http, le type MIME du contenu du message. Ce type sera souvent </a:t>
            </a:r>
            <a:r>
              <a:rPr lang="fr-FR" b="1" dirty="0">
                <a:solidFill>
                  <a:srgbClr val="C00000"/>
                </a:solidFill>
              </a:rPr>
              <a:t>« </a:t>
            </a:r>
            <a:r>
              <a:rPr lang="fr-FR" b="1" dirty="0" err="1">
                <a:solidFill>
                  <a:srgbClr val="C00000"/>
                </a:solidFill>
              </a:rPr>
              <a:t>text</a:t>
            </a:r>
            <a:r>
              <a:rPr lang="fr-FR" b="1" dirty="0">
                <a:solidFill>
                  <a:srgbClr val="C00000"/>
                </a:solidFill>
              </a:rPr>
              <a:t>/html » </a:t>
            </a:r>
            <a:r>
              <a:rPr lang="fr-FR" dirty="0"/>
              <a:t>qui correspond à une page HTML mais </a:t>
            </a:r>
            <a:r>
              <a:rPr lang="fr-FR" b="1" dirty="0">
                <a:solidFill>
                  <a:srgbClr val="0070C0"/>
                </a:solidFill>
              </a:rPr>
              <a:t>il peut aussi prendre d'autres valeurs en fonction de ce que retourne la servlet (une image par exemple). </a:t>
            </a:r>
            <a:r>
              <a:rPr lang="fr-FR" dirty="0"/>
              <a:t>La méthode à utiliser est </a:t>
            </a:r>
            <a:r>
              <a:rPr lang="fr-FR" b="1" dirty="0" err="1">
                <a:solidFill>
                  <a:srgbClr val="C00000"/>
                </a:solidFill>
              </a:rPr>
              <a:t>setContentType</a:t>
            </a:r>
            <a:r>
              <a:rPr lang="fr-FR" b="1" dirty="0">
                <a:solidFill>
                  <a:srgbClr val="C00000"/>
                </a:solidFill>
              </a:rPr>
              <a:t>()</a:t>
            </a:r>
            <a:r>
              <a:rPr lang="fr-FR" dirty="0"/>
              <a:t>.</a:t>
            </a:r>
          </a:p>
          <a:p>
            <a:pPr lvl="1">
              <a:buFont typeface="Wingdings" charset="2"/>
              <a:buChar char="ü"/>
            </a:pPr>
            <a:r>
              <a:rPr lang="fr-FR" dirty="0"/>
              <a:t>Il est aussi possible de préciser la longueur de la réponse avec la méthode </a:t>
            </a:r>
            <a:r>
              <a:rPr lang="fr-FR" b="1" dirty="0" err="1">
                <a:solidFill>
                  <a:srgbClr val="C00000"/>
                </a:solidFill>
              </a:rPr>
              <a:t>setContentLength</a:t>
            </a:r>
            <a:r>
              <a:rPr lang="fr-FR" b="1" dirty="0">
                <a:solidFill>
                  <a:srgbClr val="C00000"/>
                </a:solidFill>
              </a:rPr>
              <a:t>()</a:t>
            </a:r>
            <a:r>
              <a:rPr lang="fr-FR" dirty="0"/>
              <a:t>. Cette précision est optionnelle mais si elle est utilisée, la longueur doit être exacte pour éviter des problèmes.</a:t>
            </a:r>
          </a:p>
          <a:p>
            <a:pPr lvl="1">
              <a:buFont typeface="Wingdings" charset="2"/>
              <a:buChar char="ü"/>
            </a:pPr>
            <a:r>
              <a:rPr lang="fr-FR" dirty="0"/>
              <a:t>Il est préférable de créer une ou plusieurs méthodes recevant en paramètre l'objet </a:t>
            </a:r>
            <a:r>
              <a:rPr lang="fr-FR" b="1" dirty="0">
                <a:solidFill>
                  <a:srgbClr val="C00000"/>
                </a:solidFill>
              </a:rPr>
              <a:t>HttpServletResponse</a:t>
            </a:r>
            <a:r>
              <a:rPr lang="fr-FR" dirty="0"/>
              <a:t> qui seront dédiées à la génération du code HTML afin de ne pas alourdir les méthodes </a:t>
            </a:r>
            <a:r>
              <a:rPr lang="fr-FR" b="1" dirty="0" err="1">
                <a:solidFill>
                  <a:srgbClr val="C00000"/>
                </a:solidFill>
              </a:rPr>
              <a:t>doXXX</a:t>
            </a:r>
            <a:r>
              <a:rPr lang="fr-FR" b="1" dirty="0">
                <a:solidFill>
                  <a:srgbClr val="C00000"/>
                </a:solidFill>
              </a:rPr>
              <a:t>().</a:t>
            </a:r>
          </a:p>
          <a:p>
            <a:pPr lvl="1">
              <a:buFont typeface="Wingdings" charset="2"/>
              <a:buChar char="ü"/>
            </a:pPr>
            <a:r>
              <a:rPr lang="fr-FR" dirty="0"/>
              <a:t>Il existe plusieurs façons de générer une page HTML : elles utiliseront toutes soit la méthode </a:t>
            </a:r>
            <a:r>
              <a:rPr lang="fr-FR" b="1" dirty="0" err="1">
                <a:solidFill>
                  <a:srgbClr val="C00000"/>
                </a:solidFill>
              </a:rPr>
              <a:t>getOutputStream</a:t>
            </a:r>
            <a:r>
              <a:rPr lang="fr-FR" b="1" dirty="0">
                <a:solidFill>
                  <a:srgbClr val="C00000"/>
                </a:solidFill>
              </a:rPr>
              <a:t>()</a:t>
            </a:r>
            <a:r>
              <a:rPr lang="fr-FR" dirty="0"/>
              <a:t> ou </a:t>
            </a:r>
            <a:r>
              <a:rPr lang="fr-FR" b="1" dirty="0" err="1">
                <a:solidFill>
                  <a:srgbClr val="C00000"/>
                </a:solidFill>
              </a:rPr>
              <a:t>getWriter</a:t>
            </a:r>
            <a:r>
              <a:rPr lang="fr-FR" b="1" dirty="0">
                <a:solidFill>
                  <a:srgbClr val="C00000"/>
                </a:solidFill>
              </a:rPr>
              <a:t>() </a:t>
            </a:r>
            <a:r>
              <a:rPr lang="fr-FR" dirty="0"/>
              <a:t>pour obtenir un flux dans lequel la réponse sera envoyée.</a:t>
            </a:r>
          </a:p>
        </p:txBody>
      </p:sp>
      <p:sp>
        <p:nvSpPr>
          <p:cNvPr id="4" name="Espace réservé du numéro de diapositive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000" b="0" i="0" u="none" strike="noStrike" kern="1200" cap="none" spc="0" normalizeH="0" baseline="0" noProof="0" smtClean="0">
                <a:ln>
                  <a:noFill/>
                </a:ln>
                <a:solidFill>
                  <a:prstClr val="black"/>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n-US" sz="10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Tree>
    <p:extLst>
      <p:ext uri="{BB962C8B-B14F-4D97-AF65-F5344CB8AC3E}">
        <p14:creationId xmlns:p14="http://schemas.microsoft.com/office/powerpoint/2010/main" val="40402953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71600" y="-184682"/>
            <a:ext cx="10018713" cy="979161"/>
          </a:xfrm>
        </p:spPr>
        <p:txBody>
          <a:bodyPr/>
          <a:lstStyle/>
          <a:p>
            <a:r>
              <a:rPr lang="fr-FR" b="1" dirty="0">
                <a:solidFill>
                  <a:srgbClr val="C00000"/>
                </a:solidFill>
              </a:rPr>
              <a:t>Les servlets http</a:t>
            </a:r>
          </a:p>
        </p:txBody>
      </p:sp>
      <p:sp>
        <p:nvSpPr>
          <p:cNvPr id="3" name="Espace réservé du contenu 2"/>
          <p:cNvSpPr>
            <a:spLocks noGrp="1"/>
          </p:cNvSpPr>
          <p:nvPr>
            <p:ph idx="1"/>
          </p:nvPr>
        </p:nvSpPr>
        <p:spPr>
          <a:xfrm>
            <a:off x="1371600" y="704538"/>
            <a:ext cx="10820400" cy="1019332"/>
          </a:xfrm>
        </p:spPr>
        <p:txBody>
          <a:bodyPr>
            <a:normAutofit/>
          </a:bodyPr>
          <a:lstStyle/>
          <a:p>
            <a:r>
              <a:rPr lang="fr-FR" b="1" dirty="0">
                <a:solidFill>
                  <a:srgbClr val="FF0000"/>
                </a:solidFill>
              </a:rPr>
              <a:t>La génération de la réponse</a:t>
            </a:r>
          </a:p>
          <a:p>
            <a:pPr lvl="1">
              <a:buFont typeface="Wingdings" charset="2"/>
              <a:buChar char="ü"/>
            </a:pPr>
            <a:r>
              <a:rPr lang="fr-FR" dirty="0"/>
              <a:t>Utilisation d'un </a:t>
            </a:r>
            <a:r>
              <a:rPr lang="fr-FR" b="1" dirty="0">
                <a:solidFill>
                  <a:srgbClr val="C00000"/>
                </a:solidFill>
              </a:rPr>
              <a:t>StringBuffer</a:t>
            </a:r>
            <a:r>
              <a:rPr lang="fr-FR" dirty="0"/>
              <a:t> et </a:t>
            </a:r>
            <a:r>
              <a:rPr lang="fr-FR" b="1" dirty="0" err="1">
                <a:solidFill>
                  <a:srgbClr val="C00000"/>
                </a:solidFill>
              </a:rPr>
              <a:t>getOutputStream</a:t>
            </a:r>
            <a:r>
              <a:rPr lang="fr-FR" dirty="0"/>
              <a:t>.</a:t>
            </a:r>
          </a:p>
        </p:txBody>
      </p:sp>
      <p:sp>
        <p:nvSpPr>
          <p:cNvPr id="4" name="Espace réservé du numéro de diapositive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000" b="0" i="0" u="none" strike="noStrike" kern="1200" cap="none" spc="0" normalizeH="0" baseline="0" noProof="0" smtClean="0">
                <a:ln>
                  <a:noFill/>
                </a:ln>
                <a:solidFill>
                  <a:prstClr val="black"/>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en-US" sz="10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5" name="Rectangle 4"/>
          <p:cNvSpPr/>
          <p:nvPr/>
        </p:nvSpPr>
        <p:spPr>
          <a:xfrm>
            <a:off x="1760095" y="1930081"/>
            <a:ext cx="10043410" cy="43021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1" i="0" u="none" strike="noStrike" kern="1200" cap="none" spc="0" normalizeH="0" baseline="0" noProof="0" dirty="0" err="1">
                <a:ln>
                  <a:noFill/>
                </a:ln>
                <a:solidFill>
                  <a:srgbClr val="7F0055"/>
                </a:solidFill>
                <a:effectLst/>
                <a:uLnTx/>
                <a:uFillTx/>
                <a:latin typeface="Monaco" charset="0"/>
                <a:ea typeface="+mn-ea"/>
                <a:cs typeface="+mn-cs"/>
              </a:rPr>
              <a:t>protected</a:t>
            </a:r>
            <a:r>
              <a:rPr kumimoji="0" lang="fr-FR" sz="1200" b="1" i="0" u="none" strike="noStrike" kern="1200" cap="none" spc="0" normalizeH="0" baseline="0" noProof="0" dirty="0">
                <a:ln>
                  <a:noFill/>
                </a:ln>
                <a:solidFill>
                  <a:srgbClr val="000000"/>
                </a:solidFill>
                <a:effectLst/>
                <a:uLnTx/>
                <a:uFillTx/>
                <a:latin typeface="Monaco" charset="0"/>
                <a:ea typeface="+mn-ea"/>
                <a:cs typeface="+mn-cs"/>
              </a:rPr>
              <a:t> </a:t>
            </a:r>
            <a:r>
              <a:rPr kumimoji="0" lang="fr-FR" sz="1200" b="1" i="0" u="none" strike="noStrike" kern="1200" cap="none" spc="0" normalizeH="0" baseline="0" noProof="0" dirty="0">
                <a:ln>
                  <a:noFill/>
                </a:ln>
                <a:solidFill>
                  <a:srgbClr val="7F0055"/>
                </a:solidFill>
                <a:effectLst/>
                <a:uLnTx/>
                <a:uFillTx/>
                <a:latin typeface="Monaco" charset="0"/>
                <a:ea typeface="+mn-ea"/>
                <a:cs typeface="+mn-cs"/>
              </a:rPr>
              <a:t>void</a:t>
            </a:r>
            <a:r>
              <a:rPr kumimoji="0" lang="fr-FR" sz="1200" b="1" i="0" u="none" strike="noStrike" kern="1200" cap="none" spc="0" normalizeH="0" baseline="0" noProof="0" dirty="0">
                <a:ln>
                  <a:noFill/>
                </a:ln>
                <a:solidFill>
                  <a:srgbClr val="000000"/>
                </a:solidFill>
                <a:effectLst/>
                <a:uLnTx/>
                <a:uFillTx/>
                <a:latin typeface="Monaco" charset="0"/>
                <a:ea typeface="+mn-ea"/>
                <a:cs typeface="+mn-cs"/>
              </a:rPr>
              <a:t> GenererReponse1(HttpServletResponse </a:t>
            </a:r>
            <a:r>
              <a:rPr kumimoji="0" lang="fr-FR" sz="1200" b="1" i="0" u="none" strike="noStrike" kern="1200" cap="none" spc="0" normalizeH="0" baseline="0" noProof="0" dirty="0" err="1">
                <a:ln>
                  <a:noFill/>
                </a:ln>
                <a:solidFill>
                  <a:srgbClr val="6A3E3E"/>
                </a:solidFill>
                <a:effectLst/>
                <a:uLnTx/>
                <a:uFillTx/>
                <a:latin typeface="Monaco" charset="0"/>
                <a:ea typeface="+mn-ea"/>
                <a:cs typeface="+mn-cs"/>
              </a:rPr>
              <a:t>reponse</a:t>
            </a:r>
            <a:r>
              <a:rPr kumimoji="0" lang="fr-FR" sz="1200" b="1" i="0" u="none" strike="noStrike" kern="1200" cap="none" spc="0" normalizeH="0" baseline="0" noProof="0" dirty="0">
                <a:ln>
                  <a:noFill/>
                </a:ln>
                <a:solidFill>
                  <a:srgbClr val="000000"/>
                </a:solidFill>
                <a:effectLst/>
                <a:uLnTx/>
                <a:uFillTx/>
                <a:latin typeface="Monaco" charset="0"/>
                <a:ea typeface="+mn-ea"/>
                <a:cs typeface="+mn-cs"/>
              </a:rPr>
              <a:t>) </a:t>
            </a:r>
            <a:r>
              <a:rPr kumimoji="0" lang="fr-FR" sz="1200" b="1" i="0" u="none" strike="noStrike" kern="1200" cap="none" spc="0" normalizeH="0" baseline="0" noProof="0" dirty="0">
                <a:ln>
                  <a:noFill/>
                </a:ln>
                <a:solidFill>
                  <a:srgbClr val="7F0055"/>
                </a:solidFill>
                <a:effectLst/>
                <a:uLnTx/>
                <a:uFillTx/>
                <a:latin typeface="Monaco" charset="0"/>
                <a:ea typeface="+mn-ea"/>
                <a:cs typeface="+mn-cs"/>
              </a:rPr>
              <a:t>throws</a:t>
            </a:r>
            <a:r>
              <a:rPr kumimoji="0" lang="fr-FR" sz="1200" b="1" i="0" u="none" strike="noStrike" kern="1200" cap="none" spc="0" normalizeH="0" baseline="0" noProof="0" dirty="0">
                <a:ln>
                  <a:noFill/>
                </a:ln>
                <a:solidFill>
                  <a:srgbClr val="000000"/>
                </a:solidFill>
                <a:effectLst/>
                <a:uLnTx/>
                <a:uFillTx/>
                <a:latin typeface="Monaco" charset="0"/>
                <a:ea typeface="+mn-ea"/>
                <a:cs typeface="+mn-cs"/>
              </a:rPr>
              <a:t> IOException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srgbClr val="000000"/>
                </a:solidFill>
                <a:effectLst/>
                <a:uLnTx/>
                <a:uFillTx/>
                <a:latin typeface="Monaco" charset="0"/>
                <a:ea typeface="+mn-ea"/>
                <a:cs typeface="+mn-cs"/>
              </a:rPr>
              <a:t>		   </a:t>
            </a:r>
            <a:r>
              <a:rPr kumimoji="0" lang="fr-FR" sz="1200" b="0" i="0" u="none" strike="noStrike" kern="1200" cap="none" spc="0" normalizeH="0" baseline="0" noProof="0" dirty="0">
                <a:ln>
                  <a:noFill/>
                </a:ln>
                <a:solidFill>
                  <a:srgbClr val="3F7F5F"/>
                </a:solidFill>
                <a:effectLst/>
                <a:uLnTx/>
                <a:uFillTx/>
                <a:latin typeface="Monaco" charset="0"/>
                <a:ea typeface="+mn-ea"/>
                <a:cs typeface="+mn-cs"/>
              </a:rPr>
              <a:t>//</a:t>
            </a:r>
            <a:r>
              <a:rPr kumimoji="0" lang="fr-FR" sz="1200" b="0" i="0" u="none" strike="noStrike" kern="1200" cap="none" spc="0" normalizeH="0" baseline="0" noProof="0" dirty="0" err="1">
                <a:ln>
                  <a:noFill/>
                </a:ln>
                <a:solidFill>
                  <a:srgbClr val="3F7F5F"/>
                </a:solidFill>
                <a:effectLst/>
                <a:uLnTx/>
                <a:uFillTx/>
                <a:latin typeface="Monaco" charset="0"/>
                <a:ea typeface="+mn-ea"/>
                <a:cs typeface="+mn-cs"/>
              </a:rPr>
              <a:t>creation</a:t>
            </a:r>
            <a:r>
              <a:rPr kumimoji="0" lang="fr-FR" sz="1200" b="0" i="0" u="none" strike="noStrike" kern="1200" cap="none" spc="0" normalizeH="0" baseline="0" noProof="0" dirty="0">
                <a:ln>
                  <a:noFill/>
                </a:ln>
                <a:solidFill>
                  <a:srgbClr val="3F7F5F"/>
                </a:solidFill>
                <a:effectLst/>
                <a:uLnTx/>
                <a:uFillTx/>
                <a:latin typeface="Monaco" charset="0"/>
                <a:ea typeface="+mn-ea"/>
                <a:cs typeface="+mn-cs"/>
              </a:rPr>
              <a:t> de la </a:t>
            </a:r>
            <a:r>
              <a:rPr kumimoji="0" lang="fr-FR" sz="1200" b="0" i="0" u="none" strike="noStrike" kern="1200" cap="none" spc="0" normalizeH="0" baseline="0" noProof="0" dirty="0" err="1">
                <a:ln>
                  <a:noFill/>
                </a:ln>
                <a:solidFill>
                  <a:srgbClr val="3F7F5F"/>
                </a:solidFill>
                <a:effectLst/>
                <a:uLnTx/>
                <a:uFillTx/>
                <a:latin typeface="Monaco" charset="0"/>
                <a:ea typeface="+mn-ea"/>
                <a:cs typeface="+mn-cs"/>
              </a:rPr>
              <a:t>reponse</a:t>
            </a:r>
            <a:endParaRPr kumimoji="0" lang="fr-FR" sz="1200" b="0" i="0" u="none" strike="noStrike" kern="1200" cap="none" spc="0" normalizeH="0" baseline="0" noProof="0" dirty="0">
              <a:ln>
                <a:noFill/>
              </a:ln>
              <a:solidFill>
                <a:srgbClr val="3F7F5F"/>
              </a:solidFill>
              <a:effectLst/>
              <a:uLnTx/>
              <a:uFillTx/>
              <a:latin typeface="Monaco"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srgbClr val="000000"/>
                </a:solidFill>
                <a:effectLst/>
                <a:uLnTx/>
                <a:uFillTx/>
                <a:latin typeface="Monaco" charset="0"/>
                <a:ea typeface="+mn-ea"/>
                <a:cs typeface="+mn-cs"/>
              </a:rPr>
              <a:t>		 StringBuffer </a:t>
            </a:r>
            <a:r>
              <a:rPr kumimoji="0" lang="fr-FR" sz="1200" b="0" i="0" u="none" strike="noStrike" kern="1200" cap="none" spc="0" normalizeH="0" baseline="0" noProof="0" dirty="0" err="1">
                <a:ln>
                  <a:noFill/>
                </a:ln>
                <a:solidFill>
                  <a:srgbClr val="6A3E3E"/>
                </a:solidFill>
                <a:effectLst/>
                <a:uLnTx/>
                <a:uFillTx/>
                <a:latin typeface="Monaco" charset="0"/>
                <a:ea typeface="+mn-ea"/>
                <a:cs typeface="+mn-cs"/>
              </a:rPr>
              <a:t>sb</a:t>
            </a:r>
            <a:r>
              <a:rPr kumimoji="0" lang="fr-FR" sz="1200" b="0" i="0" u="none" strike="noStrike" kern="1200" cap="none" spc="0" normalizeH="0" baseline="0" noProof="0" dirty="0">
                <a:ln>
                  <a:noFill/>
                </a:ln>
                <a:solidFill>
                  <a:srgbClr val="000000"/>
                </a:solidFill>
                <a:effectLst/>
                <a:uLnTx/>
                <a:uFillTx/>
                <a:latin typeface="Monaco" charset="0"/>
                <a:ea typeface="+mn-ea"/>
                <a:cs typeface="+mn-cs"/>
              </a:rPr>
              <a:t> = </a:t>
            </a:r>
            <a:r>
              <a:rPr kumimoji="0" lang="fr-FR" sz="1200" b="1" i="0" u="none" strike="noStrike" kern="1200" cap="none" spc="0" normalizeH="0" baseline="0" noProof="0" dirty="0">
                <a:ln>
                  <a:noFill/>
                </a:ln>
                <a:solidFill>
                  <a:srgbClr val="7F0055"/>
                </a:solidFill>
                <a:effectLst/>
                <a:uLnTx/>
                <a:uFillTx/>
                <a:latin typeface="Monaco" charset="0"/>
                <a:ea typeface="+mn-ea"/>
                <a:cs typeface="+mn-cs"/>
              </a:rPr>
              <a:t>new</a:t>
            </a:r>
            <a:r>
              <a:rPr kumimoji="0" lang="fr-FR" sz="1200" b="1" i="0" u="none" strike="noStrike" kern="1200" cap="none" spc="0" normalizeH="0" baseline="0" noProof="0" dirty="0">
                <a:ln>
                  <a:noFill/>
                </a:ln>
                <a:solidFill>
                  <a:srgbClr val="000000"/>
                </a:solidFill>
                <a:effectLst/>
                <a:uLnTx/>
                <a:uFillTx/>
                <a:latin typeface="Monaco" charset="0"/>
                <a:ea typeface="+mn-ea"/>
                <a:cs typeface="+mn-cs"/>
              </a:rPr>
              <a:t> StringBuffer();</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mr-IN" sz="1200" b="0" i="0" u="none" strike="noStrike" kern="1200" cap="none" spc="0" normalizeH="0" baseline="0" noProof="0" dirty="0">
                <a:ln>
                  <a:noFill/>
                </a:ln>
                <a:solidFill>
                  <a:srgbClr val="000000"/>
                </a:solidFill>
                <a:effectLst/>
                <a:uLnTx/>
                <a:uFillTx/>
                <a:latin typeface="Monaco" charset="0"/>
                <a:ea typeface="+mn-ea"/>
                <a:cs typeface="Mangal" panose="02040503050203030202" pitchFamily="18" charset="0"/>
              </a:rPr>
              <a:t>		   </a:t>
            </a:r>
            <a:r>
              <a:rPr kumimoji="0" lang="mr-IN" sz="1200" b="0" i="0" u="none" strike="noStrike" kern="1200" cap="none" spc="0" normalizeH="0" baseline="0" noProof="0" dirty="0">
                <a:ln>
                  <a:noFill/>
                </a:ln>
                <a:solidFill>
                  <a:srgbClr val="6A3E3E"/>
                </a:solidFill>
                <a:effectLst/>
                <a:uLnTx/>
                <a:uFillTx/>
                <a:latin typeface="Monaco" charset="0"/>
                <a:ea typeface="+mn-ea"/>
                <a:cs typeface="Mangal" panose="02040503050203030202" pitchFamily="18" charset="0"/>
              </a:rPr>
              <a:t>sb</a:t>
            </a:r>
            <a:r>
              <a:rPr kumimoji="0" lang="mr-IN" sz="1200" b="0" i="0" u="none" strike="noStrike" kern="1200" cap="none" spc="0" normalizeH="0" baseline="0" noProof="0" dirty="0">
                <a:ln>
                  <a:noFill/>
                </a:ln>
                <a:solidFill>
                  <a:srgbClr val="000000"/>
                </a:solidFill>
                <a:effectLst/>
                <a:uLnTx/>
                <a:uFillTx/>
                <a:latin typeface="Monaco" charset="0"/>
                <a:ea typeface="+mn-ea"/>
                <a:cs typeface="Mangal" panose="02040503050203030202" pitchFamily="18" charset="0"/>
              </a:rPr>
              <a:t>.append(</a:t>
            </a:r>
            <a:r>
              <a:rPr kumimoji="0" lang="mr-IN" sz="1200" b="0" i="0" u="none" strike="noStrike" kern="1200" cap="none" spc="0" normalizeH="0" baseline="0" noProof="0" dirty="0">
                <a:ln>
                  <a:noFill/>
                </a:ln>
                <a:solidFill>
                  <a:srgbClr val="2A00FF"/>
                </a:solidFill>
                <a:effectLst/>
                <a:uLnTx/>
                <a:uFillTx/>
                <a:latin typeface="Monaco" charset="0"/>
                <a:ea typeface="+mn-ea"/>
                <a:cs typeface="Mangal" panose="02040503050203030202" pitchFamily="18" charset="0"/>
              </a:rPr>
              <a:t>"&lt;HTML&gt;\</a:t>
            </a:r>
            <a:r>
              <a:rPr kumimoji="0" lang="mr-IN" sz="1200" b="0" i="0" u="none" strike="noStrike" kern="1200" cap="none" spc="0" normalizeH="0" baseline="0" noProof="0" dirty="0" err="1">
                <a:ln>
                  <a:noFill/>
                </a:ln>
                <a:solidFill>
                  <a:srgbClr val="2A00FF"/>
                </a:solidFill>
                <a:effectLst/>
                <a:uLnTx/>
                <a:uFillTx/>
                <a:latin typeface="Monaco" charset="0"/>
                <a:ea typeface="+mn-ea"/>
                <a:cs typeface="Mangal" panose="02040503050203030202" pitchFamily="18" charset="0"/>
              </a:rPr>
              <a:t>n</a:t>
            </a:r>
            <a:r>
              <a:rPr kumimoji="0" lang="mr-IN" sz="1200" b="0" i="0" u="none" strike="noStrike" kern="1200" cap="none" spc="0" normalizeH="0" baseline="0" noProof="0" dirty="0">
                <a:ln>
                  <a:noFill/>
                </a:ln>
                <a:solidFill>
                  <a:srgbClr val="2A00FF"/>
                </a:solidFill>
                <a:effectLst/>
                <a:uLnTx/>
                <a:uFillTx/>
                <a:latin typeface="Monaco" charset="0"/>
                <a:ea typeface="+mn-ea"/>
                <a:cs typeface="Mangal" panose="02040503050203030202" pitchFamily="18" charset="0"/>
              </a:rPr>
              <a:t>"</a:t>
            </a:r>
            <a:r>
              <a:rPr kumimoji="0" lang="mr-IN" sz="1200" b="0" i="0" u="none" strike="noStrike" kern="1200" cap="none" spc="0" normalizeH="0" baseline="0" noProof="0" dirty="0">
                <a:ln>
                  <a:noFill/>
                </a:ln>
                <a:solidFill>
                  <a:srgbClr val="000000"/>
                </a:solidFill>
                <a:effectLst/>
                <a:uLnTx/>
                <a:uFillTx/>
                <a:latin typeface="Monaco" charset="0"/>
                <a:ea typeface="+mn-ea"/>
                <a:cs typeface="Mangal" panose="02040503050203030202" pitchFamily="18" charset="0"/>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mr-IN" sz="1200" b="0" i="0" u="none" strike="noStrike" kern="1200" cap="none" spc="0" normalizeH="0" baseline="0" noProof="0" dirty="0">
                <a:ln>
                  <a:noFill/>
                </a:ln>
                <a:solidFill>
                  <a:srgbClr val="000000"/>
                </a:solidFill>
                <a:effectLst/>
                <a:uLnTx/>
                <a:uFillTx/>
                <a:latin typeface="Monaco" charset="0"/>
                <a:ea typeface="+mn-ea"/>
                <a:cs typeface="Mangal" panose="02040503050203030202" pitchFamily="18" charset="0"/>
              </a:rPr>
              <a:t>		   </a:t>
            </a:r>
            <a:r>
              <a:rPr kumimoji="0" lang="mr-IN" sz="1200" b="0" i="0" u="none" strike="noStrike" kern="1200" cap="none" spc="0" normalizeH="0" baseline="0" noProof="0" dirty="0">
                <a:ln>
                  <a:noFill/>
                </a:ln>
                <a:solidFill>
                  <a:srgbClr val="6A3E3E"/>
                </a:solidFill>
                <a:effectLst/>
                <a:uLnTx/>
                <a:uFillTx/>
                <a:latin typeface="Monaco" charset="0"/>
                <a:ea typeface="+mn-ea"/>
                <a:cs typeface="Mangal" panose="02040503050203030202" pitchFamily="18" charset="0"/>
              </a:rPr>
              <a:t>sb</a:t>
            </a:r>
            <a:r>
              <a:rPr kumimoji="0" lang="mr-IN" sz="1200" b="0" i="0" u="none" strike="noStrike" kern="1200" cap="none" spc="0" normalizeH="0" baseline="0" noProof="0" dirty="0">
                <a:ln>
                  <a:noFill/>
                </a:ln>
                <a:solidFill>
                  <a:srgbClr val="000000"/>
                </a:solidFill>
                <a:effectLst/>
                <a:uLnTx/>
                <a:uFillTx/>
                <a:latin typeface="Monaco" charset="0"/>
                <a:ea typeface="+mn-ea"/>
                <a:cs typeface="Mangal" panose="02040503050203030202" pitchFamily="18" charset="0"/>
              </a:rPr>
              <a:t>.append(</a:t>
            </a:r>
            <a:r>
              <a:rPr kumimoji="0" lang="mr-IN" sz="1200" b="0" i="0" u="none" strike="noStrike" kern="1200" cap="none" spc="0" normalizeH="0" baseline="0" noProof="0" dirty="0">
                <a:ln>
                  <a:noFill/>
                </a:ln>
                <a:solidFill>
                  <a:srgbClr val="2A00FF"/>
                </a:solidFill>
                <a:effectLst/>
                <a:uLnTx/>
                <a:uFillTx/>
                <a:latin typeface="Monaco" charset="0"/>
                <a:ea typeface="+mn-ea"/>
                <a:cs typeface="Mangal" panose="02040503050203030202" pitchFamily="18" charset="0"/>
              </a:rPr>
              <a:t>"&lt;HEAD&gt;\</a:t>
            </a:r>
            <a:r>
              <a:rPr kumimoji="0" lang="mr-IN" sz="1200" b="0" i="0" u="none" strike="noStrike" kern="1200" cap="none" spc="0" normalizeH="0" baseline="0" noProof="0" dirty="0" err="1">
                <a:ln>
                  <a:noFill/>
                </a:ln>
                <a:solidFill>
                  <a:srgbClr val="2A00FF"/>
                </a:solidFill>
                <a:effectLst/>
                <a:uLnTx/>
                <a:uFillTx/>
                <a:latin typeface="Monaco" charset="0"/>
                <a:ea typeface="+mn-ea"/>
                <a:cs typeface="Mangal" panose="02040503050203030202" pitchFamily="18" charset="0"/>
              </a:rPr>
              <a:t>n</a:t>
            </a:r>
            <a:r>
              <a:rPr kumimoji="0" lang="mr-IN" sz="1200" b="0" i="0" u="none" strike="noStrike" kern="1200" cap="none" spc="0" normalizeH="0" baseline="0" noProof="0" dirty="0">
                <a:ln>
                  <a:noFill/>
                </a:ln>
                <a:solidFill>
                  <a:srgbClr val="2A00FF"/>
                </a:solidFill>
                <a:effectLst/>
                <a:uLnTx/>
                <a:uFillTx/>
                <a:latin typeface="Monaco" charset="0"/>
                <a:ea typeface="+mn-ea"/>
                <a:cs typeface="Mangal" panose="02040503050203030202" pitchFamily="18" charset="0"/>
              </a:rPr>
              <a:t>"</a:t>
            </a:r>
            <a:r>
              <a:rPr kumimoji="0" lang="mr-IN" sz="1200" b="0" i="0" u="none" strike="noStrike" kern="1200" cap="none" spc="0" normalizeH="0" baseline="0" noProof="0" dirty="0">
                <a:ln>
                  <a:noFill/>
                </a:ln>
                <a:solidFill>
                  <a:srgbClr val="000000"/>
                </a:solidFill>
                <a:effectLst/>
                <a:uLnTx/>
                <a:uFillTx/>
                <a:latin typeface="Monaco" charset="0"/>
                <a:ea typeface="+mn-ea"/>
                <a:cs typeface="Mangal" panose="02040503050203030202" pitchFamily="18" charset="0"/>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srgbClr val="000000"/>
                </a:solidFill>
                <a:effectLst/>
                <a:uLnTx/>
                <a:uFillTx/>
                <a:latin typeface="Monaco" charset="0"/>
                <a:ea typeface="+mn-ea"/>
                <a:cs typeface="+mn-cs"/>
              </a:rPr>
              <a:t>		 </a:t>
            </a:r>
            <a:r>
              <a:rPr kumimoji="0" lang="fr-FR" sz="1200" b="0" i="0" u="none" strike="noStrike" kern="1200" cap="none" spc="0" normalizeH="0" baseline="0" noProof="0" dirty="0">
                <a:ln>
                  <a:noFill/>
                </a:ln>
                <a:solidFill>
                  <a:srgbClr val="6A3E3E"/>
                </a:solidFill>
                <a:effectLst/>
                <a:uLnTx/>
                <a:uFillTx/>
                <a:latin typeface="Monaco" charset="0"/>
                <a:ea typeface="+mn-ea"/>
                <a:cs typeface="+mn-cs"/>
              </a:rPr>
              <a:t>sb</a:t>
            </a:r>
            <a:r>
              <a:rPr kumimoji="0" lang="fr-FR" sz="1200" b="0" i="0" u="none" strike="noStrike" kern="1200" cap="none" spc="0" normalizeH="0" baseline="0" noProof="0" dirty="0">
                <a:ln>
                  <a:noFill/>
                </a:ln>
                <a:solidFill>
                  <a:srgbClr val="000000"/>
                </a:solidFill>
                <a:effectLst/>
                <a:uLnTx/>
                <a:uFillTx/>
                <a:latin typeface="Monaco" charset="0"/>
                <a:ea typeface="+mn-ea"/>
                <a:cs typeface="+mn-cs"/>
              </a:rPr>
              <a:t>.append(</a:t>
            </a:r>
            <a:r>
              <a:rPr kumimoji="0" lang="fr-FR" sz="1200" b="0" i="0" u="none" strike="noStrike" kern="1200" cap="none" spc="0" normalizeH="0" baseline="0" noProof="0" dirty="0">
                <a:ln>
                  <a:noFill/>
                </a:ln>
                <a:solidFill>
                  <a:srgbClr val="2A00FF"/>
                </a:solidFill>
                <a:effectLst/>
                <a:uLnTx/>
                <a:uFillTx/>
                <a:latin typeface="Monaco" charset="0"/>
                <a:ea typeface="+mn-ea"/>
                <a:cs typeface="+mn-cs"/>
              </a:rPr>
              <a:t>"&lt;TITLE&gt;Bonjour&lt;/TITLE&gt;\n"</a:t>
            </a:r>
            <a:r>
              <a:rPr kumimoji="0" lang="fr-FR" sz="1200" b="0" i="0" u="none" strike="noStrike" kern="1200" cap="none" spc="0" normalizeH="0" baseline="0" noProof="0" dirty="0">
                <a:ln>
                  <a:noFill/>
                </a:ln>
                <a:solidFill>
                  <a:srgbClr val="000000"/>
                </a:solidFill>
                <a:effectLst/>
                <a:uLnTx/>
                <a:uFillTx/>
                <a:latin typeface="Monaco" charset="0"/>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mr-IN" sz="1200" b="0" i="0" u="none" strike="noStrike" kern="1200" cap="none" spc="0" normalizeH="0" baseline="0" noProof="0" dirty="0">
                <a:ln>
                  <a:noFill/>
                </a:ln>
                <a:solidFill>
                  <a:srgbClr val="000000"/>
                </a:solidFill>
                <a:effectLst/>
                <a:uLnTx/>
                <a:uFillTx/>
                <a:latin typeface="Monaco" charset="0"/>
                <a:ea typeface="+mn-ea"/>
                <a:cs typeface="Mangal" panose="02040503050203030202" pitchFamily="18" charset="0"/>
              </a:rPr>
              <a:t>		   </a:t>
            </a:r>
            <a:r>
              <a:rPr kumimoji="0" lang="mr-IN" sz="1200" b="0" i="0" u="none" strike="noStrike" kern="1200" cap="none" spc="0" normalizeH="0" baseline="0" noProof="0" dirty="0">
                <a:ln>
                  <a:noFill/>
                </a:ln>
                <a:solidFill>
                  <a:srgbClr val="6A3E3E"/>
                </a:solidFill>
                <a:effectLst/>
                <a:uLnTx/>
                <a:uFillTx/>
                <a:latin typeface="Monaco" charset="0"/>
                <a:ea typeface="+mn-ea"/>
                <a:cs typeface="Mangal" panose="02040503050203030202" pitchFamily="18" charset="0"/>
              </a:rPr>
              <a:t>sb</a:t>
            </a:r>
            <a:r>
              <a:rPr kumimoji="0" lang="mr-IN" sz="1200" b="0" i="0" u="none" strike="noStrike" kern="1200" cap="none" spc="0" normalizeH="0" baseline="0" noProof="0" dirty="0">
                <a:ln>
                  <a:noFill/>
                </a:ln>
                <a:solidFill>
                  <a:srgbClr val="000000"/>
                </a:solidFill>
                <a:effectLst/>
                <a:uLnTx/>
                <a:uFillTx/>
                <a:latin typeface="Monaco" charset="0"/>
                <a:ea typeface="+mn-ea"/>
                <a:cs typeface="Mangal" panose="02040503050203030202" pitchFamily="18" charset="0"/>
              </a:rPr>
              <a:t>.append(</a:t>
            </a:r>
            <a:r>
              <a:rPr kumimoji="0" lang="mr-IN" sz="1200" b="0" i="0" u="none" strike="noStrike" kern="1200" cap="none" spc="0" normalizeH="0" baseline="0" noProof="0" dirty="0">
                <a:ln>
                  <a:noFill/>
                </a:ln>
                <a:solidFill>
                  <a:srgbClr val="2A00FF"/>
                </a:solidFill>
                <a:effectLst/>
                <a:uLnTx/>
                <a:uFillTx/>
                <a:latin typeface="Monaco" charset="0"/>
                <a:ea typeface="+mn-ea"/>
                <a:cs typeface="Mangal" panose="02040503050203030202" pitchFamily="18" charset="0"/>
              </a:rPr>
              <a:t>"&lt;/HEAD&gt;\</a:t>
            </a:r>
            <a:r>
              <a:rPr kumimoji="0" lang="mr-IN" sz="1200" b="0" i="0" u="none" strike="noStrike" kern="1200" cap="none" spc="0" normalizeH="0" baseline="0" noProof="0" dirty="0" err="1">
                <a:ln>
                  <a:noFill/>
                </a:ln>
                <a:solidFill>
                  <a:srgbClr val="2A00FF"/>
                </a:solidFill>
                <a:effectLst/>
                <a:uLnTx/>
                <a:uFillTx/>
                <a:latin typeface="Monaco" charset="0"/>
                <a:ea typeface="+mn-ea"/>
                <a:cs typeface="Mangal" panose="02040503050203030202" pitchFamily="18" charset="0"/>
              </a:rPr>
              <a:t>n</a:t>
            </a:r>
            <a:r>
              <a:rPr kumimoji="0" lang="mr-IN" sz="1200" b="0" i="0" u="none" strike="noStrike" kern="1200" cap="none" spc="0" normalizeH="0" baseline="0" noProof="0" dirty="0">
                <a:ln>
                  <a:noFill/>
                </a:ln>
                <a:solidFill>
                  <a:srgbClr val="2A00FF"/>
                </a:solidFill>
                <a:effectLst/>
                <a:uLnTx/>
                <a:uFillTx/>
                <a:latin typeface="Monaco" charset="0"/>
                <a:ea typeface="+mn-ea"/>
                <a:cs typeface="Mangal" panose="02040503050203030202" pitchFamily="18" charset="0"/>
              </a:rPr>
              <a:t>"</a:t>
            </a:r>
            <a:r>
              <a:rPr kumimoji="0" lang="mr-IN" sz="1200" b="0" i="0" u="none" strike="noStrike" kern="1200" cap="none" spc="0" normalizeH="0" baseline="0" noProof="0" dirty="0">
                <a:ln>
                  <a:noFill/>
                </a:ln>
                <a:solidFill>
                  <a:srgbClr val="000000"/>
                </a:solidFill>
                <a:effectLst/>
                <a:uLnTx/>
                <a:uFillTx/>
                <a:latin typeface="Monaco" charset="0"/>
                <a:ea typeface="+mn-ea"/>
                <a:cs typeface="Mangal" panose="02040503050203030202" pitchFamily="18" charset="0"/>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mr-IN" sz="1200" b="0" i="0" u="none" strike="noStrike" kern="1200" cap="none" spc="0" normalizeH="0" baseline="0" noProof="0" dirty="0">
                <a:ln>
                  <a:noFill/>
                </a:ln>
                <a:solidFill>
                  <a:srgbClr val="000000"/>
                </a:solidFill>
                <a:effectLst/>
                <a:uLnTx/>
                <a:uFillTx/>
                <a:latin typeface="Monaco" charset="0"/>
                <a:ea typeface="+mn-ea"/>
                <a:cs typeface="Mangal" panose="02040503050203030202" pitchFamily="18" charset="0"/>
              </a:rPr>
              <a:t>		   </a:t>
            </a:r>
            <a:r>
              <a:rPr kumimoji="0" lang="mr-IN" sz="1200" b="0" i="0" u="none" strike="noStrike" kern="1200" cap="none" spc="0" normalizeH="0" baseline="0" noProof="0" dirty="0">
                <a:ln>
                  <a:noFill/>
                </a:ln>
                <a:solidFill>
                  <a:srgbClr val="6A3E3E"/>
                </a:solidFill>
                <a:effectLst/>
                <a:uLnTx/>
                <a:uFillTx/>
                <a:latin typeface="Monaco" charset="0"/>
                <a:ea typeface="+mn-ea"/>
                <a:cs typeface="Mangal" panose="02040503050203030202" pitchFamily="18" charset="0"/>
              </a:rPr>
              <a:t>sb</a:t>
            </a:r>
            <a:r>
              <a:rPr kumimoji="0" lang="mr-IN" sz="1200" b="0" i="0" u="none" strike="noStrike" kern="1200" cap="none" spc="0" normalizeH="0" baseline="0" noProof="0" dirty="0">
                <a:ln>
                  <a:noFill/>
                </a:ln>
                <a:solidFill>
                  <a:srgbClr val="000000"/>
                </a:solidFill>
                <a:effectLst/>
                <a:uLnTx/>
                <a:uFillTx/>
                <a:latin typeface="Monaco" charset="0"/>
                <a:ea typeface="+mn-ea"/>
                <a:cs typeface="Mangal" panose="02040503050203030202" pitchFamily="18" charset="0"/>
              </a:rPr>
              <a:t>.append(</a:t>
            </a:r>
            <a:r>
              <a:rPr kumimoji="0" lang="mr-IN" sz="1200" b="0" i="0" u="none" strike="noStrike" kern="1200" cap="none" spc="0" normalizeH="0" baseline="0" noProof="0" dirty="0">
                <a:ln>
                  <a:noFill/>
                </a:ln>
                <a:solidFill>
                  <a:srgbClr val="2A00FF"/>
                </a:solidFill>
                <a:effectLst/>
                <a:uLnTx/>
                <a:uFillTx/>
                <a:latin typeface="Monaco" charset="0"/>
                <a:ea typeface="+mn-ea"/>
                <a:cs typeface="Mangal" panose="02040503050203030202" pitchFamily="18" charset="0"/>
              </a:rPr>
              <a:t>"&lt;BODY&gt;\</a:t>
            </a:r>
            <a:r>
              <a:rPr kumimoji="0" lang="mr-IN" sz="1200" b="0" i="0" u="none" strike="noStrike" kern="1200" cap="none" spc="0" normalizeH="0" baseline="0" noProof="0" dirty="0" err="1">
                <a:ln>
                  <a:noFill/>
                </a:ln>
                <a:solidFill>
                  <a:srgbClr val="2A00FF"/>
                </a:solidFill>
                <a:effectLst/>
                <a:uLnTx/>
                <a:uFillTx/>
                <a:latin typeface="Monaco" charset="0"/>
                <a:ea typeface="+mn-ea"/>
                <a:cs typeface="Mangal" panose="02040503050203030202" pitchFamily="18" charset="0"/>
              </a:rPr>
              <a:t>n</a:t>
            </a:r>
            <a:r>
              <a:rPr kumimoji="0" lang="mr-IN" sz="1200" b="0" i="0" u="none" strike="noStrike" kern="1200" cap="none" spc="0" normalizeH="0" baseline="0" noProof="0" dirty="0">
                <a:ln>
                  <a:noFill/>
                </a:ln>
                <a:solidFill>
                  <a:srgbClr val="2A00FF"/>
                </a:solidFill>
                <a:effectLst/>
                <a:uLnTx/>
                <a:uFillTx/>
                <a:latin typeface="Monaco" charset="0"/>
                <a:ea typeface="+mn-ea"/>
                <a:cs typeface="Mangal" panose="02040503050203030202" pitchFamily="18" charset="0"/>
              </a:rPr>
              <a:t>"</a:t>
            </a:r>
            <a:r>
              <a:rPr kumimoji="0" lang="mr-IN" sz="1200" b="0" i="0" u="none" strike="noStrike" kern="1200" cap="none" spc="0" normalizeH="0" baseline="0" noProof="0" dirty="0">
                <a:ln>
                  <a:noFill/>
                </a:ln>
                <a:solidFill>
                  <a:srgbClr val="000000"/>
                </a:solidFill>
                <a:effectLst/>
                <a:uLnTx/>
                <a:uFillTx/>
                <a:latin typeface="Monaco" charset="0"/>
                <a:ea typeface="+mn-ea"/>
                <a:cs typeface="Mangal" panose="02040503050203030202" pitchFamily="18" charset="0"/>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mr-IN" sz="1200" b="0" i="0" u="none" strike="noStrike" kern="1200" cap="none" spc="0" normalizeH="0" baseline="0" noProof="0" dirty="0">
                <a:ln>
                  <a:noFill/>
                </a:ln>
                <a:solidFill>
                  <a:srgbClr val="000000"/>
                </a:solidFill>
                <a:effectLst/>
                <a:uLnTx/>
                <a:uFillTx/>
                <a:latin typeface="Monaco" charset="0"/>
                <a:ea typeface="+mn-ea"/>
                <a:cs typeface="Mangal" panose="02040503050203030202" pitchFamily="18" charset="0"/>
              </a:rPr>
              <a:t>		   </a:t>
            </a:r>
            <a:r>
              <a:rPr kumimoji="0" lang="mr-IN" sz="1200" b="0" i="0" u="none" strike="noStrike" kern="1200" cap="none" spc="0" normalizeH="0" baseline="0" noProof="0" dirty="0">
                <a:ln>
                  <a:noFill/>
                </a:ln>
                <a:solidFill>
                  <a:srgbClr val="6A3E3E"/>
                </a:solidFill>
                <a:effectLst/>
                <a:uLnTx/>
                <a:uFillTx/>
                <a:latin typeface="Monaco" charset="0"/>
                <a:ea typeface="+mn-ea"/>
                <a:cs typeface="Mangal" panose="02040503050203030202" pitchFamily="18" charset="0"/>
              </a:rPr>
              <a:t>sb</a:t>
            </a:r>
            <a:r>
              <a:rPr kumimoji="0" lang="mr-IN" sz="1200" b="0" i="0" u="none" strike="noStrike" kern="1200" cap="none" spc="0" normalizeH="0" baseline="0" noProof="0" dirty="0">
                <a:ln>
                  <a:noFill/>
                </a:ln>
                <a:solidFill>
                  <a:srgbClr val="000000"/>
                </a:solidFill>
                <a:effectLst/>
                <a:uLnTx/>
                <a:uFillTx/>
                <a:latin typeface="Monaco" charset="0"/>
                <a:ea typeface="+mn-ea"/>
                <a:cs typeface="Mangal" panose="02040503050203030202" pitchFamily="18" charset="0"/>
              </a:rPr>
              <a:t>.append(</a:t>
            </a:r>
            <a:r>
              <a:rPr kumimoji="0" lang="mr-IN" sz="1200" b="0" i="0" u="none" strike="noStrike" kern="1200" cap="none" spc="0" normalizeH="0" baseline="0" noProof="0" dirty="0">
                <a:ln>
                  <a:noFill/>
                </a:ln>
                <a:solidFill>
                  <a:srgbClr val="2A00FF"/>
                </a:solidFill>
                <a:effectLst/>
                <a:uLnTx/>
                <a:uFillTx/>
                <a:latin typeface="Monaco" charset="0"/>
                <a:ea typeface="+mn-ea"/>
                <a:cs typeface="Mangal" panose="02040503050203030202" pitchFamily="18" charset="0"/>
              </a:rPr>
              <a:t>"&lt;H1&gt;</a:t>
            </a:r>
            <a:r>
              <a:rPr kumimoji="0" lang="mr-IN" sz="1200" b="0" i="0" u="none" strike="noStrike" kern="1200" cap="none" spc="0" normalizeH="0" baseline="0" noProof="0" dirty="0" err="1">
                <a:ln>
                  <a:noFill/>
                </a:ln>
                <a:solidFill>
                  <a:srgbClr val="2A00FF"/>
                </a:solidFill>
                <a:effectLst/>
                <a:uLnTx/>
                <a:uFillTx/>
                <a:latin typeface="Monaco" charset="0"/>
                <a:ea typeface="+mn-ea"/>
                <a:cs typeface="Mangal" panose="02040503050203030202" pitchFamily="18" charset="0"/>
              </a:rPr>
              <a:t>Bonjour</a:t>
            </a:r>
            <a:r>
              <a:rPr kumimoji="0" lang="mr-IN" sz="1200" b="0" i="0" u="none" strike="noStrike" kern="1200" cap="none" spc="0" normalizeH="0" baseline="0" noProof="0" dirty="0">
                <a:ln>
                  <a:noFill/>
                </a:ln>
                <a:solidFill>
                  <a:srgbClr val="2A00FF"/>
                </a:solidFill>
                <a:effectLst/>
                <a:uLnTx/>
                <a:uFillTx/>
                <a:latin typeface="Monaco" charset="0"/>
                <a:ea typeface="+mn-ea"/>
                <a:cs typeface="Mangal" panose="02040503050203030202" pitchFamily="18" charset="0"/>
              </a:rPr>
              <a:t>&lt;/H1&gt;\</a:t>
            </a:r>
            <a:r>
              <a:rPr kumimoji="0" lang="mr-IN" sz="1200" b="0" i="0" u="none" strike="noStrike" kern="1200" cap="none" spc="0" normalizeH="0" baseline="0" noProof="0" dirty="0" err="1">
                <a:ln>
                  <a:noFill/>
                </a:ln>
                <a:solidFill>
                  <a:srgbClr val="2A00FF"/>
                </a:solidFill>
                <a:effectLst/>
                <a:uLnTx/>
                <a:uFillTx/>
                <a:latin typeface="Monaco" charset="0"/>
                <a:ea typeface="+mn-ea"/>
                <a:cs typeface="Mangal" panose="02040503050203030202" pitchFamily="18" charset="0"/>
              </a:rPr>
              <a:t>n</a:t>
            </a:r>
            <a:r>
              <a:rPr kumimoji="0" lang="mr-IN" sz="1200" b="0" i="0" u="none" strike="noStrike" kern="1200" cap="none" spc="0" normalizeH="0" baseline="0" noProof="0" dirty="0">
                <a:ln>
                  <a:noFill/>
                </a:ln>
                <a:solidFill>
                  <a:srgbClr val="2A00FF"/>
                </a:solidFill>
                <a:effectLst/>
                <a:uLnTx/>
                <a:uFillTx/>
                <a:latin typeface="Monaco" charset="0"/>
                <a:ea typeface="+mn-ea"/>
                <a:cs typeface="Mangal" panose="02040503050203030202" pitchFamily="18" charset="0"/>
              </a:rPr>
              <a:t>"</a:t>
            </a:r>
            <a:r>
              <a:rPr kumimoji="0" lang="mr-IN" sz="1200" b="0" i="0" u="none" strike="noStrike" kern="1200" cap="none" spc="0" normalizeH="0" baseline="0" noProof="0" dirty="0">
                <a:ln>
                  <a:noFill/>
                </a:ln>
                <a:solidFill>
                  <a:srgbClr val="000000"/>
                </a:solidFill>
                <a:effectLst/>
                <a:uLnTx/>
                <a:uFillTx/>
                <a:latin typeface="Monaco" charset="0"/>
                <a:ea typeface="+mn-ea"/>
                <a:cs typeface="Mangal" panose="02040503050203030202" pitchFamily="18" charset="0"/>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mr-IN" sz="1200" b="0" i="0" u="none" strike="noStrike" kern="1200" cap="none" spc="0" normalizeH="0" baseline="0" noProof="0" dirty="0">
                <a:ln>
                  <a:noFill/>
                </a:ln>
                <a:solidFill>
                  <a:srgbClr val="000000"/>
                </a:solidFill>
                <a:effectLst/>
                <a:uLnTx/>
                <a:uFillTx/>
                <a:latin typeface="Monaco" charset="0"/>
                <a:ea typeface="+mn-ea"/>
                <a:cs typeface="Mangal" panose="02040503050203030202" pitchFamily="18" charset="0"/>
              </a:rPr>
              <a:t>		   </a:t>
            </a:r>
            <a:r>
              <a:rPr kumimoji="0" lang="mr-IN" sz="1200" b="0" i="0" u="none" strike="noStrike" kern="1200" cap="none" spc="0" normalizeH="0" baseline="0" noProof="0" dirty="0">
                <a:ln>
                  <a:noFill/>
                </a:ln>
                <a:solidFill>
                  <a:srgbClr val="6A3E3E"/>
                </a:solidFill>
                <a:effectLst/>
                <a:uLnTx/>
                <a:uFillTx/>
                <a:latin typeface="Monaco" charset="0"/>
                <a:ea typeface="+mn-ea"/>
                <a:cs typeface="Mangal" panose="02040503050203030202" pitchFamily="18" charset="0"/>
              </a:rPr>
              <a:t>sb</a:t>
            </a:r>
            <a:r>
              <a:rPr kumimoji="0" lang="mr-IN" sz="1200" b="0" i="0" u="none" strike="noStrike" kern="1200" cap="none" spc="0" normalizeH="0" baseline="0" noProof="0" dirty="0">
                <a:ln>
                  <a:noFill/>
                </a:ln>
                <a:solidFill>
                  <a:srgbClr val="000000"/>
                </a:solidFill>
                <a:effectLst/>
                <a:uLnTx/>
                <a:uFillTx/>
                <a:latin typeface="Monaco" charset="0"/>
                <a:ea typeface="+mn-ea"/>
                <a:cs typeface="Mangal" panose="02040503050203030202" pitchFamily="18" charset="0"/>
              </a:rPr>
              <a:t>.append(</a:t>
            </a:r>
            <a:r>
              <a:rPr kumimoji="0" lang="mr-IN" sz="1200" b="0" i="0" u="none" strike="noStrike" kern="1200" cap="none" spc="0" normalizeH="0" baseline="0" noProof="0" dirty="0">
                <a:ln>
                  <a:noFill/>
                </a:ln>
                <a:solidFill>
                  <a:srgbClr val="2A00FF"/>
                </a:solidFill>
                <a:effectLst/>
                <a:uLnTx/>
                <a:uFillTx/>
                <a:latin typeface="Monaco" charset="0"/>
                <a:ea typeface="+mn-ea"/>
                <a:cs typeface="Mangal" panose="02040503050203030202" pitchFamily="18" charset="0"/>
              </a:rPr>
              <a:t>"&lt;/BODY&gt;\</a:t>
            </a:r>
            <a:r>
              <a:rPr kumimoji="0" lang="mr-IN" sz="1200" b="0" i="0" u="none" strike="noStrike" kern="1200" cap="none" spc="0" normalizeH="0" baseline="0" noProof="0" dirty="0" err="1">
                <a:ln>
                  <a:noFill/>
                </a:ln>
                <a:solidFill>
                  <a:srgbClr val="2A00FF"/>
                </a:solidFill>
                <a:effectLst/>
                <a:uLnTx/>
                <a:uFillTx/>
                <a:latin typeface="Monaco" charset="0"/>
                <a:ea typeface="+mn-ea"/>
                <a:cs typeface="Mangal" panose="02040503050203030202" pitchFamily="18" charset="0"/>
              </a:rPr>
              <a:t>n</a:t>
            </a:r>
            <a:r>
              <a:rPr kumimoji="0" lang="mr-IN" sz="1200" b="0" i="0" u="none" strike="noStrike" kern="1200" cap="none" spc="0" normalizeH="0" baseline="0" noProof="0" dirty="0">
                <a:ln>
                  <a:noFill/>
                </a:ln>
                <a:solidFill>
                  <a:srgbClr val="2A00FF"/>
                </a:solidFill>
                <a:effectLst/>
                <a:uLnTx/>
                <a:uFillTx/>
                <a:latin typeface="Monaco" charset="0"/>
                <a:ea typeface="+mn-ea"/>
                <a:cs typeface="Mangal" panose="02040503050203030202" pitchFamily="18" charset="0"/>
              </a:rPr>
              <a:t>"</a:t>
            </a:r>
            <a:r>
              <a:rPr kumimoji="0" lang="mr-IN" sz="1200" b="0" i="0" u="none" strike="noStrike" kern="1200" cap="none" spc="0" normalizeH="0" baseline="0" noProof="0" dirty="0">
                <a:ln>
                  <a:noFill/>
                </a:ln>
                <a:solidFill>
                  <a:srgbClr val="000000"/>
                </a:solidFill>
                <a:effectLst/>
                <a:uLnTx/>
                <a:uFillTx/>
                <a:latin typeface="Monaco" charset="0"/>
                <a:ea typeface="+mn-ea"/>
                <a:cs typeface="Mangal" panose="02040503050203030202" pitchFamily="18" charset="0"/>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mr-IN" sz="1200" b="0" i="0" u="none" strike="noStrike" kern="1200" cap="none" spc="0" normalizeH="0" baseline="0" noProof="0" dirty="0">
                <a:ln>
                  <a:noFill/>
                </a:ln>
                <a:solidFill>
                  <a:srgbClr val="000000"/>
                </a:solidFill>
                <a:effectLst/>
                <a:uLnTx/>
                <a:uFillTx/>
                <a:latin typeface="Monaco" charset="0"/>
                <a:ea typeface="+mn-ea"/>
                <a:cs typeface="Mangal" panose="02040503050203030202" pitchFamily="18" charset="0"/>
              </a:rPr>
              <a:t>		   </a:t>
            </a:r>
            <a:r>
              <a:rPr kumimoji="0" lang="mr-IN" sz="1200" b="0" i="0" u="none" strike="noStrike" kern="1200" cap="none" spc="0" normalizeH="0" baseline="0" noProof="0" dirty="0">
                <a:ln>
                  <a:noFill/>
                </a:ln>
                <a:solidFill>
                  <a:srgbClr val="6A3E3E"/>
                </a:solidFill>
                <a:effectLst/>
                <a:uLnTx/>
                <a:uFillTx/>
                <a:latin typeface="Monaco" charset="0"/>
                <a:ea typeface="+mn-ea"/>
                <a:cs typeface="Mangal" panose="02040503050203030202" pitchFamily="18" charset="0"/>
              </a:rPr>
              <a:t>sb</a:t>
            </a:r>
            <a:r>
              <a:rPr kumimoji="0" lang="mr-IN" sz="1200" b="0" i="0" u="none" strike="noStrike" kern="1200" cap="none" spc="0" normalizeH="0" baseline="0" noProof="0" dirty="0">
                <a:ln>
                  <a:noFill/>
                </a:ln>
                <a:solidFill>
                  <a:srgbClr val="000000"/>
                </a:solidFill>
                <a:effectLst/>
                <a:uLnTx/>
                <a:uFillTx/>
                <a:latin typeface="Monaco" charset="0"/>
                <a:ea typeface="+mn-ea"/>
                <a:cs typeface="Mangal" panose="02040503050203030202" pitchFamily="18" charset="0"/>
              </a:rPr>
              <a:t>.append(</a:t>
            </a:r>
            <a:r>
              <a:rPr kumimoji="0" lang="mr-IN" sz="1200" b="0" i="0" u="none" strike="noStrike" kern="1200" cap="none" spc="0" normalizeH="0" baseline="0" noProof="0" dirty="0">
                <a:ln>
                  <a:noFill/>
                </a:ln>
                <a:solidFill>
                  <a:srgbClr val="2A00FF"/>
                </a:solidFill>
                <a:effectLst/>
                <a:uLnTx/>
                <a:uFillTx/>
                <a:latin typeface="Monaco" charset="0"/>
                <a:ea typeface="+mn-ea"/>
                <a:cs typeface="Mangal" panose="02040503050203030202" pitchFamily="18" charset="0"/>
              </a:rPr>
              <a:t>"&lt;/HTML&gt;"</a:t>
            </a:r>
            <a:r>
              <a:rPr kumimoji="0" lang="mr-IN" sz="1200" b="0" i="0" u="none" strike="noStrike" kern="1200" cap="none" spc="0" normalizeH="0" baseline="0" noProof="0" dirty="0">
                <a:ln>
                  <a:noFill/>
                </a:ln>
                <a:solidFill>
                  <a:srgbClr val="000000"/>
                </a:solidFill>
                <a:effectLst/>
                <a:uLnTx/>
                <a:uFillTx/>
                <a:latin typeface="Monaco" charset="0"/>
                <a:ea typeface="+mn-ea"/>
                <a:cs typeface="Mangal" panose="02040503050203030202" pitchFamily="18" charset="0"/>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srgbClr val="000000"/>
                </a:solidFill>
                <a:effectLst/>
                <a:uLnTx/>
                <a:uFillTx/>
                <a:latin typeface="Monaco" charset="0"/>
                <a:ea typeface="+mn-ea"/>
                <a:cs typeface="+mn-cs"/>
              </a:rPr>
              <a:t>		  </a:t>
            </a:r>
            <a:r>
              <a:rPr kumimoji="0" lang="fr-FR" sz="1200" b="0" i="0" u="none" strike="noStrike" kern="1200" cap="none" spc="0" normalizeH="0" baseline="0" noProof="0" dirty="0">
                <a:ln>
                  <a:noFill/>
                </a:ln>
                <a:solidFill>
                  <a:srgbClr val="3F7F5F"/>
                </a:solidFill>
                <a:effectLst/>
                <a:uLnTx/>
                <a:uFillTx/>
                <a:latin typeface="Monaco" charset="0"/>
                <a:ea typeface="+mn-ea"/>
                <a:cs typeface="+mn-cs"/>
              </a:rPr>
              <a:t>// envoi des infos de l'</a:t>
            </a:r>
            <a:r>
              <a:rPr kumimoji="0" lang="fr-FR" sz="1200" b="0" i="0" u="none" strike="noStrike" kern="1200" cap="none" spc="0" normalizeH="0" baseline="0" noProof="0" dirty="0" err="1">
                <a:ln>
                  <a:noFill/>
                </a:ln>
                <a:solidFill>
                  <a:srgbClr val="3F7F5F"/>
                </a:solidFill>
                <a:effectLst/>
                <a:uLnTx/>
                <a:uFillTx/>
                <a:latin typeface="Monaco" charset="0"/>
                <a:ea typeface="+mn-ea"/>
                <a:cs typeface="+mn-cs"/>
              </a:rPr>
              <a:t>en-tete</a:t>
            </a:r>
            <a:endParaRPr kumimoji="0" lang="fr-FR" sz="1200" b="0" i="0" u="none" strike="noStrike" kern="1200" cap="none" spc="0" normalizeH="0" baseline="0" noProof="0" dirty="0">
              <a:ln>
                <a:noFill/>
              </a:ln>
              <a:solidFill>
                <a:srgbClr val="3F7F5F"/>
              </a:solidFill>
              <a:effectLst/>
              <a:uLnTx/>
              <a:uFillTx/>
              <a:latin typeface="Monaco"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srgbClr val="000000"/>
                </a:solidFill>
                <a:effectLst/>
                <a:uLnTx/>
                <a:uFillTx/>
                <a:latin typeface="Monaco" charset="0"/>
                <a:ea typeface="+mn-ea"/>
                <a:cs typeface="+mn-cs"/>
              </a:rPr>
              <a:t>		  </a:t>
            </a:r>
            <a:r>
              <a:rPr kumimoji="0" lang="fr-FR" sz="1200" b="0" i="0" u="none" strike="noStrike" kern="1200" cap="none" spc="0" normalizeH="0" baseline="0" noProof="0" dirty="0" err="1">
                <a:ln>
                  <a:noFill/>
                </a:ln>
                <a:solidFill>
                  <a:srgbClr val="6A3E3E"/>
                </a:solidFill>
                <a:effectLst/>
                <a:uLnTx/>
                <a:uFillTx/>
                <a:latin typeface="Monaco" charset="0"/>
                <a:ea typeface="+mn-ea"/>
                <a:cs typeface="+mn-cs"/>
              </a:rPr>
              <a:t>reponse</a:t>
            </a:r>
            <a:r>
              <a:rPr kumimoji="0" lang="fr-FR" sz="1200" b="0" i="0" u="none" strike="noStrike" kern="1200" cap="none" spc="0" normalizeH="0" baseline="0" noProof="0" dirty="0" err="1">
                <a:ln>
                  <a:noFill/>
                </a:ln>
                <a:solidFill>
                  <a:srgbClr val="000000"/>
                </a:solidFill>
                <a:effectLst/>
                <a:uLnTx/>
                <a:uFillTx/>
                <a:latin typeface="Monaco" charset="0"/>
                <a:ea typeface="+mn-ea"/>
                <a:cs typeface="+mn-cs"/>
              </a:rPr>
              <a:t>.setContentType</a:t>
            </a:r>
            <a:r>
              <a:rPr kumimoji="0" lang="fr-FR" sz="1200" b="0" i="0" u="none" strike="noStrike" kern="1200" cap="none" spc="0" normalizeH="0" baseline="0" noProof="0" dirty="0">
                <a:ln>
                  <a:noFill/>
                </a:ln>
                <a:solidFill>
                  <a:srgbClr val="000000"/>
                </a:solidFill>
                <a:effectLst/>
                <a:uLnTx/>
                <a:uFillTx/>
                <a:latin typeface="Monaco" charset="0"/>
                <a:ea typeface="+mn-ea"/>
                <a:cs typeface="+mn-cs"/>
              </a:rPr>
              <a:t>(</a:t>
            </a:r>
            <a:r>
              <a:rPr kumimoji="0" lang="fr-FR" sz="1200" b="0" i="0" u="none" strike="noStrike" kern="1200" cap="none" spc="0" normalizeH="0" baseline="0" noProof="0" dirty="0">
                <a:ln>
                  <a:noFill/>
                </a:ln>
                <a:solidFill>
                  <a:srgbClr val="2A00FF"/>
                </a:solidFill>
                <a:effectLst/>
                <a:uLnTx/>
                <a:uFillTx/>
                <a:latin typeface="Monaco" charset="0"/>
                <a:ea typeface="+mn-ea"/>
                <a:cs typeface="+mn-cs"/>
              </a:rPr>
              <a:t>"</a:t>
            </a:r>
            <a:r>
              <a:rPr kumimoji="0" lang="fr-FR" sz="1200" b="0" i="0" u="none" strike="noStrike" kern="1200" cap="none" spc="0" normalizeH="0" baseline="0" noProof="0" dirty="0" err="1">
                <a:ln>
                  <a:noFill/>
                </a:ln>
                <a:solidFill>
                  <a:srgbClr val="2A00FF"/>
                </a:solidFill>
                <a:effectLst/>
                <a:uLnTx/>
                <a:uFillTx/>
                <a:latin typeface="Monaco" charset="0"/>
                <a:ea typeface="+mn-ea"/>
                <a:cs typeface="+mn-cs"/>
              </a:rPr>
              <a:t>text</a:t>
            </a:r>
            <a:r>
              <a:rPr kumimoji="0" lang="fr-FR" sz="1200" b="0" i="0" u="none" strike="noStrike" kern="1200" cap="none" spc="0" normalizeH="0" baseline="0" noProof="0" dirty="0">
                <a:ln>
                  <a:noFill/>
                </a:ln>
                <a:solidFill>
                  <a:srgbClr val="2A00FF"/>
                </a:solidFill>
                <a:effectLst/>
                <a:uLnTx/>
                <a:uFillTx/>
                <a:latin typeface="Monaco" charset="0"/>
                <a:ea typeface="+mn-ea"/>
                <a:cs typeface="+mn-cs"/>
              </a:rPr>
              <a:t>/html"</a:t>
            </a:r>
            <a:r>
              <a:rPr kumimoji="0" lang="fr-FR" sz="1200" b="0" i="0" u="none" strike="noStrike" kern="1200" cap="none" spc="0" normalizeH="0" baseline="0" noProof="0" dirty="0">
                <a:ln>
                  <a:noFill/>
                </a:ln>
                <a:solidFill>
                  <a:srgbClr val="000000"/>
                </a:solidFill>
                <a:effectLst/>
                <a:uLnTx/>
                <a:uFillTx/>
                <a:latin typeface="Monaco" charset="0"/>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srgbClr val="000000"/>
                </a:solidFill>
                <a:effectLst/>
                <a:uLnTx/>
                <a:uFillTx/>
                <a:latin typeface="Monaco" charset="0"/>
                <a:ea typeface="+mn-ea"/>
                <a:cs typeface="+mn-cs"/>
              </a:rPr>
              <a:t>		  </a:t>
            </a:r>
            <a:r>
              <a:rPr kumimoji="0" lang="fr-FR" sz="1200" b="0" i="0" u="none" strike="noStrike" kern="1200" cap="none" spc="0" normalizeH="0" baseline="0" noProof="0" dirty="0" err="1">
                <a:ln>
                  <a:noFill/>
                </a:ln>
                <a:solidFill>
                  <a:srgbClr val="6A3E3E"/>
                </a:solidFill>
                <a:effectLst/>
                <a:uLnTx/>
                <a:uFillTx/>
                <a:latin typeface="Monaco" charset="0"/>
                <a:ea typeface="+mn-ea"/>
                <a:cs typeface="+mn-cs"/>
              </a:rPr>
              <a:t>reponse</a:t>
            </a:r>
            <a:r>
              <a:rPr kumimoji="0" lang="fr-FR" sz="1200" b="0" i="0" u="none" strike="noStrike" kern="1200" cap="none" spc="0" normalizeH="0" baseline="0" noProof="0" dirty="0" err="1">
                <a:ln>
                  <a:noFill/>
                </a:ln>
                <a:solidFill>
                  <a:srgbClr val="000000"/>
                </a:solidFill>
                <a:effectLst/>
                <a:uLnTx/>
                <a:uFillTx/>
                <a:latin typeface="Monaco" charset="0"/>
                <a:ea typeface="+mn-ea"/>
                <a:cs typeface="+mn-cs"/>
              </a:rPr>
              <a:t>.setContentLength</a:t>
            </a:r>
            <a:r>
              <a:rPr kumimoji="0" lang="fr-FR" sz="1200" b="0" i="0" u="none" strike="noStrike" kern="1200" cap="none" spc="0" normalizeH="0" baseline="0" noProof="0" dirty="0">
                <a:ln>
                  <a:noFill/>
                </a:ln>
                <a:solidFill>
                  <a:srgbClr val="000000"/>
                </a:solidFill>
                <a:effectLst/>
                <a:uLnTx/>
                <a:uFillTx/>
                <a:latin typeface="Monaco" charset="0"/>
                <a:ea typeface="+mn-ea"/>
                <a:cs typeface="+mn-cs"/>
              </a:rPr>
              <a:t>(</a:t>
            </a:r>
            <a:r>
              <a:rPr kumimoji="0" lang="fr-FR" sz="1200" b="0" i="0" u="none" strike="noStrike" kern="1200" cap="none" spc="0" normalizeH="0" baseline="0" noProof="0" dirty="0" err="1">
                <a:ln>
                  <a:noFill/>
                </a:ln>
                <a:solidFill>
                  <a:srgbClr val="6A3E3E"/>
                </a:solidFill>
                <a:effectLst/>
                <a:uLnTx/>
                <a:uFillTx/>
                <a:latin typeface="Monaco" charset="0"/>
                <a:ea typeface="+mn-ea"/>
                <a:cs typeface="+mn-cs"/>
              </a:rPr>
              <a:t>sb</a:t>
            </a:r>
            <a:r>
              <a:rPr kumimoji="0" lang="fr-FR" sz="1200" b="0" i="0" u="none" strike="noStrike" kern="1200" cap="none" spc="0" normalizeH="0" baseline="0" noProof="0" dirty="0" err="1">
                <a:ln>
                  <a:noFill/>
                </a:ln>
                <a:solidFill>
                  <a:srgbClr val="000000"/>
                </a:solidFill>
                <a:effectLst/>
                <a:uLnTx/>
                <a:uFillTx/>
                <a:latin typeface="Monaco" charset="0"/>
                <a:ea typeface="+mn-ea"/>
                <a:cs typeface="+mn-cs"/>
              </a:rPr>
              <a:t>.length</a:t>
            </a:r>
            <a:r>
              <a:rPr kumimoji="0" lang="fr-FR" sz="1200" b="0" i="0" u="none" strike="noStrike" kern="1200" cap="none" spc="0" normalizeH="0" baseline="0" noProof="0" dirty="0">
                <a:ln>
                  <a:noFill/>
                </a:ln>
                <a:solidFill>
                  <a:srgbClr val="000000"/>
                </a:solidFill>
                <a:effectLst/>
                <a:uLnTx/>
                <a:uFillTx/>
                <a:latin typeface="Monaco" charset="0"/>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srgbClr val="000000"/>
                </a:solidFill>
                <a:effectLst/>
                <a:uLnTx/>
                <a:uFillTx/>
                <a:latin typeface="Monaco" charset="0"/>
                <a:ea typeface="+mn-ea"/>
                <a:cs typeface="+mn-cs"/>
              </a:rPr>
              <a:t>		  </a:t>
            </a:r>
            <a:r>
              <a:rPr kumimoji="0" lang="fr-FR" sz="1200" b="0" i="0" u="none" strike="noStrike" kern="1200" cap="none" spc="0" normalizeH="0" baseline="0" noProof="0" dirty="0">
                <a:ln>
                  <a:noFill/>
                </a:ln>
                <a:solidFill>
                  <a:srgbClr val="3F7F5F"/>
                </a:solidFill>
                <a:effectLst/>
                <a:uLnTx/>
                <a:uFillTx/>
                <a:latin typeface="Monaco" charset="0"/>
                <a:ea typeface="+mn-ea"/>
                <a:cs typeface="+mn-cs"/>
              </a:rPr>
              <a:t>// envoi de la réponse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srgbClr val="000000"/>
                </a:solidFill>
                <a:effectLst/>
                <a:uLnTx/>
                <a:uFillTx/>
                <a:latin typeface="Monaco" charset="0"/>
                <a:ea typeface="+mn-ea"/>
                <a:cs typeface="+mn-cs"/>
              </a:rPr>
              <a:t>		  </a:t>
            </a:r>
            <a:r>
              <a:rPr kumimoji="0" lang="fr-FR" sz="1200" b="0" i="0" u="none" strike="noStrike" kern="1200" cap="none" spc="0" normalizeH="0" baseline="0" noProof="0" dirty="0" err="1">
                <a:ln>
                  <a:noFill/>
                </a:ln>
                <a:solidFill>
                  <a:srgbClr val="6A3E3E"/>
                </a:solidFill>
                <a:effectLst/>
                <a:uLnTx/>
                <a:uFillTx/>
                <a:latin typeface="Monaco" charset="0"/>
                <a:ea typeface="+mn-ea"/>
                <a:cs typeface="+mn-cs"/>
              </a:rPr>
              <a:t>reponse</a:t>
            </a:r>
            <a:r>
              <a:rPr kumimoji="0" lang="fr-FR" sz="1200" b="0" i="0" u="none" strike="noStrike" kern="1200" cap="none" spc="0" normalizeH="0" baseline="0" noProof="0" dirty="0" err="1">
                <a:ln>
                  <a:noFill/>
                </a:ln>
                <a:solidFill>
                  <a:srgbClr val="000000"/>
                </a:solidFill>
                <a:effectLst/>
                <a:uLnTx/>
                <a:uFillTx/>
                <a:latin typeface="Monaco" charset="0"/>
                <a:ea typeface="+mn-ea"/>
                <a:cs typeface="+mn-cs"/>
              </a:rPr>
              <a:t>.getOutputStream</a:t>
            </a:r>
            <a:r>
              <a:rPr kumimoji="0" lang="fr-FR" sz="1200" b="0" i="0" u="none" strike="noStrike" kern="1200" cap="none" spc="0" normalizeH="0" baseline="0" noProof="0" dirty="0">
                <a:ln>
                  <a:noFill/>
                </a:ln>
                <a:solidFill>
                  <a:srgbClr val="000000"/>
                </a:solidFill>
                <a:effectLst/>
                <a:uLnTx/>
                <a:uFillTx/>
                <a:latin typeface="Monaco" charset="0"/>
                <a:ea typeface="+mn-ea"/>
                <a:cs typeface="+mn-cs"/>
              </a:rPr>
              <a:t>().</a:t>
            </a:r>
            <a:r>
              <a:rPr kumimoji="0" lang="fr-FR" sz="1200" b="0" i="0" u="none" strike="noStrike" kern="1200" cap="none" spc="0" normalizeH="0" baseline="0" noProof="0" dirty="0" err="1">
                <a:ln>
                  <a:noFill/>
                </a:ln>
                <a:solidFill>
                  <a:srgbClr val="000000"/>
                </a:solidFill>
                <a:effectLst/>
                <a:uLnTx/>
                <a:uFillTx/>
                <a:latin typeface="Monaco" charset="0"/>
                <a:ea typeface="+mn-ea"/>
                <a:cs typeface="+mn-cs"/>
              </a:rPr>
              <a:t>print</a:t>
            </a:r>
            <a:r>
              <a:rPr kumimoji="0" lang="fr-FR" sz="1200" b="0" i="0" u="none" strike="noStrike" kern="1200" cap="none" spc="0" normalizeH="0" baseline="0" noProof="0" dirty="0">
                <a:ln>
                  <a:noFill/>
                </a:ln>
                <a:solidFill>
                  <a:srgbClr val="000000"/>
                </a:solidFill>
                <a:effectLst/>
                <a:uLnTx/>
                <a:uFillTx/>
                <a:latin typeface="Monaco" charset="0"/>
                <a:ea typeface="+mn-ea"/>
                <a:cs typeface="+mn-cs"/>
              </a:rPr>
              <a:t>(</a:t>
            </a:r>
            <a:r>
              <a:rPr kumimoji="0" lang="fr-FR" sz="1200" b="0" i="0" u="none" strike="noStrike" kern="1200" cap="none" spc="0" normalizeH="0" baseline="0" noProof="0" dirty="0" err="1">
                <a:ln>
                  <a:noFill/>
                </a:ln>
                <a:solidFill>
                  <a:srgbClr val="6A3E3E"/>
                </a:solidFill>
                <a:effectLst/>
                <a:uLnTx/>
                <a:uFillTx/>
                <a:latin typeface="Monaco" charset="0"/>
                <a:ea typeface="+mn-ea"/>
                <a:cs typeface="+mn-cs"/>
              </a:rPr>
              <a:t>sb</a:t>
            </a:r>
            <a:r>
              <a:rPr kumimoji="0" lang="fr-FR" sz="1200" b="0" i="0" u="none" strike="noStrike" kern="1200" cap="none" spc="0" normalizeH="0" baseline="0" noProof="0" dirty="0" err="1">
                <a:ln>
                  <a:noFill/>
                </a:ln>
                <a:solidFill>
                  <a:srgbClr val="000000"/>
                </a:solidFill>
                <a:effectLst/>
                <a:uLnTx/>
                <a:uFillTx/>
                <a:latin typeface="Monaco" charset="0"/>
                <a:ea typeface="+mn-ea"/>
                <a:cs typeface="+mn-cs"/>
              </a:rPr>
              <a:t>.toString</a:t>
            </a:r>
            <a:r>
              <a:rPr kumimoji="0" lang="fr-FR" sz="1200" b="0" i="0" u="none" strike="noStrike" kern="1200" cap="none" spc="0" normalizeH="0" baseline="0" noProof="0" dirty="0">
                <a:ln>
                  <a:noFill/>
                </a:ln>
                <a:solidFill>
                  <a:srgbClr val="000000"/>
                </a:solidFill>
                <a:effectLst/>
                <a:uLnTx/>
                <a:uFillTx/>
                <a:latin typeface="Monaco" charset="0"/>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srgbClr val="000000"/>
                </a:solidFill>
                <a:effectLst/>
                <a:uLnTx/>
                <a:uFillTx/>
                <a:latin typeface="Monaco" charset="0"/>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srgbClr val="3F7F5F"/>
                </a:solidFill>
                <a:effectLst/>
                <a:uLnTx/>
                <a:uFillTx/>
                <a:latin typeface="Monaco" charset="0"/>
                <a:ea typeface="+mn-ea"/>
                <a:cs typeface="+mn-cs"/>
              </a:rPr>
              <a:t>//dans la </a:t>
            </a:r>
            <a:r>
              <a:rPr kumimoji="0" lang="fr-FR" sz="1200" b="0" i="0" u="none" strike="noStrike" kern="1200" cap="none" spc="0" normalizeH="0" baseline="0" noProof="0" dirty="0" err="1">
                <a:ln>
                  <a:noFill/>
                </a:ln>
                <a:solidFill>
                  <a:srgbClr val="3F7F5F"/>
                </a:solidFill>
                <a:effectLst/>
                <a:uLnTx/>
                <a:uFillTx/>
                <a:latin typeface="Monaco" charset="0"/>
                <a:ea typeface="+mn-ea"/>
                <a:cs typeface="+mn-cs"/>
              </a:rPr>
              <a:t>methode</a:t>
            </a:r>
            <a:r>
              <a:rPr kumimoji="0" lang="fr-FR" sz="1200" b="0" i="0" u="none" strike="noStrike" kern="1200" cap="none" spc="0" normalizeH="0" baseline="0" noProof="0" dirty="0">
                <a:ln>
                  <a:noFill/>
                </a:ln>
                <a:solidFill>
                  <a:srgbClr val="3F7F5F"/>
                </a:solidFill>
                <a:effectLst/>
                <a:uLnTx/>
                <a:uFillTx/>
                <a:latin typeface="Monaco" charset="0"/>
                <a:ea typeface="+mn-ea"/>
                <a:cs typeface="+mn-cs"/>
              </a:rPr>
              <a:t> </a:t>
            </a:r>
            <a:r>
              <a:rPr kumimoji="0" lang="fr-FR" sz="1200" b="0" i="0" u="none" strike="noStrike" kern="1200" cap="none" spc="0" normalizeH="0" baseline="0" noProof="0" dirty="0" err="1">
                <a:ln>
                  <a:noFill/>
                </a:ln>
                <a:solidFill>
                  <a:srgbClr val="3F7F5F"/>
                </a:solidFill>
                <a:effectLst/>
                <a:uLnTx/>
                <a:uFillTx/>
                <a:latin typeface="Monaco" charset="0"/>
                <a:ea typeface="+mn-ea"/>
                <a:cs typeface="+mn-cs"/>
              </a:rPr>
              <a:t>get</a:t>
            </a:r>
            <a:endParaRPr kumimoji="0" lang="fr-FR" sz="1200" b="0" i="0" u="none" strike="noStrike" kern="1200" cap="none" spc="0" normalizeH="0" baseline="0" noProof="0" dirty="0">
              <a:ln>
                <a:noFill/>
              </a:ln>
              <a:solidFill>
                <a:srgbClr val="3F7F5F"/>
              </a:solidFill>
              <a:effectLst/>
              <a:uLnTx/>
              <a:uFillTx/>
              <a:latin typeface="Monaco"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1" i="0" u="none" strike="noStrike" kern="1200" cap="none" spc="0" normalizeH="0" baseline="0" noProof="0" dirty="0" err="1">
                <a:ln>
                  <a:noFill/>
                </a:ln>
                <a:solidFill>
                  <a:srgbClr val="7F0055"/>
                </a:solidFill>
                <a:effectLst/>
                <a:uLnTx/>
                <a:uFillTx/>
                <a:latin typeface="Monaco" charset="0"/>
                <a:ea typeface="+mn-ea"/>
                <a:cs typeface="+mn-cs"/>
              </a:rPr>
              <a:t>protected</a:t>
            </a:r>
            <a:r>
              <a:rPr kumimoji="0" lang="fr-FR" sz="1200" b="1" i="0" u="none" strike="noStrike" kern="1200" cap="none" spc="0" normalizeH="0" baseline="0" noProof="0" dirty="0">
                <a:ln>
                  <a:noFill/>
                </a:ln>
                <a:solidFill>
                  <a:srgbClr val="000000"/>
                </a:solidFill>
                <a:effectLst/>
                <a:uLnTx/>
                <a:uFillTx/>
                <a:latin typeface="Monaco" charset="0"/>
                <a:ea typeface="+mn-ea"/>
                <a:cs typeface="+mn-cs"/>
              </a:rPr>
              <a:t> </a:t>
            </a:r>
            <a:r>
              <a:rPr kumimoji="0" lang="fr-FR" sz="1200" b="1" i="0" u="none" strike="noStrike" kern="1200" cap="none" spc="0" normalizeH="0" baseline="0" noProof="0" dirty="0">
                <a:ln>
                  <a:noFill/>
                </a:ln>
                <a:solidFill>
                  <a:srgbClr val="7F0055"/>
                </a:solidFill>
                <a:effectLst/>
                <a:uLnTx/>
                <a:uFillTx/>
                <a:latin typeface="Monaco" charset="0"/>
                <a:ea typeface="+mn-ea"/>
                <a:cs typeface="+mn-cs"/>
              </a:rPr>
              <a:t>void</a:t>
            </a:r>
            <a:r>
              <a:rPr kumimoji="0" lang="fr-FR" sz="1200" b="1" i="0" u="none" strike="noStrike" kern="1200" cap="none" spc="0" normalizeH="0" baseline="0" noProof="0" dirty="0">
                <a:ln>
                  <a:noFill/>
                </a:ln>
                <a:solidFill>
                  <a:srgbClr val="000000"/>
                </a:solidFill>
                <a:effectLst/>
                <a:uLnTx/>
                <a:uFillTx/>
                <a:latin typeface="Monaco" charset="0"/>
                <a:ea typeface="+mn-ea"/>
                <a:cs typeface="+mn-cs"/>
              </a:rPr>
              <a:t> </a:t>
            </a:r>
            <a:r>
              <a:rPr kumimoji="0" lang="fr-FR" sz="1200" b="1" i="0" u="none" strike="noStrike" kern="1200" cap="none" spc="0" normalizeH="0" baseline="0" noProof="0" dirty="0" err="1">
                <a:ln>
                  <a:noFill/>
                </a:ln>
                <a:solidFill>
                  <a:srgbClr val="000000"/>
                </a:solidFill>
                <a:effectLst/>
                <a:uLnTx/>
                <a:uFillTx/>
                <a:latin typeface="Monaco" charset="0"/>
                <a:ea typeface="+mn-ea"/>
                <a:cs typeface="+mn-cs"/>
              </a:rPr>
              <a:t>doGet</a:t>
            </a:r>
            <a:r>
              <a:rPr kumimoji="0" lang="fr-FR" sz="1200" b="1" i="0" u="none" strike="noStrike" kern="1200" cap="none" spc="0" normalizeH="0" baseline="0" noProof="0" dirty="0">
                <a:ln>
                  <a:noFill/>
                </a:ln>
                <a:solidFill>
                  <a:srgbClr val="000000"/>
                </a:solidFill>
                <a:effectLst/>
                <a:uLnTx/>
                <a:uFillTx/>
                <a:latin typeface="Monaco" charset="0"/>
                <a:ea typeface="+mn-ea"/>
                <a:cs typeface="+mn-cs"/>
              </a:rPr>
              <a:t>(HttpServletRequest </a:t>
            </a:r>
            <a:r>
              <a:rPr kumimoji="0" lang="fr-FR" sz="1200" b="1" i="0" u="none" strike="noStrike" kern="1200" cap="none" spc="0" normalizeH="0" baseline="0" noProof="0" dirty="0">
                <a:ln>
                  <a:noFill/>
                </a:ln>
                <a:solidFill>
                  <a:srgbClr val="6A3E3E"/>
                </a:solidFill>
                <a:effectLst/>
                <a:uLnTx/>
                <a:uFillTx/>
                <a:latin typeface="Monaco" charset="0"/>
                <a:ea typeface="+mn-ea"/>
                <a:cs typeface="+mn-cs"/>
              </a:rPr>
              <a:t>request</a:t>
            </a:r>
            <a:r>
              <a:rPr kumimoji="0" lang="fr-FR" sz="1200" b="1" i="0" u="none" strike="noStrike" kern="1200" cap="none" spc="0" normalizeH="0" baseline="0" noProof="0" dirty="0">
                <a:ln>
                  <a:noFill/>
                </a:ln>
                <a:solidFill>
                  <a:srgbClr val="000000"/>
                </a:solidFill>
                <a:effectLst/>
                <a:uLnTx/>
                <a:uFillTx/>
                <a:latin typeface="Monaco" charset="0"/>
                <a:ea typeface="+mn-ea"/>
                <a:cs typeface="+mn-cs"/>
              </a:rPr>
              <a:t>, HttpServletResponse </a:t>
            </a:r>
            <a:r>
              <a:rPr kumimoji="0" lang="fr-FR" sz="1200" b="1" i="0" u="none" strike="noStrike" kern="1200" cap="none" spc="0" normalizeH="0" baseline="0" noProof="0" dirty="0">
                <a:ln>
                  <a:noFill/>
                </a:ln>
                <a:solidFill>
                  <a:srgbClr val="6A3E3E"/>
                </a:solidFill>
                <a:effectLst/>
                <a:uLnTx/>
                <a:uFillTx/>
                <a:latin typeface="Monaco" charset="0"/>
                <a:ea typeface="+mn-ea"/>
                <a:cs typeface="+mn-cs"/>
              </a:rPr>
              <a:t>response</a:t>
            </a:r>
            <a:r>
              <a:rPr kumimoji="0" lang="fr-FR" sz="1200" b="1" i="0" u="none" strike="noStrike" kern="1200" cap="none" spc="0" normalizeH="0" baseline="0" noProof="0" dirty="0">
                <a:ln>
                  <a:noFill/>
                </a:ln>
                <a:solidFill>
                  <a:srgbClr val="000000"/>
                </a:solidFill>
                <a:effectLst/>
                <a:uLnTx/>
                <a:uFillTx/>
                <a:latin typeface="Monaco" charset="0"/>
                <a:ea typeface="+mn-ea"/>
                <a:cs typeface="+mn-cs"/>
              </a:rPr>
              <a:t>) </a:t>
            </a:r>
            <a:r>
              <a:rPr kumimoji="0" lang="fr-FR" sz="1200" b="1" i="0" u="none" strike="noStrike" kern="1200" cap="none" spc="0" normalizeH="0" baseline="0" noProof="0" dirty="0">
                <a:ln>
                  <a:noFill/>
                </a:ln>
                <a:solidFill>
                  <a:srgbClr val="7F0055"/>
                </a:solidFill>
                <a:effectLst/>
                <a:uLnTx/>
                <a:uFillTx/>
                <a:latin typeface="Monaco" charset="0"/>
                <a:ea typeface="+mn-ea"/>
                <a:cs typeface="+mn-cs"/>
              </a:rPr>
              <a:t>throws</a:t>
            </a:r>
            <a:r>
              <a:rPr kumimoji="0" lang="fr-FR" sz="1200" b="1" i="0" u="none" strike="noStrike" kern="1200" cap="none" spc="0" normalizeH="0" baseline="0" noProof="0" dirty="0">
                <a:ln>
                  <a:noFill/>
                </a:ln>
                <a:solidFill>
                  <a:srgbClr val="000000"/>
                </a:solidFill>
                <a:effectLst/>
                <a:uLnTx/>
                <a:uFillTx/>
                <a:latin typeface="Monaco" charset="0"/>
                <a:ea typeface="+mn-ea"/>
                <a:cs typeface="+mn-cs"/>
              </a:rPr>
              <a:t> ServletException, IOException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srgbClr val="000000"/>
                </a:solidFill>
                <a:effectLst/>
                <a:uLnTx/>
                <a:uFillTx/>
                <a:latin typeface="Monaco" charset="0"/>
                <a:ea typeface="+mn-ea"/>
                <a:cs typeface="+mn-cs"/>
              </a:rPr>
              <a:t>		genererReponse1(</a:t>
            </a:r>
            <a:r>
              <a:rPr kumimoji="0" lang="fr-FR" sz="1200" b="0" i="0" u="none" strike="noStrike" kern="1200" cap="none" spc="0" normalizeH="0" baseline="0" noProof="0" dirty="0">
                <a:ln>
                  <a:noFill/>
                </a:ln>
                <a:solidFill>
                  <a:srgbClr val="6A3E3E"/>
                </a:solidFill>
                <a:effectLst/>
                <a:uLnTx/>
                <a:uFillTx/>
                <a:latin typeface="Monaco" charset="0"/>
                <a:ea typeface="+mn-ea"/>
                <a:cs typeface="+mn-cs"/>
              </a:rPr>
              <a:t>response</a:t>
            </a:r>
            <a:r>
              <a:rPr kumimoji="0" lang="fr-FR" sz="1200" b="0" i="0" u="none" strike="noStrike" kern="1200" cap="none" spc="0" normalizeH="0" baseline="0" noProof="0" dirty="0">
                <a:ln>
                  <a:noFill/>
                </a:ln>
                <a:solidFill>
                  <a:srgbClr val="000000"/>
                </a:solidFill>
                <a:effectLst/>
                <a:uLnTx/>
                <a:uFillTx/>
                <a:latin typeface="Monaco" charset="0"/>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srgbClr val="000000"/>
                </a:solidFill>
                <a:effectLst/>
                <a:uLnTx/>
                <a:uFillTx/>
                <a:latin typeface="Monaco" charset="0"/>
                <a:ea typeface="+mn-ea"/>
                <a:cs typeface="+mn-cs"/>
              </a:rPr>
              <a:t>}</a:t>
            </a:r>
          </a:p>
        </p:txBody>
      </p:sp>
    </p:spTree>
    <p:extLst>
      <p:ext uri="{BB962C8B-B14F-4D97-AF65-F5344CB8AC3E}">
        <p14:creationId xmlns:p14="http://schemas.microsoft.com/office/powerpoint/2010/main" val="5287688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71600" y="-184682"/>
            <a:ext cx="10018713" cy="979161"/>
          </a:xfrm>
        </p:spPr>
        <p:txBody>
          <a:bodyPr/>
          <a:lstStyle/>
          <a:p>
            <a:r>
              <a:rPr lang="fr-FR" b="1" dirty="0">
                <a:solidFill>
                  <a:srgbClr val="C00000"/>
                </a:solidFill>
              </a:rPr>
              <a:t>Les servlets http</a:t>
            </a:r>
          </a:p>
        </p:txBody>
      </p:sp>
      <p:sp>
        <p:nvSpPr>
          <p:cNvPr id="3" name="Espace réservé du contenu 2"/>
          <p:cNvSpPr>
            <a:spLocks noGrp="1"/>
          </p:cNvSpPr>
          <p:nvPr>
            <p:ph idx="1"/>
          </p:nvPr>
        </p:nvSpPr>
        <p:spPr>
          <a:xfrm>
            <a:off x="1371600" y="704538"/>
            <a:ext cx="10820400" cy="1019332"/>
          </a:xfrm>
        </p:spPr>
        <p:txBody>
          <a:bodyPr>
            <a:normAutofit/>
          </a:bodyPr>
          <a:lstStyle/>
          <a:p>
            <a:r>
              <a:rPr lang="fr-FR" b="1" dirty="0">
                <a:solidFill>
                  <a:srgbClr val="FF0000"/>
                </a:solidFill>
              </a:rPr>
              <a:t>La génération de la réponse</a:t>
            </a:r>
          </a:p>
          <a:p>
            <a:pPr lvl="1">
              <a:buFont typeface="Wingdings" charset="2"/>
              <a:buChar char="ü"/>
            </a:pPr>
            <a:r>
              <a:rPr lang="fr-FR" dirty="0"/>
              <a:t>Utilisation directe de </a:t>
            </a:r>
            <a:r>
              <a:rPr lang="fr-FR" b="1" dirty="0" err="1">
                <a:solidFill>
                  <a:srgbClr val="C00000"/>
                </a:solidFill>
              </a:rPr>
              <a:t>getOutputStream</a:t>
            </a:r>
            <a:r>
              <a:rPr lang="fr-FR" dirty="0"/>
              <a:t>.</a:t>
            </a:r>
          </a:p>
        </p:txBody>
      </p:sp>
      <p:sp>
        <p:nvSpPr>
          <p:cNvPr id="4" name="Espace réservé du numéro de diapositive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000" b="0" i="0" u="none" strike="noStrike" kern="1200" cap="none" spc="0" normalizeH="0" baseline="0" noProof="0" smtClean="0">
                <a:ln>
                  <a:noFill/>
                </a:ln>
                <a:solidFill>
                  <a:prstClr val="black"/>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en-US" sz="10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5" name="Rectangle 4"/>
          <p:cNvSpPr/>
          <p:nvPr/>
        </p:nvSpPr>
        <p:spPr>
          <a:xfrm>
            <a:off x="1760095" y="1986389"/>
            <a:ext cx="10043410" cy="43021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600" b="1" i="0" u="none" strike="noStrike" kern="1200" cap="none" spc="0" normalizeH="0" baseline="0" noProof="0" dirty="0" err="1">
                <a:ln>
                  <a:noFill/>
                </a:ln>
                <a:solidFill>
                  <a:srgbClr val="7F0055"/>
                </a:solidFill>
                <a:effectLst/>
                <a:uLnTx/>
                <a:uFillTx/>
                <a:latin typeface="Monaco" charset="0"/>
                <a:ea typeface="+mn-ea"/>
                <a:cs typeface="+mn-cs"/>
              </a:rPr>
              <a:t>protected</a:t>
            </a:r>
            <a:r>
              <a:rPr kumimoji="0" lang="fr-FR" sz="1600" b="1" i="0" u="none" strike="noStrike" kern="1200" cap="none" spc="0" normalizeH="0" baseline="0" noProof="0" dirty="0">
                <a:ln>
                  <a:noFill/>
                </a:ln>
                <a:solidFill>
                  <a:srgbClr val="000000"/>
                </a:solidFill>
                <a:effectLst/>
                <a:uLnTx/>
                <a:uFillTx/>
                <a:latin typeface="Monaco" charset="0"/>
                <a:ea typeface="+mn-ea"/>
                <a:cs typeface="+mn-cs"/>
              </a:rPr>
              <a:t> </a:t>
            </a:r>
            <a:r>
              <a:rPr kumimoji="0" lang="fr-FR" sz="1600" b="1" i="0" u="none" strike="noStrike" kern="1200" cap="none" spc="0" normalizeH="0" baseline="0" noProof="0" dirty="0">
                <a:ln>
                  <a:noFill/>
                </a:ln>
                <a:solidFill>
                  <a:srgbClr val="7F0055"/>
                </a:solidFill>
                <a:effectLst/>
                <a:uLnTx/>
                <a:uFillTx/>
                <a:latin typeface="Monaco" charset="0"/>
                <a:ea typeface="+mn-ea"/>
                <a:cs typeface="+mn-cs"/>
              </a:rPr>
              <a:t>void</a:t>
            </a:r>
            <a:r>
              <a:rPr kumimoji="0" lang="fr-FR" sz="1600" b="1" i="0" u="none" strike="noStrike" kern="1200" cap="none" spc="0" normalizeH="0" baseline="0" noProof="0" dirty="0">
                <a:ln>
                  <a:noFill/>
                </a:ln>
                <a:solidFill>
                  <a:srgbClr val="000000"/>
                </a:solidFill>
                <a:effectLst/>
                <a:uLnTx/>
                <a:uFillTx/>
                <a:latin typeface="Monaco" charset="0"/>
                <a:ea typeface="+mn-ea"/>
                <a:cs typeface="+mn-cs"/>
              </a:rPr>
              <a:t> </a:t>
            </a:r>
            <a:r>
              <a:rPr kumimoji="0" lang="fr-FR" sz="1600" b="1" i="0" u="none" strike="noStrike" kern="1200" cap="none" spc="0" normalizeH="0" baseline="0" noProof="0" dirty="0" err="1">
                <a:ln>
                  <a:noFill/>
                </a:ln>
                <a:solidFill>
                  <a:srgbClr val="000000"/>
                </a:solidFill>
                <a:effectLst/>
                <a:uLnTx/>
                <a:uFillTx/>
                <a:latin typeface="Monaco" charset="0"/>
                <a:ea typeface="+mn-ea"/>
                <a:cs typeface="+mn-cs"/>
              </a:rPr>
              <a:t>doGet</a:t>
            </a:r>
            <a:r>
              <a:rPr kumimoji="0" lang="fr-FR" sz="1600" b="1" i="0" u="none" strike="noStrike" kern="1200" cap="none" spc="0" normalizeH="0" baseline="0" noProof="0" dirty="0">
                <a:ln>
                  <a:noFill/>
                </a:ln>
                <a:solidFill>
                  <a:srgbClr val="000000"/>
                </a:solidFill>
                <a:effectLst/>
                <a:uLnTx/>
                <a:uFillTx/>
                <a:latin typeface="Monaco" charset="0"/>
                <a:ea typeface="+mn-ea"/>
                <a:cs typeface="+mn-cs"/>
              </a:rPr>
              <a:t>(HttpServletRequest </a:t>
            </a:r>
            <a:r>
              <a:rPr kumimoji="0" lang="fr-FR" sz="1600" b="1" i="0" u="none" strike="noStrike" kern="1200" cap="none" spc="0" normalizeH="0" baseline="0" noProof="0" dirty="0">
                <a:ln>
                  <a:noFill/>
                </a:ln>
                <a:solidFill>
                  <a:srgbClr val="6A3E3E"/>
                </a:solidFill>
                <a:effectLst/>
                <a:uLnTx/>
                <a:uFillTx/>
                <a:latin typeface="Monaco" charset="0"/>
                <a:ea typeface="+mn-ea"/>
                <a:cs typeface="+mn-cs"/>
              </a:rPr>
              <a:t>request</a:t>
            </a:r>
            <a:r>
              <a:rPr kumimoji="0" lang="fr-FR" sz="1600" b="1" i="0" u="none" strike="noStrike" kern="1200" cap="none" spc="0" normalizeH="0" baseline="0" noProof="0" dirty="0">
                <a:ln>
                  <a:noFill/>
                </a:ln>
                <a:solidFill>
                  <a:srgbClr val="000000"/>
                </a:solidFill>
                <a:effectLst/>
                <a:uLnTx/>
                <a:uFillTx/>
                <a:latin typeface="Monaco" charset="0"/>
                <a:ea typeface="+mn-ea"/>
                <a:cs typeface="+mn-cs"/>
              </a:rPr>
              <a:t>, HttpServletResponse </a:t>
            </a:r>
            <a:r>
              <a:rPr kumimoji="0" lang="fr-FR" sz="1600" b="1" i="0" u="none" strike="noStrike" kern="1200" cap="none" spc="0" normalizeH="0" baseline="0" noProof="0" dirty="0">
                <a:ln>
                  <a:noFill/>
                </a:ln>
                <a:solidFill>
                  <a:srgbClr val="6A3E3E"/>
                </a:solidFill>
                <a:effectLst/>
                <a:uLnTx/>
                <a:uFillTx/>
                <a:latin typeface="Monaco" charset="0"/>
                <a:ea typeface="+mn-ea"/>
                <a:cs typeface="+mn-cs"/>
              </a:rPr>
              <a:t>response</a:t>
            </a:r>
            <a:r>
              <a:rPr kumimoji="0" lang="fr-FR" sz="1600" b="1" i="0" u="none" strike="noStrike" kern="1200" cap="none" spc="0" normalizeH="0" baseline="0" noProof="0" dirty="0">
                <a:ln>
                  <a:noFill/>
                </a:ln>
                <a:solidFill>
                  <a:srgbClr val="000000"/>
                </a:solidFill>
                <a:effectLst/>
                <a:uLnTx/>
                <a:uFillTx/>
                <a:latin typeface="Monaco" charset="0"/>
                <a:ea typeface="+mn-ea"/>
                <a:cs typeface="+mn-cs"/>
              </a:rPr>
              <a:t>) </a:t>
            </a:r>
            <a:r>
              <a:rPr kumimoji="0" lang="fr-FR" sz="1600" b="1" i="0" u="none" strike="noStrike" kern="1200" cap="none" spc="0" normalizeH="0" baseline="0" noProof="0" dirty="0">
                <a:ln>
                  <a:noFill/>
                </a:ln>
                <a:solidFill>
                  <a:srgbClr val="7F0055"/>
                </a:solidFill>
                <a:effectLst/>
                <a:uLnTx/>
                <a:uFillTx/>
                <a:latin typeface="Monaco" charset="0"/>
                <a:ea typeface="+mn-ea"/>
                <a:cs typeface="+mn-cs"/>
              </a:rPr>
              <a:t>throws</a:t>
            </a:r>
            <a:r>
              <a:rPr kumimoji="0" lang="fr-FR" sz="1600" b="1" i="0" u="none" strike="noStrike" kern="1200" cap="none" spc="0" normalizeH="0" baseline="0" noProof="0" dirty="0">
                <a:ln>
                  <a:noFill/>
                </a:ln>
                <a:solidFill>
                  <a:srgbClr val="000000"/>
                </a:solidFill>
                <a:effectLst/>
                <a:uLnTx/>
                <a:uFillTx/>
                <a:latin typeface="Monaco" charset="0"/>
                <a:ea typeface="+mn-ea"/>
                <a:cs typeface="+mn-cs"/>
              </a:rPr>
              <a:t> ServletException, IOException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Monaco" charset="0"/>
                <a:ea typeface="+mn-ea"/>
                <a:cs typeface="+mn-cs"/>
              </a:rPr>
              <a:t>	   </a:t>
            </a:r>
            <a:r>
              <a:rPr kumimoji="0" lang="fr-FR" sz="1600" b="0" i="0" u="none" strike="noStrike" kern="1200" cap="none" spc="0" normalizeH="0" baseline="0" noProof="0" dirty="0">
                <a:ln>
                  <a:noFill/>
                </a:ln>
                <a:solidFill>
                  <a:srgbClr val="6A3E3E"/>
                </a:solidFill>
                <a:effectLst/>
                <a:uLnTx/>
                <a:uFillTx/>
                <a:latin typeface="Monaco" charset="0"/>
                <a:ea typeface="+mn-ea"/>
                <a:cs typeface="+mn-cs"/>
              </a:rPr>
              <a:t>response</a:t>
            </a:r>
            <a:r>
              <a:rPr kumimoji="0" lang="fr-FR" sz="1600" b="0" i="0" u="none" strike="noStrike" kern="1200" cap="none" spc="0" normalizeH="0" baseline="0" noProof="0" dirty="0">
                <a:ln>
                  <a:noFill/>
                </a:ln>
                <a:solidFill>
                  <a:srgbClr val="000000"/>
                </a:solidFill>
                <a:effectLst/>
                <a:uLnTx/>
                <a:uFillTx/>
                <a:latin typeface="Monaco" charset="0"/>
                <a:ea typeface="+mn-ea"/>
                <a:cs typeface="+mn-cs"/>
              </a:rPr>
              <a:t>.setContentType(</a:t>
            </a:r>
            <a:r>
              <a:rPr kumimoji="0" lang="fr-FR" sz="1600" b="0" i="0" u="none" strike="noStrike" kern="1200" cap="none" spc="0" normalizeH="0" baseline="0" noProof="0" dirty="0">
                <a:ln>
                  <a:noFill/>
                </a:ln>
                <a:solidFill>
                  <a:srgbClr val="2A00FF"/>
                </a:solidFill>
                <a:effectLst/>
                <a:uLnTx/>
                <a:uFillTx/>
                <a:latin typeface="Monaco" charset="0"/>
                <a:ea typeface="+mn-ea"/>
                <a:cs typeface="+mn-cs"/>
              </a:rPr>
              <a:t>"</a:t>
            </a:r>
            <a:r>
              <a:rPr kumimoji="0" lang="fr-FR" sz="1600" b="0" i="0" u="none" strike="noStrike" kern="1200" cap="none" spc="0" normalizeH="0" baseline="0" noProof="0" dirty="0" err="1">
                <a:ln>
                  <a:noFill/>
                </a:ln>
                <a:solidFill>
                  <a:srgbClr val="2A00FF"/>
                </a:solidFill>
                <a:effectLst/>
                <a:uLnTx/>
                <a:uFillTx/>
                <a:latin typeface="Monaco" charset="0"/>
                <a:ea typeface="+mn-ea"/>
                <a:cs typeface="+mn-cs"/>
              </a:rPr>
              <a:t>text</a:t>
            </a:r>
            <a:r>
              <a:rPr kumimoji="0" lang="fr-FR" sz="1600" b="0" i="0" u="none" strike="noStrike" kern="1200" cap="none" spc="0" normalizeH="0" baseline="0" noProof="0" dirty="0">
                <a:ln>
                  <a:noFill/>
                </a:ln>
                <a:solidFill>
                  <a:srgbClr val="2A00FF"/>
                </a:solidFill>
                <a:effectLst/>
                <a:uLnTx/>
                <a:uFillTx/>
                <a:latin typeface="Monaco" charset="0"/>
                <a:ea typeface="+mn-ea"/>
                <a:cs typeface="+mn-cs"/>
              </a:rPr>
              <a:t>/html"</a:t>
            </a:r>
            <a:r>
              <a:rPr kumimoji="0" lang="fr-FR" sz="1600" b="0" i="0" u="none" strike="noStrike" kern="1200" cap="none" spc="0" normalizeH="0" baseline="0" noProof="0" dirty="0">
                <a:ln>
                  <a:noFill/>
                </a:ln>
                <a:solidFill>
                  <a:srgbClr val="000000"/>
                </a:solidFill>
                <a:effectLst/>
                <a:uLnTx/>
                <a:uFillTx/>
                <a:latin typeface="Monaco" charset="0"/>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Monaco" charset="0"/>
                <a:ea typeface="+mn-ea"/>
                <a:cs typeface="+mn-cs"/>
              </a:rPr>
              <a:t>	   </a:t>
            </a:r>
            <a:r>
              <a:rPr kumimoji="0" lang="fr-FR" sz="1600" b="0" i="0" u="none" strike="noStrike" kern="1200" cap="none" spc="0" normalizeH="0" baseline="0" noProof="0" dirty="0" err="1">
                <a:ln>
                  <a:noFill/>
                </a:ln>
                <a:solidFill>
                  <a:srgbClr val="000000"/>
                </a:solidFill>
                <a:effectLst/>
                <a:highlight>
                  <a:srgbClr val="D4D4D4"/>
                </a:highlight>
                <a:uLnTx/>
                <a:uFillTx/>
                <a:latin typeface="Monaco" charset="0"/>
                <a:ea typeface="+mn-ea"/>
                <a:cs typeface="+mn-cs"/>
              </a:rPr>
              <a:t>ServletOutputStream</a:t>
            </a:r>
            <a:r>
              <a:rPr kumimoji="0" lang="fr-FR" sz="1600" b="0" i="0" u="none" strike="noStrike" kern="1200" cap="none" spc="0" normalizeH="0" baseline="0" noProof="0" dirty="0">
                <a:ln>
                  <a:noFill/>
                </a:ln>
                <a:solidFill>
                  <a:srgbClr val="000000"/>
                </a:solidFill>
                <a:effectLst/>
                <a:highlight>
                  <a:srgbClr val="D4D4D4"/>
                </a:highlight>
                <a:uLnTx/>
                <a:uFillTx/>
                <a:latin typeface="Monaco" charset="0"/>
                <a:ea typeface="+mn-ea"/>
                <a:cs typeface="+mn-cs"/>
              </a:rPr>
              <a:t> </a:t>
            </a:r>
            <a:r>
              <a:rPr kumimoji="0" lang="fr-FR" sz="1600" b="0" i="0" u="none" strike="noStrike" kern="1200" cap="none" spc="0" normalizeH="0" baseline="0" noProof="0" dirty="0">
                <a:ln>
                  <a:noFill/>
                </a:ln>
                <a:solidFill>
                  <a:srgbClr val="6A3E3E"/>
                </a:solidFill>
                <a:effectLst/>
                <a:highlight>
                  <a:srgbClr val="D4D4D4"/>
                </a:highlight>
                <a:uLnTx/>
                <a:uFillTx/>
                <a:latin typeface="Monaco" charset="0"/>
                <a:ea typeface="+mn-ea"/>
                <a:cs typeface="+mn-cs"/>
              </a:rPr>
              <a:t>out</a:t>
            </a:r>
            <a:r>
              <a:rPr kumimoji="0" lang="fr-FR" sz="1600" b="0" i="0" u="none" strike="noStrike" kern="1200" cap="none" spc="0" normalizeH="0" baseline="0" noProof="0" dirty="0">
                <a:ln>
                  <a:noFill/>
                </a:ln>
                <a:solidFill>
                  <a:srgbClr val="000000"/>
                </a:solidFill>
                <a:effectLst/>
                <a:highlight>
                  <a:srgbClr val="D4D4D4"/>
                </a:highlight>
                <a:uLnTx/>
                <a:uFillTx/>
                <a:latin typeface="Monaco" charset="0"/>
                <a:ea typeface="+mn-ea"/>
                <a:cs typeface="+mn-cs"/>
              </a:rPr>
              <a:t> = </a:t>
            </a:r>
            <a:r>
              <a:rPr kumimoji="0" lang="fr-FR" sz="1600" b="0" i="0" u="none" strike="noStrike" kern="1200" cap="none" spc="0" normalizeH="0" baseline="0" noProof="0" dirty="0" err="1">
                <a:ln>
                  <a:noFill/>
                </a:ln>
                <a:solidFill>
                  <a:srgbClr val="6A3E3E"/>
                </a:solidFill>
                <a:effectLst/>
                <a:highlight>
                  <a:srgbClr val="D4D4D4"/>
                </a:highlight>
                <a:uLnTx/>
                <a:uFillTx/>
                <a:latin typeface="Monaco" charset="0"/>
                <a:ea typeface="+mn-ea"/>
                <a:cs typeface="+mn-cs"/>
              </a:rPr>
              <a:t>response</a:t>
            </a:r>
            <a:r>
              <a:rPr kumimoji="0" lang="fr-FR" sz="1600" b="0" i="0" u="none" strike="noStrike" kern="1200" cap="none" spc="0" normalizeH="0" baseline="0" noProof="0" dirty="0" err="1">
                <a:ln>
                  <a:noFill/>
                </a:ln>
                <a:solidFill>
                  <a:srgbClr val="000000"/>
                </a:solidFill>
                <a:effectLst/>
                <a:highlight>
                  <a:srgbClr val="D4D4D4"/>
                </a:highlight>
                <a:uLnTx/>
                <a:uFillTx/>
                <a:latin typeface="Monaco" charset="0"/>
                <a:ea typeface="+mn-ea"/>
                <a:cs typeface="+mn-cs"/>
              </a:rPr>
              <a:t>.getOutputStream</a:t>
            </a:r>
            <a:r>
              <a:rPr kumimoji="0" lang="fr-FR" sz="1600" b="0" i="0" u="none" strike="noStrike" kern="1200" cap="none" spc="0" normalizeH="0" baseline="0" noProof="0" dirty="0">
                <a:ln>
                  <a:noFill/>
                </a:ln>
                <a:solidFill>
                  <a:srgbClr val="000000"/>
                </a:solidFill>
                <a:effectLst/>
                <a:highlight>
                  <a:srgbClr val="D4D4D4"/>
                </a:highlight>
                <a:uLnTx/>
                <a:uFillTx/>
                <a:latin typeface="Monaco" charset="0"/>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mr-IN" sz="1600" b="0" i="0" u="none" strike="noStrike" kern="1200" cap="none" spc="0" normalizeH="0" baseline="0" noProof="0" dirty="0">
                <a:ln>
                  <a:noFill/>
                </a:ln>
                <a:solidFill>
                  <a:srgbClr val="000000"/>
                </a:solidFill>
                <a:effectLst/>
                <a:uLnTx/>
                <a:uFillTx/>
                <a:latin typeface="Monaco" charset="0"/>
                <a:ea typeface="+mn-ea"/>
                <a:cs typeface="Mangal" panose="02040503050203030202" pitchFamily="18" charset="0"/>
              </a:rPr>
              <a:t>	      </a:t>
            </a:r>
            <a:r>
              <a:rPr kumimoji="0" lang="mr-IN" sz="1600" b="0" i="0" u="none" strike="noStrike" kern="1200" cap="none" spc="0" normalizeH="0" baseline="0" noProof="0" dirty="0">
                <a:ln>
                  <a:noFill/>
                </a:ln>
                <a:solidFill>
                  <a:srgbClr val="6A3E3E"/>
                </a:solidFill>
                <a:effectLst/>
                <a:uLnTx/>
                <a:uFillTx/>
                <a:latin typeface="Monaco" charset="0"/>
                <a:ea typeface="+mn-ea"/>
                <a:cs typeface="Mangal" panose="02040503050203030202" pitchFamily="18" charset="0"/>
              </a:rPr>
              <a:t>out</a:t>
            </a:r>
            <a:r>
              <a:rPr kumimoji="0" lang="mr-IN" sz="1600" b="0" i="0" u="none" strike="noStrike" kern="1200" cap="none" spc="0" normalizeH="0" baseline="0" noProof="0" dirty="0">
                <a:ln>
                  <a:noFill/>
                </a:ln>
                <a:solidFill>
                  <a:srgbClr val="000000"/>
                </a:solidFill>
                <a:effectLst/>
                <a:uLnTx/>
                <a:uFillTx/>
                <a:latin typeface="Monaco" charset="0"/>
                <a:ea typeface="+mn-ea"/>
                <a:cs typeface="Mangal" panose="02040503050203030202" pitchFamily="18" charset="0"/>
              </a:rPr>
              <a:t>.println(</a:t>
            </a:r>
            <a:r>
              <a:rPr kumimoji="0" lang="mr-IN" sz="1600" b="0" i="0" u="none" strike="noStrike" kern="1200" cap="none" spc="0" normalizeH="0" baseline="0" noProof="0" dirty="0">
                <a:ln>
                  <a:noFill/>
                </a:ln>
                <a:solidFill>
                  <a:srgbClr val="2A00FF"/>
                </a:solidFill>
                <a:effectLst/>
                <a:uLnTx/>
                <a:uFillTx/>
                <a:latin typeface="Monaco" charset="0"/>
                <a:ea typeface="+mn-ea"/>
                <a:cs typeface="Mangal" panose="02040503050203030202" pitchFamily="18" charset="0"/>
              </a:rPr>
              <a:t>"&lt;HTML&gt;\</a:t>
            </a:r>
            <a:r>
              <a:rPr kumimoji="0" lang="mr-IN" sz="1600" b="0" i="0" u="none" strike="noStrike" kern="1200" cap="none" spc="0" normalizeH="0" baseline="0" noProof="0" dirty="0" err="1">
                <a:ln>
                  <a:noFill/>
                </a:ln>
                <a:solidFill>
                  <a:srgbClr val="2A00FF"/>
                </a:solidFill>
                <a:effectLst/>
                <a:uLnTx/>
                <a:uFillTx/>
                <a:latin typeface="Monaco" charset="0"/>
                <a:ea typeface="+mn-ea"/>
                <a:cs typeface="Mangal" panose="02040503050203030202" pitchFamily="18" charset="0"/>
              </a:rPr>
              <a:t>n</a:t>
            </a:r>
            <a:r>
              <a:rPr kumimoji="0" lang="mr-IN" sz="1600" b="0" i="0" u="none" strike="noStrike" kern="1200" cap="none" spc="0" normalizeH="0" baseline="0" noProof="0" dirty="0">
                <a:ln>
                  <a:noFill/>
                </a:ln>
                <a:solidFill>
                  <a:srgbClr val="2A00FF"/>
                </a:solidFill>
                <a:effectLst/>
                <a:uLnTx/>
                <a:uFillTx/>
                <a:latin typeface="Monaco" charset="0"/>
                <a:ea typeface="+mn-ea"/>
                <a:cs typeface="Mangal" panose="02040503050203030202" pitchFamily="18" charset="0"/>
              </a:rPr>
              <a:t>"</a:t>
            </a:r>
            <a:r>
              <a:rPr kumimoji="0" lang="mr-IN" sz="1600" b="0" i="0" u="none" strike="noStrike" kern="1200" cap="none" spc="0" normalizeH="0" baseline="0" noProof="0" dirty="0">
                <a:ln>
                  <a:noFill/>
                </a:ln>
                <a:solidFill>
                  <a:srgbClr val="000000"/>
                </a:solidFill>
                <a:effectLst/>
                <a:uLnTx/>
                <a:uFillTx/>
                <a:latin typeface="Monaco" charset="0"/>
                <a:ea typeface="+mn-ea"/>
                <a:cs typeface="Mangal" panose="02040503050203030202" pitchFamily="18" charset="0"/>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mr-IN" sz="1600" b="0" i="0" u="none" strike="noStrike" kern="1200" cap="none" spc="0" normalizeH="0" baseline="0" noProof="0" dirty="0">
                <a:ln>
                  <a:noFill/>
                </a:ln>
                <a:solidFill>
                  <a:srgbClr val="000000"/>
                </a:solidFill>
                <a:effectLst/>
                <a:uLnTx/>
                <a:uFillTx/>
                <a:latin typeface="Monaco" charset="0"/>
                <a:ea typeface="+mn-ea"/>
                <a:cs typeface="Mangal" panose="02040503050203030202" pitchFamily="18" charset="0"/>
              </a:rPr>
              <a:t>	      </a:t>
            </a:r>
            <a:r>
              <a:rPr kumimoji="0" lang="mr-IN" sz="1600" b="0" i="0" u="none" strike="noStrike" kern="1200" cap="none" spc="0" normalizeH="0" baseline="0" noProof="0" dirty="0">
                <a:ln>
                  <a:noFill/>
                </a:ln>
                <a:solidFill>
                  <a:srgbClr val="6A3E3E"/>
                </a:solidFill>
                <a:effectLst/>
                <a:uLnTx/>
                <a:uFillTx/>
                <a:latin typeface="Monaco" charset="0"/>
                <a:ea typeface="+mn-ea"/>
                <a:cs typeface="Mangal" panose="02040503050203030202" pitchFamily="18" charset="0"/>
              </a:rPr>
              <a:t>out</a:t>
            </a:r>
            <a:r>
              <a:rPr kumimoji="0" lang="mr-IN" sz="1600" b="0" i="0" u="none" strike="noStrike" kern="1200" cap="none" spc="0" normalizeH="0" baseline="0" noProof="0" dirty="0">
                <a:ln>
                  <a:noFill/>
                </a:ln>
                <a:solidFill>
                  <a:srgbClr val="000000"/>
                </a:solidFill>
                <a:effectLst/>
                <a:uLnTx/>
                <a:uFillTx/>
                <a:latin typeface="Monaco" charset="0"/>
                <a:ea typeface="+mn-ea"/>
                <a:cs typeface="Mangal" panose="02040503050203030202" pitchFamily="18" charset="0"/>
              </a:rPr>
              <a:t>.println(</a:t>
            </a:r>
            <a:r>
              <a:rPr kumimoji="0" lang="mr-IN" sz="1600" b="0" i="0" u="none" strike="noStrike" kern="1200" cap="none" spc="0" normalizeH="0" baseline="0" noProof="0" dirty="0">
                <a:ln>
                  <a:noFill/>
                </a:ln>
                <a:solidFill>
                  <a:srgbClr val="2A00FF"/>
                </a:solidFill>
                <a:effectLst/>
                <a:uLnTx/>
                <a:uFillTx/>
                <a:latin typeface="Monaco" charset="0"/>
                <a:ea typeface="+mn-ea"/>
                <a:cs typeface="Mangal" panose="02040503050203030202" pitchFamily="18" charset="0"/>
              </a:rPr>
              <a:t>"&lt;HEAD&gt;\</a:t>
            </a:r>
            <a:r>
              <a:rPr kumimoji="0" lang="mr-IN" sz="1600" b="0" i="0" u="none" strike="noStrike" kern="1200" cap="none" spc="0" normalizeH="0" baseline="0" noProof="0" dirty="0" err="1">
                <a:ln>
                  <a:noFill/>
                </a:ln>
                <a:solidFill>
                  <a:srgbClr val="2A00FF"/>
                </a:solidFill>
                <a:effectLst/>
                <a:uLnTx/>
                <a:uFillTx/>
                <a:latin typeface="Monaco" charset="0"/>
                <a:ea typeface="+mn-ea"/>
                <a:cs typeface="Mangal" panose="02040503050203030202" pitchFamily="18" charset="0"/>
              </a:rPr>
              <a:t>n</a:t>
            </a:r>
            <a:r>
              <a:rPr kumimoji="0" lang="mr-IN" sz="1600" b="0" i="0" u="none" strike="noStrike" kern="1200" cap="none" spc="0" normalizeH="0" baseline="0" noProof="0" dirty="0">
                <a:ln>
                  <a:noFill/>
                </a:ln>
                <a:solidFill>
                  <a:srgbClr val="2A00FF"/>
                </a:solidFill>
                <a:effectLst/>
                <a:uLnTx/>
                <a:uFillTx/>
                <a:latin typeface="Monaco" charset="0"/>
                <a:ea typeface="+mn-ea"/>
                <a:cs typeface="Mangal" panose="02040503050203030202" pitchFamily="18" charset="0"/>
              </a:rPr>
              <a:t>"</a:t>
            </a:r>
            <a:r>
              <a:rPr kumimoji="0" lang="mr-IN" sz="1600" b="0" i="0" u="none" strike="noStrike" kern="1200" cap="none" spc="0" normalizeH="0" baseline="0" noProof="0" dirty="0">
                <a:ln>
                  <a:noFill/>
                </a:ln>
                <a:solidFill>
                  <a:srgbClr val="000000"/>
                </a:solidFill>
                <a:effectLst/>
                <a:uLnTx/>
                <a:uFillTx/>
                <a:latin typeface="Monaco" charset="0"/>
                <a:ea typeface="+mn-ea"/>
                <a:cs typeface="Mangal" panose="02040503050203030202" pitchFamily="18" charset="0"/>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Monaco" charset="0"/>
                <a:ea typeface="+mn-ea"/>
                <a:cs typeface="+mn-cs"/>
              </a:rPr>
              <a:t>	   </a:t>
            </a:r>
            <a:r>
              <a:rPr kumimoji="0" lang="fr-FR" sz="1600" b="0" i="0" u="none" strike="noStrike" kern="1200" cap="none" spc="0" normalizeH="0" baseline="0" noProof="0" dirty="0">
                <a:ln>
                  <a:noFill/>
                </a:ln>
                <a:solidFill>
                  <a:srgbClr val="6A3E3E"/>
                </a:solidFill>
                <a:effectLst/>
                <a:uLnTx/>
                <a:uFillTx/>
                <a:latin typeface="Monaco" charset="0"/>
                <a:ea typeface="+mn-ea"/>
                <a:cs typeface="+mn-cs"/>
              </a:rPr>
              <a:t>out</a:t>
            </a:r>
            <a:r>
              <a:rPr kumimoji="0" lang="fr-FR" sz="1600" b="0" i="0" u="none" strike="noStrike" kern="1200" cap="none" spc="0" normalizeH="0" baseline="0" noProof="0" dirty="0">
                <a:ln>
                  <a:noFill/>
                </a:ln>
                <a:solidFill>
                  <a:srgbClr val="000000"/>
                </a:solidFill>
                <a:effectLst/>
                <a:uLnTx/>
                <a:uFillTx/>
                <a:latin typeface="Monaco" charset="0"/>
                <a:ea typeface="+mn-ea"/>
                <a:cs typeface="+mn-cs"/>
              </a:rPr>
              <a:t>.println(</a:t>
            </a:r>
            <a:r>
              <a:rPr kumimoji="0" lang="fr-FR" sz="1600" b="0" i="0" u="none" strike="noStrike" kern="1200" cap="none" spc="0" normalizeH="0" baseline="0" noProof="0" dirty="0">
                <a:ln>
                  <a:noFill/>
                </a:ln>
                <a:solidFill>
                  <a:srgbClr val="2A00FF"/>
                </a:solidFill>
                <a:effectLst/>
                <a:uLnTx/>
                <a:uFillTx/>
                <a:latin typeface="Monaco" charset="0"/>
                <a:ea typeface="+mn-ea"/>
                <a:cs typeface="+mn-cs"/>
              </a:rPr>
              <a:t>"&lt;TITLE&gt;Bonjour&lt;/TITLE&gt;\n"</a:t>
            </a:r>
            <a:r>
              <a:rPr kumimoji="0" lang="fr-FR" sz="1600" b="0" i="0" u="none" strike="noStrike" kern="1200" cap="none" spc="0" normalizeH="0" baseline="0" noProof="0" dirty="0">
                <a:ln>
                  <a:noFill/>
                </a:ln>
                <a:solidFill>
                  <a:srgbClr val="000000"/>
                </a:solidFill>
                <a:effectLst/>
                <a:uLnTx/>
                <a:uFillTx/>
                <a:latin typeface="Monaco" charset="0"/>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mr-IN" sz="1600" b="0" i="0" u="none" strike="noStrike" kern="1200" cap="none" spc="0" normalizeH="0" baseline="0" noProof="0" dirty="0">
                <a:ln>
                  <a:noFill/>
                </a:ln>
                <a:solidFill>
                  <a:srgbClr val="000000"/>
                </a:solidFill>
                <a:effectLst/>
                <a:uLnTx/>
                <a:uFillTx/>
                <a:latin typeface="Monaco" charset="0"/>
                <a:ea typeface="+mn-ea"/>
                <a:cs typeface="Mangal" panose="02040503050203030202" pitchFamily="18" charset="0"/>
              </a:rPr>
              <a:t>	      </a:t>
            </a:r>
            <a:r>
              <a:rPr kumimoji="0" lang="mr-IN" sz="1600" b="0" i="0" u="none" strike="noStrike" kern="1200" cap="none" spc="0" normalizeH="0" baseline="0" noProof="0" dirty="0">
                <a:ln>
                  <a:noFill/>
                </a:ln>
                <a:solidFill>
                  <a:srgbClr val="6A3E3E"/>
                </a:solidFill>
                <a:effectLst/>
                <a:uLnTx/>
                <a:uFillTx/>
                <a:latin typeface="Monaco" charset="0"/>
                <a:ea typeface="+mn-ea"/>
                <a:cs typeface="Mangal" panose="02040503050203030202" pitchFamily="18" charset="0"/>
              </a:rPr>
              <a:t>out</a:t>
            </a:r>
            <a:r>
              <a:rPr kumimoji="0" lang="mr-IN" sz="1600" b="0" i="0" u="none" strike="noStrike" kern="1200" cap="none" spc="0" normalizeH="0" baseline="0" noProof="0" dirty="0">
                <a:ln>
                  <a:noFill/>
                </a:ln>
                <a:solidFill>
                  <a:srgbClr val="000000"/>
                </a:solidFill>
                <a:effectLst/>
                <a:uLnTx/>
                <a:uFillTx/>
                <a:latin typeface="Monaco" charset="0"/>
                <a:ea typeface="+mn-ea"/>
                <a:cs typeface="Mangal" panose="02040503050203030202" pitchFamily="18" charset="0"/>
              </a:rPr>
              <a:t>.println(</a:t>
            </a:r>
            <a:r>
              <a:rPr kumimoji="0" lang="mr-IN" sz="1600" b="0" i="0" u="none" strike="noStrike" kern="1200" cap="none" spc="0" normalizeH="0" baseline="0" noProof="0" dirty="0">
                <a:ln>
                  <a:noFill/>
                </a:ln>
                <a:solidFill>
                  <a:srgbClr val="2A00FF"/>
                </a:solidFill>
                <a:effectLst/>
                <a:uLnTx/>
                <a:uFillTx/>
                <a:latin typeface="Monaco" charset="0"/>
                <a:ea typeface="+mn-ea"/>
                <a:cs typeface="Mangal" panose="02040503050203030202" pitchFamily="18" charset="0"/>
              </a:rPr>
              <a:t>"&lt;/HEAD&gt;\</a:t>
            </a:r>
            <a:r>
              <a:rPr kumimoji="0" lang="mr-IN" sz="1600" b="0" i="0" u="none" strike="noStrike" kern="1200" cap="none" spc="0" normalizeH="0" baseline="0" noProof="0" dirty="0" err="1">
                <a:ln>
                  <a:noFill/>
                </a:ln>
                <a:solidFill>
                  <a:srgbClr val="2A00FF"/>
                </a:solidFill>
                <a:effectLst/>
                <a:uLnTx/>
                <a:uFillTx/>
                <a:latin typeface="Monaco" charset="0"/>
                <a:ea typeface="+mn-ea"/>
                <a:cs typeface="Mangal" panose="02040503050203030202" pitchFamily="18" charset="0"/>
              </a:rPr>
              <a:t>n</a:t>
            </a:r>
            <a:r>
              <a:rPr kumimoji="0" lang="mr-IN" sz="1600" b="0" i="0" u="none" strike="noStrike" kern="1200" cap="none" spc="0" normalizeH="0" baseline="0" noProof="0" dirty="0">
                <a:ln>
                  <a:noFill/>
                </a:ln>
                <a:solidFill>
                  <a:srgbClr val="2A00FF"/>
                </a:solidFill>
                <a:effectLst/>
                <a:uLnTx/>
                <a:uFillTx/>
                <a:latin typeface="Monaco" charset="0"/>
                <a:ea typeface="+mn-ea"/>
                <a:cs typeface="Mangal" panose="02040503050203030202" pitchFamily="18" charset="0"/>
              </a:rPr>
              <a:t>"</a:t>
            </a:r>
            <a:r>
              <a:rPr kumimoji="0" lang="mr-IN" sz="1600" b="0" i="0" u="none" strike="noStrike" kern="1200" cap="none" spc="0" normalizeH="0" baseline="0" noProof="0" dirty="0">
                <a:ln>
                  <a:noFill/>
                </a:ln>
                <a:solidFill>
                  <a:srgbClr val="000000"/>
                </a:solidFill>
                <a:effectLst/>
                <a:uLnTx/>
                <a:uFillTx/>
                <a:latin typeface="Monaco" charset="0"/>
                <a:ea typeface="+mn-ea"/>
                <a:cs typeface="Mangal" panose="02040503050203030202" pitchFamily="18" charset="0"/>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mr-IN" sz="1600" b="0" i="0" u="none" strike="noStrike" kern="1200" cap="none" spc="0" normalizeH="0" baseline="0" noProof="0" dirty="0">
                <a:ln>
                  <a:noFill/>
                </a:ln>
                <a:solidFill>
                  <a:srgbClr val="000000"/>
                </a:solidFill>
                <a:effectLst/>
                <a:uLnTx/>
                <a:uFillTx/>
                <a:latin typeface="Monaco" charset="0"/>
                <a:ea typeface="+mn-ea"/>
                <a:cs typeface="Mangal" panose="02040503050203030202" pitchFamily="18" charset="0"/>
              </a:rPr>
              <a:t>	      </a:t>
            </a:r>
            <a:r>
              <a:rPr kumimoji="0" lang="mr-IN" sz="1600" b="0" i="0" u="none" strike="noStrike" kern="1200" cap="none" spc="0" normalizeH="0" baseline="0" noProof="0" dirty="0">
                <a:ln>
                  <a:noFill/>
                </a:ln>
                <a:solidFill>
                  <a:srgbClr val="6A3E3E"/>
                </a:solidFill>
                <a:effectLst/>
                <a:uLnTx/>
                <a:uFillTx/>
                <a:latin typeface="Monaco" charset="0"/>
                <a:ea typeface="+mn-ea"/>
                <a:cs typeface="Mangal" panose="02040503050203030202" pitchFamily="18" charset="0"/>
              </a:rPr>
              <a:t>out</a:t>
            </a:r>
            <a:r>
              <a:rPr kumimoji="0" lang="mr-IN" sz="1600" b="0" i="0" u="none" strike="noStrike" kern="1200" cap="none" spc="0" normalizeH="0" baseline="0" noProof="0" dirty="0">
                <a:ln>
                  <a:noFill/>
                </a:ln>
                <a:solidFill>
                  <a:srgbClr val="000000"/>
                </a:solidFill>
                <a:effectLst/>
                <a:uLnTx/>
                <a:uFillTx/>
                <a:latin typeface="Monaco" charset="0"/>
                <a:ea typeface="+mn-ea"/>
                <a:cs typeface="Mangal" panose="02040503050203030202" pitchFamily="18" charset="0"/>
              </a:rPr>
              <a:t>.println(</a:t>
            </a:r>
            <a:r>
              <a:rPr kumimoji="0" lang="mr-IN" sz="1600" b="0" i="0" u="none" strike="noStrike" kern="1200" cap="none" spc="0" normalizeH="0" baseline="0" noProof="0" dirty="0">
                <a:ln>
                  <a:noFill/>
                </a:ln>
                <a:solidFill>
                  <a:srgbClr val="2A00FF"/>
                </a:solidFill>
                <a:effectLst/>
                <a:uLnTx/>
                <a:uFillTx/>
                <a:latin typeface="Monaco" charset="0"/>
                <a:ea typeface="+mn-ea"/>
                <a:cs typeface="Mangal" panose="02040503050203030202" pitchFamily="18" charset="0"/>
              </a:rPr>
              <a:t>"&lt;BODY&gt;\</a:t>
            </a:r>
            <a:r>
              <a:rPr kumimoji="0" lang="mr-IN" sz="1600" b="0" i="0" u="none" strike="noStrike" kern="1200" cap="none" spc="0" normalizeH="0" baseline="0" noProof="0" dirty="0" err="1">
                <a:ln>
                  <a:noFill/>
                </a:ln>
                <a:solidFill>
                  <a:srgbClr val="2A00FF"/>
                </a:solidFill>
                <a:effectLst/>
                <a:uLnTx/>
                <a:uFillTx/>
                <a:latin typeface="Monaco" charset="0"/>
                <a:ea typeface="+mn-ea"/>
                <a:cs typeface="Mangal" panose="02040503050203030202" pitchFamily="18" charset="0"/>
              </a:rPr>
              <a:t>n</a:t>
            </a:r>
            <a:r>
              <a:rPr kumimoji="0" lang="mr-IN" sz="1600" b="0" i="0" u="none" strike="noStrike" kern="1200" cap="none" spc="0" normalizeH="0" baseline="0" noProof="0" dirty="0">
                <a:ln>
                  <a:noFill/>
                </a:ln>
                <a:solidFill>
                  <a:srgbClr val="2A00FF"/>
                </a:solidFill>
                <a:effectLst/>
                <a:uLnTx/>
                <a:uFillTx/>
                <a:latin typeface="Monaco" charset="0"/>
                <a:ea typeface="+mn-ea"/>
                <a:cs typeface="Mangal" panose="02040503050203030202" pitchFamily="18" charset="0"/>
              </a:rPr>
              <a:t>"</a:t>
            </a:r>
            <a:r>
              <a:rPr kumimoji="0" lang="mr-IN" sz="1600" b="0" i="0" u="none" strike="noStrike" kern="1200" cap="none" spc="0" normalizeH="0" baseline="0" noProof="0" dirty="0">
                <a:ln>
                  <a:noFill/>
                </a:ln>
                <a:solidFill>
                  <a:srgbClr val="000000"/>
                </a:solidFill>
                <a:effectLst/>
                <a:uLnTx/>
                <a:uFillTx/>
                <a:latin typeface="Monaco" charset="0"/>
                <a:ea typeface="+mn-ea"/>
                <a:cs typeface="Mangal" panose="02040503050203030202" pitchFamily="18" charset="0"/>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mr-IN" sz="1600" b="0" i="0" u="none" strike="noStrike" kern="1200" cap="none" spc="0" normalizeH="0" baseline="0" noProof="0" dirty="0">
                <a:ln>
                  <a:noFill/>
                </a:ln>
                <a:solidFill>
                  <a:srgbClr val="000000"/>
                </a:solidFill>
                <a:effectLst/>
                <a:uLnTx/>
                <a:uFillTx/>
                <a:latin typeface="Monaco" charset="0"/>
                <a:ea typeface="+mn-ea"/>
                <a:cs typeface="Mangal" panose="02040503050203030202" pitchFamily="18" charset="0"/>
              </a:rPr>
              <a:t>	      </a:t>
            </a:r>
            <a:r>
              <a:rPr kumimoji="0" lang="mr-IN" sz="1600" b="0" i="0" u="none" strike="noStrike" kern="1200" cap="none" spc="0" normalizeH="0" baseline="0" noProof="0" dirty="0">
                <a:ln>
                  <a:noFill/>
                </a:ln>
                <a:solidFill>
                  <a:srgbClr val="6A3E3E"/>
                </a:solidFill>
                <a:effectLst/>
                <a:uLnTx/>
                <a:uFillTx/>
                <a:latin typeface="Monaco" charset="0"/>
                <a:ea typeface="+mn-ea"/>
                <a:cs typeface="Mangal" panose="02040503050203030202" pitchFamily="18" charset="0"/>
              </a:rPr>
              <a:t>out</a:t>
            </a:r>
            <a:r>
              <a:rPr kumimoji="0" lang="mr-IN" sz="1600" b="0" i="0" u="none" strike="noStrike" kern="1200" cap="none" spc="0" normalizeH="0" baseline="0" noProof="0" dirty="0">
                <a:ln>
                  <a:noFill/>
                </a:ln>
                <a:solidFill>
                  <a:srgbClr val="000000"/>
                </a:solidFill>
                <a:effectLst/>
                <a:uLnTx/>
                <a:uFillTx/>
                <a:latin typeface="Monaco" charset="0"/>
                <a:ea typeface="+mn-ea"/>
                <a:cs typeface="Mangal" panose="02040503050203030202" pitchFamily="18" charset="0"/>
              </a:rPr>
              <a:t>.println(</a:t>
            </a:r>
            <a:r>
              <a:rPr kumimoji="0" lang="mr-IN" sz="1600" b="0" i="0" u="none" strike="noStrike" kern="1200" cap="none" spc="0" normalizeH="0" baseline="0" noProof="0" dirty="0">
                <a:ln>
                  <a:noFill/>
                </a:ln>
                <a:solidFill>
                  <a:srgbClr val="2A00FF"/>
                </a:solidFill>
                <a:effectLst/>
                <a:uLnTx/>
                <a:uFillTx/>
                <a:latin typeface="Monaco" charset="0"/>
                <a:ea typeface="+mn-ea"/>
                <a:cs typeface="Mangal" panose="02040503050203030202" pitchFamily="18" charset="0"/>
              </a:rPr>
              <a:t>"&lt;H1&gt;</a:t>
            </a:r>
            <a:r>
              <a:rPr kumimoji="0" lang="mr-IN" sz="1600" b="0" i="0" u="none" strike="noStrike" kern="1200" cap="none" spc="0" normalizeH="0" baseline="0" noProof="0" dirty="0" err="1">
                <a:ln>
                  <a:noFill/>
                </a:ln>
                <a:solidFill>
                  <a:srgbClr val="2A00FF"/>
                </a:solidFill>
                <a:effectLst/>
                <a:uLnTx/>
                <a:uFillTx/>
                <a:latin typeface="Monaco" charset="0"/>
                <a:ea typeface="+mn-ea"/>
                <a:cs typeface="Mangal" panose="02040503050203030202" pitchFamily="18" charset="0"/>
              </a:rPr>
              <a:t>Bonjour</a:t>
            </a:r>
            <a:r>
              <a:rPr kumimoji="0" lang="mr-IN" sz="1600" b="0" i="0" u="none" strike="noStrike" kern="1200" cap="none" spc="0" normalizeH="0" baseline="0" noProof="0" dirty="0">
                <a:ln>
                  <a:noFill/>
                </a:ln>
                <a:solidFill>
                  <a:srgbClr val="2A00FF"/>
                </a:solidFill>
                <a:effectLst/>
                <a:uLnTx/>
                <a:uFillTx/>
                <a:latin typeface="Monaco" charset="0"/>
                <a:ea typeface="+mn-ea"/>
                <a:cs typeface="Mangal" panose="02040503050203030202" pitchFamily="18" charset="0"/>
              </a:rPr>
              <a:t>&lt;/H1&gt;\</a:t>
            </a:r>
            <a:r>
              <a:rPr kumimoji="0" lang="mr-IN" sz="1600" b="0" i="0" u="none" strike="noStrike" kern="1200" cap="none" spc="0" normalizeH="0" baseline="0" noProof="0" dirty="0" err="1">
                <a:ln>
                  <a:noFill/>
                </a:ln>
                <a:solidFill>
                  <a:srgbClr val="2A00FF"/>
                </a:solidFill>
                <a:effectLst/>
                <a:uLnTx/>
                <a:uFillTx/>
                <a:latin typeface="Monaco" charset="0"/>
                <a:ea typeface="+mn-ea"/>
                <a:cs typeface="Mangal" panose="02040503050203030202" pitchFamily="18" charset="0"/>
              </a:rPr>
              <a:t>n</a:t>
            </a:r>
            <a:r>
              <a:rPr kumimoji="0" lang="mr-IN" sz="1600" b="0" i="0" u="none" strike="noStrike" kern="1200" cap="none" spc="0" normalizeH="0" baseline="0" noProof="0" dirty="0">
                <a:ln>
                  <a:noFill/>
                </a:ln>
                <a:solidFill>
                  <a:srgbClr val="2A00FF"/>
                </a:solidFill>
                <a:effectLst/>
                <a:uLnTx/>
                <a:uFillTx/>
                <a:latin typeface="Monaco" charset="0"/>
                <a:ea typeface="+mn-ea"/>
                <a:cs typeface="Mangal" panose="02040503050203030202" pitchFamily="18" charset="0"/>
              </a:rPr>
              <a:t>"</a:t>
            </a:r>
            <a:r>
              <a:rPr kumimoji="0" lang="mr-IN" sz="1600" b="0" i="0" u="none" strike="noStrike" kern="1200" cap="none" spc="0" normalizeH="0" baseline="0" noProof="0" dirty="0">
                <a:ln>
                  <a:noFill/>
                </a:ln>
                <a:solidFill>
                  <a:srgbClr val="000000"/>
                </a:solidFill>
                <a:effectLst/>
                <a:uLnTx/>
                <a:uFillTx/>
                <a:latin typeface="Monaco" charset="0"/>
                <a:ea typeface="+mn-ea"/>
                <a:cs typeface="Mangal" panose="02040503050203030202" pitchFamily="18" charset="0"/>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mr-IN" sz="1600" b="0" i="0" u="none" strike="noStrike" kern="1200" cap="none" spc="0" normalizeH="0" baseline="0" noProof="0" dirty="0">
                <a:ln>
                  <a:noFill/>
                </a:ln>
                <a:solidFill>
                  <a:srgbClr val="000000"/>
                </a:solidFill>
                <a:effectLst/>
                <a:uLnTx/>
                <a:uFillTx/>
                <a:latin typeface="Monaco" charset="0"/>
                <a:ea typeface="+mn-ea"/>
                <a:cs typeface="Mangal" panose="02040503050203030202" pitchFamily="18" charset="0"/>
              </a:rPr>
              <a:t>	      </a:t>
            </a:r>
            <a:r>
              <a:rPr kumimoji="0" lang="mr-IN" sz="1600" b="0" i="0" u="none" strike="noStrike" kern="1200" cap="none" spc="0" normalizeH="0" baseline="0" noProof="0" dirty="0">
                <a:ln>
                  <a:noFill/>
                </a:ln>
                <a:solidFill>
                  <a:srgbClr val="6A3E3E"/>
                </a:solidFill>
                <a:effectLst/>
                <a:uLnTx/>
                <a:uFillTx/>
                <a:latin typeface="Monaco" charset="0"/>
                <a:ea typeface="+mn-ea"/>
                <a:cs typeface="Mangal" panose="02040503050203030202" pitchFamily="18" charset="0"/>
              </a:rPr>
              <a:t>out</a:t>
            </a:r>
            <a:r>
              <a:rPr kumimoji="0" lang="mr-IN" sz="1600" b="0" i="0" u="none" strike="noStrike" kern="1200" cap="none" spc="0" normalizeH="0" baseline="0" noProof="0" dirty="0">
                <a:ln>
                  <a:noFill/>
                </a:ln>
                <a:solidFill>
                  <a:srgbClr val="000000"/>
                </a:solidFill>
                <a:effectLst/>
                <a:uLnTx/>
                <a:uFillTx/>
                <a:latin typeface="Monaco" charset="0"/>
                <a:ea typeface="+mn-ea"/>
                <a:cs typeface="Mangal" panose="02040503050203030202" pitchFamily="18" charset="0"/>
              </a:rPr>
              <a:t>.println(</a:t>
            </a:r>
            <a:r>
              <a:rPr kumimoji="0" lang="mr-IN" sz="1600" b="0" i="0" u="none" strike="noStrike" kern="1200" cap="none" spc="0" normalizeH="0" baseline="0" noProof="0" dirty="0">
                <a:ln>
                  <a:noFill/>
                </a:ln>
                <a:solidFill>
                  <a:srgbClr val="2A00FF"/>
                </a:solidFill>
                <a:effectLst/>
                <a:uLnTx/>
                <a:uFillTx/>
                <a:latin typeface="Monaco" charset="0"/>
                <a:ea typeface="+mn-ea"/>
                <a:cs typeface="Mangal" panose="02040503050203030202" pitchFamily="18" charset="0"/>
              </a:rPr>
              <a:t>"&lt;/BODY&gt;\</a:t>
            </a:r>
            <a:r>
              <a:rPr kumimoji="0" lang="mr-IN" sz="1600" b="0" i="0" u="none" strike="noStrike" kern="1200" cap="none" spc="0" normalizeH="0" baseline="0" noProof="0" dirty="0" err="1">
                <a:ln>
                  <a:noFill/>
                </a:ln>
                <a:solidFill>
                  <a:srgbClr val="2A00FF"/>
                </a:solidFill>
                <a:effectLst/>
                <a:uLnTx/>
                <a:uFillTx/>
                <a:latin typeface="Monaco" charset="0"/>
                <a:ea typeface="+mn-ea"/>
                <a:cs typeface="Mangal" panose="02040503050203030202" pitchFamily="18" charset="0"/>
              </a:rPr>
              <a:t>n</a:t>
            </a:r>
            <a:r>
              <a:rPr kumimoji="0" lang="mr-IN" sz="1600" b="0" i="0" u="none" strike="noStrike" kern="1200" cap="none" spc="0" normalizeH="0" baseline="0" noProof="0" dirty="0">
                <a:ln>
                  <a:noFill/>
                </a:ln>
                <a:solidFill>
                  <a:srgbClr val="2A00FF"/>
                </a:solidFill>
                <a:effectLst/>
                <a:uLnTx/>
                <a:uFillTx/>
                <a:latin typeface="Monaco" charset="0"/>
                <a:ea typeface="+mn-ea"/>
                <a:cs typeface="Mangal" panose="02040503050203030202" pitchFamily="18" charset="0"/>
              </a:rPr>
              <a:t>"</a:t>
            </a:r>
            <a:r>
              <a:rPr kumimoji="0" lang="mr-IN" sz="1600" b="0" i="0" u="none" strike="noStrike" kern="1200" cap="none" spc="0" normalizeH="0" baseline="0" noProof="0" dirty="0">
                <a:ln>
                  <a:noFill/>
                </a:ln>
                <a:solidFill>
                  <a:srgbClr val="000000"/>
                </a:solidFill>
                <a:effectLst/>
                <a:uLnTx/>
                <a:uFillTx/>
                <a:latin typeface="Monaco" charset="0"/>
                <a:ea typeface="+mn-ea"/>
                <a:cs typeface="Mangal" panose="02040503050203030202" pitchFamily="18" charset="0"/>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mr-IN" sz="1600" b="0" i="0" u="none" strike="noStrike" kern="1200" cap="none" spc="0" normalizeH="0" baseline="0" noProof="0" dirty="0">
                <a:ln>
                  <a:noFill/>
                </a:ln>
                <a:solidFill>
                  <a:srgbClr val="000000"/>
                </a:solidFill>
                <a:effectLst/>
                <a:uLnTx/>
                <a:uFillTx/>
                <a:latin typeface="Monaco" charset="0"/>
                <a:ea typeface="+mn-ea"/>
                <a:cs typeface="Mangal" panose="02040503050203030202" pitchFamily="18" charset="0"/>
              </a:rPr>
              <a:t>	      </a:t>
            </a:r>
            <a:r>
              <a:rPr kumimoji="0" lang="mr-IN" sz="1600" b="0" i="0" u="none" strike="noStrike" kern="1200" cap="none" spc="0" normalizeH="0" baseline="0" noProof="0" dirty="0">
                <a:ln>
                  <a:noFill/>
                </a:ln>
                <a:solidFill>
                  <a:srgbClr val="6A3E3E"/>
                </a:solidFill>
                <a:effectLst/>
                <a:uLnTx/>
                <a:uFillTx/>
                <a:latin typeface="Monaco" charset="0"/>
                <a:ea typeface="+mn-ea"/>
                <a:cs typeface="Mangal" panose="02040503050203030202" pitchFamily="18" charset="0"/>
              </a:rPr>
              <a:t>out</a:t>
            </a:r>
            <a:r>
              <a:rPr kumimoji="0" lang="mr-IN" sz="1600" b="0" i="0" u="none" strike="noStrike" kern="1200" cap="none" spc="0" normalizeH="0" baseline="0" noProof="0" dirty="0">
                <a:ln>
                  <a:noFill/>
                </a:ln>
                <a:solidFill>
                  <a:srgbClr val="000000"/>
                </a:solidFill>
                <a:effectLst/>
                <a:uLnTx/>
                <a:uFillTx/>
                <a:latin typeface="Monaco" charset="0"/>
                <a:ea typeface="+mn-ea"/>
                <a:cs typeface="Mangal" panose="02040503050203030202" pitchFamily="18" charset="0"/>
              </a:rPr>
              <a:t>.println(</a:t>
            </a:r>
            <a:r>
              <a:rPr kumimoji="0" lang="mr-IN" sz="1600" b="0" i="0" u="none" strike="noStrike" kern="1200" cap="none" spc="0" normalizeH="0" baseline="0" noProof="0" dirty="0">
                <a:ln>
                  <a:noFill/>
                </a:ln>
                <a:solidFill>
                  <a:srgbClr val="2A00FF"/>
                </a:solidFill>
                <a:effectLst/>
                <a:uLnTx/>
                <a:uFillTx/>
                <a:latin typeface="Monaco" charset="0"/>
                <a:ea typeface="+mn-ea"/>
                <a:cs typeface="Mangal" panose="02040503050203030202" pitchFamily="18" charset="0"/>
              </a:rPr>
              <a:t>"&lt;/HTML&gt;"</a:t>
            </a:r>
            <a:r>
              <a:rPr kumimoji="0" lang="mr-IN" sz="1600" b="0" i="0" u="none" strike="noStrike" kern="1200" cap="none" spc="0" normalizeH="0" baseline="0" noProof="0" dirty="0">
                <a:ln>
                  <a:noFill/>
                </a:ln>
                <a:solidFill>
                  <a:srgbClr val="000000"/>
                </a:solidFill>
                <a:effectLst/>
                <a:uLnTx/>
                <a:uFillTx/>
                <a:latin typeface="Monaco" charset="0"/>
                <a:ea typeface="+mn-ea"/>
                <a:cs typeface="Mangal" panose="02040503050203030202" pitchFamily="18" charset="0"/>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mr-IN" sz="1600" b="0" i="0" u="none" strike="noStrike" kern="1200" cap="none" spc="0" normalizeH="0" baseline="0" noProof="0" dirty="0">
                <a:ln>
                  <a:noFill/>
                </a:ln>
                <a:solidFill>
                  <a:srgbClr val="000000"/>
                </a:solidFill>
                <a:effectLst/>
                <a:uLnTx/>
                <a:uFillTx/>
                <a:latin typeface="Monaco" charset="0"/>
                <a:ea typeface="+mn-ea"/>
                <a:cs typeface="Mangal" panose="02040503050203030202" pitchFamily="18" charset="0"/>
              </a:rPr>
              <a:t>	}</a:t>
            </a:r>
            <a:endParaRPr kumimoji="0" lang="fr-FR" sz="1600" b="0" i="0" u="none" strike="noStrike" kern="1200" cap="none" spc="0" normalizeH="0" baseline="0" noProof="0" dirty="0">
              <a:ln>
                <a:noFill/>
              </a:ln>
              <a:solidFill>
                <a:srgbClr val="000000"/>
              </a:solidFill>
              <a:effectLst/>
              <a:uLnTx/>
              <a:uFillTx/>
              <a:latin typeface="Monaco" charset="0"/>
              <a:ea typeface="+mn-ea"/>
              <a:cs typeface="+mn-cs"/>
            </a:endParaRPr>
          </a:p>
        </p:txBody>
      </p:sp>
    </p:spTree>
    <p:extLst>
      <p:ext uri="{BB962C8B-B14F-4D97-AF65-F5344CB8AC3E}">
        <p14:creationId xmlns:p14="http://schemas.microsoft.com/office/powerpoint/2010/main" val="40712956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71600" y="-184682"/>
            <a:ext cx="10018713" cy="979161"/>
          </a:xfrm>
        </p:spPr>
        <p:txBody>
          <a:bodyPr/>
          <a:lstStyle/>
          <a:p>
            <a:r>
              <a:rPr lang="fr-FR" b="1" dirty="0">
                <a:solidFill>
                  <a:srgbClr val="C00000"/>
                </a:solidFill>
              </a:rPr>
              <a:t>Les servlets http</a:t>
            </a:r>
          </a:p>
        </p:txBody>
      </p:sp>
      <p:sp>
        <p:nvSpPr>
          <p:cNvPr id="3" name="Espace réservé du contenu 2"/>
          <p:cNvSpPr>
            <a:spLocks noGrp="1"/>
          </p:cNvSpPr>
          <p:nvPr>
            <p:ph idx="1"/>
          </p:nvPr>
        </p:nvSpPr>
        <p:spPr>
          <a:xfrm>
            <a:off x="1371600" y="704538"/>
            <a:ext cx="10820400" cy="1019332"/>
          </a:xfrm>
        </p:spPr>
        <p:txBody>
          <a:bodyPr>
            <a:normAutofit/>
          </a:bodyPr>
          <a:lstStyle/>
          <a:p>
            <a:r>
              <a:rPr lang="fr-FR" b="1" dirty="0">
                <a:solidFill>
                  <a:srgbClr val="FF0000"/>
                </a:solidFill>
              </a:rPr>
              <a:t>La génération de la réponse</a:t>
            </a:r>
          </a:p>
          <a:p>
            <a:pPr lvl="1">
              <a:buFont typeface="Wingdings" charset="2"/>
              <a:buChar char="ü"/>
            </a:pPr>
            <a:r>
              <a:rPr lang="fr-FR" dirty="0"/>
              <a:t>Utilisation de la méthode </a:t>
            </a:r>
            <a:r>
              <a:rPr lang="fr-FR" b="1" dirty="0" err="1">
                <a:solidFill>
                  <a:srgbClr val="C00000"/>
                </a:solidFill>
              </a:rPr>
              <a:t>getWriter</a:t>
            </a:r>
            <a:r>
              <a:rPr lang="fr-FR" b="1" dirty="0">
                <a:solidFill>
                  <a:srgbClr val="C00000"/>
                </a:solidFill>
              </a:rPr>
              <a:t>().</a:t>
            </a:r>
          </a:p>
        </p:txBody>
      </p:sp>
      <p:sp>
        <p:nvSpPr>
          <p:cNvPr id="4" name="Espace réservé du numéro de diapositive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000" b="0" i="0" u="none" strike="noStrike" kern="1200" cap="none" spc="0" normalizeH="0" baseline="0" noProof="0" smtClean="0">
                <a:ln>
                  <a:noFill/>
                </a:ln>
                <a:solidFill>
                  <a:prstClr val="black"/>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0" lang="en-US" sz="10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5" name="Rectangle 4"/>
          <p:cNvSpPr/>
          <p:nvPr/>
        </p:nvSpPr>
        <p:spPr>
          <a:xfrm>
            <a:off x="1760095" y="1723870"/>
            <a:ext cx="10043410" cy="333511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600" b="1" i="0" u="none" strike="noStrike" kern="1200" cap="none" spc="0" normalizeH="0" baseline="0" noProof="0" dirty="0" err="1">
                <a:ln>
                  <a:noFill/>
                </a:ln>
                <a:solidFill>
                  <a:srgbClr val="7F0055"/>
                </a:solidFill>
                <a:effectLst/>
                <a:uLnTx/>
                <a:uFillTx/>
                <a:latin typeface="Monaco" charset="0"/>
                <a:ea typeface="+mn-ea"/>
                <a:cs typeface="+mn-cs"/>
              </a:rPr>
              <a:t>protected</a:t>
            </a:r>
            <a:r>
              <a:rPr kumimoji="0" lang="fr-FR" sz="1600" b="1" i="0" u="none" strike="noStrike" kern="1200" cap="none" spc="0" normalizeH="0" baseline="0" noProof="0" dirty="0">
                <a:ln>
                  <a:noFill/>
                </a:ln>
                <a:solidFill>
                  <a:srgbClr val="000000"/>
                </a:solidFill>
                <a:effectLst/>
                <a:uLnTx/>
                <a:uFillTx/>
                <a:latin typeface="Monaco" charset="0"/>
                <a:ea typeface="+mn-ea"/>
                <a:cs typeface="+mn-cs"/>
              </a:rPr>
              <a:t> </a:t>
            </a:r>
            <a:r>
              <a:rPr kumimoji="0" lang="fr-FR" sz="1600" b="1" i="0" u="none" strike="noStrike" kern="1200" cap="none" spc="0" normalizeH="0" baseline="0" noProof="0" dirty="0">
                <a:ln>
                  <a:noFill/>
                </a:ln>
                <a:solidFill>
                  <a:srgbClr val="7F0055"/>
                </a:solidFill>
                <a:effectLst/>
                <a:uLnTx/>
                <a:uFillTx/>
                <a:latin typeface="Monaco" charset="0"/>
                <a:ea typeface="+mn-ea"/>
                <a:cs typeface="+mn-cs"/>
              </a:rPr>
              <a:t>void</a:t>
            </a:r>
            <a:r>
              <a:rPr kumimoji="0" lang="fr-FR" sz="1600" b="1" i="0" u="none" strike="noStrike" kern="1200" cap="none" spc="0" normalizeH="0" baseline="0" noProof="0" dirty="0">
                <a:ln>
                  <a:noFill/>
                </a:ln>
                <a:solidFill>
                  <a:srgbClr val="000000"/>
                </a:solidFill>
                <a:effectLst/>
                <a:uLnTx/>
                <a:uFillTx/>
                <a:latin typeface="Monaco" charset="0"/>
                <a:ea typeface="+mn-ea"/>
                <a:cs typeface="+mn-cs"/>
              </a:rPr>
              <a:t> </a:t>
            </a:r>
            <a:r>
              <a:rPr kumimoji="0" lang="fr-FR" sz="1600" b="1" i="0" u="none" strike="noStrike" kern="1200" cap="none" spc="0" normalizeH="0" baseline="0" noProof="0" dirty="0" err="1">
                <a:ln>
                  <a:noFill/>
                </a:ln>
                <a:solidFill>
                  <a:srgbClr val="000000"/>
                </a:solidFill>
                <a:effectLst/>
                <a:uLnTx/>
                <a:uFillTx/>
                <a:latin typeface="Monaco" charset="0"/>
                <a:ea typeface="+mn-ea"/>
                <a:cs typeface="+mn-cs"/>
              </a:rPr>
              <a:t>doGet</a:t>
            </a:r>
            <a:r>
              <a:rPr kumimoji="0" lang="fr-FR" sz="1600" b="1" i="0" u="none" strike="noStrike" kern="1200" cap="none" spc="0" normalizeH="0" baseline="0" noProof="0" dirty="0">
                <a:ln>
                  <a:noFill/>
                </a:ln>
                <a:solidFill>
                  <a:srgbClr val="000000"/>
                </a:solidFill>
                <a:effectLst/>
                <a:uLnTx/>
                <a:uFillTx/>
                <a:latin typeface="Monaco" charset="0"/>
                <a:ea typeface="+mn-ea"/>
                <a:cs typeface="+mn-cs"/>
              </a:rPr>
              <a:t>(HttpServletRequest </a:t>
            </a:r>
            <a:r>
              <a:rPr kumimoji="0" lang="fr-FR" sz="1600" b="1" i="0" u="none" strike="noStrike" kern="1200" cap="none" spc="0" normalizeH="0" baseline="0" noProof="0" dirty="0">
                <a:ln>
                  <a:noFill/>
                </a:ln>
                <a:solidFill>
                  <a:srgbClr val="6A3E3E"/>
                </a:solidFill>
                <a:effectLst/>
                <a:uLnTx/>
                <a:uFillTx/>
                <a:latin typeface="Monaco" charset="0"/>
                <a:ea typeface="+mn-ea"/>
                <a:cs typeface="+mn-cs"/>
              </a:rPr>
              <a:t>request</a:t>
            </a:r>
            <a:r>
              <a:rPr kumimoji="0" lang="fr-FR" sz="1600" b="1" i="0" u="none" strike="noStrike" kern="1200" cap="none" spc="0" normalizeH="0" baseline="0" noProof="0" dirty="0">
                <a:ln>
                  <a:noFill/>
                </a:ln>
                <a:solidFill>
                  <a:srgbClr val="000000"/>
                </a:solidFill>
                <a:effectLst/>
                <a:uLnTx/>
                <a:uFillTx/>
                <a:latin typeface="Monaco" charset="0"/>
                <a:ea typeface="+mn-ea"/>
                <a:cs typeface="+mn-cs"/>
              </a:rPr>
              <a:t>, HttpServletResponse </a:t>
            </a:r>
            <a:r>
              <a:rPr kumimoji="0" lang="fr-FR" sz="1600" b="1" i="0" u="none" strike="noStrike" kern="1200" cap="none" spc="0" normalizeH="0" baseline="0" noProof="0" dirty="0">
                <a:ln>
                  <a:noFill/>
                </a:ln>
                <a:solidFill>
                  <a:srgbClr val="6A3E3E"/>
                </a:solidFill>
                <a:effectLst/>
                <a:uLnTx/>
                <a:uFillTx/>
                <a:latin typeface="Monaco" charset="0"/>
                <a:ea typeface="+mn-ea"/>
                <a:cs typeface="+mn-cs"/>
              </a:rPr>
              <a:t>response</a:t>
            </a:r>
            <a:r>
              <a:rPr kumimoji="0" lang="fr-FR" sz="1600" b="1" i="0" u="none" strike="noStrike" kern="1200" cap="none" spc="0" normalizeH="0" baseline="0" noProof="0" dirty="0">
                <a:ln>
                  <a:noFill/>
                </a:ln>
                <a:solidFill>
                  <a:srgbClr val="000000"/>
                </a:solidFill>
                <a:effectLst/>
                <a:uLnTx/>
                <a:uFillTx/>
                <a:latin typeface="Monaco" charset="0"/>
                <a:ea typeface="+mn-ea"/>
                <a:cs typeface="+mn-cs"/>
              </a:rPr>
              <a:t>) </a:t>
            </a:r>
            <a:r>
              <a:rPr kumimoji="0" lang="fr-FR" sz="1600" b="1" i="0" u="none" strike="noStrike" kern="1200" cap="none" spc="0" normalizeH="0" baseline="0" noProof="0" dirty="0">
                <a:ln>
                  <a:noFill/>
                </a:ln>
                <a:solidFill>
                  <a:srgbClr val="7F0055"/>
                </a:solidFill>
                <a:effectLst/>
                <a:uLnTx/>
                <a:uFillTx/>
                <a:latin typeface="Monaco" charset="0"/>
                <a:ea typeface="+mn-ea"/>
                <a:cs typeface="+mn-cs"/>
              </a:rPr>
              <a:t>throws</a:t>
            </a:r>
            <a:r>
              <a:rPr kumimoji="0" lang="fr-FR" sz="1600" b="1" i="0" u="none" strike="noStrike" kern="1200" cap="none" spc="0" normalizeH="0" baseline="0" noProof="0" dirty="0">
                <a:ln>
                  <a:noFill/>
                </a:ln>
                <a:solidFill>
                  <a:srgbClr val="000000"/>
                </a:solidFill>
                <a:effectLst/>
                <a:uLnTx/>
                <a:uFillTx/>
                <a:latin typeface="Monaco" charset="0"/>
                <a:ea typeface="+mn-ea"/>
                <a:cs typeface="+mn-cs"/>
              </a:rPr>
              <a:t> ServletException, IOException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Monaco" charset="0"/>
                <a:ea typeface="+mn-ea"/>
                <a:cs typeface="+mn-cs"/>
              </a:rPr>
              <a:t>		</a:t>
            </a:r>
            <a:r>
              <a:rPr kumimoji="0" lang="fr-FR" sz="1600" b="0" i="0" u="none" strike="noStrike" kern="1200" cap="none" spc="0" normalizeH="0" baseline="0" noProof="0" dirty="0">
                <a:ln>
                  <a:noFill/>
                </a:ln>
                <a:solidFill>
                  <a:srgbClr val="6A3E3E"/>
                </a:solidFill>
                <a:effectLst/>
                <a:uLnTx/>
                <a:uFillTx/>
                <a:latin typeface="Monaco" charset="0"/>
                <a:ea typeface="+mn-ea"/>
                <a:cs typeface="+mn-cs"/>
              </a:rPr>
              <a:t>response</a:t>
            </a:r>
            <a:r>
              <a:rPr kumimoji="0" lang="fr-FR" sz="1600" b="0" i="0" u="none" strike="noStrike" kern="1200" cap="none" spc="0" normalizeH="0" baseline="0" noProof="0" dirty="0">
                <a:ln>
                  <a:noFill/>
                </a:ln>
                <a:solidFill>
                  <a:srgbClr val="000000"/>
                </a:solidFill>
                <a:effectLst/>
                <a:uLnTx/>
                <a:uFillTx/>
                <a:latin typeface="Monaco" charset="0"/>
                <a:ea typeface="+mn-ea"/>
                <a:cs typeface="+mn-cs"/>
              </a:rPr>
              <a:t>.setContentType(</a:t>
            </a:r>
            <a:r>
              <a:rPr kumimoji="0" lang="fr-FR" sz="1600" b="0" i="0" u="none" strike="noStrike" kern="1200" cap="none" spc="0" normalizeH="0" baseline="0" noProof="0" dirty="0">
                <a:ln>
                  <a:noFill/>
                </a:ln>
                <a:solidFill>
                  <a:srgbClr val="2A00FF"/>
                </a:solidFill>
                <a:effectLst/>
                <a:uLnTx/>
                <a:uFillTx/>
                <a:latin typeface="Monaco" charset="0"/>
                <a:ea typeface="+mn-ea"/>
                <a:cs typeface="+mn-cs"/>
              </a:rPr>
              <a:t>"</a:t>
            </a:r>
            <a:r>
              <a:rPr kumimoji="0" lang="fr-FR" sz="1600" b="0" i="0" u="none" strike="noStrike" kern="1200" cap="none" spc="0" normalizeH="0" baseline="0" noProof="0" dirty="0" err="1">
                <a:ln>
                  <a:noFill/>
                </a:ln>
                <a:solidFill>
                  <a:srgbClr val="2A00FF"/>
                </a:solidFill>
                <a:effectLst/>
                <a:uLnTx/>
                <a:uFillTx/>
                <a:latin typeface="Monaco" charset="0"/>
                <a:ea typeface="+mn-ea"/>
                <a:cs typeface="+mn-cs"/>
              </a:rPr>
              <a:t>text</a:t>
            </a:r>
            <a:r>
              <a:rPr kumimoji="0" lang="fr-FR" sz="1600" b="0" i="0" u="none" strike="noStrike" kern="1200" cap="none" spc="0" normalizeH="0" baseline="0" noProof="0" dirty="0">
                <a:ln>
                  <a:noFill/>
                </a:ln>
                <a:solidFill>
                  <a:srgbClr val="2A00FF"/>
                </a:solidFill>
                <a:effectLst/>
                <a:uLnTx/>
                <a:uFillTx/>
                <a:latin typeface="Monaco" charset="0"/>
                <a:ea typeface="+mn-ea"/>
                <a:cs typeface="+mn-cs"/>
              </a:rPr>
              <a:t>/html"</a:t>
            </a:r>
            <a:r>
              <a:rPr kumimoji="0" lang="fr-FR" sz="1600" b="0" i="0" u="none" strike="noStrike" kern="1200" cap="none" spc="0" normalizeH="0" baseline="0" noProof="0" dirty="0">
                <a:ln>
                  <a:noFill/>
                </a:ln>
                <a:solidFill>
                  <a:srgbClr val="000000"/>
                </a:solidFill>
                <a:effectLst/>
                <a:uLnTx/>
                <a:uFillTx/>
                <a:latin typeface="Monaco" charset="0"/>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Monaco" charset="0"/>
                <a:ea typeface="+mn-ea"/>
                <a:cs typeface="+mn-cs"/>
              </a:rPr>
              <a:t>	    PrintWriter </a:t>
            </a:r>
            <a:r>
              <a:rPr kumimoji="0" lang="fr-FR" sz="1600" b="0" i="0" u="none" strike="noStrike" kern="1200" cap="none" spc="0" normalizeH="0" baseline="0" noProof="0" dirty="0">
                <a:ln>
                  <a:noFill/>
                </a:ln>
                <a:solidFill>
                  <a:srgbClr val="6A3E3E"/>
                </a:solidFill>
                <a:effectLst/>
                <a:uLnTx/>
                <a:uFillTx/>
                <a:latin typeface="Monaco" charset="0"/>
                <a:ea typeface="+mn-ea"/>
                <a:cs typeface="+mn-cs"/>
              </a:rPr>
              <a:t>out</a:t>
            </a:r>
            <a:r>
              <a:rPr kumimoji="0" lang="fr-FR" sz="1600" b="0" i="0" u="none" strike="noStrike" kern="1200" cap="none" spc="0" normalizeH="0" baseline="0" noProof="0" dirty="0">
                <a:ln>
                  <a:noFill/>
                </a:ln>
                <a:solidFill>
                  <a:srgbClr val="000000"/>
                </a:solidFill>
                <a:effectLst/>
                <a:uLnTx/>
                <a:uFillTx/>
                <a:latin typeface="Monaco" charset="0"/>
                <a:ea typeface="+mn-ea"/>
                <a:cs typeface="+mn-cs"/>
              </a:rPr>
              <a:t> = </a:t>
            </a:r>
            <a:r>
              <a:rPr kumimoji="0" lang="fr-FR" sz="1600" b="0" i="0" u="none" strike="noStrike" kern="1200" cap="none" spc="0" normalizeH="0" baseline="0" noProof="0" dirty="0">
                <a:ln>
                  <a:noFill/>
                </a:ln>
                <a:solidFill>
                  <a:srgbClr val="6A3E3E"/>
                </a:solidFill>
                <a:effectLst/>
                <a:uLnTx/>
                <a:uFillTx/>
                <a:latin typeface="Monaco" charset="0"/>
                <a:ea typeface="+mn-ea"/>
                <a:cs typeface="+mn-cs"/>
              </a:rPr>
              <a:t>response</a:t>
            </a:r>
            <a:r>
              <a:rPr kumimoji="0" lang="fr-FR" sz="1600" b="0" i="0" u="none" strike="noStrike" kern="1200" cap="none" spc="0" normalizeH="0" baseline="0" noProof="0" dirty="0">
                <a:ln>
                  <a:noFill/>
                </a:ln>
                <a:solidFill>
                  <a:srgbClr val="000000"/>
                </a:solidFill>
                <a:effectLst/>
                <a:uLnTx/>
                <a:uFillTx/>
                <a:latin typeface="Monaco" charset="0"/>
                <a:ea typeface="+mn-ea"/>
                <a:cs typeface="+mn-cs"/>
              </a:rPr>
              <a:t>.getWriter();</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Monaco" charset="0"/>
                <a:ea typeface="+mn-ea"/>
                <a:cs typeface="+mn-cs"/>
              </a:rPr>
              <a:t>		</a:t>
            </a:r>
            <a:r>
              <a:rPr kumimoji="0" lang="mr-IN" sz="1600" b="0" i="0" u="none" strike="noStrike" kern="1200" cap="none" spc="0" normalizeH="0" baseline="0" noProof="0" dirty="0">
                <a:ln>
                  <a:noFill/>
                </a:ln>
                <a:solidFill>
                  <a:srgbClr val="6A3E3E"/>
                </a:solidFill>
                <a:effectLst/>
                <a:uLnTx/>
                <a:uFillTx/>
                <a:latin typeface="Monaco" charset="0"/>
                <a:ea typeface="+mn-ea"/>
                <a:cs typeface="Mangal" panose="02040503050203030202" pitchFamily="18" charset="0"/>
              </a:rPr>
              <a:t>out</a:t>
            </a:r>
            <a:r>
              <a:rPr kumimoji="0" lang="mr-IN" sz="1600" b="0" i="0" u="none" strike="noStrike" kern="1200" cap="none" spc="0" normalizeH="0" baseline="0" noProof="0" dirty="0">
                <a:ln>
                  <a:noFill/>
                </a:ln>
                <a:solidFill>
                  <a:srgbClr val="000000"/>
                </a:solidFill>
                <a:effectLst/>
                <a:uLnTx/>
                <a:uFillTx/>
                <a:latin typeface="Monaco" charset="0"/>
                <a:ea typeface="+mn-ea"/>
                <a:cs typeface="Mangal" panose="02040503050203030202" pitchFamily="18" charset="0"/>
              </a:rPr>
              <a:t>.println(</a:t>
            </a:r>
            <a:r>
              <a:rPr kumimoji="0" lang="mr-IN" sz="1600" b="0" i="0" u="none" strike="noStrike" kern="1200" cap="none" spc="0" normalizeH="0" baseline="0" noProof="0" dirty="0">
                <a:ln>
                  <a:noFill/>
                </a:ln>
                <a:solidFill>
                  <a:srgbClr val="2A00FF"/>
                </a:solidFill>
                <a:effectLst/>
                <a:uLnTx/>
                <a:uFillTx/>
                <a:latin typeface="Monaco" charset="0"/>
                <a:ea typeface="+mn-ea"/>
                <a:cs typeface="Mangal" panose="02040503050203030202" pitchFamily="18" charset="0"/>
              </a:rPr>
              <a:t>"&lt;</a:t>
            </a:r>
            <a:r>
              <a:rPr kumimoji="0" lang="mr-IN" sz="1600" b="0" i="0" u="none" strike="noStrike" kern="1200" cap="none" spc="0" normalizeH="0" baseline="0" noProof="0" dirty="0" err="1">
                <a:ln>
                  <a:noFill/>
                </a:ln>
                <a:solidFill>
                  <a:srgbClr val="2A00FF"/>
                </a:solidFill>
                <a:effectLst/>
                <a:uLnTx/>
                <a:uFillTx/>
                <a:latin typeface="Monaco" charset="0"/>
                <a:ea typeface="+mn-ea"/>
                <a:cs typeface="Mangal" panose="02040503050203030202" pitchFamily="18" charset="0"/>
              </a:rPr>
              <a:t>html</a:t>
            </a:r>
            <a:r>
              <a:rPr kumimoji="0" lang="mr-IN" sz="1600" b="0" i="0" u="none" strike="noStrike" kern="1200" cap="none" spc="0" normalizeH="0" baseline="0" noProof="0" dirty="0">
                <a:ln>
                  <a:noFill/>
                </a:ln>
                <a:solidFill>
                  <a:srgbClr val="2A00FF"/>
                </a:solidFill>
                <a:effectLst/>
                <a:uLnTx/>
                <a:uFillTx/>
                <a:latin typeface="Monaco" charset="0"/>
                <a:ea typeface="+mn-ea"/>
                <a:cs typeface="Mangal" panose="02040503050203030202" pitchFamily="18" charset="0"/>
              </a:rPr>
              <a:t>&gt;"</a:t>
            </a:r>
            <a:r>
              <a:rPr kumimoji="0" lang="mr-IN" sz="1600" b="0" i="0" u="none" strike="noStrike" kern="1200" cap="none" spc="0" normalizeH="0" baseline="0" noProof="0" dirty="0">
                <a:ln>
                  <a:noFill/>
                </a:ln>
                <a:solidFill>
                  <a:srgbClr val="000000"/>
                </a:solidFill>
                <a:effectLst/>
                <a:uLnTx/>
                <a:uFillTx/>
                <a:latin typeface="Monaco" charset="0"/>
                <a:ea typeface="+mn-ea"/>
                <a:cs typeface="Mangal" panose="02040503050203030202" pitchFamily="18" charset="0"/>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Monaco" charset="0"/>
                <a:ea typeface="+mn-ea"/>
                <a:cs typeface="+mn-cs"/>
              </a:rPr>
              <a:t>		</a:t>
            </a:r>
            <a:r>
              <a:rPr kumimoji="0" lang="mr-IN" sz="1600" b="0" i="0" u="none" strike="noStrike" kern="1200" cap="none" spc="0" normalizeH="0" baseline="0" noProof="0" dirty="0">
                <a:ln>
                  <a:noFill/>
                </a:ln>
                <a:solidFill>
                  <a:srgbClr val="6A3E3E"/>
                </a:solidFill>
                <a:effectLst/>
                <a:uLnTx/>
                <a:uFillTx/>
                <a:latin typeface="Monaco" charset="0"/>
                <a:ea typeface="+mn-ea"/>
                <a:cs typeface="Mangal" panose="02040503050203030202" pitchFamily="18" charset="0"/>
              </a:rPr>
              <a:t>out</a:t>
            </a:r>
            <a:r>
              <a:rPr kumimoji="0" lang="mr-IN" sz="1600" b="0" i="0" u="none" strike="noStrike" kern="1200" cap="none" spc="0" normalizeH="0" baseline="0" noProof="0" dirty="0">
                <a:ln>
                  <a:noFill/>
                </a:ln>
                <a:solidFill>
                  <a:srgbClr val="000000"/>
                </a:solidFill>
                <a:effectLst/>
                <a:uLnTx/>
                <a:uFillTx/>
                <a:latin typeface="Monaco" charset="0"/>
                <a:ea typeface="+mn-ea"/>
                <a:cs typeface="Mangal" panose="02040503050203030202" pitchFamily="18" charset="0"/>
              </a:rPr>
              <a:t>.println(</a:t>
            </a:r>
            <a:r>
              <a:rPr kumimoji="0" lang="mr-IN" sz="1600" b="0" i="0" u="none" strike="noStrike" kern="1200" cap="none" spc="0" normalizeH="0" baseline="0" noProof="0" dirty="0">
                <a:ln>
                  <a:noFill/>
                </a:ln>
                <a:solidFill>
                  <a:srgbClr val="2A00FF"/>
                </a:solidFill>
                <a:effectLst/>
                <a:uLnTx/>
                <a:uFillTx/>
                <a:latin typeface="Monaco" charset="0"/>
                <a:ea typeface="+mn-ea"/>
                <a:cs typeface="Mangal" panose="02040503050203030202" pitchFamily="18" charset="0"/>
              </a:rPr>
              <a:t>"&lt;</a:t>
            </a:r>
            <a:r>
              <a:rPr kumimoji="0" lang="mr-IN" sz="1600" b="0" i="0" u="none" strike="noStrike" kern="1200" cap="none" spc="0" normalizeH="0" baseline="0" noProof="0" dirty="0" err="1">
                <a:ln>
                  <a:noFill/>
                </a:ln>
                <a:solidFill>
                  <a:srgbClr val="2A00FF"/>
                </a:solidFill>
                <a:effectLst/>
                <a:uLnTx/>
                <a:uFillTx/>
                <a:latin typeface="Monaco" charset="0"/>
                <a:ea typeface="+mn-ea"/>
                <a:cs typeface="Mangal" panose="02040503050203030202" pitchFamily="18" charset="0"/>
              </a:rPr>
              <a:t>head</a:t>
            </a:r>
            <a:r>
              <a:rPr kumimoji="0" lang="mr-IN" sz="1600" b="0" i="0" u="none" strike="noStrike" kern="1200" cap="none" spc="0" normalizeH="0" baseline="0" noProof="0" dirty="0">
                <a:ln>
                  <a:noFill/>
                </a:ln>
                <a:solidFill>
                  <a:srgbClr val="2A00FF"/>
                </a:solidFill>
                <a:effectLst/>
                <a:uLnTx/>
                <a:uFillTx/>
                <a:latin typeface="Monaco" charset="0"/>
                <a:ea typeface="+mn-ea"/>
                <a:cs typeface="Mangal" panose="02040503050203030202" pitchFamily="18" charset="0"/>
              </a:rPr>
              <a:t>&gt;"</a:t>
            </a:r>
            <a:r>
              <a:rPr kumimoji="0" lang="mr-IN" sz="1600" b="0" i="0" u="none" strike="noStrike" kern="1200" cap="none" spc="0" normalizeH="0" baseline="0" noProof="0" dirty="0">
                <a:ln>
                  <a:noFill/>
                </a:ln>
                <a:solidFill>
                  <a:srgbClr val="000000"/>
                </a:solidFill>
                <a:effectLst/>
                <a:uLnTx/>
                <a:uFillTx/>
                <a:latin typeface="Monaco" charset="0"/>
                <a:ea typeface="+mn-ea"/>
                <a:cs typeface="Mangal" panose="02040503050203030202" pitchFamily="18" charset="0"/>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Monaco" charset="0"/>
                <a:ea typeface="+mn-ea"/>
                <a:cs typeface="+mn-cs"/>
              </a:rPr>
              <a:t>		</a:t>
            </a:r>
            <a:r>
              <a:rPr kumimoji="0" lang="fr-FR" sz="1600" b="0" i="0" u="none" strike="noStrike" kern="1200" cap="none" spc="0" normalizeH="0" baseline="0" noProof="0" dirty="0">
                <a:ln>
                  <a:noFill/>
                </a:ln>
                <a:solidFill>
                  <a:srgbClr val="6A3E3E"/>
                </a:solidFill>
                <a:effectLst/>
                <a:uLnTx/>
                <a:uFillTx/>
                <a:latin typeface="Monaco" charset="0"/>
                <a:ea typeface="+mn-ea"/>
                <a:cs typeface="+mn-cs"/>
              </a:rPr>
              <a:t>out</a:t>
            </a:r>
            <a:r>
              <a:rPr kumimoji="0" lang="fr-FR" sz="1600" b="0" i="0" u="none" strike="noStrike" kern="1200" cap="none" spc="0" normalizeH="0" baseline="0" noProof="0" dirty="0">
                <a:ln>
                  <a:noFill/>
                </a:ln>
                <a:solidFill>
                  <a:srgbClr val="000000"/>
                </a:solidFill>
                <a:effectLst/>
                <a:uLnTx/>
                <a:uFillTx/>
                <a:latin typeface="Monaco" charset="0"/>
                <a:ea typeface="+mn-ea"/>
                <a:cs typeface="+mn-cs"/>
              </a:rPr>
              <a:t>.println(</a:t>
            </a:r>
            <a:r>
              <a:rPr kumimoji="0" lang="fr-FR" sz="1600" b="0" i="0" u="none" strike="noStrike" kern="1200" cap="none" spc="0" normalizeH="0" baseline="0" noProof="0" dirty="0">
                <a:ln>
                  <a:noFill/>
                </a:ln>
                <a:solidFill>
                  <a:srgbClr val="2A00FF"/>
                </a:solidFill>
                <a:effectLst/>
                <a:uLnTx/>
                <a:uFillTx/>
                <a:latin typeface="Monaco" charset="0"/>
                <a:ea typeface="+mn-ea"/>
                <a:cs typeface="+mn-cs"/>
              </a:rPr>
              <a:t>"&lt;</a:t>
            </a:r>
            <a:r>
              <a:rPr kumimoji="0" lang="fr-FR" sz="1600" b="0" i="0" u="none" strike="noStrike" kern="1200" cap="none" spc="0" normalizeH="0" baseline="0" noProof="0" dirty="0" err="1">
                <a:ln>
                  <a:noFill/>
                </a:ln>
                <a:solidFill>
                  <a:srgbClr val="2A00FF"/>
                </a:solidFill>
                <a:effectLst/>
                <a:uLnTx/>
                <a:uFillTx/>
                <a:latin typeface="Monaco" charset="0"/>
                <a:ea typeface="+mn-ea"/>
                <a:cs typeface="+mn-cs"/>
              </a:rPr>
              <a:t>title</a:t>
            </a:r>
            <a:r>
              <a:rPr kumimoji="0" lang="fr-FR" sz="1600" b="0" i="0" u="none" strike="noStrike" kern="1200" cap="none" spc="0" normalizeH="0" baseline="0" noProof="0" dirty="0">
                <a:ln>
                  <a:noFill/>
                </a:ln>
                <a:solidFill>
                  <a:srgbClr val="2A00FF"/>
                </a:solidFill>
                <a:effectLst/>
                <a:uLnTx/>
                <a:uFillTx/>
                <a:latin typeface="Monaco" charset="0"/>
                <a:ea typeface="+mn-ea"/>
                <a:cs typeface="+mn-cs"/>
              </a:rPr>
              <a:t>&gt;Bonjour tout le monde&lt;/</a:t>
            </a:r>
            <a:r>
              <a:rPr kumimoji="0" lang="fr-FR" sz="1600" b="0" i="0" u="none" strike="noStrike" kern="1200" cap="none" spc="0" normalizeH="0" baseline="0" noProof="0" dirty="0" err="1">
                <a:ln>
                  <a:noFill/>
                </a:ln>
                <a:solidFill>
                  <a:srgbClr val="2A00FF"/>
                </a:solidFill>
                <a:effectLst/>
                <a:uLnTx/>
                <a:uFillTx/>
                <a:latin typeface="Monaco" charset="0"/>
                <a:ea typeface="+mn-ea"/>
                <a:cs typeface="+mn-cs"/>
              </a:rPr>
              <a:t>title</a:t>
            </a:r>
            <a:r>
              <a:rPr kumimoji="0" lang="fr-FR" sz="1600" b="0" i="0" u="none" strike="noStrike" kern="1200" cap="none" spc="0" normalizeH="0" baseline="0" noProof="0" dirty="0">
                <a:ln>
                  <a:noFill/>
                </a:ln>
                <a:solidFill>
                  <a:srgbClr val="2A00FF"/>
                </a:solidFill>
                <a:effectLst/>
                <a:uLnTx/>
                <a:uFillTx/>
                <a:latin typeface="Monaco" charset="0"/>
                <a:ea typeface="+mn-ea"/>
                <a:cs typeface="+mn-cs"/>
              </a:rPr>
              <a:t>&gt;"</a:t>
            </a:r>
            <a:r>
              <a:rPr kumimoji="0" lang="fr-FR" sz="1600" b="0" i="0" u="none" strike="noStrike" kern="1200" cap="none" spc="0" normalizeH="0" baseline="0" noProof="0" dirty="0">
                <a:ln>
                  <a:noFill/>
                </a:ln>
                <a:solidFill>
                  <a:srgbClr val="000000"/>
                </a:solidFill>
                <a:effectLst/>
                <a:uLnTx/>
                <a:uFillTx/>
                <a:latin typeface="Monaco" charset="0"/>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Monaco" charset="0"/>
                <a:ea typeface="+mn-ea"/>
                <a:cs typeface="+mn-cs"/>
              </a:rPr>
              <a:t>		</a:t>
            </a:r>
            <a:r>
              <a:rPr kumimoji="0" lang="mr-IN" sz="1600" b="0" i="0" u="none" strike="noStrike" kern="1200" cap="none" spc="0" normalizeH="0" baseline="0" noProof="0" dirty="0">
                <a:ln>
                  <a:noFill/>
                </a:ln>
                <a:solidFill>
                  <a:srgbClr val="6A3E3E"/>
                </a:solidFill>
                <a:effectLst/>
                <a:uLnTx/>
                <a:uFillTx/>
                <a:latin typeface="Monaco" charset="0"/>
                <a:ea typeface="+mn-ea"/>
                <a:cs typeface="Mangal" panose="02040503050203030202" pitchFamily="18" charset="0"/>
              </a:rPr>
              <a:t>out</a:t>
            </a:r>
            <a:r>
              <a:rPr kumimoji="0" lang="mr-IN" sz="1600" b="0" i="0" u="none" strike="noStrike" kern="1200" cap="none" spc="0" normalizeH="0" baseline="0" noProof="0" dirty="0">
                <a:ln>
                  <a:noFill/>
                </a:ln>
                <a:solidFill>
                  <a:srgbClr val="000000"/>
                </a:solidFill>
                <a:effectLst/>
                <a:uLnTx/>
                <a:uFillTx/>
                <a:latin typeface="Monaco" charset="0"/>
                <a:ea typeface="+mn-ea"/>
                <a:cs typeface="Mangal" panose="02040503050203030202" pitchFamily="18" charset="0"/>
              </a:rPr>
              <a:t>.println(</a:t>
            </a:r>
            <a:r>
              <a:rPr kumimoji="0" lang="mr-IN" sz="1600" b="0" i="0" u="none" strike="noStrike" kern="1200" cap="none" spc="0" normalizeH="0" baseline="0" noProof="0" dirty="0">
                <a:ln>
                  <a:noFill/>
                </a:ln>
                <a:solidFill>
                  <a:srgbClr val="2A00FF"/>
                </a:solidFill>
                <a:effectLst/>
                <a:uLnTx/>
                <a:uFillTx/>
                <a:latin typeface="Monaco" charset="0"/>
                <a:ea typeface="+mn-ea"/>
                <a:cs typeface="Mangal" panose="02040503050203030202" pitchFamily="18" charset="0"/>
              </a:rPr>
              <a:t>"&lt;/</a:t>
            </a:r>
            <a:r>
              <a:rPr kumimoji="0" lang="mr-IN" sz="1600" b="0" i="0" u="none" strike="noStrike" kern="1200" cap="none" spc="0" normalizeH="0" baseline="0" noProof="0" dirty="0" err="1">
                <a:ln>
                  <a:noFill/>
                </a:ln>
                <a:solidFill>
                  <a:srgbClr val="2A00FF"/>
                </a:solidFill>
                <a:effectLst/>
                <a:uLnTx/>
                <a:uFillTx/>
                <a:latin typeface="Monaco" charset="0"/>
                <a:ea typeface="+mn-ea"/>
                <a:cs typeface="Mangal" panose="02040503050203030202" pitchFamily="18" charset="0"/>
              </a:rPr>
              <a:t>head</a:t>
            </a:r>
            <a:r>
              <a:rPr kumimoji="0" lang="mr-IN" sz="1600" b="0" i="0" u="none" strike="noStrike" kern="1200" cap="none" spc="0" normalizeH="0" baseline="0" noProof="0" dirty="0">
                <a:ln>
                  <a:noFill/>
                </a:ln>
                <a:solidFill>
                  <a:srgbClr val="2A00FF"/>
                </a:solidFill>
                <a:effectLst/>
                <a:uLnTx/>
                <a:uFillTx/>
                <a:latin typeface="Monaco" charset="0"/>
                <a:ea typeface="+mn-ea"/>
                <a:cs typeface="Mangal" panose="02040503050203030202" pitchFamily="18" charset="0"/>
              </a:rPr>
              <a:t>&gt;"</a:t>
            </a:r>
            <a:r>
              <a:rPr kumimoji="0" lang="mr-IN" sz="1600" b="0" i="0" u="none" strike="noStrike" kern="1200" cap="none" spc="0" normalizeH="0" baseline="0" noProof="0" dirty="0">
                <a:ln>
                  <a:noFill/>
                </a:ln>
                <a:solidFill>
                  <a:srgbClr val="000000"/>
                </a:solidFill>
                <a:effectLst/>
                <a:uLnTx/>
                <a:uFillTx/>
                <a:latin typeface="Monaco" charset="0"/>
                <a:ea typeface="+mn-ea"/>
                <a:cs typeface="Mangal" panose="02040503050203030202" pitchFamily="18" charset="0"/>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Monaco" charset="0"/>
                <a:ea typeface="+mn-ea"/>
                <a:cs typeface="+mn-cs"/>
              </a:rPr>
              <a:t>		</a:t>
            </a:r>
            <a:r>
              <a:rPr kumimoji="0" lang="mr-IN" sz="1600" b="0" i="0" u="none" strike="noStrike" kern="1200" cap="none" spc="0" normalizeH="0" baseline="0" noProof="0" dirty="0">
                <a:ln>
                  <a:noFill/>
                </a:ln>
                <a:solidFill>
                  <a:srgbClr val="6A3E3E"/>
                </a:solidFill>
                <a:effectLst/>
                <a:uLnTx/>
                <a:uFillTx/>
                <a:latin typeface="Monaco" charset="0"/>
                <a:ea typeface="+mn-ea"/>
                <a:cs typeface="Mangal" panose="02040503050203030202" pitchFamily="18" charset="0"/>
              </a:rPr>
              <a:t>out</a:t>
            </a:r>
            <a:r>
              <a:rPr kumimoji="0" lang="mr-IN" sz="1600" b="0" i="0" u="none" strike="noStrike" kern="1200" cap="none" spc="0" normalizeH="0" baseline="0" noProof="0" dirty="0">
                <a:ln>
                  <a:noFill/>
                </a:ln>
                <a:solidFill>
                  <a:srgbClr val="000000"/>
                </a:solidFill>
                <a:effectLst/>
                <a:uLnTx/>
                <a:uFillTx/>
                <a:latin typeface="Monaco" charset="0"/>
                <a:ea typeface="+mn-ea"/>
                <a:cs typeface="Mangal" panose="02040503050203030202" pitchFamily="18" charset="0"/>
              </a:rPr>
              <a:t>.println(</a:t>
            </a:r>
            <a:r>
              <a:rPr kumimoji="0" lang="mr-IN" sz="1600" b="0" i="0" u="none" strike="noStrike" kern="1200" cap="none" spc="0" normalizeH="0" baseline="0" noProof="0" dirty="0">
                <a:ln>
                  <a:noFill/>
                </a:ln>
                <a:solidFill>
                  <a:srgbClr val="2A00FF"/>
                </a:solidFill>
                <a:effectLst/>
                <a:uLnTx/>
                <a:uFillTx/>
                <a:latin typeface="Monaco" charset="0"/>
                <a:ea typeface="+mn-ea"/>
                <a:cs typeface="Mangal" panose="02040503050203030202" pitchFamily="18" charset="0"/>
              </a:rPr>
              <a:t>"&lt;</a:t>
            </a:r>
            <a:r>
              <a:rPr kumimoji="0" lang="mr-IN" sz="1600" b="0" i="0" u="none" strike="noStrike" kern="1200" cap="none" spc="0" normalizeH="0" baseline="0" noProof="0" dirty="0" err="1">
                <a:ln>
                  <a:noFill/>
                </a:ln>
                <a:solidFill>
                  <a:srgbClr val="2A00FF"/>
                </a:solidFill>
                <a:effectLst/>
                <a:uLnTx/>
                <a:uFillTx/>
                <a:latin typeface="Monaco" charset="0"/>
                <a:ea typeface="+mn-ea"/>
                <a:cs typeface="Mangal" panose="02040503050203030202" pitchFamily="18" charset="0"/>
              </a:rPr>
              <a:t>body</a:t>
            </a:r>
            <a:r>
              <a:rPr kumimoji="0" lang="mr-IN" sz="1600" b="0" i="0" u="none" strike="noStrike" kern="1200" cap="none" spc="0" normalizeH="0" baseline="0" noProof="0" dirty="0">
                <a:ln>
                  <a:noFill/>
                </a:ln>
                <a:solidFill>
                  <a:srgbClr val="2A00FF"/>
                </a:solidFill>
                <a:effectLst/>
                <a:uLnTx/>
                <a:uFillTx/>
                <a:latin typeface="Monaco" charset="0"/>
                <a:ea typeface="+mn-ea"/>
                <a:cs typeface="Mangal" panose="02040503050203030202" pitchFamily="18" charset="0"/>
              </a:rPr>
              <a:t>&gt;"</a:t>
            </a:r>
            <a:r>
              <a:rPr kumimoji="0" lang="mr-IN" sz="1600" b="0" i="0" u="none" strike="noStrike" kern="1200" cap="none" spc="0" normalizeH="0" baseline="0" noProof="0" dirty="0">
                <a:ln>
                  <a:noFill/>
                </a:ln>
                <a:solidFill>
                  <a:srgbClr val="000000"/>
                </a:solidFill>
                <a:effectLst/>
                <a:uLnTx/>
                <a:uFillTx/>
                <a:latin typeface="Monaco" charset="0"/>
                <a:ea typeface="+mn-ea"/>
                <a:cs typeface="Mangal" panose="02040503050203030202" pitchFamily="18" charset="0"/>
              </a:rPr>
              <a:t>);</a:t>
            </a:r>
            <a:endParaRPr kumimoji="0" lang="fr-FR" sz="1600" b="0" i="0" u="none" strike="noStrike" kern="1200" cap="none" spc="0" normalizeH="0" baseline="0" noProof="0" dirty="0">
              <a:ln>
                <a:noFill/>
              </a:ln>
              <a:solidFill>
                <a:srgbClr val="000000"/>
              </a:solidFill>
              <a:effectLst/>
              <a:uLnTx/>
              <a:uFillTx/>
              <a:latin typeface="Monaco"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Monaco" charset="0"/>
                <a:ea typeface="+mn-ea"/>
                <a:cs typeface="+mn-cs"/>
              </a:rPr>
              <a:t>		</a:t>
            </a:r>
            <a:r>
              <a:rPr kumimoji="0" lang="fr-FR" sz="1600" b="0" i="0" u="none" strike="noStrike" kern="1200" cap="none" spc="0" normalizeH="0" baseline="0" noProof="0" dirty="0">
                <a:ln>
                  <a:noFill/>
                </a:ln>
                <a:solidFill>
                  <a:srgbClr val="6A3E3E"/>
                </a:solidFill>
                <a:effectLst/>
                <a:uLnTx/>
                <a:uFillTx/>
                <a:latin typeface="Monaco" charset="0"/>
                <a:ea typeface="+mn-ea"/>
                <a:cs typeface="+mn-cs"/>
              </a:rPr>
              <a:t>out</a:t>
            </a:r>
            <a:r>
              <a:rPr kumimoji="0" lang="fr-FR" sz="1600" b="0" i="0" u="none" strike="noStrike" kern="1200" cap="none" spc="0" normalizeH="0" baseline="0" noProof="0" dirty="0">
                <a:ln>
                  <a:noFill/>
                </a:ln>
                <a:solidFill>
                  <a:srgbClr val="000000"/>
                </a:solidFill>
                <a:effectLst/>
                <a:uLnTx/>
                <a:uFillTx/>
                <a:latin typeface="Monaco" charset="0"/>
                <a:ea typeface="+mn-ea"/>
                <a:cs typeface="+mn-cs"/>
              </a:rPr>
              <a:t>.println(</a:t>
            </a:r>
            <a:r>
              <a:rPr kumimoji="0" lang="fr-FR" sz="1600" b="0" i="0" u="none" strike="noStrike" kern="1200" cap="none" spc="0" normalizeH="0" baseline="0" noProof="0" dirty="0">
                <a:ln>
                  <a:noFill/>
                </a:ln>
                <a:solidFill>
                  <a:srgbClr val="2A00FF"/>
                </a:solidFill>
                <a:effectLst/>
                <a:uLnTx/>
                <a:uFillTx/>
                <a:latin typeface="Monaco" charset="0"/>
                <a:ea typeface="+mn-ea"/>
                <a:cs typeface="+mn-cs"/>
              </a:rPr>
              <a:t>"&lt;h1&gt;Bonjour tout le monde&lt;/h1&gt;"</a:t>
            </a:r>
            <a:r>
              <a:rPr kumimoji="0" lang="fr-FR" sz="1600" b="0" i="0" u="none" strike="noStrike" kern="1200" cap="none" spc="0" normalizeH="0" baseline="0" noProof="0" dirty="0">
                <a:ln>
                  <a:noFill/>
                </a:ln>
                <a:solidFill>
                  <a:srgbClr val="000000"/>
                </a:solidFill>
                <a:effectLst/>
                <a:uLnTx/>
                <a:uFillTx/>
                <a:latin typeface="Monaco" charset="0"/>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Monaco" charset="0"/>
                <a:ea typeface="+mn-ea"/>
                <a:cs typeface="+mn-cs"/>
              </a:rPr>
              <a:t>		</a:t>
            </a:r>
            <a:r>
              <a:rPr kumimoji="0" lang="mr-IN" sz="1600" b="0" i="0" u="none" strike="noStrike" kern="1200" cap="none" spc="0" normalizeH="0" baseline="0" noProof="0" dirty="0">
                <a:ln>
                  <a:noFill/>
                </a:ln>
                <a:solidFill>
                  <a:srgbClr val="6A3E3E"/>
                </a:solidFill>
                <a:effectLst/>
                <a:uLnTx/>
                <a:uFillTx/>
                <a:latin typeface="Monaco" charset="0"/>
                <a:ea typeface="+mn-ea"/>
                <a:cs typeface="Mangal" panose="02040503050203030202" pitchFamily="18" charset="0"/>
              </a:rPr>
              <a:t>out</a:t>
            </a:r>
            <a:r>
              <a:rPr kumimoji="0" lang="mr-IN" sz="1600" b="0" i="0" u="none" strike="noStrike" kern="1200" cap="none" spc="0" normalizeH="0" baseline="0" noProof="0" dirty="0">
                <a:ln>
                  <a:noFill/>
                </a:ln>
                <a:solidFill>
                  <a:srgbClr val="000000"/>
                </a:solidFill>
                <a:effectLst/>
                <a:uLnTx/>
                <a:uFillTx/>
                <a:latin typeface="Monaco" charset="0"/>
                <a:ea typeface="+mn-ea"/>
                <a:cs typeface="Mangal" panose="02040503050203030202" pitchFamily="18" charset="0"/>
              </a:rPr>
              <a:t>.println(</a:t>
            </a:r>
            <a:r>
              <a:rPr kumimoji="0" lang="mr-IN" sz="1600" b="0" i="0" u="none" strike="noStrike" kern="1200" cap="none" spc="0" normalizeH="0" baseline="0" noProof="0" dirty="0">
                <a:ln>
                  <a:noFill/>
                </a:ln>
                <a:solidFill>
                  <a:srgbClr val="2A00FF"/>
                </a:solidFill>
                <a:effectLst/>
                <a:uLnTx/>
                <a:uFillTx/>
                <a:latin typeface="Monaco" charset="0"/>
                <a:ea typeface="+mn-ea"/>
                <a:cs typeface="Mangal" panose="02040503050203030202" pitchFamily="18" charset="0"/>
              </a:rPr>
              <a:t>"&lt;/</a:t>
            </a:r>
            <a:r>
              <a:rPr kumimoji="0" lang="mr-IN" sz="1600" b="0" i="0" u="none" strike="noStrike" kern="1200" cap="none" spc="0" normalizeH="0" baseline="0" noProof="0" dirty="0" err="1">
                <a:ln>
                  <a:noFill/>
                </a:ln>
                <a:solidFill>
                  <a:srgbClr val="2A00FF"/>
                </a:solidFill>
                <a:effectLst/>
                <a:uLnTx/>
                <a:uFillTx/>
                <a:latin typeface="Monaco" charset="0"/>
                <a:ea typeface="+mn-ea"/>
                <a:cs typeface="Mangal" panose="02040503050203030202" pitchFamily="18" charset="0"/>
              </a:rPr>
              <a:t>body</a:t>
            </a:r>
            <a:r>
              <a:rPr kumimoji="0" lang="mr-IN" sz="1600" b="0" i="0" u="none" strike="noStrike" kern="1200" cap="none" spc="0" normalizeH="0" baseline="0" noProof="0" dirty="0">
                <a:ln>
                  <a:noFill/>
                </a:ln>
                <a:solidFill>
                  <a:srgbClr val="2A00FF"/>
                </a:solidFill>
                <a:effectLst/>
                <a:uLnTx/>
                <a:uFillTx/>
                <a:latin typeface="Monaco" charset="0"/>
                <a:ea typeface="+mn-ea"/>
                <a:cs typeface="Mangal" panose="02040503050203030202" pitchFamily="18" charset="0"/>
              </a:rPr>
              <a:t>&gt;"</a:t>
            </a:r>
            <a:r>
              <a:rPr kumimoji="0" lang="mr-IN" sz="1600" b="0" i="0" u="none" strike="noStrike" kern="1200" cap="none" spc="0" normalizeH="0" baseline="0" noProof="0" dirty="0">
                <a:ln>
                  <a:noFill/>
                </a:ln>
                <a:solidFill>
                  <a:srgbClr val="000000"/>
                </a:solidFill>
                <a:effectLst/>
                <a:uLnTx/>
                <a:uFillTx/>
                <a:latin typeface="Monaco" charset="0"/>
                <a:ea typeface="+mn-ea"/>
                <a:cs typeface="Mangal" panose="02040503050203030202" pitchFamily="18" charset="0"/>
              </a:rPr>
              <a:t>);</a:t>
            </a:r>
            <a:endParaRPr kumimoji="0" lang="fr-FR" sz="1600" b="0" i="0" u="none" strike="noStrike" kern="1200" cap="none" spc="0" normalizeH="0" baseline="0" noProof="0" dirty="0">
              <a:ln>
                <a:noFill/>
              </a:ln>
              <a:solidFill>
                <a:srgbClr val="000000"/>
              </a:solidFill>
              <a:effectLst/>
              <a:uLnTx/>
              <a:uFillTx/>
              <a:latin typeface="Monaco"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Monaco" charset="0"/>
                <a:ea typeface="+mn-ea"/>
                <a:cs typeface="+mn-cs"/>
              </a:rPr>
              <a:t>		</a:t>
            </a:r>
            <a:r>
              <a:rPr kumimoji="0" lang="mr-IN" sz="1600" b="0" i="0" u="none" strike="noStrike" kern="1200" cap="none" spc="0" normalizeH="0" baseline="0" noProof="0" dirty="0">
                <a:ln>
                  <a:noFill/>
                </a:ln>
                <a:solidFill>
                  <a:srgbClr val="6A3E3E"/>
                </a:solidFill>
                <a:effectLst/>
                <a:uLnTx/>
                <a:uFillTx/>
                <a:latin typeface="Monaco" charset="0"/>
                <a:ea typeface="+mn-ea"/>
                <a:cs typeface="Mangal" panose="02040503050203030202" pitchFamily="18" charset="0"/>
              </a:rPr>
              <a:t>out</a:t>
            </a:r>
            <a:r>
              <a:rPr kumimoji="0" lang="mr-IN" sz="1600" b="0" i="0" u="none" strike="noStrike" kern="1200" cap="none" spc="0" normalizeH="0" baseline="0" noProof="0" dirty="0">
                <a:ln>
                  <a:noFill/>
                </a:ln>
                <a:solidFill>
                  <a:srgbClr val="000000"/>
                </a:solidFill>
                <a:effectLst/>
                <a:uLnTx/>
                <a:uFillTx/>
                <a:latin typeface="Monaco" charset="0"/>
                <a:ea typeface="+mn-ea"/>
                <a:cs typeface="Mangal" panose="02040503050203030202" pitchFamily="18" charset="0"/>
              </a:rPr>
              <a:t>.println(</a:t>
            </a:r>
            <a:r>
              <a:rPr kumimoji="0" lang="mr-IN" sz="1600" b="0" i="0" u="none" strike="noStrike" kern="1200" cap="none" spc="0" normalizeH="0" baseline="0" noProof="0" dirty="0">
                <a:ln>
                  <a:noFill/>
                </a:ln>
                <a:solidFill>
                  <a:srgbClr val="2A00FF"/>
                </a:solidFill>
                <a:effectLst/>
                <a:uLnTx/>
                <a:uFillTx/>
                <a:latin typeface="Monaco" charset="0"/>
                <a:ea typeface="+mn-ea"/>
                <a:cs typeface="Mangal" panose="02040503050203030202" pitchFamily="18" charset="0"/>
              </a:rPr>
              <a:t>"&lt;/</a:t>
            </a:r>
            <a:r>
              <a:rPr kumimoji="0" lang="mr-IN" sz="1600" b="0" i="0" u="none" strike="noStrike" kern="1200" cap="none" spc="0" normalizeH="0" baseline="0" noProof="0" dirty="0" err="1">
                <a:ln>
                  <a:noFill/>
                </a:ln>
                <a:solidFill>
                  <a:srgbClr val="2A00FF"/>
                </a:solidFill>
                <a:effectLst/>
                <a:uLnTx/>
                <a:uFillTx/>
                <a:latin typeface="Monaco" charset="0"/>
                <a:ea typeface="+mn-ea"/>
                <a:cs typeface="Mangal" panose="02040503050203030202" pitchFamily="18" charset="0"/>
              </a:rPr>
              <a:t>html</a:t>
            </a:r>
            <a:r>
              <a:rPr kumimoji="0" lang="mr-IN" sz="1600" b="0" i="0" u="none" strike="noStrike" kern="1200" cap="none" spc="0" normalizeH="0" baseline="0" noProof="0" dirty="0">
                <a:ln>
                  <a:noFill/>
                </a:ln>
                <a:solidFill>
                  <a:srgbClr val="2A00FF"/>
                </a:solidFill>
                <a:effectLst/>
                <a:uLnTx/>
                <a:uFillTx/>
                <a:latin typeface="Monaco" charset="0"/>
                <a:ea typeface="+mn-ea"/>
                <a:cs typeface="Mangal" panose="02040503050203030202" pitchFamily="18" charset="0"/>
              </a:rPr>
              <a:t>&gt;"</a:t>
            </a:r>
            <a:r>
              <a:rPr kumimoji="0" lang="mr-IN" sz="1600" b="0" i="0" u="none" strike="noStrike" kern="1200" cap="none" spc="0" normalizeH="0" baseline="0" noProof="0" dirty="0">
                <a:ln>
                  <a:noFill/>
                </a:ln>
                <a:solidFill>
                  <a:srgbClr val="000000"/>
                </a:solidFill>
                <a:effectLst/>
                <a:uLnTx/>
                <a:uFillTx/>
                <a:latin typeface="Monaco" charset="0"/>
                <a:ea typeface="+mn-ea"/>
                <a:cs typeface="Mangal" panose="02040503050203030202" pitchFamily="18" charset="0"/>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mr-IN" sz="1600" b="0" i="0" u="none" strike="noStrike" kern="1200" cap="none" spc="0" normalizeH="0" baseline="0" noProof="0" dirty="0">
                <a:ln>
                  <a:noFill/>
                </a:ln>
                <a:solidFill>
                  <a:srgbClr val="000000"/>
                </a:solidFill>
                <a:effectLst/>
                <a:uLnTx/>
                <a:uFillTx/>
                <a:latin typeface="Monaco" charset="0"/>
                <a:ea typeface="+mn-ea"/>
                <a:cs typeface="Mangal" panose="02040503050203030202" pitchFamily="18" charset="0"/>
              </a:rPr>
              <a:t>	}</a:t>
            </a:r>
            <a:endParaRPr kumimoji="0" lang="fr-FR" sz="1600" b="0" i="0" u="none" strike="noStrike" kern="1200" cap="none" spc="0" normalizeH="0" baseline="0" noProof="0" dirty="0">
              <a:ln>
                <a:noFill/>
              </a:ln>
              <a:solidFill>
                <a:srgbClr val="000000"/>
              </a:solidFill>
              <a:effectLst/>
              <a:uLnTx/>
              <a:uFillTx/>
              <a:latin typeface="Monaco" charset="0"/>
              <a:ea typeface="+mn-ea"/>
              <a:cs typeface="+mn-cs"/>
            </a:endParaRPr>
          </a:p>
        </p:txBody>
      </p:sp>
      <p:sp>
        <p:nvSpPr>
          <p:cNvPr id="6" name="Espace réservé du contenu 2"/>
          <p:cNvSpPr txBox="1">
            <a:spLocks/>
          </p:cNvSpPr>
          <p:nvPr/>
        </p:nvSpPr>
        <p:spPr>
          <a:xfrm>
            <a:off x="1371600" y="5244232"/>
            <a:ext cx="10820400" cy="1019332"/>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1200150" marR="0" lvl="2" indent="-285750" algn="l" defTabSz="457200" rtl="0" eaLnBrk="1" fontAlgn="auto" latinLnBrk="0" hangingPunct="1">
              <a:lnSpc>
                <a:spcPct val="100000"/>
              </a:lnSpc>
              <a:spcBef>
                <a:spcPct val="20000"/>
              </a:spcBef>
              <a:spcAft>
                <a:spcPts val="600"/>
              </a:spcAft>
              <a:buClr>
                <a:srgbClr val="30ACEC">
                  <a:lumMod val="75000"/>
                </a:srgbClr>
              </a:buClr>
              <a:buSzPct val="145000"/>
              <a:buFont typeface=".AppleSystemUIFont" charset="-120"/>
              <a:buChar char="-"/>
              <a:tabLst/>
              <a:defRPr/>
            </a:pPr>
            <a:r>
              <a:rPr kumimoji="0" lang="fr-FR" sz="1800" b="0" i="0" u="none" strike="noStrike" kern="1200" cap="none" spc="0" normalizeH="0" baseline="0" noProof="0" dirty="0">
                <a:ln>
                  <a:noFill/>
                </a:ln>
                <a:solidFill>
                  <a:prstClr val="black"/>
                </a:solidFill>
                <a:effectLst/>
                <a:uLnTx/>
                <a:uFillTx/>
                <a:latin typeface="Corbel" panose="020B0503020204020204"/>
                <a:ea typeface="+mn-ea"/>
                <a:cs typeface="+mn-cs"/>
              </a:rPr>
              <a:t>La méthode </a:t>
            </a:r>
            <a:r>
              <a:rPr kumimoji="0" lang="fr-FR" sz="1800" b="1" i="0" u="none" strike="noStrike" kern="1200" cap="none" spc="0" normalizeH="0" baseline="0" noProof="0" dirty="0" err="1">
                <a:ln>
                  <a:noFill/>
                </a:ln>
                <a:solidFill>
                  <a:srgbClr val="C00000"/>
                </a:solidFill>
                <a:effectLst/>
                <a:uLnTx/>
                <a:uFillTx/>
                <a:latin typeface="Corbel" panose="020B0503020204020204"/>
                <a:ea typeface="+mn-ea"/>
                <a:cs typeface="+mn-cs"/>
              </a:rPr>
              <a:t>getWriter</a:t>
            </a:r>
            <a:r>
              <a:rPr kumimoji="0" lang="fr-FR" sz="1800" b="1" i="0" u="none" strike="noStrike" kern="1200" cap="none" spc="0" normalizeH="0" baseline="0" noProof="0" dirty="0">
                <a:ln>
                  <a:noFill/>
                </a:ln>
                <a:solidFill>
                  <a:srgbClr val="C00000"/>
                </a:solidFill>
                <a:effectLst/>
                <a:uLnTx/>
                <a:uFillTx/>
                <a:latin typeface="Corbel" panose="020B0503020204020204"/>
                <a:ea typeface="+mn-ea"/>
                <a:cs typeface="+mn-cs"/>
              </a:rPr>
              <a:t>() </a:t>
            </a:r>
            <a:r>
              <a:rPr kumimoji="0" lang="fr-FR" sz="1800" b="0" i="0" u="none" strike="noStrike" kern="1200" cap="none" spc="0" normalizeH="0" baseline="0" noProof="0" dirty="0">
                <a:ln>
                  <a:noFill/>
                </a:ln>
                <a:solidFill>
                  <a:prstClr val="black"/>
                </a:solidFill>
                <a:effectLst/>
                <a:uLnTx/>
                <a:uFillTx/>
                <a:latin typeface="Corbel" panose="020B0503020204020204"/>
                <a:ea typeface="+mn-ea"/>
                <a:cs typeface="+mn-cs"/>
              </a:rPr>
              <a:t>de l'objet </a:t>
            </a:r>
            <a:r>
              <a:rPr kumimoji="0" lang="fr-FR" sz="1800" b="1" i="0" u="none" strike="noStrike" kern="1200" cap="none" spc="0" normalizeH="0" baseline="0" noProof="0" dirty="0">
                <a:ln>
                  <a:noFill/>
                </a:ln>
                <a:solidFill>
                  <a:srgbClr val="C00000"/>
                </a:solidFill>
                <a:effectLst/>
                <a:uLnTx/>
                <a:uFillTx/>
                <a:latin typeface="Corbel" panose="020B0503020204020204"/>
                <a:ea typeface="+mn-ea"/>
                <a:cs typeface="+mn-cs"/>
              </a:rPr>
              <a:t>HttpServletResponse</a:t>
            </a:r>
            <a:r>
              <a:rPr kumimoji="0" lang="fr-FR" sz="1800" b="0" i="0" u="none" strike="noStrike" kern="1200" cap="none" spc="0" normalizeH="0" baseline="0" noProof="0" dirty="0">
                <a:ln>
                  <a:noFill/>
                </a:ln>
                <a:solidFill>
                  <a:prstClr val="black"/>
                </a:solidFill>
                <a:effectLst/>
                <a:uLnTx/>
                <a:uFillTx/>
                <a:latin typeface="Corbel" panose="020B0503020204020204"/>
                <a:ea typeface="+mn-ea"/>
                <a:cs typeface="+mn-cs"/>
              </a:rPr>
              <a:t> renvoie un flux de type </a:t>
            </a:r>
            <a:r>
              <a:rPr kumimoji="0" lang="fr-FR" sz="1800" b="1" i="0" u="none" strike="noStrike" kern="1200" cap="none" spc="0" normalizeH="0" baseline="0" noProof="0" dirty="0">
                <a:ln>
                  <a:noFill/>
                </a:ln>
                <a:solidFill>
                  <a:srgbClr val="C00000"/>
                </a:solidFill>
                <a:effectLst/>
                <a:uLnTx/>
                <a:uFillTx/>
                <a:latin typeface="Corbel" panose="020B0503020204020204"/>
                <a:ea typeface="+mn-ea"/>
                <a:cs typeface="+mn-cs"/>
              </a:rPr>
              <a:t>PrintWriter</a:t>
            </a:r>
            <a:r>
              <a:rPr kumimoji="0" lang="fr-FR" sz="1800" b="0" i="0" u="none" strike="noStrike" kern="1200" cap="none" spc="0" normalizeH="0" baseline="0" noProof="0" dirty="0">
                <a:ln>
                  <a:noFill/>
                </a:ln>
                <a:solidFill>
                  <a:prstClr val="black"/>
                </a:solidFill>
                <a:effectLst/>
                <a:uLnTx/>
                <a:uFillTx/>
                <a:latin typeface="Corbel" panose="020B0503020204020204"/>
                <a:ea typeface="+mn-ea"/>
                <a:cs typeface="+mn-cs"/>
              </a:rPr>
              <a:t> dans lequel on peut écrire la réponse.</a:t>
            </a:r>
          </a:p>
        </p:txBody>
      </p:sp>
    </p:spTree>
    <p:extLst>
      <p:ext uri="{BB962C8B-B14F-4D97-AF65-F5344CB8AC3E}">
        <p14:creationId xmlns:p14="http://schemas.microsoft.com/office/powerpoint/2010/main" val="33300909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71600" y="-184682"/>
            <a:ext cx="10018713" cy="979161"/>
          </a:xfrm>
        </p:spPr>
        <p:txBody>
          <a:bodyPr/>
          <a:lstStyle/>
          <a:p>
            <a:r>
              <a:rPr lang="fr-FR" b="1" dirty="0">
                <a:solidFill>
                  <a:srgbClr val="C00000"/>
                </a:solidFill>
              </a:rPr>
              <a:t>Ma première servlet http</a:t>
            </a:r>
          </a:p>
        </p:txBody>
      </p:sp>
      <p:sp>
        <p:nvSpPr>
          <p:cNvPr id="3" name="Espace réservé du contenu 2"/>
          <p:cNvSpPr>
            <a:spLocks noGrp="1"/>
          </p:cNvSpPr>
          <p:nvPr>
            <p:ph idx="1"/>
          </p:nvPr>
        </p:nvSpPr>
        <p:spPr>
          <a:xfrm>
            <a:off x="1371600" y="304898"/>
            <a:ext cx="10820400" cy="1019332"/>
          </a:xfrm>
        </p:spPr>
        <p:txBody>
          <a:bodyPr>
            <a:normAutofit/>
          </a:bodyPr>
          <a:lstStyle/>
          <a:p>
            <a:r>
              <a:rPr lang="fr-FR" b="1" dirty="0">
                <a:solidFill>
                  <a:srgbClr val="C00000"/>
                </a:solidFill>
              </a:rPr>
              <a:t>Exemple: </a:t>
            </a:r>
            <a:r>
              <a:rPr lang="fr-FR" dirty="0"/>
              <a:t>servlet qui affiche « Bonjour master 2 EC2LT »</a:t>
            </a:r>
          </a:p>
        </p:txBody>
      </p:sp>
      <p:sp>
        <p:nvSpPr>
          <p:cNvPr id="4" name="Espace réservé du numéro de diapositive 3"/>
          <p:cNvSpPr>
            <a:spLocks noGrp="1"/>
          </p:cNvSpPr>
          <p:nvPr>
            <p:ph type="sldNum" sz="quarter" idx="12"/>
          </p:nvPr>
        </p:nvSpPr>
        <p:spPr>
          <a:xfrm>
            <a:off x="10966846" y="5417426"/>
            <a:ext cx="551167"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000" b="0" i="0" u="none" strike="noStrike" kern="1200" cap="none" spc="0" normalizeH="0" baseline="0" noProof="0" smtClean="0">
                <a:ln>
                  <a:noFill/>
                </a:ln>
                <a:solidFill>
                  <a:prstClr val="black"/>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en-US" sz="10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5" name="Rectangle 4"/>
          <p:cNvSpPr/>
          <p:nvPr/>
        </p:nvSpPr>
        <p:spPr>
          <a:xfrm>
            <a:off x="1760095" y="1091588"/>
            <a:ext cx="10043410" cy="575142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1" i="0" u="none" strike="noStrike" kern="1200" cap="none" spc="0" normalizeH="0" baseline="0" noProof="0" dirty="0">
                <a:ln>
                  <a:noFill/>
                </a:ln>
                <a:solidFill>
                  <a:srgbClr val="7F0055"/>
                </a:solidFill>
                <a:effectLst/>
                <a:uLnTx/>
                <a:uFillTx/>
                <a:latin typeface="Monaco" charset="0"/>
                <a:ea typeface="+mn-ea"/>
                <a:cs typeface="+mn-cs"/>
              </a:rPr>
              <a:t>package</a:t>
            </a:r>
            <a:r>
              <a:rPr kumimoji="0" lang="fr-FR" sz="1200" b="1" i="0" u="none" strike="noStrike" kern="1200" cap="none" spc="0" normalizeH="0" baseline="0" noProof="0" dirty="0">
                <a:ln>
                  <a:noFill/>
                </a:ln>
                <a:solidFill>
                  <a:srgbClr val="000000"/>
                </a:solidFill>
                <a:effectLst/>
                <a:uLnTx/>
                <a:uFillTx/>
                <a:latin typeface="Monaco" charset="0"/>
                <a:ea typeface="+mn-ea"/>
                <a:cs typeface="+mn-cs"/>
              </a:rPr>
              <a:t> test;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prstClr val="black"/>
              </a:solidFill>
              <a:effectLst/>
              <a:uLnTx/>
              <a:uFillTx/>
              <a:latin typeface="Monaco"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1" i="0" u="none" strike="noStrike" kern="1200" cap="none" spc="0" normalizeH="0" baseline="0" noProof="0" dirty="0">
                <a:ln>
                  <a:noFill/>
                </a:ln>
                <a:solidFill>
                  <a:srgbClr val="7F0055"/>
                </a:solidFill>
                <a:effectLst/>
                <a:uLnTx/>
                <a:uFillTx/>
                <a:latin typeface="Monaco" charset="0"/>
                <a:ea typeface="+mn-ea"/>
                <a:cs typeface="+mn-cs"/>
              </a:rPr>
              <a:t>import</a:t>
            </a:r>
            <a:r>
              <a:rPr kumimoji="0" lang="fr-FR" sz="1200" b="1" i="0" u="none" strike="noStrike" kern="1200" cap="none" spc="0" normalizeH="0" baseline="0" noProof="0" dirty="0">
                <a:ln>
                  <a:noFill/>
                </a:ln>
                <a:solidFill>
                  <a:srgbClr val="000000"/>
                </a:solidFill>
                <a:effectLst/>
                <a:uLnTx/>
                <a:uFillTx/>
                <a:latin typeface="Monaco" charset="0"/>
                <a:ea typeface="+mn-ea"/>
                <a:cs typeface="+mn-cs"/>
              </a:rPr>
              <a:t> </a:t>
            </a:r>
            <a:r>
              <a:rPr kumimoji="0" lang="fr-FR" sz="1200" b="1" i="0" u="none" strike="noStrike" kern="1200" cap="none" spc="0" normalizeH="0" baseline="0" noProof="0" dirty="0" err="1">
                <a:ln>
                  <a:noFill/>
                </a:ln>
                <a:solidFill>
                  <a:srgbClr val="000000"/>
                </a:solidFill>
                <a:effectLst/>
                <a:uLnTx/>
                <a:uFillTx/>
                <a:latin typeface="Monaco" charset="0"/>
                <a:ea typeface="+mn-ea"/>
                <a:cs typeface="+mn-cs"/>
              </a:rPr>
              <a:t>java.io.IOException</a:t>
            </a:r>
            <a:r>
              <a:rPr kumimoji="0" lang="fr-FR" sz="1200" b="1" i="0" u="none" strike="noStrike" kern="1200" cap="none" spc="0" normalizeH="0" baseline="0" noProof="0" dirty="0">
                <a:ln>
                  <a:noFill/>
                </a:ln>
                <a:solidFill>
                  <a:srgbClr val="000000"/>
                </a:solidFill>
                <a:effectLst/>
                <a:uLnTx/>
                <a:uFillTx/>
                <a:latin typeface="Monaco" charset="0"/>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1" i="0" u="none" strike="noStrike" kern="1200" cap="none" spc="0" normalizeH="0" baseline="0" noProof="0" dirty="0">
                <a:ln>
                  <a:noFill/>
                </a:ln>
                <a:solidFill>
                  <a:srgbClr val="7F0055"/>
                </a:solidFill>
                <a:effectLst/>
                <a:uLnTx/>
                <a:uFillTx/>
                <a:latin typeface="Monaco" charset="0"/>
                <a:ea typeface="+mn-ea"/>
                <a:cs typeface="+mn-cs"/>
              </a:rPr>
              <a:t>import</a:t>
            </a:r>
            <a:r>
              <a:rPr kumimoji="0" lang="fr-FR" sz="1200" b="1" i="0" u="none" strike="noStrike" kern="1200" cap="none" spc="0" normalizeH="0" baseline="0" noProof="0" dirty="0">
                <a:ln>
                  <a:noFill/>
                </a:ln>
                <a:solidFill>
                  <a:srgbClr val="000000"/>
                </a:solidFill>
                <a:effectLst/>
                <a:uLnTx/>
                <a:uFillTx/>
                <a:latin typeface="Monaco" charset="0"/>
                <a:ea typeface="+mn-ea"/>
                <a:cs typeface="+mn-cs"/>
              </a:rPr>
              <a:t> </a:t>
            </a:r>
            <a:r>
              <a:rPr kumimoji="0" lang="fr-FR" sz="1200" b="1" i="0" u="none" strike="noStrike" kern="1200" cap="none" spc="0" normalizeH="0" baseline="0" noProof="0" dirty="0" err="1">
                <a:ln>
                  <a:noFill/>
                </a:ln>
                <a:solidFill>
                  <a:srgbClr val="000000"/>
                </a:solidFill>
                <a:effectLst/>
                <a:uLnTx/>
                <a:uFillTx/>
                <a:latin typeface="Monaco" charset="0"/>
                <a:ea typeface="+mn-ea"/>
                <a:cs typeface="+mn-cs"/>
              </a:rPr>
              <a:t>java.io.PrintWriter</a:t>
            </a:r>
            <a:r>
              <a:rPr kumimoji="0" lang="fr-FR" sz="1200" b="1" i="0" u="none" strike="noStrike" kern="1200" cap="none" spc="0" normalizeH="0" baseline="0" noProof="0" dirty="0">
                <a:ln>
                  <a:noFill/>
                </a:ln>
                <a:solidFill>
                  <a:srgbClr val="000000"/>
                </a:solidFill>
                <a:effectLst/>
                <a:uLnTx/>
                <a:uFillTx/>
                <a:latin typeface="Monaco" charset="0"/>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1" i="0" u="none" strike="noStrike" kern="1200" cap="none" spc="0" normalizeH="0" baseline="0" noProof="0" dirty="0">
                <a:ln>
                  <a:noFill/>
                </a:ln>
                <a:solidFill>
                  <a:srgbClr val="7F0055"/>
                </a:solidFill>
                <a:effectLst/>
                <a:uLnTx/>
                <a:uFillTx/>
                <a:latin typeface="Monaco" charset="0"/>
                <a:ea typeface="+mn-ea"/>
                <a:cs typeface="+mn-cs"/>
              </a:rPr>
              <a:t>import</a:t>
            </a:r>
            <a:r>
              <a:rPr kumimoji="0" lang="fr-FR" sz="1200" b="1" i="0" u="none" strike="noStrike" kern="1200" cap="none" spc="0" normalizeH="0" baseline="0" noProof="0" dirty="0">
                <a:ln>
                  <a:noFill/>
                </a:ln>
                <a:solidFill>
                  <a:srgbClr val="000000"/>
                </a:solidFill>
                <a:effectLst/>
                <a:uLnTx/>
                <a:uFillTx/>
                <a:latin typeface="Monaco" charset="0"/>
                <a:ea typeface="+mn-ea"/>
                <a:cs typeface="+mn-cs"/>
              </a:rPr>
              <a:t> </a:t>
            </a:r>
            <a:r>
              <a:rPr kumimoji="0" lang="fr-FR" sz="1200" b="1" i="0" u="none" strike="noStrike" kern="1200" cap="none" spc="0" normalizeH="0" baseline="0" noProof="0" dirty="0" err="1">
                <a:ln>
                  <a:noFill/>
                </a:ln>
                <a:solidFill>
                  <a:srgbClr val="000000"/>
                </a:solidFill>
                <a:effectLst/>
                <a:uLnTx/>
                <a:uFillTx/>
                <a:latin typeface="Monaco" charset="0"/>
                <a:ea typeface="+mn-ea"/>
                <a:cs typeface="+mn-cs"/>
              </a:rPr>
              <a:t>javax.servlet.ServletException</a:t>
            </a:r>
            <a:r>
              <a:rPr kumimoji="0" lang="fr-FR" sz="1200" b="1" i="0" u="none" strike="noStrike" kern="1200" cap="none" spc="0" normalizeH="0" baseline="0" noProof="0" dirty="0">
                <a:ln>
                  <a:noFill/>
                </a:ln>
                <a:solidFill>
                  <a:srgbClr val="000000"/>
                </a:solidFill>
                <a:effectLst/>
                <a:uLnTx/>
                <a:uFillTx/>
                <a:latin typeface="Monaco" charset="0"/>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1" i="0" u="none" strike="noStrike" kern="1200" cap="none" spc="0" normalizeH="0" baseline="0" noProof="0" dirty="0">
                <a:ln>
                  <a:noFill/>
                </a:ln>
                <a:solidFill>
                  <a:srgbClr val="7F0055"/>
                </a:solidFill>
                <a:effectLst/>
                <a:uLnTx/>
                <a:uFillTx/>
                <a:latin typeface="Monaco" charset="0"/>
                <a:ea typeface="+mn-ea"/>
                <a:cs typeface="+mn-cs"/>
              </a:rPr>
              <a:t>import</a:t>
            </a:r>
            <a:r>
              <a:rPr kumimoji="0" lang="fr-FR" sz="1200" b="1" i="0" u="none" strike="noStrike" kern="1200" cap="none" spc="0" normalizeH="0" baseline="0" noProof="0" dirty="0">
                <a:ln>
                  <a:noFill/>
                </a:ln>
                <a:solidFill>
                  <a:srgbClr val="000000"/>
                </a:solidFill>
                <a:effectLst/>
                <a:uLnTx/>
                <a:uFillTx/>
                <a:latin typeface="Monaco" charset="0"/>
                <a:ea typeface="+mn-ea"/>
                <a:cs typeface="+mn-cs"/>
              </a:rPr>
              <a:t> </a:t>
            </a:r>
            <a:r>
              <a:rPr kumimoji="0" lang="fr-FR" sz="1200" b="1" i="0" u="none" strike="noStrike" kern="1200" cap="none" spc="0" normalizeH="0" baseline="0" noProof="0" dirty="0" err="1">
                <a:ln>
                  <a:noFill/>
                </a:ln>
                <a:solidFill>
                  <a:srgbClr val="000000"/>
                </a:solidFill>
                <a:effectLst/>
                <a:uLnTx/>
                <a:uFillTx/>
                <a:latin typeface="Monaco" charset="0"/>
                <a:ea typeface="+mn-ea"/>
                <a:cs typeface="+mn-cs"/>
              </a:rPr>
              <a:t>javax.servlet.http.HttpServlet</a:t>
            </a:r>
            <a:r>
              <a:rPr kumimoji="0" lang="fr-FR" sz="1200" b="1" i="0" u="none" strike="noStrike" kern="1200" cap="none" spc="0" normalizeH="0" baseline="0" noProof="0" dirty="0">
                <a:ln>
                  <a:noFill/>
                </a:ln>
                <a:solidFill>
                  <a:srgbClr val="000000"/>
                </a:solidFill>
                <a:effectLst/>
                <a:uLnTx/>
                <a:uFillTx/>
                <a:latin typeface="Monaco" charset="0"/>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1" i="0" u="none" strike="noStrike" kern="1200" cap="none" spc="0" normalizeH="0" baseline="0" noProof="0" dirty="0">
                <a:ln>
                  <a:noFill/>
                </a:ln>
                <a:solidFill>
                  <a:srgbClr val="7F0055"/>
                </a:solidFill>
                <a:effectLst/>
                <a:uLnTx/>
                <a:uFillTx/>
                <a:latin typeface="Monaco" charset="0"/>
                <a:ea typeface="+mn-ea"/>
                <a:cs typeface="+mn-cs"/>
              </a:rPr>
              <a:t>import</a:t>
            </a:r>
            <a:r>
              <a:rPr kumimoji="0" lang="fr-FR" sz="1200" b="1" i="0" u="none" strike="noStrike" kern="1200" cap="none" spc="0" normalizeH="0" baseline="0" noProof="0" dirty="0">
                <a:ln>
                  <a:noFill/>
                </a:ln>
                <a:solidFill>
                  <a:srgbClr val="000000"/>
                </a:solidFill>
                <a:effectLst/>
                <a:uLnTx/>
                <a:uFillTx/>
                <a:latin typeface="Monaco" charset="0"/>
                <a:ea typeface="+mn-ea"/>
                <a:cs typeface="+mn-cs"/>
              </a:rPr>
              <a:t> </a:t>
            </a:r>
            <a:r>
              <a:rPr kumimoji="0" lang="fr-FR" sz="1200" b="1" i="0" u="none" strike="noStrike" kern="1200" cap="none" spc="0" normalizeH="0" baseline="0" noProof="0" dirty="0" err="1">
                <a:ln>
                  <a:noFill/>
                </a:ln>
                <a:solidFill>
                  <a:srgbClr val="000000"/>
                </a:solidFill>
                <a:effectLst/>
                <a:uLnTx/>
                <a:uFillTx/>
                <a:latin typeface="Monaco" charset="0"/>
                <a:ea typeface="+mn-ea"/>
                <a:cs typeface="+mn-cs"/>
              </a:rPr>
              <a:t>javax.servlet.http.HttpServletRequest</a:t>
            </a:r>
            <a:r>
              <a:rPr kumimoji="0" lang="fr-FR" sz="1200" b="1" i="0" u="none" strike="noStrike" kern="1200" cap="none" spc="0" normalizeH="0" baseline="0" noProof="0" dirty="0">
                <a:ln>
                  <a:noFill/>
                </a:ln>
                <a:solidFill>
                  <a:srgbClr val="000000"/>
                </a:solidFill>
                <a:effectLst/>
                <a:uLnTx/>
                <a:uFillTx/>
                <a:latin typeface="Monaco" charset="0"/>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1" i="0" u="none" strike="noStrike" kern="1200" cap="none" spc="0" normalizeH="0" baseline="0" noProof="0" dirty="0">
                <a:ln>
                  <a:noFill/>
                </a:ln>
                <a:solidFill>
                  <a:srgbClr val="7F0055"/>
                </a:solidFill>
                <a:effectLst/>
                <a:uLnTx/>
                <a:uFillTx/>
                <a:latin typeface="Monaco" charset="0"/>
                <a:ea typeface="+mn-ea"/>
                <a:cs typeface="+mn-cs"/>
              </a:rPr>
              <a:t>import</a:t>
            </a:r>
            <a:r>
              <a:rPr kumimoji="0" lang="fr-FR" sz="1200" b="1" i="0" u="none" strike="noStrike" kern="1200" cap="none" spc="0" normalizeH="0" baseline="0" noProof="0" dirty="0">
                <a:ln>
                  <a:noFill/>
                </a:ln>
                <a:solidFill>
                  <a:srgbClr val="000000"/>
                </a:solidFill>
                <a:effectLst/>
                <a:uLnTx/>
                <a:uFillTx/>
                <a:latin typeface="Monaco" charset="0"/>
                <a:ea typeface="+mn-ea"/>
                <a:cs typeface="+mn-cs"/>
              </a:rPr>
              <a:t> </a:t>
            </a:r>
            <a:r>
              <a:rPr kumimoji="0" lang="fr-FR" sz="1200" b="1" i="0" u="none" strike="noStrike" kern="1200" cap="none" spc="0" normalizeH="0" baseline="0" noProof="0" dirty="0" err="1">
                <a:ln>
                  <a:noFill/>
                </a:ln>
                <a:solidFill>
                  <a:srgbClr val="000000"/>
                </a:solidFill>
                <a:effectLst/>
                <a:uLnTx/>
                <a:uFillTx/>
                <a:latin typeface="Monaco" charset="0"/>
                <a:ea typeface="+mn-ea"/>
                <a:cs typeface="+mn-cs"/>
              </a:rPr>
              <a:t>javax.servlet.http.HttpServletResponse</a:t>
            </a:r>
            <a:r>
              <a:rPr kumimoji="0" lang="fr-FR" sz="1200" b="1" i="0" u="none" strike="noStrike" kern="1200" cap="none" spc="0" normalizeH="0" baseline="0" noProof="0" dirty="0">
                <a:ln>
                  <a:noFill/>
                </a:ln>
                <a:solidFill>
                  <a:srgbClr val="000000"/>
                </a:solidFill>
                <a:effectLst/>
                <a:uLnTx/>
                <a:uFillTx/>
                <a:latin typeface="Monaco" charset="0"/>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prstClr val="black"/>
              </a:solidFill>
              <a:effectLst/>
              <a:uLnTx/>
              <a:uFillTx/>
              <a:latin typeface="Monaco"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1" i="0" u="none" strike="noStrike" kern="1200" cap="none" spc="0" normalizeH="0" baseline="0" noProof="0" dirty="0">
                <a:ln>
                  <a:noFill/>
                </a:ln>
                <a:solidFill>
                  <a:srgbClr val="7F0055"/>
                </a:solidFill>
                <a:effectLst/>
                <a:uLnTx/>
                <a:uFillTx/>
                <a:latin typeface="Monaco" charset="0"/>
                <a:ea typeface="+mn-ea"/>
                <a:cs typeface="+mn-cs"/>
              </a:rPr>
              <a:t>public</a:t>
            </a:r>
            <a:r>
              <a:rPr kumimoji="0" lang="fr-FR" sz="1200" b="1" i="0" u="none" strike="noStrike" kern="1200" cap="none" spc="0" normalizeH="0" baseline="0" noProof="0" dirty="0">
                <a:ln>
                  <a:noFill/>
                </a:ln>
                <a:solidFill>
                  <a:srgbClr val="000000"/>
                </a:solidFill>
                <a:effectLst/>
                <a:uLnTx/>
                <a:uFillTx/>
                <a:latin typeface="Monaco" charset="0"/>
                <a:ea typeface="+mn-ea"/>
                <a:cs typeface="+mn-cs"/>
              </a:rPr>
              <a:t> </a:t>
            </a:r>
            <a:r>
              <a:rPr kumimoji="0" lang="fr-FR" sz="1200" b="1" i="0" u="none" strike="noStrike" kern="1200" cap="none" spc="0" normalizeH="0" baseline="0" noProof="0" dirty="0">
                <a:ln>
                  <a:noFill/>
                </a:ln>
                <a:solidFill>
                  <a:srgbClr val="7F0055"/>
                </a:solidFill>
                <a:effectLst/>
                <a:uLnTx/>
                <a:uFillTx/>
                <a:latin typeface="Monaco" charset="0"/>
                <a:ea typeface="+mn-ea"/>
                <a:cs typeface="+mn-cs"/>
              </a:rPr>
              <a:t>class</a:t>
            </a:r>
            <a:r>
              <a:rPr kumimoji="0" lang="fr-FR" sz="1200" b="1" i="0" u="none" strike="noStrike" kern="1200" cap="none" spc="0" normalizeH="0" baseline="0" noProof="0" dirty="0">
                <a:ln>
                  <a:noFill/>
                </a:ln>
                <a:solidFill>
                  <a:srgbClr val="000000"/>
                </a:solidFill>
                <a:effectLst/>
                <a:uLnTx/>
                <a:uFillTx/>
                <a:latin typeface="Monaco" charset="0"/>
                <a:ea typeface="+mn-ea"/>
                <a:cs typeface="+mn-cs"/>
              </a:rPr>
              <a:t> </a:t>
            </a:r>
            <a:r>
              <a:rPr kumimoji="0" lang="fr-FR" sz="1200" b="1" i="0" u="none" strike="noStrike" kern="1200" cap="none" spc="0" normalizeH="0" baseline="0" noProof="0" dirty="0" err="1">
                <a:ln>
                  <a:noFill/>
                </a:ln>
                <a:solidFill>
                  <a:srgbClr val="000000"/>
                </a:solidFill>
                <a:effectLst/>
                <a:uLnTx/>
                <a:uFillTx/>
                <a:latin typeface="Monaco" charset="0"/>
                <a:ea typeface="+mn-ea"/>
                <a:cs typeface="+mn-cs"/>
              </a:rPr>
              <a:t>MaPremiereServlet</a:t>
            </a:r>
            <a:r>
              <a:rPr kumimoji="0" lang="fr-FR" sz="1200" b="1" i="0" u="none" strike="noStrike" kern="1200" cap="none" spc="0" normalizeH="0" baseline="0" noProof="0" dirty="0">
                <a:ln>
                  <a:noFill/>
                </a:ln>
                <a:solidFill>
                  <a:srgbClr val="000000"/>
                </a:solidFill>
                <a:effectLst/>
                <a:uLnTx/>
                <a:uFillTx/>
                <a:latin typeface="Monaco" charset="0"/>
                <a:ea typeface="+mn-ea"/>
                <a:cs typeface="+mn-cs"/>
              </a:rPr>
              <a:t> </a:t>
            </a:r>
            <a:r>
              <a:rPr kumimoji="0" lang="fr-FR" sz="1200" b="1" i="0" u="none" strike="noStrike" kern="1200" cap="none" spc="0" normalizeH="0" baseline="0" noProof="0" dirty="0" err="1">
                <a:ln>
                  <a:noFill/>
                </a:ln>
                <a:solidFill>
                  <a:srgbClr val="7F0055"/>
                </a:solidFill>
                <a:effectLst/>
                <a:uLnTx/>
                <a:uFillTx/>
                <a:latin typeface="Monaco" charset="0"/>
                <a:ea typeface="+mn-ea"/>
                <a:cs typeface="+mn-cs"/>
              </a:rPr>
              <a:t>extends</a:t>
            </a:r>
            <a:r>
              <a:rPr kumimoji="0" lang="fr-FR" sz="1200" b="1" i="0" u="none" strike="noStrike" kern="1200" cap="none" spc="0" normalizeH="0" baseline="0" noProof="0" dirty="0">
                <a:ln>
                  <a:noFill/>
                </a:ln>
                <a:solidFill>
                  <a:srgbClr val="000000"/>
                </a:solidFill>
                <a:effectLst/>
                <a:uLnTx/>
                <a:uFillTx/>
                <a:latin typeface="Monaco" charset="0"/>
                <a:ea typeface="+mn-ea"/>
                <a:cs typeface="+mn-cs"/>
              </a:rPr>
              <a:t> HttpServlet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srgbClr val="000000"/>
                </a:solidFill>
                <a:effectLst/>
                <a:uLnTx/>
                <a:uFillTx/>
                <a:latin typeface="Monaco" charset="0"/>
                <a:ea typeface="+mn-ea"/>
                <a:cs typeface="+mn-cs"/>
              </a:rPr>
              <a:t>	</a:t>
            </a:r>
            <a:r>
              <a:rPr kumimoji="0" lang="fr-FR" sz="1200" b="1" i="0" u="none" strike="noStrike" kern="1200" cap="none" spc="0" normalizeH="0" baseline="0" noProof="0" dirty="0" err="1">
                <a:ln>
                  <a:noFill/>
                </a:ln>
                <a:solidFill>
                  <a:srgbClr val="7F0055"/>
                </a:solidFill>
                <a:effectLst/>
                <a:uLnTx/>
                <a:uFillTx/>
                <a:latin typeface="Monaco" charset="0"/>
                <a:ea typeface="+mn-ea"/>
                <a:cs typeface="+mn-cs"/>
              </a:rPr>
              <a:t>private</a:t>
            </a:r>
            <a:r>
              <a:rPr kumimoji="0" lang="fr-FR" sz="1200" b="1" i="0" u="none" strike="noStrike" kern="1200" cap="none" spc="0" normalizeH="0" baseline="0" noProof="0" dirty="0">
                <a:ln>
                  <a:noFill/>
                </a:ln>
                <a:solidFill>
                  <a:srgbClr val="000000"/>
                </a:solidFill>
                <a:effectLst/>
                <a:uLnTx/>
                <a:uFillTx/>
                <a:latin typeface="Monaco" charset="0"/>
                <a:ea typeface="+mn-ea"/>
                <a:cs typeface="+mn-cs"/>
              </a:rPr>
              <a:t> </a:t>
            </a:r>
            <a:r>
              <a:rPr kumimoji="0" lang="fr-FR" sz="1200" b="1" i="0" u="none" strike="noStrike" kern="1200" cap="none" spc="0" normalizeH="0" baseline="0" noProof="0" dirty="0" err="1">
                <a:ln>
                  <a:noFill/>
                </a:ln>
                <a:solidFill>
                  <a:srgbClr val="7F0055"/>
                </a:solidFill>
                <a:effectLst/>
                <a:uLnTx/>
                <a:uFillTx/>
                <a:latin typeface="Monaco" charset="0"/>
                <a:ea typeface="+mn-ea"/>
                <a:cs typeface="+mn-cs"/>
              </a:rPr>
              <a:t>static</a:t>
            </a:r>
            <a:r>
              <a:rPr kumimoji="0" lang="fr-FR" sz="1200" b="1" i="0" u="none" strike="noStrike" kern="1200" cap="none" spc="0" normalizeH="0" baseline="0" noProof="0" dirty="0">
                <a:ln>
                  <a:noFill/>
                </a:ln>
                <a:solidFill>
                  <a:srgbClr val="000000"/>
                </a:solidFill>
                <a:effectLst/>
                <a:uLnTx/>
                <a:uFillTx/>
                <a:latin typeface="Monaco" charset="0"/>
                <a:ea typeface="+mn-ea"/>
                <a:cs typeface="+mn-cs"/>
              </a:rPr>
              <a:t> </a:t>
            </a:r>
            <a:r>
              <a:rPr kumimoji="0" lang="fr-FR" sz="1200" b="1" i="0" u="none" strike="noStrike" kern="1200" cap="none" spc="0" normalizeH="0" baseline="0" noProof="0" dirty="0">
                <a:ln>
                  <a:noFill/>
                </a:ln>
                <a:solidFill>
                  <a:srgbClr val="7F0055"/>
                </a:solidFill>
                <a:effectLst/>
                <a:uLnTx/>
                <a:uFillTx/>
                <a:latin typeface="Monaco" charset="0"/>
                <a:ea typeface="+mn-ea"/>
                <a:cs typeface="+mn-cs"/>
              </a:rPr>
              <a:t>final</a:t>
            </a:r>
            <a:r>
              <a:rPr kumimoji="0" lang="fr-FR" sz="1200" b="1" i="0" u="none" strike="noStrike" kern="1200" cap="none" spc="0" normalizeH="0" baseline="0" noProof="0" dirty="0">
                <a:ln>
                  <a:noFill/>
                </a:ln>
                <a:solidFill>
                  <a:srgbClr val="000000"/>
                </a:solidFill>
                <a:effectLst/>
                <a:uLnTx/>
                <a:uFillTx/>
                <a:latin typeface="Monaco" charset="0"/>
                <a:ea typeface="+mn-ea"/>
                <a:cs typeface="+mn-cs"/>
              </a:rPr>
              <a:t> </a:t>
            </a:r>
            <a:r>
              <a:rPr kumimoji="0" lang="fr-FR" sz="1200" b="1" i="0" u="none" strike="noStrike" kern="1200" cap="none" spc="0" normalizeH="0" baseline="0" noProof="0" dirty="0">
                <a:ln>
                  <a:noFill/>
                </a:ln>
                <a:solidFill>
                  <a:srgbClr val="7F0055"/>
                </a:solidFill>
                <a:effectLst/>
                <a:uLnTx/>
                <a:uFillTx/>
                <a:latin typeface="Monaco" charset="0"/>
                <a:ea typeface="+mn-ea"/>
                <a:cs typeface="+mn-cs"/>
              </a:rPr>
              <a:t>long</a:t>
            </a:r>
            <a:r>
              <a:rPr kumimoji="0" lang="fr-FR" sz="1200" b="1" i="0" u="none" strike="noStrike" kern="1200" cap="none" spc="0" normalizeH="0" baseline="0" noProof="0" dirty="0">
                <a:ln>
                  <a:noFill/>
                </a:ln>
                <a:solidFill>
                  <a:srgbClr val="000000"/>
                </a:solidFill>
                <a:effectLst/>
                <a:uLnTx/>
                <a:uFillTx/>
                <a:latin typeface="Monaco" charset="0"/>
                <a:ea typeface="+mn-ea"/>
                <a:cs typeface="+mn-cs"/>
              </a:rPr>
              <a:t> </a:t>
            </a:r>
            <a:r>
              <a:rPr kumimoji="0" lang="fr-FR" sz="1200" b="1" i="1" u="none" strike="noStrike" kern="1200" cap="none" spc="0" normalizeH="0" baseline="0" noProof="0" dirty="0" err="1">
                <a:ln>
                  <a:noFill/>
                </a:ln>
                <a:solidFill>
                  <a:srgbClr val="0000C0"/>
                </a:solidFill>
                <a:effectLst/>
                <a:uLnTx/>
                <a:uFillTx/>
                <a:latin typeface="Monaco" charset="0"/>
                <a:ea typeface="+mn-ea"/>
                <a:cs typeface="+mn-cs"/>
              </a:rPr>
              <a:t>serialVersionUID</a:t>
            </a:r>
            <a:r>
              <a:rPr kumimoji="0" lang="fr-FR" sz="1200" b="1" i="1" u="none" strike="noStrike" kern="1200" cap="none" spc="0" normalizeH="0" baseline="0" noProof="0" dirty="0">
                <a:ln>
                  <a:noFill/>
                </a:ln>
                <a:solidFill>
                  <a:srgbClr val="000000"/>
                </a:solidFill>
                <a:effectLst/>
                <a:uLnTx/>
                <a:uFillTx/>
                <a:latin typeface="Monaco" charset="0"/>
                <a:ea typeface="+mn-ea"/>
                <a:cs typeface="+mn-cs"/>
              </a:rPr>
              <a:t> = 1L;</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srgbClr val="000000"/>
                </a:solidFill>
                <a:effectLst/>
                <a:uLnTx/>
                <a:uFillTx/>
                <a:latin typeface="Monaco" charset="0"/>
                <a:ea typeface="+mn-ea"/>
                <a:cs typeface="+mn-cs"/>
              </a:rPr>
              <a:t>    </a:t>
            </a:r>
            <a:r>
              <a:rPr kumimoji="0" lang="fr-FR" sz="1200" b="1" i="0" u="none" strike="noStrike" kern="1200" cap="none" spc="0" normalizeH="0" baseline="0" noProof="0" dirty="0">
                <a:ln>
                  <a:noFill/>
                </a:ln>
                <a:solidFill>
                  <a:srgbClr val="7F0055"/>
                </a:solidFill>
                <a:effectLst/>
                <a:uLnTx/>
                <a:uFillTx/>
                <a:latin typeface="Monaco" charset="0"/>
                <a:ea typeface="+mn-ea"/>
                <a:cs typeface="+mn-cs"/>
              </a:rPr>
              <a:t>public</a:t>
            </a:r>
            <a:r>
              <a:rPr kumimoji="0" lang="fr-FR" sz="1200" b="1" i="0" u="none" strike="noStrike" kern="1200" cap="none" spc="0" normalizeH="0" baseline="0" noProof="0" dirty="0">
                <a:ln>
                  <a:noFill/>
                </a:ln>
                <a:solidFill>
                  <a:srgbClr val="000000"/>
                </a:solidFill>
                <a:effectLst/>
                <a:uLnTx/>
                <a:uFillTx/>
                <a:latin typeface="Monaco" charset="0"/>
                <a:ea typeface="+mn-ea"/>
                <a:cs typeface="+mn-cs"/>
              </a:rPr>
              <a:t> </a:t>
            </a:r>
            <a:r>
              <a:rPr kumimoji="0" lang="fr-FR" sz="1200" b="1" i="0" u="none" strike="noStrike" kern="1200" cap="none" spc="0" normalizeH="0" baseline="0" noProof="0" dirty="0" err="1">
                <a:ln>
                  <a:noFill/>
                </a:ln>
                <a:solidFill>
                  <a:srgbClr val="000000"/>
                </a:solidFill>
                <a:effectLst/>
                <a:uLnTx/>
                <a:uFillTx/>
                <a:latin typeface="Monaco" charset="0"/>
                <a:ea typeface="+mn-ea"/>
                <a:cs typeface="+mn-cs"/>
              </a:rPr>
              <a:t>MaPremiereServlet</a:t>
            </a:r>
            <a:r>
              <a:rPr kumimoji="0" lang="fr-FR" sz="1200" b="1" i="0" u="none" strike="noStrike" kern="1200" cap="none" spc="0" normalizeH="0" baseline="0" noProof="0" dirty="0">
                <a:ln>
                  <a:noFill/>
                </a:ln>
                <a:solidFill>
                  <a:srgbClr val="000000"/>
                </a:solidFill>
                <a:effectLst/>
                <a:uLnTx/>
                <a:uFillTx/>
                <a:latin typeface="Monaco" charset="0"/>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mr-IN" sz="1200" b="0" i="0" u="none" strike="noStrike" kern="1200" cap="none" spc="0" normalizeH="0" baseline="0" noProof="0" dirty="0">
                <a:ln>
                  <a:noFill/>
                </a:ln>
                <a:solidFill>
                  <a:srgbClr val="000000"/>
                </a:solidFill>
                <a:effectLst/>
                <a:uLnTx/>
                <a:uFillTx/>
                <a:latin typeface="Monaco" charset="0"/>
                <a:ea typeface="+mn-ea"/>
                <a:cs typeface="Mangal" panose="02040503050203030202" pitchFamily="18" charset="0"/>
              </a:rPr>
              <a:t>        </a:t>
            </a:r>
            <a:r>
              <a:rPr kumimoji="0" lang="mr-IN" sz="1200" b="1" i="0" u="none" strike="noStrike" kern="1200" cap="none" spc="0" normalizeH="0" baseline="0" noProof="0" dirty="0" err="1">
                <a:ln>
                  <a:noFill/>
                </a:ln>
                <a:solidFill>
                  <a:srgbClr val="7F0055"/>
                </a:solidFill>
                <a:effectLst/>
                <a:uLnTx/>
                <a:uFillTx/>
                <a:latin typeface="Monaco" charset="0"/>
                <a:ea typeface="+mn-ea"/>
                <a:cs typeface="Mangal" panose="02040503050203030202" pitchFamily="18" charset="0"/>
              </a:rPr>
              <a:t>super</a:t>
            </a:r>
            <a:r>
              <a:rPr kumimoji="0" lang="mr-IN" sz="1200" b="1" i="0" u="none" strike="noStrike" kern="1200" cap="none" spc="0" normalizeH="0" baseline="0" noProof="0" dirty="0">
                <a:ln>
                  <a:noFill/>
                </a:ln>
                <a:solidFill>
                  <a:srgbClr val="000000"/>
                </a:solidFill>
                <a:effectLst/>
                <a:uLnTx/>
                <a:uFillTx/>
                <a:latin typeface="Monaco" charset="0"/>
                <a:ea typeface="+mn-ea"/>
                <a:cs typeface="Mangal" panose="02040503050203030202" pitchFamily="18" charset="0"/>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mr-IN" sz="1200" b="0" i="0" u="none" strike="noStrike" kern="1200" cap="none" spc="0" normalizeH="0" baseline="0" noProof="0" dirty="0">
                <a:ln>
                  <a:noFill/>
                </a:ln>
                <a:solidFill>
                  <a:srgbClr val="000000"/>
                </a:solidFill>
                <a:effectLst/>
                <a:uLnTx/>
                <a:uFillTx/>
                <a:latin typeface="Monaco" charset="0"/>
                <a:ea typeface="+mn-ea"/>
                <a:cs typeface="Mangal" panose="02040503050203030202" pitchFamily="18" charset="0"/>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srgbClr val="000000"/>
                </a:solidFill>
                <a:effectLst/>
                <a:uLnTx/>
                <a:uFillTx/>
                <a:latin typeface="Monaco" charset="0"/>
                <a:ea typeface="+mn-ea"/>
                <a:cs typeface="+mn-cs"/>
              </a:rPr>
              <a:t>	</a:t>
            </a:r>
            <a:r>
              <a:rPr kumimoji="0" lang="fr-FR" sz="1200" b="1" i="0" u="none" strike="noStrike" kern="1200" cap="none" spc="0" normalizeH="0" baseline="0" noProof="0" dirty="0" err="1">
                <a:ln>
                  <a:noFill/>
                </a:ln>
                <a:solidFill>
                  <a:srgbClr val="7F0055"/>
                </a:solidFill>
                <a:effectLst/>
                <a:uLnTx/>
                <a:uFillTx/>
                <a:latin typeface="Monaco" charset="0"/>
                <a:ea typeface="+mn-ea"/>
                <a:cs typeface="+mn-cs"/>
              </a:rPr>
              <a:t>protected</a:t>
            </a:r>
            <a:r>
              <a:rPr kumimoji="0" lang="fr-FR" sz="1200" b="1" i="0" u="none" strike="noStrike" kern="1200" cap="none" spc="0" normalizeH="0" baseline="0" noProof="0" dirty="0">
                <a:ln>
                  <a:noFill/>
                </a:ln>
                <a:solidFill>
                  <a:srgbClr val="000000"/>
                </a:solidFill>
                <a:effectLst/>
                <a:uLnTx/>
                <a:uFillTx/>
                <a:latin typeface="Monaco" charset="0"/>
                <a:ea typeface="+mn-ea"/>
                <a:cs typeface="+mn-cs"/>
              </a:rPr>
              <a:t> </a:t>
            </a:r>
            <a:r>
              <a:rPr kumimoji="0" lang="fr-FR" sz="1200" b="1" i="0" u="none" strike="noStrike" kern="1200" cap="none" spc="0" normalizeH="0" baseline="0" noProof="0" dirty="0">
                <a:ln>
                  <a:noFill/>
                </a:ln>
                <a:solidFill>
                  <a:srgbClr val="7F0055"/>
                </a:solidFill>
                <a:effectLst/>
                <a:uLnTx/>
                <a:uFillTx/>
                <a:latin typeface="Monaco" charset="0"/>
                <a:ea typeface="+mn-ea"/>
                <a:cs typeface="+mn-cs"/>
              </a:rPr>
              <a:t>void</a:t>
            </a:r>
            <a:r>
              <a:rPr kumimoji="0" lang="fr-FR" sz="1200" b="1" i="0" u="none" strike="noStrike" kern="1200" cap="none" spc="0" normalizeH="0" baseline="0" noProof="0" dirty="0">
                <a:ln>
                  <a:noFill/>
                </a:ln>
                <a:solidFill>
                  <a:srgbClr val="000000"/>
                </a:solidFill>
                <a:effectLst/>
                <a:uLnTx/>
                <a:uFillTx/>
                <a:latin typeface="Monaco" charset="0"/>
                <a:ea typeface="+mn-ea"/>
                <a:cs typeface="+mn-cs"/>
              </a:rPr>
              <a:t> </a:t>
            </a:r>
            <a:r>
              <a:rPr kumimoji="0" lang="fr-FR" sz="1200" b="1" i="0" u="none" strike="noStrike" kern="1200" cap="none" spc="0" normalizeH="0" baseline="0" noProof="0" dirty="0" err="1">
                <a:ln>
                  <a:noFill/>
                </a:ln>
                <a:solidFill>
                  <a:srgbClr val="000000"/>
                </a:solidFill>
                <a:effectLst/>
                <a:uLnTx/>
                <a:uFillTx/>
                <a:latin typeface="Monaco" charset="0"/>
                <a:ea typeface="+mn-ea"/>
                <a:cs typeface="+mn-cs"/>
              </a:rPr>
              <a:t>doGet</a:t>
            </a:r>
            <a:r>
              <a:rPr kumimoji="0" lang="fr-FR" sz="1200" b="1" i="0" u="none" strike="noStrike" kern="1200" cap="none" spc="0" normalizeH="0" baseline="0" noProof="0" dirty="0">
                <a:ln>
                  <a:noFill/>
                </a:ln>
                <a:solidFill>
                  <a:srgbClr val="000000"/>
                </a:solidFill>
                <a:effectLst/>
                <a:uLnTx/>
                <a:uFillTx/>
                <a:latin typeface="Monaco" charset="0"/>
                <a:ea typeface="+mn-ea"/>
                <a:cs typeface="+mn-cs"/>
              </a:rPr>
              <a:t>(HttpServletRequest </a:t>
            </a:r>
            <a:r>
              <a:rPr kumimoji="0" lang="fr-FR" sz="1200" b="1" i="0" u="none" strike="noStrike" kern="1200" cap="none" spc="0" normalizeH="0" baseline="0" noProof="0" dirty="0">
                <a:ln>
                  <a:noFill/>
                </a:ln>
                <a:solidFill>
                  <a:srgbClr val="6A3E3E"/>
                </a:solidFill>
                <a:effectLst/>
                <a:uLnTx/>
                <a:uFillTx/>
                <a:latin typeface="Monaco" charset="0"/>
                <a:ea typeface="+mn-ea"/>
                <a:cs typeface="+mn-cs"/>
              </a:rPr>
              <a:t>request</a:t>
            </a:r>
            <a:r>
              <a:rPr kumimoji="0" lang="fr-FR" sz="1200" b="1" i="0" u="none" strike="noStrike" kern="1200" cap="none" spc="0" normalizeH="0" baseline="0" noProof="0" dirty="0">
                <a:ln>
                  <a:noFill/>
                </a:ln>
                <a:solidFill>
                  <a:srgbClr val="000000"/>
                </a:solidFill>
                <a:effectLst/>
                <a:uLnTx/>
                <a:uFillTx/>
                <a:latin typeface="Monaco" charset="0"/>
                <a:ea typeface="+mn-ea"/>
                <a:cs typeface="+mn-cs"/>
              </a:rPr>
              <a:t>, HttpServletResponse </a:t>
            </a:r>
            <a:r>
              <a:rPr kumimoji="0" lang="fr-FR" sz="1200" b="1" i="0" u="none" strike="noStrike" kern="1200" cap="none" spc="0" normalizeH="0" baseline="0" noProof="0" dirty="0">
                <a:ln>
                  <a:noFill/>
                </a:ln>
                <a:solidFill>
                  <a:srgbClr val="6A3E3E"/>
                </a:solidFill>
                <a:effectLst/>
                <a:uLnTx/>
                <a:uFillTx/>
                <a:latin typeface="Monaco" charset="0"/>
                <a:ea typeface="+mn-ea"/>
                <a:cs typeface="+mn-cs"/>
              </a:rPr>
              <a:t>response</a:t>
            </a:r>
            <a:r>
              <a:rPr kumimoji="0" lang="fr-FR" sz="1200" b="1" i="0" u="none" strike="noStrike" kern="1200" cap="none" spc="0" normalizeH="0" baseline="0" noProof="0" dirty="0">
                <a:ln>
                  <a:noFill/>
                </a:ln>
                <a:solidFill>
                  <a:srgbClr val="000000"/>
                </a:solidFill>
                <a:effectLst/>
                <a:uLnTx/>
                <a:uFillTx/>
                <a:latin typeface="Monaco" charset="0"/>
                <a:ea typeface="+mn-ea"/>
                <a:cs typeface="+mn-cs"/>
              </a:rPr>
              <a:t>) </a:t>
            </a:r>
            <a:r>
              <a:rPr kumimoji="0" lang="fr-FR" sz="1200" b="1" i="0" u="none" strike="noStrike" kern="1200" cap="none" spc="0" normalizeH="0" baseline="0" noProof="0" dirty="0">
                <a:ln>
                  <a:noFill/>
                </a:ln>
                <a:solidFill>
                  <a:srgbClr val="7F0055"/>
                </a:solidFill>
                <a:effectLst/>
                <a:uLnTx/>
                <a:uFillTx/>
                <a:latin typeface="Monaco" charset="0"/>
                <a:ea typeface="+mn-ea"/>
                <a:cs typeface="+mn-cs"/>
              </a:rPr>
              <a:t>throws</a:t>
            </a:r>
            <a:r>
              <a:rPr kumimoji="0" lang="fr-FR" sz="1200" b="1" i="0" u="none" strike="noStrike" kern="1200" cap="none" spc="0" normalizeH="0" baseline="0" noProof="0" dirty="0">
                <a:ln>
                  <a:noFill/>
                </a:ln>
                <a:solidFill>
                  <a:srgbClr val="000000"/>
                </a:solidFill>
                <a:effectLst/>
                <a:uLnTx/>
                <a:uFillTx/>
                <a:latin typeface="Monaco" charset="0"/>
                <a:ea typeface="+mn-ea"/>
                <a:cs typeface="+mn-cs"/>
              </a:rPr>
              <a:t> ServletException, IOException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srgbClr val="000000"/>
                </a:solidFill>
                <a:effectLst/>
                <a:uLnTx/>
                <a:uFillTx/>
                <a:latin typeface="Monaco" charset="0"/>
                <a:ea typeface="+mn-ea"/>
                <a:cs typeface="+mn-cs"/>
              </a:rPr>
              <a:t>		</a:t>
            </a:r>
            <a:r>
              <a:rPr kumimoji="0" lang="fr-FR" sz="1200" b="0" i="0" u="none" strike="noStrike" kern="1200" cap="none" spc="0" normalizeH="0" baseline="0" noProof="0" dirty="0">
                <a:ln>
                  <a:noFill/>
                </a:ln>
                <a:solidFill>
                  <a:srgbClr val="6A3E3E"/>
                </a:solidFill>
                <a:effectLst/>
                <a:uLnTx/>
                <a:uFillTx/>
                <a:latin typeface="Monaco" charset="0"/>
                <a:ea typeface="+mn-ea"/>
                <a:cs typeface="+mn-cs"/>
              </a:rPr>
              <a:t>response</a:t>
            </a:r>
            <a:r>
              <a:rPr kumimoji="0" lang="fr-FR" sz="1200" b="0" i="0" u="none" strike="noStrike" kern="1200" cap="none" spc="0" normalizeH="0" baseline="0" noProof="0" dirty="0">
                <a:ln>
                  <a:noFill/>
                </a:ln>
                <a:solidFill>
                  <a:srgbClr val="000000"/>
                </a:solidFill>
                <a:effectLst/>
                <a:uLnTx/>
                <a:uFillTx/>
                <a:latin typeface="Monaco" charset="0"/>
                <a:ea typeface="+mn-ea"/>
                <a:cs typeface="+mn-cs"/>
              </a:rPr>
              <a:t>.setContentType(</a:t>
            </a:r>
            <a:r>
              <a:rPr kumimoji="0" lang="fr-FR" sz="1200" b="0" i="0" u="none" strike="noStrike" kern="1200" cap="none" spc="0" normalizeH="0" baseline="0" noProof="0" dirty="0">
                <a:ln>
                  <a:noFill/>
                </a:ln>
                <a:solidFill>
                  <a:srgbClr val="2A00FF"/>
                </a:solidFill>
                <a:effectLst/>
                <a:uLnTx/>
                <a:uFillTx/>
                <a:latin typeface="Monaco" charset="0"/>
                <a:ea typeface="+mn-ea"/>
                <a:cs typeface="+mn-cs"/>
              </a:rPr>
              <a:t>"</a:t>
            </a:r>
            <a:r>
              <a:rPr kumimoji="0" lang="fr-FR" sz="1200" b="0" i="0" u="none" strike="noStrike" kern="1200" cap="none" spc="0" normalizeH="0" baseline="0" noProof="0" dirty="0" err="1">
                <a:ln>
                  <a:noFill/>
                </a:ln>
                <a:solidFill>
                  <a:srgbClr val="2A00FF"/>
                </a:solidFill>
                <a:effectLst/>
                <a:uLnTx/>
                <a:uFillTx/>
                <a:latin typeface="Monaco" charset="0"/>
                <a:ea typeface="+mn-ea"/>
                <a:cs typeface="+mn-cs"/>
              </a:rPr>
              <a:t>text</a:t>
            </a:r>
            <a:r>
              <a:rPr kumimoji="0" lang="fr-FR" sz="1200" b="0" i="0" u="none" strike="noStrike" kern="1200" cap="none" spc="0" normalizeH="0" baseline="0" noProof="0" dirty="0">
                <a:ln>
                  <a:noFill/>
                </a:ln>
                <a:solidFill>
                  <a:srgbClr val="2A00FF"/>
                </a:solidFill>
                <a:effectLst/>
                <a:uLnTx/>
                <a:uFillTx/>
                <a:latin typeface="Monaco" charset="0"/>
                <a:ea typeface="+mn-ea"/>
                <a:cs typeface="+mn-cs"/>
              </a:rPr>
              <a:t>/html"</a:t>
            </a:r>
            <a:r>
              <a:rPr kumimoji="0" lang="fr-FR" sz="1200" b="0" i="0" u="none" strike="noStrike" kern="1200" cap="none" spc="0" normalizeH="0" baseline="0" noProof="0" dirty="0">
                <a:ln>
                  <a:noFill/>
                </a:ln>
                <a:solidFill>
                  <a:srgbClr val="000000"/>
                </a:solidFill>
                <a:effectLst/>
                <a:uLnTx/>
                <a:uFillTx/>
                <a:latin typeface="Monaco" charset="0"/>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srgbClr val="000000"/>
                </a:solidFill>
                <a:effectLst/>
                <a:uLnTx/>
                <a:uFillTx/>
                <a:latin typeface="Monaco" charset="0"/>
                <a:ea typeface="+mn-ea"/>
                <a:cs typeface="+mn-cs"/>
              </a:rPr>
              <a:t>	      PrintWriter </a:t>
            </a:r>
            <a:r>
              <a:rPr kumimoji="0" lang="fr-FR" sz="1200" b="0" i="0" u="none" strike="noStrike" kern="1200" cap="none" spc="0" normalizeH="0" baseline="0" noProof="0" dirty="0">
                <a:ln>
                  <a:noFill/>
                </a:ln>
                <a:solidFill>
                  <a:srgbClr val="6A3E3E"/>
                </a:solidFill>
                <a:effectLst/>
                <a:uLnTx/>
                <a:uFillTx/>
                <a:latin typeface="Monaco" charset="0"/>
                <a:ea typeface="+mn-ea"/>
                <a:cs typeface="+mn-cs"/>
              </a:rPr>
              <a:t>out</a:t>
            </a:r>
            <a:r>
              <a:rPr kumimoji="0" lang="fr-FR" sz="1200" b="0" i="0" u="none" strike="noStrike" kern="1200" cap="none" spc="0" normalizeH="0" baseline="0" noProof="0" dirty="0">
                <a:ln>
                  <a:noFill/>
                </a:ln>
                <a:solidFill>
                  <a:srgbClr val="000000"/>
                </a:solidFill>
                <a:effectLst/>
                <a:uLnTx/>
                <a:uFillTx/>
                <a:latin typeface="Monaco" charset="0"/>
                <a:ea typeface="+mn-ea"/>
                <a:cs typeface="+mn-cs"/>
              </a:rPr>
              <a:t> = </a:t>
            </a:r>
            <a:r>
              <a:rPr kumimoji="0" lang="fr-FR" sz="1200" b="0" i="0" u="none" strike="noStrike" kern="1200" cap="none" spc="0" normalizeH="0" baseline="0" noProof="0" dirty="0">
                <a:ln>
                  <a:noFill/>
                </a:ln>
                <a:solidFill>
                  <a:srgbClr val="6A3E3E"/>
                </a:solidFill>
                <a:effectLst/>
                <a:uLnTx/>
                <a:uFillTx/>
                <a:latin typeface="Monaco" charset="0"/>
                <a:ea typeface="+mn-ea"/>
                <a:cs typeface="+mn-cs"/>
              </a:rPr>
              <a:t>response</a:t>
            </a:r>
            <a:r>
              <a:rPr kumimoji="0" lang="fr-FR" sz="1200" b="0" i="0" u="none" strike="noStrike" kern="1200" cap="none" spc="0" normalizeH="0" baseline="0" noProof="0" dirty="0">
                <a:ln>
                  <a:noFill/>
                </a:ln>
                <a:solidFill>
                  <a:srgbClr val="000000"/>
                </a:solidFill>
                <a:effectLst/>
                <a:uLnTx/>
                <a:uFillTx/>
                <a:latin typeface="Monaco" charset="0"/>
                <a:ea typeface="+mn-ea"/>
                <a:cs typeface="+mn-cs"/>
              </a:rPr>
              <a:t>.getWriter();</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mr-IN" sz="1200" b="0" i="0" u="none" strike="noStrike" kern="1200" cap="none" spc="0" normalizeH="0" baseline="0" noProof="0" dirty="0">
                <a:ln>
                  <a:noFill/>
                </a:ln>
                <a:solidFill>
                  <a:srgbClr val="000000"/>
                </a:solidFill>
                <a:effectLst/>
                <a:uLnTx/>
                <a:uFillTx/>
                <a:latin typeface="Monaco" charset="0"/>
                <a:ea typeface="+mn-ea"/>
                <a:cs typeface="Mangal" panose="02040503050203030202" pitchFamily="18" charset="0"/>
              </a:rPr>
              <a:t>	      </a:t>
            </a:r>
            <a:r>
              <a:rPr kumimoji="0" lang="mr-IN" sz="1200" b="0" i="0" u="none" strike="noStrike" kern="1200" cap="none" spc="0" normalizeH="0" baseline="0" noProof="0" dirty="0">
                <a:ln>
                  <a:noFill/>
                </a:ln>
                <a:solidFill>
                  <a:srgbClr val="6A3E3E"/>
                </a:solidFill>
                <a:effectLst/>
                <a:uLnTx/>
                <a:uFillTx/>
                <a:latin typeface="Monaco" charset="0"/>
                <a:ea typeface="+mn-ea"/>
                <a:cs typeface="Mangal" panose="02040503050203030202" pitchFamily="18" charset="0"/>
              </a:rPr>
              <a:t>out</a:t>
            </a:r>
            <a:r>
              <a:rPr kumimoji="0" lang="mr-IN" sz="1200" b="0" i="0" u="none" strike="noStrike" kern="1200" cap="none" spc="0" normalizeH="0" baseline="0" noProof="0" dirty="0">
                <a:ln>
                  <a:noFill/>
                </a:ln>
                <a:solidFill>
                  <a:srgbClr val="000000"/>
                </a:solidFill>
                <a:effectLst/>
                <a:uLnTx/>
                <a:uFillTx/>
                <a:latin typeface="Monaco" charset="0"/>
                <a:ea typeface="+mn-ea"/>
                <a:cs typeface="Mangal" panose="02040503050203030202" pitchFamily="18" charset="0"/>
              </a:rPr>
              <a:t>.println(</a:t>
            </a:r>
            <a:r>
              <a:rPr kumimoji="0" lang="mr-IN" sz="1200" b="0" i="0" u="none" strike="noStrike" kern="1200" cap="none" spc="0" normalizeH="0" baseline="0" noProof="0" dirty="0">
                <a:ln>
                  <a:noFill/>
                </a:ln>
                <a:solidFill>
                  <a:srgbClr val="2A00FF"/>
                </a:solidFill>
                <a:effectLst/>
                <a:uLnTx/>
                <a:uFillTx/>
                <a:latin typeface="Monaco" charset="0"/>
                <a:ea typeface="+mn-ea"/>
                <a:cs typeface="Mangal" panose="02040503050203030202" pitchFamily="18" charset="0"/>
              </a:rPr>
              <a:t>"&lt;</a:t>
            </a:r>
            <a:r>
              <a:rPr kumimoji="0" lang="mr-IN" sz="1200" b="0" i="0" u="none" strike="noStrike" kern="1200" cap="none" spc="0" normalizeH="0" baseline="0" noProof="0" dirty="0" err="1">
                <a:ln>
                  <a:noFill/>
                </a:ln>
                <a:solidFill>
                  <a:srgbClr val="2A00FF"/>
                </a:solidFill>
                <a:effectLst/>
                <a:uLnTx/>
                <a:uFillTx/>
                <a:latin typeface="Monaco" charset="0"/>
                <a:ea typeface="+mn-ea"/>
                <a:cs typeface="Mangal" panose="02040503050203030202" pitchFamily="18" charset="0"/>
              </a:rPr>
              <a:t>html</a:t>
            </a:r>
            <a:r>
              <a:rPr kumimoji="0" lang="mr-IN" sz="1200" b="0" i="0" u="none" strike="noStrike" kern="1200" cap="none" spc="0" normalizeH="0" baseline="0" noProof="0" dirty="0">
                <a:ln>
                  <a:noFill/>
                </a:ln>
                <a:solidFill>
                  <a:srgbClr val="2A00FF"/>
                </a:solidFill>
                <a:effectLst/>
                <a:uLnTx/>
                <a:uFillTx/>
                <a:latin typeface="Monaco" charset="0"/>
                <a:ea typeface="+mn-ea"/>
                <a:cs typeface="Mangal" panose="02040503050203030202" pitchFamily="18" charset="0"/>
              </a:rPr>
              <a:t>&gt;"</a:t>
            </a:r>
            <a:r>
              <a:rPr kumimoji="0" lang="mr-IN" sz="1200" b="0" i="0" u="none" strike="noStrike" kern="1200" cap="none" spc="0" normalizeH="0" baseline="0" noProof="0" dirty="0">
                <a:ln>
                  <a:noFill/>
                </a:ln>
                <a:solidFill>
                  <a:srgbClr val="000000"/>
                </a:solidFill>
                <a:effectLst/>
                <a:uLnTx/>
                <a:uFillTx/>
                <a:latin typeface="Monaco" charset="0"/>
                <a:ea typeface="+mn-ea"/>
                <a:cs typeface="Mangal" panose="02040503050203030202" pitchFamily="18" charset="0"/>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mr-IN" sz="1200" b="0" i="0" u="none" strike="noStrike" kern="1200" cap="none" spc="0" normalizeH="0" baseline="0" noProof="0" dirty="0">
                <a:ln>
                  <a:noFill/>
                </a:ln>
                <a:solidFill>
                  <a:srgbClr val="000000"/>
                </a:solidFill>
                <a:effectLst/>
                <a:uLnTx/>
                <a:uFillTx/>
                <a:latin typeface="Monaco" charset="0"/>
                <a:ea typeface="+mn-ea"/>
                <a:cs typeface="Mangal" panose="02040503050203030202" pitchFamily="18" charset="0"/>
              </a:rPr>
              <a:t>	      </a:t>
            </a:r>
            <a:r>
              <a:rPr kumimoji="0" lang="mr-IN" sz="1200" b="0" i="0" u="none" strike="noStrike" kern="1200" cap="none" spc="0" normalizeH="0" baseline="0" noProof="0" dirty="0">
                <a:ln>
                  <a:noFill/>
                </a:ln>
                <a:solidFill>
                  <a:srgbClr val="6A3E3E"/>
                </a:solidFill>
                <a:effectLst/>
                <a:uLnTx/>
                <a:uFillTx/>
                <a:latin typeface="Monaco" charset="0"/>
                <a:ea typeface="+mn-ea"/>
                <a:cs typeface="Mangal" panose="02040503050203030202" pitchFamily="18" charset="0"/>
              </a:rPr>
              <a:t>out</a:t>
            </a:r>
            <a:r>
              <a:rPr kumimoji="0" lang="mr-IN" sz="1200" b="0" i="0" u="none" strike="noStrike" kern="1200" cap="none" spc="0" normalizeH="0" baseline="0" noProof="0" dirty="0">
                <a:ln>
                  <a:noFill/>
                </a:ln>
                <a:solidFill>
                  <a:srgbClr val="000000"/>
                </a:solidFill>
                <a:effectLst/>
                <a:uLnTx/>
                <a:uFillTx/>
                <a:latin typeface="Monaco" charset="0"/>
                <a:ea typeface="+mn-ea"/>
                <a:cs typeface="Mangal" panose="02040503050203030202" pitchFamily="18" charset="0"/>
              </a:rPr>
              <a:t>.println(</a:t>
            </a:r>
            <a:r>
              <a:rPr kumimoji="0" lang="mr-IN" sz="1200" b="0" i="0" u="none" strike="noStrike" kern="1200" cap="none" spc="0" normalizeH="0" baseline="0" noProof="0" dirty="0">
                <a:ln>
                  <a:noFill/>
                </a:ln>
                <a:solidFill>
                  <a:srgbClr val="2A00FF"/>
                </a:solidFill>
                <a:effectLst/>
                <a:uLnTx/>
                <a:uFillTx/>
                <a:latin typeface="Monaco" charset="0"/>
                <a:ea typeface="+mn-ea"/>
                <a:cs typeface="Mangal" panose="02040503050203030202" pitchFamily="18" charset="0"/>
              </a:rPr>
              <a:t>"&lt;</a:t>
            </a:r>
            <a:r>
              <a:rPr kumimoji="0" lang="mr-IN" sz="1200" b="0" i="0" u="none" strike="noStrike" kern="1200" cap="none" spc="0" normalizeH="0" baseline="0" noProof="0" dirty="0" err="1">
                <a:ln>
                  <a:noFill/>
                </a:ln>
                <a:solidFill>
                  <a:srgbClr val="2A00FF"/>
                </a:solidFill>
                <a:effectLst/>
                <a:uLnTx/>
                <a:uFillTx/>
                <a:latin typeface="Monaco" charset="0"/>
                <a:ea typeface="+mn-ea"/>
                <a:cs typeface="Mangal" panose="02040503050203030202" pitchFamily="18" charset="0"/>
              </a:rPr>
              <a:t>head</a:t>
            </a:r>
            <a:r>
              <a:rPr kumimoji="0" lang="mr-IN" sz="1200" b="0" i="0" u="none" strike="noStrike" kern="1200" cap="none" spc="0" normalizeH="0" baseline="0" noProof="0" dirty="0">
                <a:ln>
                  <a:noFill/>
                </a:ln>
                <a:solidFill>
                  <a:srgbClr val="2A00FF"/>
                </a:solidFill>
                <a:effectLst/>
                <a:uLnTx/>
                <a:uFillTx/>
                <a:latin typeface="Monaco" charset="0"/>
                <a:ea typeface="+mn-ea"/>
                <a:cs typeface="Mangal" panose="02040503050203030202" pitchFamily="18" charset="0"/>
              </a:rPr>
              <a:t>&gt;"</a:t>
            </a:r>
            <a:r>
              <a:rPr kumimoji="0" lang="mr-IN" sz="1200" b="0" i="0" u="none" strike="noStrike" kern="1200" cap="none" spc="0" normalizeH="0" baseline="0" noProof="0" dirty="0">
                <a:ln>
                  <a:noFill/>
                </a:ln>
                <a:solidFill>
                  <a:srgbClr val="000000"/>
                </a:solidFill>
                <a:effectLst/>
                <a:uLnTx/>
                <a:uFillTx/>
                <a:latin typeface="Monaco" charset="0"/>
                <a:ea typeface="+mn-ea"/>
                <a:cs typeface="Mangal" panose="02040503050203030202" pitchFamily="18" charset="0"/>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srgbClr val="000000"/>
                </a:solidFill>
                <a:effectLst/>
                <a:uLnTx/>
                <a:uFillTx/>
                <a:latin typeface="Monaco" charset="0"/>
                <a:ea typeface="+mn-ea"/>
                <a:cs typeface="+mn-cs"/>
              </a:rPr>
              <a:t>	      </a:t>
            </a:r>
            <a:r>
              <a:rPr kumimoji="0" lang="fr-FR" sz="1200" b="0" i="0" u="none" strike="noStrike" kern="1200" cap="none" spc="0" normalizeH="0" baseline="0" noProof="0" dirty="0">
                <a:ln>
                  <a:noFill/>
                </a:ln>
                <a:solidFill>
                  <a:srgbClr val="6A3E3E"/>
                </a:solidFill>
                <a:effectLst/>
                <a:uLnTx/>
                <a:uFillTx/>
                <a:latin typeface="Monaco" charset="0"/>
                <a:ea typeface="+mn-ea"/>
                <a:cs typeface="+mn-cs"/>
              </a:rPr>
              <a:t>out</a:t>
            </a:r>
            <a:r>
              <a:rPr kumimoji="0" lang="fr-FR" sz="1200" b="0" i="0" u="none" strike="noStrike" kern="1200" cap="none" spc="0" normalizeH="0" baseline="0" noProof="0" dirty="0">
                <a:ln>
                  <a:noFill/>
                </a:ln>
                <a:solidFill>
                  <a:srgbClr val="000000"/>
                </a:solidFill>
                <a:effectLst/>
                <a:uLnTx/>
                <a:uFillTx/>
                <a:latin typeface="Monaco" charset="0"/>
                <a:ea typeface="+mn-ea"/>
                <a:cs typeface="+mn-cs"/>
              </a:rPr>
              <a:t>.println(</a:t>
            </a:r>
            <a:r>
              <a:rPr kumimoji="0" lang="fr-FR" sz="1200" b="0" i="0" u="none" strike="noStrike" kern="1200" cap="none" spc="0" normalizeH="0" baseline="0" noProof="0" dirty="0">
                <a:ln>
                  <a:noFill/>
                </a:ln>
                <a:solidFill>
                  <a:srgbClr val="2A00FF"/>
                </a:solidFill>
                <a:effectLst/>
                <a:uLnTx/>
                <a:uFillTx/>
                <a:latin typeface="Monaco" charset="0"/>
                <a:ea typeface="+mn-ea"/>
                <a:cs typeface="+mn-cs"/>
              </a:rPr>
              <a:t>"&lt;</a:t>
            </a:r>
            <a:r>
              <a:rPr kumimoji="0" lang="fr-FR" sz="1200" b="0" i="0" u="none" strike="noStrike" kern="1200" cap="none" spc="0" normalizeH="0" baseline="0" noProof="0" dirty="0" err="1">
                <a:ln>
                  <a:noFill/>
                </a:ln>
                <a:solidFill>
                  <a:srgbClr val="2A00FF"/>
                </a:solidFill>
                <a:effectLst/>
                <a:uLnTx/>
                <a:uFillTx/>
                <a:latin typeface="Monaco" charset="0"/>
                <a:ea typeface="+mn-ea"/>
                <a:cs typeface="+mn-cs"/>
              </a:rPr>
              <a:t>title</a:t>
            </a:r>
            <a:r>
              <a:rPr kumimoji="0" lang="fr-FR" sz="1200" b="0" i="0" u="none" strike="noStrike" kern="1200" cap="none" spc="0" normalizeH="0" baseline="0" noProof="0" dirty="0">
                <a:ln>
                  <a:noFill/>
                </a:ln>
                <a:solidFill>
                  <a:srgbClr val="2A00FF"/>
                </a:solidFill>
                <a:effectLst/>
                <a:uLnTx/>
                <a:uFillTx/>
                <a:latin typeface="Monaco" charset="0"/>
                <a:ea typeface="+mn-ea"/>
                <a:cs typeface="+mn-cs"/>
              </a:rPr>
              <a:t>&gt;Bonjour Master 2 EC2LT&lt;/</a:t>
            </a:r>
            <a:r>
              <a:rPr kumimoji="0" lang="fr-FR" sz="1200" b="0" i="0" u="none" strike="noStrike" kern="1200" cap="none" spc="0" normalizeH="0" baseline="0" noProof="0" dirty="0" err="1">
                <a:ln>
                  <a:noFill/>
                </a:ln>
                <a:solidFill>
                  <a:srgbClr val="2A00FF"/>
                </a:solidFill>
                <a:effectLst/>
                <a:uLnTx/>
                <a:uFillTx/>
                <a:latin typeface="Monaco" charset="0"/>
                <a:ea typeface="+mn-ea"/>
                <a:cs typeface="+mn-cs"/>
              </a:rPr>
              <a:t>title</a:t>
            </a:r>
            <a:r>
              <a:rPr kumimoji="0" lang="fr-FR" sz="1200" b="0" i="0" u="none" strike="noStrike" kern="1200" cap="none" spc="0" normalizeH="0" baseline="0" noProof="0" dirty="0">
                <a:ln>
                  <a:noFill/>
                </a:ln>
                <a:solidFill>
                  <a:srgbClr val="2A00FF"/>
                </a:solidFill>
                <a:effectLst/>
                <a:uLnTx/>
                <a:uFillTx/>
                <a:latin typeface="Monaco" charset="0"/>
                <a:ea typeface="+mn-ea"/>
                <a:cs typeface="+mn-cs"/>
              </a:rPr>
              <a:t>&gt;"</a:t>
            </a:r>
            <a:r>
              <a:rPr kumimoji="0" lang="fr-FR" sz="1200" b="0" i="0" u="none" strike="noStrike" kern="1200" cap="none" spc="0" normalizeH="0" baseline="0" noProof="0" dirty="0">
                <a:ln>
                  <a:noFill/>
                </a:ln>
                <a:solidFill>
                  <a:srgbClr val="000000"/>
                </a:solidFill>
                <a:effectLst/>
                <a:uLnTx/>
                <a:uFillTx/>
                <a:latin typeface="Monaco" charset="0"/>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mr-IN" sz="1200" b="0" i="0" u="none" strike="noStrike" kern="1200" cap="none" spc="0" normalizeH="0" baseline="0" noProof="0" dirty="0">
                <a:ln>
                  <a:noFill/>
                </a:ln>
                <a:solidFill>
                  <a:srgbClr val="000000"/>
                </a:solidFill>
                <a:effectLst/>
                <a:uLnTx/>
                <a:uFillTx/>
                <a:latin typeface="Monaco" charset="0"/>
                <a:ea typeface="+mn-ea"/>
                <a:cs typeface="Mangal" panose="02040503050203030202" pitchFamily="18" charset="0"/>
              </a:rPr>
              <a:t>	      </a:t>
            </a:r>
            <a:r>
              <a:rPr kumimoji="0" lang="mr-IN" sz="1200" b="0" i="0" u="none" strike="noStrike" kern="1200" cap="none" spc="0" normalizeH="0" baseline="0" noProof="0" dirty="0">
                <a:ln>
                  <a:noFill/>
                </a:ln>
                <a:solidFill>
                  <a:srgbClr val="6A3E3E"/>
                </a:solidFill>
                <a:effectLst/>
                <a:uLnTx/>
                <a:uFillTx/>
                <a:latin typeface="Monaco" charset="0"/>
                <a:ea typeface="+mn-ea"/>
                <a:cs typeface="Mangal" panose="02040503050203030202" pitchFamily="18" charset="0"/>
              </a:rPr>
              <a:t>out</a:t>
            </a:r>
            <a:r>
              <a:rPr kumimoji="0" lang="mr-IN" sz="1200" b="0" i="0" u="none" strike="noStrike" kern="1200" cap="none" spc="0" normalizeH="0" baseline="0" noProof="0" dirty="0">
                <a:ln>
                  <a:noFill/>
                </a:ln>
                <a:solidFill>
                  <a:srgbClr val="000000"/>
                </a:solidFill>
                <a:effectLst/>
                <a:uLnTx/>
                <a:uFillTx/>
                <a:latin typeface="Monaco" charset="0"/>
                <a:ea typeface="+mn-ea"/>
                <a:cs typeface="Mangal" panose="02040503050203030202" pitchFamily="18" charset="0"/>
              </a:rPr>
              <a:t>.println(</a:t>
            </a:r>
            <a:r>
              <a:rPr kumimoji="0" lang="mr-IN" sz="1200" b="0" i="0" u="none" strike="noStrike" kern="1200" cap="none" spc="0" normalizeH="0" baseline="0" noProof="0" dirty="0">
                <a:ln>
                  <a:noFill/>
                </a:ln>
                <a:solidFill>
                  <a:srgbClr val="2A00FF"/>
                </a:solidFill>
                <a:effectLst/>
                <a:uLnTx/>
                <a:uFillTx/>
                <a:latin typeface="Monaco" charset="0"/>
                <a:ea typeface="+mn-ea"/>
                <a:cs typeface="Mangal" panose="02040503050203030202" pitchFamily="18" charset="0"/>
              </a:rPr>
              <a:t>"&lt;/</a:t>
            </a:r>
            <a:r>
              <a:rPr kumimoji="0" lang="mr-IN" sz="1200" b="0" i="0" u="none" strike="noStrike" kern="1200" cap="none" spc="0" normalizeH="0" baseline="0" noProof="0" dirty="0" err="1">
                <a:ln>
                  <a:noFill/>
                </a:ln>
                <a:solidFill>
                  <a:srgbClr val="2A00FF"/>
                </a:solidFill>
                <a:effectLst/>
                <a:uLnTx/>
                <a:uFillTx/>
                <a:latin typeface="Monaco" charset="0"/>
                <a:ea typeface="+mn-ea"/>
                <a:cs typeface="Mangal" panose="02040503050203030202" pitchFamily="18" charset="0"/>
              </a:rPr>
              <a:t>head</a:t>
            </a:r>
            <a:r>
              <a:rPr kumimoji="0" lang="mr-IN" sz="1200" b="0" i="0" u="none" strike="noStrike" kern="1200" cap="none" spc="0" normalizeH="0" baseline="0" noProof="0" dirty="0">
                <a:ln>
                  <a:noFill/>
                </a:ln>
                <a:solidFill>
                  <a:srgbClr val="2A00FF"/>
                </a:solidFill>
                <a:effectLst/>
                <a:uLnTx/>
                <a:uFillTx/>
                <a:latin typeface="Monaco" charset="0"/>
                <a:ea typeface="+mn-ea"/>
                <a:cs typeface="Mangal" panose="02040503050203030202" pitchFamily="18" charset="0"/>
              </a:rPr>
              <a:t>&gt;"</a:t>
            </a:r>
            <a:r>
              <a:rPr kumimoji="0" lang="mr-IN" sz="1200" b="0" i="0" u="none" strike="noStrike" kern="1200" cap="none" spc="0" normalizeH="0" baseline="0" noProof="0" dirty="0">
                <a:ln>
                  <a:noFill/>
                </a:ln>
                <a:solidFill>
                  <a:srgbClr val="000000"/>
                </a:solidFill>
                <a:effectLst/>
                <a:uLnTx/>
                <a:uFillTx/>
                <a:latin typeface="Monaco" charset="0"/>
                <a:ea typeface="+mn-ea"/>
                <a:cs typeface="Mangal" panose="02040503050203030202" pitchFamily="18" charset="0"/>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mr-IN" sz="1200" b="0" i="0" u="none" strike="noStrike" kern="1200" cap="none" spc="0" normalizeH="0" baseline="0" noProof="0" dirty="0">
                <a:ln>
                  <a:noFill/>
                </a:ln>
                <a:solidFill>
                  <a:srgbClr val="000000"/>
                </a:solidFill>
                <a:effectLst/>
                <a:uLnTx/>
                <a:uFillTx/>
                <a:latin typeface="Monaco" charset="0"/>
                <a:ea typeface="+mn-ea"/>
                <a:cs typeface="Mangal" panose="02040503050203030202" pitchFamily="18" charset="0"/>
              </a:rPr>
              <a:t>	      </a:t>
            </a:r>
            <a:r>
              <a:rPr kumimoji="0" lang="mr-IN" sz="1200" b="0" i="0" u="none" strike="noStrike" kern="1200" cap="none" spc="0" normalizeH="0" baseline="0" noProof="0" dirty="0">
                <a:ln>
                  <a:noFill/>
                </a:ln>
                <a:solidFill>
                  <a:srgbClr val="6A3E3E"/>
                </a:solidFill>
                <a:effectLst/>
                <a:uLnTx/>
                <a:uFillTx/>
                <a:latin typeface="Monaco" charset="0"/>
                <a:ea typeface="+mn-ea"/>
                <a:cs typeface="Mangal" panose="02040503050203030202" pitchFamily="18" charset="0"/>
              </a:rPr>
              <a:t>out</a:t>
            </a:r>
            <a:r>
              <a:rPr kumimoji="0" lang="mr-IN" sz="1200" b="0" i="0" u="none" strike="noStrike" kern="1200" cap="none" spc="0" normalizeH="0" baseline="0" noProof="0" dirty="0">
                <a:ln>
                  <a:noFill/>
                </a:ln>
                <a:solidFill>
                  <a:srgbClr val="000000"/>
                </a:solidFill>
                <a:effectLst/>
                <a:uLnTx/>
                <a:uFillTx/>
                <a:latin typeface="Monaco" charset="0"/>
                <a:ea typeface="+mn-ea"/>
                <a:cs typeface="Mangal" panose="02040503050203030202" pitchFamily="18" charset="0"/>
              </a:rPr>
              <a:t>.println(</a:t>
            </a:r>
            <a:r>
              <a:rPr kumimoji="0" lang="mr-IN" sz="1200" b="0" i="0" u="none" strike="noStrike" kern="1200" cap="none" spc="0" normalizeH="0" baseline="0" noProof="0" dirty="0">
                <a:ln>
                  <a:noFill/>
                </a:ln>
                <a:solidFill>
                  <a:srgbClr val="2A00FF"/>
                </a:solidFill>
                <a:effectLst/>
                <a:uLnTx/>
                <a:uFillTx/>
                <a:latin typeface="Monaco" charset="0"/>
                <a:ea typeface="+mn-ea"/>
                <a:cs typeface="Mangal" panose="02040503050203030202" pitchFamily="18" charset="0"/>
              </a:rPr>
              <a:t>"&lt;</a:t>
            </a:r>
            <a:r>
              <a:rPr kumimoji="0" lang="mr-IN" sz="1200" b="0" i="0" u="none" strike="noStrike" kern="1200" cap="none" spc="0" normalizeH="0" baseline="0" noProof="0" dirty="0" err="1">
                <a:ln>
                  <a:noFill/>
                </a:ln>
                <a:solidFill>
                  <a:srgbClr val="2A00FF"/>
                </a:solidFill>
                <a:effectLst/>
                <a:uLnTx/>
                <a:uFillTx/>
                <a:latin typeface="Monaco" charset="0"/>
                <a:ea typeface="+mn-ea"/>
                <a:cs typeface="Mangal" panose="02040503050203030202" pitchFamily="18" charset="0"/>
              </a:rPr>
              <a:t>body</a:t>
            </a:r>
            <a:r>
              <a:rPr kumimoji="0" lang="mr-IN" sz="1200" b="0" i="0" u="none" strike="noStrike" kern="1200" cap="none" spc="0" normalizeH="0" baseline="0" noProof="0" dirty="0">
                <a:ln>
                  <a:noFill/>
                </a:ln>
                <a:solidFill>
                  <a:srgbClr val="2A00FF"/>
                </a:solidFill>
                <a:effectLst/>
                <a:uLnTx/>
                <a:uFillTx/>
                <a:latin typeface="Monaco" charset="0"/>
                <a:ea typeface="+mn-ea"/>
                <a:cs typeface="Mangal" panose="02040503050203030202" pitchFamily="18" charset="0"/>
              </a:rPr>
              <a:t>&gt;"</a:t>
            </a:r>
            <a:r>
              <a:rPr kumimoji="0" lang="mr-IN" sz="1200" b="0" i="0" u="none" strike="noStrike" kern="1200" cap="none" spc="0" normalizeH="0" baseline="0" noProof="0" dirty="0">
                <a:ln>
                  <a:noFill/>
                </a:ln>
                <a:solidFill>
                  <a:srgbClr val="000000"/>
                </a:solidFill>
                <a:effectLst/>
                <a:uLnTx/>
                <a:uFillTx/>
                <a:latin typeface="Monaco" charset="0"/>
                <a:ea typeface="+mn-ea"/>
                <a:cs typeface="Mangal" panose="02040503050203030202" pitchFamily="18" charset="0"/>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srgbClr val="000000"/>
                </a:solidFill>
                <a:effectLst/>
                <a:uLnTx/>
                <a:uFillTx/>
                <a:latin typeface="Monaco" charset="0"/>
                <a:ea typeface="+mn-ea"/>
                <a:cs typeface="+mn-cs"/>
              </a:rPr>
              <a:t>	      </a:t>
            </a:r>
            <a:r>
              <a:rPr kumimoji="0" lang="fr-FR" sz="1200" b="0" i="0" u="none" strike="noStrike" kern="1200" cap="none" spc="0" normalizeH="0" baseline="0" noProof="0" dirty="0">
                <a:ln>
                  <a:noFill/>
                </a:ln>
                <a:solidFill>
                  <a:srgbClr val="6A3E3E"/>
                </a:solidFill>
                <a:effectLst/>
                <a:uLnTx/>
                <a:uFillTx/>
                <a:latin typeface="Monaco" charset="0"/>
                <a:ea typeface="+mn-ea"/>
                <a:cs typeface="+mn-cs"/>
              </a:rPr>
              <a:t>out</a:t>
            </a:r>
            <a:r>
              <a:rPr kumimoji="0" lang="fr-FR" sz="1200" b="0" i="0" u="none" strike="noStrike" kern="1200" cap="none" spc="0" normalizeH="0" baseline="0" noProof="0" dirty="0">
                <a:ln>
                  <a:noFill/>
                </a:ln>
                <a:solidFill>
                  <a:srgbClr val="000000"/>
                </a:solidFill>
                <a:effectLst/>
                <a:uLnTx/>
                <a:uFillTx/>
                <a:latin typeface="Monaco" charset="0"/>
                <a:ea typeface="+mn-ea"/>
                <a:cs typeface="+mn-cs"/>
              </a:rPr>
              <a:t>.println(</a:t>
            </a:r>
            <a:r>
              <a:rPr kumimoji="0" lang="fr-FR" sz="1200" b="0" i="0" u="none" strike="noStrike" kern="1200" cap="none" spc="0" normalizeH="0" baseline="0" noProof="0" dirty="0">
                <a:ln>
                  <a:noFill/>
                </a:ln>
                <a:solidFill>
                  <a:srgbClr val="2A00FF"/>
                </a:solidFill>
                <a:effectLst/>
                <a:uLnTx/>
                <a:uFillTx/>
                <a:latin typeface="Monaco" charset="0"/>
                <a:ea typeface="+mn-ea"/>
                <a:cs typeface="+mn-cs"/>
              </a:rPr>
              <a:t>"&lt;h1&gt;Bonjour Master 2 EC2LT&lt;/h1&gt;"</a:t>
            </a:r>
            <a:r>
              <a:rPr kumimoji="0" lang="fr-FR" sz="1200" b="0" i="0" u="none" strike="noStrike" kern="1200" cap="none" spc="0" normalizeH="0" baseline="0" noProof="0" dirty="0">
                <a:ln>
                  <a:noFill/>
                </a:ln>
                <a:solidFill>
                  <a:srgbClr val="000000"/>
                </a:solidFill>
                <a:effectLst/>
                <a:uLnTx/>
                <a:uFillTx/>
                <a:latin typeface="Monaco" charset="0"/>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mr-IN" sz="1200" b="0" i="0" u="none" strike="noStrike" kern="1200" cap="none" spc="0" normalizeH="0" baseline="0" noProof="0" dirty="0">
                <a:ln>
                  <a:noFill/>
                </a:ln>
                <a:solidFill>
                  <a:srgbClr val="000000"/>
                </a:solidFill>
                <a:effectLst/>
                <a:uLnTx/>
                <a:uFillTx/>
                <a:latin typeface="Monaco" charset="0"/>
                <a:ea typeface="+mn-ea"/>
                <a:cs typeface="Mangal" panose="02040503050203030202" pitchFamily="18" charset="0"/>
              </a:rPr>
              <a:t>	      </a:t>
            </a:r>
            <a:r>
              <a:rPr kumimoji="0" lang="mr-IN" sz="1200" b="0" i="0" u="none" strike="noStrike" kern="1200" cap="none" spc="0" normalizeH="0" baseline="0" noProof="0" dirty="0">
                <a:ln>
                  <a:noFill/>
                </a:ln>
                <a:solidFill>
                  <a:srgbClr val="6A3E3E"/>
                </a:solidFill>
                <a:effectLst/>
                <a:uLnTx/>
                <a:uFillTx/>
                <a:latin typeface="Monaco" charset="0"/>
                <a:ea typeface="+mn-ea"/>
                <a:cs typeface="Mangal" panose="02040503050203030202" pitchFamily="18" charset="0"/>
              </a:rPr>
              <a:t>out</a:t>
            </a:r>
            <a:r>
              <a:rPr kumimoji="0" lang="mr-IN" sz="1200" b="0" i="0" u="none" strike="noStrike" kern="1200" cap="none" spc="0" normalizeH="0" baseline="0" noProof="0" dirty="0">
                <a:ln>
                  <a:noFill/>
                </a:ln>
                <a:solidFill>
                  <a:srgbClr val="000000"/>
                </a:solidFill>
                <a:effectLst/>
                <a:uLnTx/>
                <a:uFillTx/>
                <a:latin typeface="Monaco" charset="0"/>
                <a:ea typeface="+mn-ea"/>
                <a:cs typeface="Mangal" panose="02040503050203030202" pitchFamily="18" charset="0"/>
              </a:rPr>
              <a:t>.println(</a:t>
            </a:r>
            <a:r>
              <a:rPr kumimoji="0" lang="mr-IN" sz="1200" b="0" i="0" u="none" strike="noStrike" kern="1200" cap="none" spc="0" normalizeH="0" baseline="0" noProof="0" dirty="0">
                <a:ln>
                  <a:noFill/>
                </a:ln>
                <a:solidFill>
                  <a:srgbClr val="2A00FF"/>
                </a:solidFill>
                <a:effectLst/>
                <a:uLnTx/>
                <a:uFillTx/>
                <a:latin typeface="Monaco" charset="0"/>
                <a:ea typeface="+mn-ea"/>
                <a:cs typeface="Mangal" panose="02040503050203030202" pitchFamily="18" charset="0"/>
              </a:rPr>
              <a:t>"&lt;/</a:t>
            </a:r>
            <a:r>
              <a:rPr kumimoji="0" lang="mr-IN" sz="1200" b="0" i="0" u="none" strike="noStrike" kern="1200" cap="none" spc="0" normalizeH="0" baseline="0" noProof="0" dirty="0" err="1">
                <a:ln>
                  <a:noFill/>
                </a:ln>
                <a:solidFill>
                  <a:srgbClr val="2A00FF"/>
                </a:solidFill>
                <a:effectLst/>
                <a:uLnTx/>
                <a:uFillTx/>
                <a:latin typeface="Monaco" charset="0"/>
                <a:ea typeface="+mn-ea"/>
                <a:cs typeface="Mangal" panose="02040503050203030202" pitchFamily="18" charset="0"/>
              </a:rPr>
              <a:t>body</a:t>
            </a:r>
            <a:r>
              <a:rPr kumimoji="0" lang="mr-IN" sz="1200" b="0" i="0" u="none" strike="noStrike" kern="1200" cap="none" spc="0" normalizeH="0" baseline="0" noProof="0" dirty="0">
                <a:ln>
                  <a:noFill/>
                </a:ln>
                <a:solidFill>
                  <a:srgbClr val="2A00FF"/>
                </a:solidFill>
                <a:effectLst/>
                <a:uLnTx/>
                <a:uFillTx/>
                <a:latin typeface="Monaco" charset="0"/>
                <a:ea typeface="+mn-ea"/>
                <a:cs typeface="Mangal" panose="02040503050203030202" pitchFamily="18" charset="0"/>
              </a:rPr>
              <a:t>&gt;"</a:t>
            </a:r>
            <a:r>
              <a:rPr kumimoji="0" lang="mr-IN" sz="1200" b="0" i="0" u="none" strike="noStrike" kern="1200" cap="none" spc="0" normalizeH="0" baseline="0" noProof="0" dirty="0">
                <a:ln>
                  <a:noFill/>
                </a:ln>
                <a:solidFill>
                  <a:srgbClr val="000000"/>
                </a:solidFill>
                <a:effectLst/>
                <a:uLnTx/>
                <a:uFillTx/>
                <a:latin typeface="Monaco" charset="0"/>
                <a:ea typeface="+mn-ea"/>
                <a:cs typeface="Mangal" panose="02040503050203030202" pitchFamily="18" charset="0"/>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mr-IN" sz="1200" b="0" i="0" u="none" strike="noStrike" kern="1200" cap="none" spc="0" normalizeH="0" baseline="0" noProof="0" dirty="0">
                <a:ln>
                  <a:noFill/>
                </a:ln>
                <a:solidFill>
                  <a:srgbClr val="000000"/>
                </a:solidFill>
                <a:effectLst/>
                <a:uLnTx/>
                <a:uFillTx/>
                <a:latin typeface="Monaco" charset="0"/>
                <a:ea typeface="+mn-ea"/>
                <a:cs typeface="Mangal" panose="02040503050203030202" pitchFamily="18" charset="0"/>
              </a:rPr>
              <a:t>	      </a:t>
            </a:r>
            <a:r>
              <a:rPr kumimoji="0" lang="mr-IN" sz="1200" b="0" i="0" u="none" strike="noStrike" kern="1200" cap="none" spc="0" normalizeH="0" baseline="0" noProof="0" dirty="0">
                <a:ln>
                  <a:noFill/>
                </a:ln>
                <a:solidFill>
                  <a:srgbClr val="6A3E3E"/>
                </a:solidFill>
                <a:effectLst/>
                <a:uLnTx/>
                <a:uFillTx/>
                <a:latin typeface="Monaco" charset="0"/>
                <a:ea typeface="+mn-ea"/>
                <a:cs typeface="Mangal" panose="02040503050203030202" pitchFamily="18" charset="0"/>
              </a:rPr>
              <a:t>out</a:t>
            </a:r>
            <a:r>
              <a:rPr kumimoji="0" lang="mr-IN" sz="1200" b="0" i="0" u="none" strike="noStrike" kern="1200" cap="none" spc="0" normalizeH="0" baseline="0" noProof="0" dirty="0">
                <a:ln>
                  <a:noFill/>
                </a:ln>
                <a:solidFill>
                  <a:srgbClr val="000000"/>
                </a:solidFill>
                <a:effectLst/>
                <a:uLnTx/>
                <a:uFillTx/>
                <a:latin typeface="Monaco" charset="0"/>
                <a:ea typeface="+mn-ea"/>
                <a:cs typeface="Mangal" panose="02040503050203030202" pitchFamily="18" charset="0"/>
              </a:rPr>
              <a:t>.println(</a:t>
            </a:r>
            <a:r>
              <a:rPr kumimoji="0" lang="mr-IN" sz="1200" b="0" i="0" u="none" strike="noStrike" kern="1200" cap="none" spc="0" normalizeH="0" baseline="0" noProof="0" dirty="0">
                <a:ln>
                  <a:noFill/>
                </a:ln>
                <a:solidFill>
                  <a:srgbClr val="2A00FF"/>
                </a:solidFill>
                <a:effectLst/>
                <a:uLnTx/>
                <a:uFillTx/>
                <a:latin typeface="Monaco" charset="0"/>
                <a:ea typeface="+mn-ea"/>
                <a:cs typeface="Mangal" panose="02040503050203030202" pitchFamily="18" charset="0"/>
              </a:rPr>
              <a:t>"&lt;/</a:t>
            </a:r>
            <a:r>
              <a:rPr kumimoji="0" lang="mr-IN" sz="1200" b="0" i="0" u="none" strike="noStrike" kern="1200" cap="none" spc="0" normalizeH="0" baseline="0" noProof="0" dirty="0" err="1">
                <a:ln>
                  <a:noFill/>
                </a:ln>
                <a:solidFill>
                  <a:srgbClr val="2A00FF"/>
                </a:solidFill>
                <a:effectLst/>
                <a:uLnTx/>
                <a:uFillTx/>
                <a:latin typeface="Monaco" charset="0"/>
                <a:ea typeface="+mn-ea"/>
                <a:cs typeface="Mangal" panose="02040503050203030202" pitchFamily="18" charset="0"/>
              </a:rPr>
              <a:t>html</a:t>
            </a:r>
            <a:r>
              <a:rPr kumimoji="0" lang="mr-IN" sz="1200" b="0" i="0" u="none" strike="noStrike" kern="1200" cap="none" spc="0" normalizeH="0" baseline="0" noProof="0" dirty="0">
                <a:ln>
                  <a:noFill/>
                </a:ln>
                <a:solidFill>
                  <a:srgbClr val="2A00FF"/>
                </a:solidFill>
                <a:effectLst/>
                <a:uLnTx/>
                <a:uFillTx/>
                <a:latin typeface="Monaco" charset="0"/>
                <a:ea typeface="+mn-ea"/>
                <a:cs typeface="Mangal" panose="02040503050203030202" pitchFamily="18" charset="0"/>
              </a:rPr>
              <a:t>&gt;"</a:t>
            </a:r>
            <a:r>
              <a:rPr kumimoji="0" lang="mr-IN" sz="1200" b="0" i="0" u="none" strike="noStrike" kern="1200" cap="none" spc="0" normalizeH="0" baseline="0" noProof="0" dirty="0">
                <a:ln>
                  <a:noFill/>
                </a:ln>
                <a:solidFill>
                  <a:srgbClr val="000000"/>
                </a:solidFill>
                <a:effectLst/>
                <a:uLnTx/>
                <a:uFillTx/>
                <a:latin typeface="Monaco" charset="0"/>
                <a:ea typeface="+mn-ea"/>
                <a:cs typeface="Mangal" panose="02040503050203030202" pitchFamily="18" charset="0"/>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mr-IN" sz="1200" b="0" i="0" u="none" strike="noStrike" kern="1200" cap="none" spc="0" normalizeH="0" baseline="0" noProof="0" dirty="0">
                <a:ln>
                  <a:noFill/>
                </a:ln>
                <a:solidFill>
                  <a:srgbClr val="000000"/>
                </a:solidFill>
                <a:effectLst/>
                <a:uLnTx/>
                <a:uFillTx/>
                <a:latin typeface="Monaco" charset="0"/>
                <a:ea typeface="+mn-ea"/>
                <a:cs typeface="Mangal" panose="02040503050203030202" pitchFamily="18" charset="0"/>
              </a:rPr>
              <a:t>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mr-IN" sz="1200" b="0" i="0" u="none" strike="noStrike" kern="1200" cap="none" spc="0" normalizeH="0" baseline="0" noProof="0" dirty="0">
              <a:ln>
                <a:noFill/>
              </a:ln>
              <a:solidFill>
                <a:prstClr val="black"/>
              </a:solidFill>
              <a:effectLst/>
              <a:uLnTx/>
              <a:uFillTx/>
              <a:latin typeface="Monaco" charset="0"/>
              <a:ea typeface="+mn-ea"/>
              <a:cs typeface="Mangal" panose="02040503050203030202"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mr-IN" sz="1200" b="0" i="0" u="none" strike="noStrike" kern="1200" cap="none" spc="0" normalizeH="0" baseline="0" noProof="0" dirty="0">
                <a:ln>
                  <a:noFill/>
                </a:ln>
                <a:solidFill>
                  <a:srgbClr val="000000"/>
                </a:solidFill>
                <a:effectLst/>
                <a:uLnTx/>
                <a:uFillTx/>
                <a:latin typeface="Monaco" charset="0"/>
                <a:ea typeface="+mn-ea"/>
                <a:cs typeface="Mangal" panose="02040503050203030202" pitchFamily="18" charset="0"/>
              </a:rPr>
              <a:t>}</a:t>
            </a:r>
          </a:p>
        </p:txBody>
      </p:sp>
    </p:spTree>
    <p:extLst>
      <p:ext uri="{BB962C8B-B14F-4D97-AF65-F5344CB8AC3E}">
        <p14:creationId xmlns:p14="http://schemas.microsoft.com/office/powerpoint/2010/main" val="20216465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86239" y="65055"/>
            <a:ext cx="10670980" cy="979161"/>
          </a:xfrm>
        </p:spPr>
        <p:txBody>
          <a:bodyPr>
            <a:normAutofit fontScale="90000"/>
          </a:bodyPr>
          <a:lstStyle/>
          <a:p>
            <a:r>
              <a:rPr lang="fr-FR" b="1" dirty="0">
                <a:solidFill>
                  <a:srgbClr val="C00000"/>
                </a:solidFill>
              </a:rPr>
              <a:t>Comment effectuer le lien entre la servlet et l’URL http ? </a:t>
            </a:r>
            <a:r>
              <a:rPr lang="fr-FR" b="1" dirty="0">
                <a:solidFill>
                  <a:srgbClr val="0070C0"/>
                </a:solidFill>
              </a:rPr>
              <a:t>Le fichier web.xml</a:t>
            </a:r>
          </a:p>
        </p:txBody>
      </p:sp>
      <p:sp>
        <p:nvSpPr>
          <p:cNvPr id="3" name="Espace réservé du contenu 2"/>
          <p:cNvSpPr>
            <a:spLocks noGrp="1"/>
          </p:cNvSpPr>
          <p:nvPr>
            <p:ph idx="1"/>
          </p:nvPr>
        </p:nvSpPr>
        <p:spPr>
          <a:xfrm>
            <a:off x="1491522" y="1159336"/>
            <a:ext cx="10820400" cy="5016611"/>
          </a:xfrm>
        </p:spPr>
        <p:txBody>
          <a:bodyPr>
            <a:normAutofit/>
          </a:bodyPr>
          <a:lstStyle/>
          <a:p>
            <a:r>
              <a:rPr lang="fr-FR" sz="3600" dirty="0"/>
              <a:t>Depuis  les servlets  3.0, il existe deux méthodes d’effectuer le lien entre la servlet et l’URL http:</a:t>
            </a:r>
          </a:p>
          <a:p>
            <a:pPr lvl="2">
              <a:buFont typeface="Wingdings" charset="2"/>
              <a:buChar char="ü"/>
            </a:pPr>
            <a:r>
              <a:rPr lang="fr-FR" sz="2800" b="1" dirty="0"/>
              <a:t>Par le fichier</a:t>
            </a:r>
            <a:r>
              <a:rPr lang="fr-FR" sz="2800" b="1" dirty="0">
                <a:solidFill>
                  <a:srgbClr val="C00000"/>
                </a:solidFill>
              </a:rPr>
              <a:t> web.xml</a:t>
            </a:r>
          </a:p>
          <a:p>
            <a:pPr lvl="2">
              <a:buFont typeface="Wingdings" charset="2"/>
              <a:buChar char="ü"/>
            </a:pPr>
            <a:r>
              <a:rPr lang="fr-FR" sz="2800" b="1" dirty="0"/>
              <a:t>Par </a:t>
            </a:r>
            <a:r>
              <a:rPr lang="fr-FR" sz="2800" b="1" dirty="0">
                <a:solidFill>
                  <a:srgbClr val="C00000"/>
                </a:solidFill>
              </a:rPr>
              <a:t>annotations</a:t>
            </a:r>
            <a:r>
              <a:rPr lang="fr-FR" sz="2800" b="1" dirty="0"/>
              <a:t> depuis la version 3.0</a:t>
            </a:r>
          </a:p>
        </p:txBody>
      </p:sp>
      <p:sp>
        <p:nvSpPr>
          <p:cNvPr id="4" name="Espace réservé du numéro de diapositive 3"/>
          <p:cNvSpPr>
            <a:spLocks noGrp="1"/>
          </p:cNvSpPr>
          <p:nvPr>
            <p:ph type="sldNum" sz="quarter" idx="12"/>
          </p:nvPr>
        </p:nvSpPr>
        <p:spPr>
          <a:xfrm>
            <a:off x="10966846" y="5417426"/>
            <a:ext cx="551167"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000" b="0" i="0" u="none" strike="noStrike" kern="1200" cap="none" spc="0" normalizeH="0" baseline="0" noProof="0" smtClean="0">
                <a:ln>
                  <a:noFill/>
                </a:ln>
                <a:solidFill>
                  <a:prstClr val="black"/>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en-US" sz="10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Tree>
    <p:extLst>
      <p:ext uri="{BB962C8B-B14F-4D97-AF65-F5344CB8AC3E}">
        <p14:creationId xmlns:p14="http://schemas.microsoft.com/office/powerpoint/2010/main" val="2143577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86239" y="65055"/>
            <a:ext cx="10670980" cy="979161"/>
          </a:xfrm>
        </p:spPr>
        <p:txBody>
          <a:bodyPr>
            <a:normAutofit fontScale="90000"/>
          </a:bodyPr>
          <a:lstStyle/>
          <a:p>
            <a:r>
              <a:rPr lang="fr-FR" b="1" dirty="0">
                <a:solidFill>
                  <a:srgbClr val="C00000"/>
                </a:solidFill>
              </a:rPr>
              <a:t>Comment effectuer le lien entre la servlet et l’URL http ? </a:t>
            </a:r>
            <a:r>
              <a:rPr lang="fr-FR" b="1" dirty="0">
                <a:solidFill>
                  <a:srgbClr val="0070C0"/>
                </a:solidFill>
              </a:rPr>
              <a:t>Le fichier web.xml</a:t>
            </a:r>
          </a:p>
        </p:txBody>
      </p:sp>
      <p:sp>
        <p:nvSpPr>
          <p:cNvPr id="3" name="Espace réservé du contenu 2"/>
          <p:cNvSpPr>
            <a:spLocks noGrp="1"/>
          </p:cNvSpPr>
          <p:nvPr>
            <p:ph idx="1"/>
          </p:nvPr>
        </p:nvSpPr>
        <p:spPr>
          <a:xfrm>
            <a:off x="1491522" y="1159336"/>
            <a:ext cx="10820400" cy="3997280"/>
          </a:xfrm>
        </p:spPr>
        <p:txBody>
          <a:bodyPr>
            <a:normAutofit/>
          </a:bodyPr>
          <a:lstStyle/>
          <a:p>
            <a:pPr lvl="1">
              <a:buFont typeface="Arial" charset="0"/>
              <a:buChar char="•"/>
            </a:pPr>
            <a:r>
              <a:rPr lang="fr-FR" sz="2400" b="1" dirty="0">
                <a:solidFill>
                  <a:srgbClr val="C00000"/>
                </a:solidFill>
              </a:rPr>
              <a:t>Par le fichier web.xml</a:t>
            </a:r>
          </a:p>
          <a:p>
            <a:pPr lvl="2">
              <a:buFont typeface="Wingdings" charset="2"/>
              <a:buChar char="ü"/>
            </a:pPr>
            <a:r>
              <a:rPr lang="fr-FR" sz="2000" dirty="0"/>
              <a:t>Le fichier </a:t>
            </a:r>
            <a:r>
              <a:rPr lang="fr-FR" sz="2000" b="1" dirty="0">
                <a:solidFill>
                  <a:srgbClr val="C00000"/>
                </a:solidFill>
              </a:rPr>
              <a:t>web.xml </a:t>
            </a:r>
            <a:r>
              <a:rPr lang="fr-FR" sz="2000" dirty="0"/>
              <a:t>est le fichier le plus important d’une application </a:t>
            </a:r>
            <a:r>
              <a:rPr lang="fr-FR" sz="2000" b="1" dirty="0">
                <a:solidFill>
                  <a:srgbClr val="C00000"/>
                </a:solidFill>
              </a:rPr>
              <a:t>JEE</a:t>
            </a:r>
            <a:r>
              <a:rPr lang="fr-FR" sz="2000" dirty="0"/>
              <a:t> car il contient le paramétrage des servlets de l’application et est appelé </a:t>
            </a:r>
            <a:r>
              <a:rPr lang="fr-FR" sz="2000" b="1" dirty="0">
                <a:solidFill>
                  <a:srgbClr val="C00000"/>
                </a:solidFill>
              </a:rPr>
              <a:t>descripteur de déploiement</a:t>
            </a:r>
            <a:r>
              <a:rPr lang="fr-FR" dirty="0"/>
              <a:t>.</a:t>
            </a:r>
          </a:p>
          <a:p>
            <a:pPr lvl="2">
              <a:buFont typeface="Wingdings" charset="2"/>
              <a:buChar char="ü"/>
            </a:pPr>
            <a:r>
              <a:rPr lang="fr-FR" dirty="0"/>
              <a:t>Avec les version antérieur au servlet 3.0 , Chaque servlet de l’application doit être décrite dans le fichier </a:t>
            </a:r>
            <a:r>
              <a:rPr lang="fr-FR" b="1" dirty="0"/>
              <a:t>web.xml</a:t>
            </a:r>
            <a:r>
              <a:rPr lang="fr-FR" dirty="0"/>
              <a:t>, et le lien de la servlet avec l’URL y figure également</a:t>
            </a:r>
          </a:p>
          <a:p>
            <a:pPr lvl="2">
              <a:buFont typeface="Wingdings" charset="2"/>
              <a:buChar char="ü"/>
            </a:pPr>
            <a:endParaRPr lang="fr-FR" dirty="0"/>
          </a:p>
        </p:txBody>
      </p:sp>
      <p:sp>
        <p:nvSpPr>
          <p:cNvPr id="4" name="Espace réservé du numéro de diapositive 3"/>
          <p:cNvSpPr>
            <a:spLocks noGrp="1"/>
          </p:cNvSpPr>
          <p:nvPr>
            <p:ph type="sldNum" sz="quarter" idx="12"/>
          </p:nvPr>
        </p:nvSpPr>
        <p:spPr>
          <a:xfrm>
            <a:off x="10966846" y="5417426"/>
            <a:ext cx="551167"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000" b="0" i="0" u="none" strike="noStrike" kern="1200" cap="none" spc="0" normalizeH="0" baseline="0" noProof="0" smtClean="0">
                <a:ln>
                  <a:noFill/>
                </a:ln>
                <a:solidFill>
                  <a:prstClr val="black"/>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en-US" sz="10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Tree>
    <p:extLst>
      <p:ext uri="{BB962C8B-B14F-4D97-AF65-F5344CB8AC3E}">
        <p14:creationId xmlns:p14="http://schemas.microsoft.com/office/powerpoint/2010/main" val="1802722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84311" y="0"/>
            <a:ext cx="10018713" cy="1107390"/>
          </a:xfrm>
        </p:spPr>
        <p:txBody>
          <a:bodyPr/>
          <a:lstStyle/>
          <a:p>
            <a:r>
              <a:rPr lang="fr-FR" b="1" dirty="0">
                <a:solidFill>
                  <a:srgbClr val="C00000"/>
                </a:solidFill>
              </a:rPr>
              <a:t>Fonctionnement d’une servlet</a:t>
            </a:r>
          </a:p>
        </p:txBody>
      </p:sp>
      <p:sp>
        <p:nvSpPr>
          <p:cNvPr id="3" name="Espace réservé du contenu 2"/>
          <p:cNvSpPr>
            <a:spLocks noGrp="1"/>
          </p:cNvSpPr>
          <p:nvPr>
            <p:ph idx="1"/>
          </p:nvPr>
        </p:nvSpPr>
        <p:spPr>
          <a:xfrm>
            <a:off x="1484311" y="1107390"/>
            <a:ext cx="10018713" cy="5547410"/>
          </a:xfrm>
        </p:spPr>
        <p:txBody>
          <a:bodyPr>
            <a:normAutofit fontScale="85000" lnSpcReduction="10000"/>
          </a:bodyPr>
          <a:lstStyle/>
          <a:p>
            <a:r>
              <a:rPr lang="fr-FR" dirty="0"/>
              <a:t>Pour exécuter une servlet, il suffit de saisir une URL qui désigne la servlet dans un navigateur</a:t>
            </a:r>
          </a:p>
          <a:p>
            <a:pPr lvl="1">
              <a:buFont typeface="Wingdings" charset="2"/>
              <a:buChar char="ü"/>
            </a:pPr>
            <a:r>
              <a:rPr lang="fr-FR" dirty="0"/>
              <a:t>Le serveur reçoit du navigateur la requête http qui a recours à une servlet</a:t>
            </a:r>
          </a:p>
          <a:p>
            <a:pPr lvl="1">
              <a:buFont typeface="Wingdings" charset="2"/>
              <a:buChar char="ü"/>
            </a:pPr>
            <a:r>
              <a:rPr lang="fr-FR" dirty="0"/>
              <a:t>Si c'est la première sollicitation de la servlet, le serveur l'instancie. Les servlets sont stockées (sous forme de fichiers .class) dans un répertoire particulier du serveur. Ce répertoire dépend du serveur d'applications utilisé. La servlet reste en mémoire jusqu'à l'arrêt du serveur. Certains serveurs d'applications permettent aussi d'instancier des servlets dès le lancement du serveur.</a:t>
            </a:r>
          </a:p>
          <a:p>
            <a:pPr lvl="1">
              <a:buFont typeface="Wingdings" charset="2"/>
              <a:buChar char="ü"/>
            </a:pPr>
            <a:r>
              <a:rPr lang="fr-FR" dirty="0"/>
              <a:t>Au fil des requêtes, la servlet peut être appelée par plusieurs threads lancés par le serveur. Ce principe de fonctionnement évite d'instancier un objet de type servlet à chaque requête et permet de maintenir un ensemble de ressources actives telles qu'une connexion à une base de données.</a:t>
            </a:r>
          </a:p>
          <a:p>
            <a:pPr lvl="1">
              <a:buFont typeface="Wingdings" charset="2"/>
              <a:buChar char="ü"/>
            </a:pPr>
            <a:r>
              <a:rPr lang="fr-FR" dirty="0"/>
              <a:t>Le serveur crée un objet qui représente la requête http ainsi que l'objet qui contiendra la réponse et les envoie à la servlet</a:t>
            </a:r>
          </a:p>
          <a:p>
            <a:pPr lvl="1">
              <a:buFont typeface="Wingdings" charset="2"/>
              <a:buChar char="ü"/>
            </a:pPr>
            <a:r>
              <a:rPr lang="fr-FR" dirty="0"/>
              <a:t>La servlet crée dynamiquement la réponse sous forme de page html transmise par un flux dans l'objet contenant la réponse. La création de cette réponse utilise bien sûr la requête du client mais aussi un ensemble de ressources incluses sur le serveur telles que des fichiers ou des bases de données.</a:t>
            </a:r>
          </a:p>
          <a:p>
            <a:pPr lvl="1">
              <a:buFont typeface="Wingdings" charset="2"/>
              <a:buChar char="ü"/>
            </a:pPr>
            <a:r>
              <a:rPr lang="fr-FR" dirty="0"/>
              <a:t>Le serveur récupère l'objet réponse et envoie la page html au client. </a:t>
            </a:r>
            <a:br>
              <a:rPr lang="fr-FR" dirty="0"/>
            </a:br>
            <a:endParaRPr lang="fr-FR" dirty="0"/>
          </a:p>
          <a:p>
            <a:endParaRPr lang="fr-FR" dirty="0"/>
          </a:p>
        </p:txBody>
      </p:sp>
      <p:sp>
        <p:nvSpPr>
          <p:cNvPr id="4" name="Espace réservé du numéro de diapositive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000" b="0" i="0" u="none" strike="noStrike" kern="1200" cap="none" spc="0" normalizeH="0" baseline="0" noProof="0" smtClean="0">
                <a:ln>
                  <a:noFill/>
                </a:ln>
                <a:solidFill>
                  <a:prstClr val="black"/>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0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Tree>
    <p:extLst>
      <p:ext uri="{BB962C8B-B14F-4D97-AF65-F5344CB8AC3E}">
        <p14:creationId xmlns:p14="http://schemas.microsoft.com/office/powerpoint/2010/main" val="11559568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86239" y="65055"/>
            <a:ext cx="10670980" cy="979161"/>
          </a:xfrm>
        </p:spPr>
        <p:txBody>
          <a:bodyPr>
            <a:normAutofit fontScale="90000"/>
          </a:bodyPr>
          <a:lstStyle/>
          <a:p>
            <a:r>
              <a:rPr lang="fr-FR" b="1" dirty="0">
                <a:solidFill>
                  <a:srgbClr val="C00000"/>
                </a:solidFill>
              </a:rPr>
              <a:t>Comment effectuer le lien entre la servlet et l’URL http ? </a:t>
            </a:r>
            <a:r>
              <a:rPr lang="fr-FR" b="1" dirty="0">
                <a:solidFill>
                  <a:srgbClr val="0070C0"/>
                </a:solidFill>
              </a:rPr>
              <a:t>Le fichier web.xml</a:t>
            </a:r>
          </a:p>
        </p:txBody>
      </p:sp>
      <p:sp>
        <p:nvSpPr>
          <p:cNvPr id="3" name="Espace réservé du contenu 2"/>
          <p:cNvSpPr>
            <a:spLocks noGrp="1"/>
          </p:cNvSpPr>
          <p:nvPr>
            <p:ph idx="1"/>
          </p:nvPr>
        </p:nvSpPr>
        <p:spPr>
          <a:xfrm>
            <a:off x="1371600" y="1504111"/>
            <a:ext cx="10820400" cy="1179130"/>
          </a:xfrm>
        </p:spPr>
        <p:txBody>
          <a:bodyPr>
            <a:normAutofit/>
          </a:bodyPr>
          <a:lstStyle/>
          <a:p>
            <a:pPr lvl="1">
              <a:buFont typeface="Arial" charset="0"/>
              <a:buChar char="•"/>
            </a:pPr>
            <a:r>
              <a:rPr lang="fr-FR" sz="2400" b="1" dirty="0">
                <a:solidFill>
                  <a:srgbClr val="C00000"/>
                </a:solidFill>
              </a:rPr>
              <a:t>Par le fichier web.xml</a:t>
            </a:r>
          </a:p>
          <a:p>
            <a:pPr lvl="2">
              <a:buFont typeface="Wingdings" charset="2"/>
              <a:buChar char="ü"/>
            </a:pPr>
            <a:r>
              <a:rPr lang="fr-FR" sz="2000" b="1" dirty="0">
                <a:solidFill>
                  <a:srgbClr val="C00000"/>
                </a:solidFill>
              </a:rPr>
              <a:t>Exemple</a:t>
            </a:r>
            <a:endParaRPr lang="fr-FR" b="1" dirty="0">
              <a:solidFill>
                <a:srgbClr val="C00000"/>
              </a:solidFill>
            </a:endParaRPr>
          </a:p>
          <a:p>
            <a:pPr lvl="2">
              <a:buFont typeface="Wingdings" charset="2"/>
              <a:buChar char="ü"/>
            </a:pPr>
            <a:endParaRPr lang="fr-FR" dirty="0"/>
          </a:p>
        </p:txBody>
      </p:sp>
      <p:sp>
        <p:nvSpPr>
          <p:cNvPr id="4" name="Espace réservé du numéro de diapositive 3"/>
          <p:cNvSpPr>
            <a:spLocks noGrp="1"/>
          </p:cNvSpPr>
          <p:nvPr>
            <p:ph type="sldNum" sz="quarter" idx="12"/>
          </p:nvPr>
        </p:nvSpPr>
        <p:spPr>
          <a:xfrm>
            <a:off x="10966846" y="5417426"/>
            <a:ext cx="551167"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000" b="0" i="0" u="none" strike="noStrike" kern="1200" cap="none" spc="0" normalizeH="0" baseline="0" noProof="0" smtClean="0">
                <a:ln>
                  <a:noFill/>
                </a:ln>
                <a:solidFill>
                  <a:prstClr val="black"/>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0" lang="en-US" sz="10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3955" y="2453588"/>
            <a:ext cx="9313264" cy="4336888"/>
          </a:xfrm>
          <a:prstGeom prst="rect">
            <a:avLst/>
          </a:prstGeom>
        </p:spPr>
      </p:pic>
    </p:spTree>
    <p:extLst>
      <p:ext uri="{BB962C8B-B14F-4D97-AF65-F5344CB8AC3E}">
        <p14:creationId xmlns:p14="http://schemas.microsoft.com/office/powerpoint/2010/main" val="30705696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86239" y="65055"/>
            <a:ext cx="10670980" cy="979161"/>
          </a:xfrm>
        </p:spPr>
        <p:txBody>
          <a:bodyPr>
            <a:normAutofit fontScale="90000"/>
          </a:bodyPr>
          <a:lstStyle/>
          <a:p>
            <a:r>
              <a:rPr lang="fr-FR" b="1" dirty="0">
                <a:solidFill>
                  <a:srgbClr val="C00000"/>
                </a:solidFill>
              </a:rPr>
              <a:t>Comment effectuer le lien entre la servlet et l’URL http ? </a:t>
            </a:r>
            <a:r>
              <a:rPr lang="fr-FR" b="1" dirty="0">
                <a:solidFill>
                  <a:srgbClr val="0070C0"/>
                </a:solidFill>
              </a:rPr>
              <a:t>Le fichier web.xml</a:t>
            </a:r>
          </a:p>
        </p:txBody>
      </p:sp>
      <p:sp>
        <p:nvSpPr>
          <p:cNvPr id="3" name="Espace réservé du contenu 2"/>
          <p:cNvSpPr>
            <a:spLocks noGrp="1"/>
          </p:cNvSpPr>
          <p:nvPr>
            <p:ph idx="1"/>
          </p:nvPr>
        </p:nvSpPr>
        <p:spPr>
          <a:xfrm>
            <a:off x="1551483" y="1654012"/>
            <a:ext cx="10425658" cy="4536926"/>
          </a:xfrm>
        </p:spPr>
        <p:txBody>
          <a:bodyPr>
            <a:noAutofit/>
          </a:bodyPr>
          <a:lstStyle/>
          <a:p>
            <a:pPr lvl="1">
              <a:buFont typeface="Arial" charset="0"/>
              <a:buChar char="•"/>
            </a:pPr>
            <a:r>
              <a:rPr lang="fr-FR" sz="2400" b="1" dirty="0">
                <a:solidFill>
                  <a:srgbClr val="C00000"/>
                </a:solidFill>
              </a:rPr>
              <a:t>Par le fichier web.xml</a:t>
            </a:r>
          </a:p>
          <a:p>
            <a:pPr lvl="2">
              <a:buFont typeface="Wingdings" charset="2"/>
              <a:buChar char="ü"/>
            </a:pPr>
            <a:r>
              <a:rPr lang="fr-FR" sz="3200" baseline="30000" dirty="0">
                <a:solidFill>
                  <a:srgbClr val="000000"/>
                </a:solidFill>
                <a:ea typeface="Corbel" charset="0"/>
                <a:cs typeface="Corbel" charset="0"/>
              </a:rPr>
              <a:t>La </a:t>
            </a:r>
            <a:r>
              <a:rPr lang="fr-FR" sz="3200" b="1" baseline="30000" dirty="0">
                <a:solidFill>
                  <a:srgbClr val="FB0007"/>
                </a:solidFill>
                <a:ea typeface="Corbel" charset="0"/>
                <a:cs typeface="Corbel" charset="0"/>
              </a:rPr>
              <a:t>déclaration </a:t>
            </a:r>
            <a:r>
              <a:rPr lang="fr-FR" sz="3200" baseline="30000" dirty="0">
                <a:solidFill>
                  <a:srgbClr val="000000"/>
                </a:solidFill>
                <a:ea typeface="Corbel" charset="0"/>
                <a:cs typeface="Corbel" charset="0"/>
              </a:rPr>
              <a:t>de la servlet se fait dans la balise XML </a:t>
            </a:r>
            <a:r>
              <a:rPr lang="fr-FR" sz="3200" b="1" baseline="30000" dirty="0">
                <a:solidFill>
                  <a:srgbClr val="FB0007"/>
                </a:solidFill>
                <a:ea typeface="Corbel" charset="0"/>
                <a:cs typeface="Corbel" charset="0"/>
              </a:rPr>
              <a:t>&lt;servlet&gt;:</a:t>
            </a:r>
          </a:p>
          <a:p>
            <a:pPr lvl="3">
              <a:buFont typeface=".AppleSystemUIFont" charset="-120"/>
              <a:buChar char="-"/>
            </a:pPr>
            <a:r>
              <a:rPr lang="fr-FR" sz="2800" b="1" baseline="30000" dirty="0">
                <a:solidFill>
                  <a:srgbClr val="0000FF"/>
                </a:solidFill>
              </a:rPr>
              <a:t>&lt;servlet-</a:t>
            </a:r>
            <a:r>
              <a:rPr lang="fr-FR" sz="2800" b="1" baseline="30000" dirty="0" err="1">
                <a:solidFill>
                  <a:srgbClr val="0000FF"/>
                </a:solidFill>
              </a:rPr>
              <a:t>name</a:t>
            </a:r>
            <a:r>
              <a:rPr lang="fr-FR" sz="2800" b="1" baseline="30000" dirty="0">
                <a:solidFill>
                  <a:srgbClr val="0000FF"/>
                </a:solidFill>
              </a:rPr>
              <a:t>&gt; </a:t>
            </a:r>
            <a:r>
              <a:rPr lang="fr-FR" sz="2800" baseline="30000" dirty="0">
                <a:solidFill>
                  <a:srgbClr val="000000"/>
                </a:solidFill>
              </a:rPr>
              <a:t>est le nom interne de la servlet, quelconque mais l’identifie de façon unique</a:t>
            </a:r>
          </a:p>
          <a:p>
            <a:pPr lvl="3">
              <a:buFont typeface=".AppleSystemUIFont" charset="-120"/>
              <a:buChar char="-"/>
            </a:pPr>
            <a:r>
              <a:rPr lang="fr-FR" sz="2800" baseline="30000" dirty="0">
                <a:solidFill>
                  <a:srgbClr val="000000"/>
                </a:solidFill>
              </a:rPr>
              <a:t> </a:t>
            </a:r>
            <a:r>
              <a:rPr lang="fr-FR" sz="2800" b="1" baseline="30000" dirty="0">
                <a:solidFill>
                  <a:srgbClr val="0000FF"/>
                </a:solidFill>
              </a:rPr>
              <a:t>&lt;servlet-class&gt; </a:t>
            </a:r>
            <a:r>
              <a:rPr lang="fr-FR" sz="2800" baseline="30000" dirty="0">
                <a:solidFill>
                  <a:srgbClr val="000000"/>
                </a:solidFill>
              </a:rPr>
              <a:t>est la classe Java associée à la servlet (qui doit dériver de la classe </a:t>
            </a:r>
            <a:r>
              <a:rPr lang="fr-FR" sz="2800" b="1" i="1" baseline="30000" dirty="0">
                <a:solidFill>
                  <a:srgbClr val="000000"/>
                </a:solidFill>
              </a:rPr>
              <a:t>HttpServlet</a:t>
            </a:r>
            <a:r>
              <a:rPr lang="fr-FR" sz="2800" baseline="30000" dirty="0">
                <a:solidFill>
                  <a:srgbClr val="000000"/>
                </a:solidFill>
              </a:rPr>
              <a:t>)</a:t>
            </a:r>
            <a:r>
              <a:rPr lang="fr-FR" sz="2800" dirty="0">
                <a:solidFill>
                  <a:srgbClr val="000000"/>
                </a:solidFill>
              </a:rPr>
              <a:t> </a:t>
            </a:r>
            <a:r>
              <a:rPr lang="fr-FR" sz="2800" baseline="30000" dirty="0">
                <a:solidFill>
                  <a:srgbClr val="000000"/>
                </a:solidFill>
              </a:rPr>
              <a:t>En général il s’agit du </a:t>
            </a:r>
            <a:r>
              <a:rPr lang="fr-FR" sz="2800" b="1" i="1" baseline="30000" dirty="0">
                <a:solidFill>
                  <a:srgbClr val="000000"/>
                </a:solidFill>
              </a:rPr>
              <a:t>nom complet de la classe</a:t>
            </a:r>
            <a:r>
              <a:rPr lang="fr-FR" sz="2800" baseline="30000" dirty="0">
                <a:solidFill>
                  <a:srgbClr val="000000"/>
                </a:solidFill>
              </a:rPr>
              <a:t>.</a:t>
            </a:r>
          </a:p>
          <a:p>
            <a:pPr lvl="2">
              <a:buFont typeface="Wingdings" charset="2"/>
              <a:buChar char="ü"/>
            </a:pPr>
            <a:r>
              <a:rPr lang="fr-FR" sz="3200" baseline="30000" dirty="0">
                <a:solidFill>
                  <a:srgbClr val="000000"/>
                </a:solidFill>
              </a:rPr>
              <a:t>Le </a:t>
            </a:r>
            <a:r>
              <a:rPr lang="fr-FR" sz="3200" b="1" baseline="30000" dirty="0">
                <a:solidFill>
                  <a:srgbClr val="FB0007"/>
                </a:solidFill>
              </a:rPr>
              <a:t>lien </a:t>
            </a:r>
            <a:r>
              <a:rPr lang="fr-FR" sz="3200" baseline="30000" dirty="0">
                <a:solidFill>
                  <a:srgbClr val="000000"/>
                </a:solidFill>
              </a:rPr>
              <a:t>entre la servlet et l’URL s’effectue grâce à l’élément </a:t>
            </a:r>
            <a:r>
              <a:rPr lang="fr-FR" sz="3200" b="1" baseline="30000" dirty="0">
                <a:solidFill>
                  <a:srgbClr val="FB0007"/>
                </a:solidFill>
              </a:rPr>
              <a:t>&lt;servlet-</a:t>
            </a:r>
            <a:r>
              <a:rPr lang="fr-FR" sz="3200" b="1" baseline="30000" dirty="0" err="1">
                <a:solidFill>
                  <a:srgbClr val="FB0007"/>
                </a:solidFill>
              </a:rPr>
              <a:t>mapping</a:t>
            </a:r>
            <a:r>
              <a:rPr lang="fr-FR" sz="3200" b="1" baseline="30000" dirty="0">
                <a:solidFill>
                  <a:srgbClr val="FB0007"/>
                </a:solidFill>
              </a:rPr>
              <a:t>&gt;:</a:t>
            </a:r>
          </a:p>
          <a:p>
            <a:pPr lvl="3">
              <a:buFont typeface=".AppleSystemUIFont" charset="-120"/>
              <a:buChar char="-"/>
            </a:pPr>
            <a:r>
              <a:rPr lang="fr-FR" sz="2800" b="1" baseline="30000" dirty="0">
                <a:solidFill>
                  <a:srgbClr val="0000FF"/>
                </a:solidFill>
              </a:rPr>
              <a:t>&lt;servlet-</a:t>
            </a:r>
            <a:r>
              <a:rPr lang="fr-FR" sz="2800" b="1" baseline="30000" dirty="0" err="1">
                <a:solidFill>
                  <a:srgbClr val="0000FF"/>
                </a:solidFill>
              </a:rPr>
              <a:t>name</a:t>
            </a:r>
            <a:r>
              <a:rPr lang="fr-FR" sz="2800" b="1" baseline="30000" dirty="0">
                <a:solidFill>
                  <a:srgbClr val="0000FF"/>
                </a:solidFill>
              </a:rPr>
              <a:t>&gt; </a:t>
            </a:r>
            <a:r>
              <a:rPr lang="fr-FR" sz="2800" baseline="30000" dirty="0">
                <a:solidFill>
                  <a:srgbClr val="000000"/>
                </a:solidFill>
              </a:rPr>
              <a:t>est le nom interne donné à la servlet identique à celui dans l’élément </a:t>
            </a:r>
            <a:r>
              <a:rPr lang="fr-FR" sz="2800" b="1" i="1" baseline="30000" dirty="0">
                <a:solidFill>
                  <a:srgbClr val="000000"/>
                </a:solidFill>
              </a:rPr>
              <a:t>&lt;servlet&gt; </a:t>
            </a:r>
            <a:endParaRPr lang="fr-FR" sz="2800" baseline="30000" dirty="0">
              <a:solidFill>
                <a:srgbClr val="000000"/>
              </a:solidFill>
            </a:endParaRPr>
          </a:p>
          <a:p>
            <a:pPr lvl="3">
              <a:buFont typeface=".AppleSystemUIFont" charset="-120"/>
              <a:buChar char="-"/>
            </a:pPr>
            <a:r>
              <a:rPr lang="fr-FR" sz="2800" b="1" baseline="30000" dirty="0">
                <a:solidFill>
                  <a:srgbClr val="0000FF"/>
                </a:solidFill>
              </a:rPr>
              <a:t>&lt;url-pattern&gt; </a:t>
            </a:r>
            <a:r>
              <a:rPr lang="fr-FR" sz="2800" baseline="30000" dirty="0">
                <a:solidFill>
                  <a:srgbClr val="000000"/>
                </a:solidFill>
              </a:rPr>
              <a:t>est l’URL permettant de faire le lien avec la servlet.</a:t>
            </a:r>
            <a:endParaRPr lang="fr-FR" sz="2800" dirty="0">
              <a:ea typeface="Corbel" charset="0"/>
              <a:cs typeface="Corbel" charset="0"/>
            </a:endParaRPr>
          </a:p>
        </p:txBody>
      </p:sp>
      <p:sp>
        <p:nvSpPr>
          <p:cNvPr id="4" name="Espace réservé du numéro de diapositive 3"/>
          <p:cNvSpPr>
            <a:spLocks noGrp="1"/>
          </p:cNvSpPr>
          <p:nvPr>
            <p:ph type="sldNum" sz="quarter" idx="12"/>
          </p:nvPr>
        </p:nvSpPr>
        <p:spPr>
          <a:xfrm>
            <a:off x="10966846" y="5417426"/>
            <a:ext cx="551167"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000" b="0" i="0" u="none" strike="noStrike" kern="1200" cap="none" spc="0" normalizeH="0" baseline="0" noProof="0" smtClean="0">
                <a:ln>
                  <a:noFill/>
                </a:ln>
                <a:solidFill>
                  <a:prstClr val="black"/>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31</a:t>
            </a:fld>
            <a:endParaRPr kumimoji="0" lang="en-US" sz="10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Tree>
    <p:extLst>
      <p:ext uri="{BB962C8B-B14F-4D97-AF65-F5344CB8AC3E}">
        <p14:creationId xmlns:p14="http://schemas.microsoft.com/office/powerpoint/2010/main" val="18260105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86239" y="65055"/>
            <a:ext cx="10670980" cy="979161"/>
          </a:xfrm>
        </p:spPr>
        <p:txBody>
          <a:bodyPr>
            <a:normAutofit fontScale="90000"/>
          </a:bodyPr>
          <a:lstStyle/>
          <a:p>
            <a:r>
              <a:rPr lang="fr-FR" b="1" dirty="0">
                <a:solidFill>
                  <a:srgbClr val="C00000"/>
                </a:solidFill>
              </a:rPr>
              <a:t>Comment effectuer le lien entre la servlet et l’URL http ? </a:t>
            </a:r>
            <a:r>
              <a:rPr lang="fr-FR" b="1" dirty="0">
                <a:solidFill>
                  <a:srgbClr val="0070C0"/>
                </a:solidFill>
              </a:rPr>
              <a:t>Le fichier web.xml</a:t>
            </a:r>
          </a:p>
        </p:txBody>
      </p:sp>
      <p:sp>
        <p:nvSpPr>
          <p:cNvPr id="3" name="Espace réservé du contenu 2"/>
          <p:cNvSpPr>
            <a:spLocks noGrp="1"/>
          </p:cNvSpPr>
          <p:nvPr>
            <p:ph idx="1"/>
          </p:nvPr>
        </p:nvSpPr>
        <p:spPr>
          <a:xfrm>
            <a:off x="1491522" y="1309238"/>
            <a:ext cx="10820400" cy="3247772"/>
          </a:xfrm>
        </p:spPr>
        <p:txBody>
          <a:bodyPr>
            <a:normAutofit lnSpcReduction="10000"/>
          </a:bodyPr>
          <a:lstStyle/>
          <a:p>
            <a:pPr lvl="1">
              <a:buFont typeface="Arial" charset="0"/>
              <a:buChar char="•"/>
            </a:pPr>
            <a:r>
              <a:rPr lang="fr-FR" sz="2400" b="1" dirty="0">
                <a:solidFill>
                  <a:srgbClr val="C00000"/>
                </a:solidFill>
              </a:rPr>
              <a:t>Par annotation</a:t>
            </a:r>
          </a:p>
          <a:p>
            <a:pPr lvl="2">
              <a:buFont typeface="Wingdings" charset="2"/>
              <a:buChar char="ü"/>
            </a:pPr>
            <a:r>
              <a:rPr lang="fr-FR" b="1" dirty="0">
                <a:solidFill>
                  <a:srgbClr val="C00000"/>
                </a:solidFill>
              </a:rPr>
              <a:t>Une annotation est tout simplement une description d'un élément</a:t>
            </a:r>
            <a:r>
              <a:rPr lang="fr-FR" dirty="0"/>
              <a:t>. Elle peut ainsi s'appliquer à un package, une classe, une interface, un constructeur, une méthode, un champ, un argument de méthode, une variable locale ou encore à une autre annotation</a:t>
            </a:r>
          </a:p>
          <a:p>
            <a:pPr lvl="2">
              <a:buFont typeface="Wingdings" charset="2"/>
              <a:buChar char="ü"/>
            </a:pPr>
            <a:r>
              <a:rPr lang="fr-FR" b="1" dirty="0">
                <a:solidFill>
                  <a:srgbClr val="C00000"/>
                </a:solidFill>
              </a:rPr>
              <a:t>une annotation Java est une façon d'ajouter des </a:t>
            </a:r>
            <a:r>
              <a:rPr lang="fr-FR" b="1" dirty="0" err="1">
                <a:solidFill>
                  <a:srgbClr val="C00000"/>
                </a:solidFill>
              </a:rPr>
              <a:t>méta-données</a:t>
            </a:r>
            <a:r>
              <a:rPr lang="fr-FR" b="1" dirty="0">
                <a:solidFill>
                  <a:srgbClr val="C00000"/>
                </a:solidFill>
              </a:rPr>
              <a:t> à un code source Java. </a:t>
            </a:r>
            <a:r>
              <a:rPr lang="fr-FR" dirty="0"/>
              <a:t>Elles peuvent être ajoutées aux classes, méthodes, attributs, paramètres, variables locales et paquets</a:t>
            </a:r>
          </a:p>
          <a:p>
            <a:pPr lvl="2">
              <a:buFont typeface="Wingdings" charset="2"/>
              <a:buChar char="ü"/>
            </a:pPr>
            <a:r>
              <a:rPr lang="fr-FR" dirty="0"/>
              <a:t>Une annotation, sous sa forme la plus simple, est uniquement constituée d'un mot-clé précédé du signe </a:t>
            </a:r>
            <a:r>
              <a:rPr lang="fr-FR" b="1" dirty="0">
                <a:solidFill>
                  <a:srgbClr val="C00000"/>
                </a:solidFill>
              </a:rPr>
              <a:t>@</a:t>
            </a:r>
            <a:r>
              <a:rPr lang="fr-FR" dirty="0"/>
              <a:t>.</a:t>
            </a:r>
          </a:p>
          <a:p>
            <a:pPr lvl="2">
              <a:buFont typeface="Wingdings" charset="2"/>
              <a:buChar char="ü"/>
            </a:pPr>
            <a:r>
              <a:rPr lang="fr-FR" b="1" dirty="0"/>
              <a:t>Exemple:  </a:t>
            </a:r>
            <a:r>
              <a:rPr lang="fr-FR" dirty="0"/>
              <a:t>l'annotation </a:t>
            </a:r>
            <a:r>
              <a:rPr lang="fr-FR" b="1" dirty="0">
                <a:solidFill>
                  <a:srgbClr val="C00000"/>
                </a:solidFill>
              </a:rPr>
              <a:t>@</a:t>
            </a:r>
            <a:r>
              <a:rPr lang="fr-FR" b="1" dirty="0" err="1">
                <a:solidFill>
                  <a:srgbClr val="C00000"/>
                </a:solidFill>
              </a:rPr>
              <a:t>Override</a:t>
            </a:r>
            <a:endParaRPr lang="fr-FR" b="1" dirty="0">
              <a:solidFill>
                <a:srgbClr val="C00000"/>
              </a:solidFill>
            </a:endParaRPr>
          </a:p>
          <a:p>
            <a:pPr lvl="2">
              <a:buFont typeface="Wingdings" charset="2"/>
              <a:buChar char="ü"/>
            </a:pPr>
            <a:endParaRPr lang="fr-FR" dirty="0"/>
          </a:p>
        </p:txBody>
      </p:sp>
      <p:sp>
        <p:nvSpPr>
          <p:cNvPr id="4" name="Espace réservé du numéro de diapositive 3"/>
          <p:cNvSpPr>
            <a:spLocks noGrp="1"/>
          </p:cNvSpPr>
          <p:nvPr>
            <p:ph type="sldNum" sz="quarter" idx="12"/>
          </p:nvPr>
        </p:nvSpPr>
        <p:spPr>
          <a:xfrm>
            <a:off x="10966846" y="5417426"/>
            <a:ext cx="551167"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000" b="0" i="0" u="none" strike="noStrike" kern="1200" cap="none" spc="0" normalizeH="0" baseline="0" noProof="0" smtClean="0">
                <a:ln>
                  <a:noFill/>
                </a:ln>
                <a:solidFill>
                  <a:prstClr val="black"/>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32</a:t>
            </a:fld>
            <a:endParaRPr kumimoji="0" lang="en-US" sz="10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5" name="Rectangle 4"/>
          <p:cNvSpPr/>
          <p:nvPr/>
        </p:nvSpPr>
        <p:spPr>
          <a:xfrm>
            <a:off x="2979574" y="4240697"/>
            <a:ext cx="8538439" cy="244491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600" b="0" i="0" u="none" strike="noStrike" kern="1200" cap="none" spc="0" normalizeH="0" baseline="0" noProof="0" dirty="0">
              <a:ln>
                <a:noFill/>
              </a:ln>
              <a:solidFill>
                <a:prstClr val="black"/>
              </a:solidFill>
              <a:effectLst/>
              <a:uLnTx/>
              <a:uFillTx/>
              <a:latin typeface="Monaco"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600" b="1" i="0" u="none" strike="noStrike" kern="1200" cap="none" spc="0" normalizeH="0" baseline="0" noProof="0" dirty="0">
                <a:ln>
                  <a:noFill/>
                </a:ln>
                <a:solidFill>
                  <a:srgbClr val="7F0055"/>
                </a:solidFill>
                <a:effectLst/>
                <a:uLnTx/>
                <a:uFillTx/>
                <a:latin typeface="Monaco" charset="0"/>
                <a:ea typeface="+mn-ea"/>
                <a:cs typeface="+mn-cs"/>
              </a:rPr>
              <a:t>public</a:t>
            </a:r>
            <a:r>
              <a:rPr kumimoji="0" lang="fr-FR" sz="1600" b="1" i="0" u="none" strike="noStrike" kern="1200" cap="none" spc="0" normalizeH="0" baseline="0" noProof="0" dirty="0">
                <a:ln>
                  <a:noFill/>
                </a:ln>
                <a:solidFill>
                  <a:srgbClr val="000000"/>
                </a:solidFill>
                <a:effectLst/>
                <a:uLnTx/>
                <a:uFillTx/>
                <a:latin typeface="Monaco" charset="0"/>
                <a:ea typeface="+mn-ea"/>
                <a:cs typeface="+mn-cs"/>
              </a:rPr>
              <a:t> </a:t>
            </a:r>
            <a:r>
              <a:rPr kumimoji="0" lang="fr-FR" sz="1600" b="1" i="0" u="none" strike="noStrike" kern="1200" cap="none" spc="0" normalizeH="0" baseline="0" noProof="0" dirty="0">
                <a:ln>
                  <a:noFill/>
                </a:ln>
                <a:solidFill>
                  <a:srgbClr val="7F0055"/>
                </a:solidFill>
                <a:effectLst/>
                <a:uLnTx/>
                <a:uFillTx/>
                <a:latin typeface="Monaco" charset="0"/>
                <a:ea typeface="+mn-ea"/>
                <a:cs typeface="+mn-cs"/>
              </a:rPr>
              <a:t>class</a:t>
            </a:r>
            <a:r>
              <a:rPr kumimoji="0" lang="fr-FR" sz="1600" b="1" i="0" u="none" strike="noStrike" kern="1200" cap="none" spc="0" normalizeH="0" baseline="0" noProof="0" dirty="0">
                <a:ln>
                  <a:noFill/>
                </a:ln>
                <a:solidFill>
                  <a:srgbClr val="000000"/>
                </a:solidFill>
                <a:effectLst/>
                <a:uLnTx/>
                <a:uFillTx/>
                <a:latin typeface="Monaco" charset="0"/>
                <a:ea typeface="+mn-ea"/>
                <a:cs typeface="+mn-cs"/>
              </a:rPr>
              <a:t> </a:t>
            </a:r>
            <a:r>
              <a:rPr kumimoji="0" lang="fr-FR" sz="1600" b="1" i="0" u="none" strike="noStrike" kern="1200" cap="none" spc="0" normalizeH="0" baseline="0" noProof="0" dirty="0">
                <a:ln>
                  <a:noFill/>
                </a:ln>
                <a:solidFill>
                  <a:srgbClr val="000000"/>
                </a:solidFill>
                <a:effectLst/>
                <a:highlight>
                  <a:srgbClr val="D4D4D4"/>
                </a:highlight>
                <a:uLnTx/>
                <a:uFillTx/>
                <a:latin typeface="Monaco" charset="0"/>
                <a:ea typeface="+mn-ea"/>
                <a:cs typeface="+mn-cs"/>
              </a:rPr>
              <a:t>Cercle </a:t>
            </a:r>
            <a:r>
              <a:rPr kumimoji="0" lang="fr-FR" sz="1600" b="1" i="0" u="none" strike="noStrike" kern="1200" cap="none" spc="0" normalizeH="0" baseline="0" noProof="0" dirty="0" err="1">
                <a:ln>
                  <a:noFill/>
                </a:ln>
                <a:solidFill>
                  <a:srgbClr val="7F0055"/>
                </a:solidFill>
                <a:effectLst/>
                <a:highlight>
                  <a:srgbClr val="D4D4D4"/>
                </a:highlight>
                <a:uLnTx/>
                <a:uFillTx/>
                <a:latin typeface="Monaco" charset="0"/>
                <a:ea typeface="+mn-ea"/>
                <a:cs typeface="+mn-cs"/>
              </a:rPr>
              <a:t>implements</a:t>
            </a:r>
            <a:r>
              <a:rPr kumimoji="0" lang="fr-FR" sz="1600" b="1" i="0" u="none" strike="noStrike" kern="1200" cap="none" spc="0" normalizeH="0" baseline="0" noProof="0" dirty="0">
                <a:ln>
                  <a:noFill/>
                </a:ln>
                <a:solidFill>
                  <a:srgbClr val="000000"/>
                </a:solidFill>
                <a:effectLst/>
                <a:highlight>
                  <a:srgbClr val="D4D4D4"/>
                </a:highlight>
                <a:uLnTx/>
                <a:uFillTx/>
                <a:latin typeface="Monaco" charset="0"/>
                <a:ea typeface="+mn-ea"/>
                <a:cs typeface="+mn-cs"/>
              </a:rPr>
              <a:t> Forme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600" b="0" i="0" u="none" strike="noStrike" kern="1200" cap="none" spc="0" normalizeH="0" baseline="0" noProof="0" dirty="0">
              <a:ln>
                <a:noFill/>
              </a:ln>
              <a:solidFill>
                <a:prstClr val="black"/>
              </a:solidFill>
              <a:effectLst/>
              <a:uLnTx/>
              <a:uFillTx/>
              <a:latin typeface="Monaco"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Monaco" charset="0"/>
                <a:ea typeface="+mn-ea"/>
                <a:cs typeface="+mn-cs"/>
              </a:rPr>
              <a:t>	</a:t>
            </a:r>
            <a:r>
              <a:rPr kumimoji="0" lang="fr-FR" sz="1600" b="0" i="0" u="none" strike="noStrike" kern="1200" cap="none" spc="0" normalizeH="0" baseline="0" noProof="0" dirty="0">
                <a:ln>
                  <a:noFill/>
                </a:ln>
                <a:solidFill>
                  <a:srgbClr val="646464"/>
                </a:solidFill>
                <a:effectLst/>
                <a:uLnTx/>
                <a:uFillTx/>
                <a:latin typeface="Monaco" charset="0"/>
                <a:ea typeface="+mn-ea"/>
                <a:cs typeface="+mn-cs"/>
              </a:rPr>
              <a:t>@</a:t>
            </a:r>
            <a:r>
              <a:rPr kumimoji="0" lang="fr-FR" sz="1600" b="0" i="0" u="none" strike="noStrike" kern="1200" cap="none" spc="0" normalizeH="0" baseline="0" noProof="0" dirty="0" err="1">
                <a:ln>
                  <a:noFill/>
                </a:ln>
                <a:solidFill>
                  <a:srgbClr val="646464"/>
                </a:solidFill>
                <a:effectLst/>
                <a:uLnTx/>
                <a:uFillTx/>
                <a:latin typeface="Monaco" charset="0"/>
                <a:ea typeface="+mn-ea"/>
                <a:cs typeface="+mn-cs"/>
              </a:rPr>
              <a:t>Override</a:t>
            </a:r>
            <a:endParaRPr kumimoji="0" lang="fr-FR" sz="1600" b="0" i="0" u="none" strike="noStrike" kern="1200" cap="none" spc="0" normalizeH="0" baseline="0" noProof="0" dirty="0">
              <a:ln>
                <a:noFill/>
              </a:ln>
              <a:solidFill>
                <a:srgbClr val="646464"/>
              </a:solidFill>
              <a:effectLst/>
              <a:uLnTx/>
              <a:uFillTx/>
              <a:latin typeface="Monaco"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Monaco" charset="0"/>
                <a:ea typeface="+mn-ea"/>
                <a:cs typeface="+mn-cs"/>
              </a:rPr>
              <a:t>	</a:t>
            </a:r>
            <a:r>
              <a:rPr kumimoji="0" lang="fr-FR" sz="1600" b="1" i="0" u="none" strike="noStrike" kern="1200" cap="none" spc="0" normalizeH="0" baseline="0" noProof="0" dirty="0">
                <a:ln>
                  <a:noFill/>
                </a:ln>
                <a:solidFill>
                  <a:srgbClr val="7F0055"/>
                </a:solidFill>
                <a:effectLst/>
                <a:uLnTx/>
                <a:uFillTx/>
                <a:latin typeface="Monaco" charset="0"/>
                <a:ea typeface="+mn-ea"/>
                <a:cs typeface="+mn-cs"/>
              </a:rPr>
              <a:t>public</a:t>
            </a:r>
            <a:r>
              <a:rPr kumimoji="0" lang="fr-FR" sz="1600" b="1" i="0" u="none" strike="noStrike" kern="1200" cap="none" spc="0" normalizeH="0" baseline="0" noProof="0" dirty="0">
                <a:ln>
                  <a:noFill/>
                </a:ln>
                <a:solidFill>
                  <a:srgbClr val="000000"/>
                </a:solidFill>
                <a:effectLst/>
                <a:uLnTx/>
                <a:uFillTx/>
                <a:latin typeface="Monaco" charset="0"/>
                <a:ea typeface="+mn-ea"/>
                <a:cs typeface="+mn-cs"/>
              </a:rPr>
              <a:t> </a:t>
            </a:r>
            <a:r>
              <a:rPr kumimoji="0" lang="fr-FR" sz="1600" b="1" i="0" u="none" strike="noStrike" kern="1200" cap="none" spc="0" normalizeH="0" baseline="0" noProof="0" dirty="0">
                <a:ln>
                  <a:noFill/>
                </a:ln>
                <a:solidFill>
                  <a:srgbClr val="7F0055"/>
                </a:solidFill>
                <a:effectLst/>
                <a:uLnTx/>
                <a:uFillTx/>
                <a:latin typeface="Monaco" charset="0"/>
                <a:ea typeface="+mn-ea"/>
                <a:cs typeface="+mn-cs"/>
              </a:rPr>
              <a:t>double</a:t>
            </a:r>
            <a:r>
              <a:rPr kumimoji="0" lang="fr-FR" sz="1600" b="1" i="0" u="none" strike="noStrike" kern="1200" cap="none" spc="0" normalizeH="0" baseline="0" noProof="0" dirty="0">
                <a:ln>
                  <a:noFill/>
                </a:ln>
                <a:solidFill>
                  <a:srgbClr val="000000"/>
                </a:solidFill>
                <a:effectLst/>
                <a:uLnTx/>
                <a:uFillTx/>
                <a:latin typeface="Monaco" charset="0"/>
                <a:ea typeface="+mn-ea"/>
                <a:cs typeface="+mn-cs"/>
              </a:rPr>
              <a:t> </a:t>
            </a:r>
            <a:r>
              <a:rPr kumimoji="0" lang="fr-FR" sz="1600" b="1" i="0" u="none" strike="noStrike" kern="1200" cap="none" spc="0" normalizeH="0" baseline="0" noProof="0" dirty="0" err="1">
                <a:ln>
                  <a:noFill/>
                </a:ln>
                <a:solidFill>
                  <a:srgbClr val="000000"/>
                </a:solidFill>
                <a:effectLst/>
                <a:uLnTx/>
                <a:uFillTx/>
                <a:latin typeface="Monaco" charset="0"/>
                <a:ea typeface="+mn-ea"/>
                <a:cs typeface="+mn-cs"/>
              </a:rPr>
              <a:t>perimetre</a:t>
            </a:r>
            <a:r>
              <a:rPr kumimoji="0" lang="fr-FR" sz="1600" b="1" i="0" u="none" strike="noStrike" kern="1200" cap="none" spc="0" normalizeH="0" baseline="0" noProof="0" dirty="0">
                <a:ln>
                  <a:noFill/>
                </a:ln>
                <a:solidFill>
                  <a:srgbClr val="000000"/>
                </a:solidFill>
                <a:effectLst/>
                <a:uLnTx/>
                <a:uFillTx/>
                <a:latin typeface="Monaco" charset="0"/>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Monaco" charset="0"/>
                <a:ea typeface="+mn-ea"/>
                <a:cs typeface="+mn-cs"/>
              </a:rPr>
              <a:t>		</a:t>
            </a:r>
            <a:r>
              <a:rPr kumimoji="0" lang="mr-IN" sz="1600" b="0" i="0" u="none" strike="noStrike" kern="1200" cap="none" spc="0" normalizeH="0" baseline="0" noProof="0" dirty="0">
                <a:ln>
                  <a:noFill/>
                </a:ln>
                <a:solidFill>
                  <a:srgbClr val="3F7F5F"/>
                </a:solidFill>
                <a:effectLst/>
                <a:uLnTx/>
                <a:uFillTx/>
                <a:latin typeface="Monaco" charset="0"/>
                <a:ea typeface="+mn-ea"/>
                <a:cs typeface="Mangal" panose="02040503050203030202" pitchFamily="18" charset="0"/>
              </a:rPr>
              <a:t>…</a:t>
            </a:r>
            <a:r>
              <a:rPr kumimoji="0" lang="fr-FR" sz="1600" b="0" i="0" u="none" strike="noStrike" kern="1200" cap="none" spc="0" normalizeH="0" baseline="0" noProof="0" dirty="0">
                <a:ln>
                  <a:noFill/>
                </a:ln>
                <a:solidFill>
                  <a:srgbClr val="3F7F5F"/>
                </a:solidFill>
                <a:effectLst/>
                <a:uLnTx/>
                <a:uFillTx/>
                <a:latin typeface="Monaco" charset="0"/>
                <a:ea typeface="+mn-ea"/>
                <a:cs typeface="+mn-cs"/>
              </a:rPr>
              <a:t> </a:t>
            </a:r>
            <a:endParaRPr kumimoji="0" lang="en-US" sz="1600" b="1" i="0" u="none" strike="noStrike" kern="1200" cap="none" spc="0" normalizeH="0" baseline="0" noProof="0" dirty="0">
              <a:ln>
                <a:noFill/>
              </a:ln>
              <a:solidFill>
                <a:srgbClr val="000000"/>
              </a:solidFill>
              <a:effectLst/>
              <a:uLnTx/>
              <a:uFillTx/>
              <a:latin typeface="Monaco"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onaco" charset="0"/>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onaco" charset="0"/>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onaco" charset="0"/>
                <a:ea typeface="+mn-ea"/>
                <a:cs typeface="+mn-cs"/>
              </a:rPr>
              <a:t>}</a:t>
            </a:r>
            <a:endParaRPr kumimoji="0" lang="fr-FR" sz="16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Tree>
    <p:extLst>
      <p:ext uri="{BB962C8B-B14F-4D97-AF65-F5344CB8AC3E}">
        <p14:creationId xmlns:p14="http://schemas.microsoft.com/office/powerpoint/2010/main" val="10144385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86239" y="65055"/>
            <a:ext cx="10670980" cy="979161"/>
          </a:xfrm>
        </p:spPr>
        <p:txBody>
          <a:bodyPr>
            <a:normAutofit fontScale="90000"/>
          </a:bodyPr>
          <a:lstStyle/>
          <a:p>
            <a:r>
              <a:rPr lang="fr-FR" b="1" dirty="0">
                <a:solidFill>
                  <a:srgbClr val="C00000"/>
                </a:solidFill>
              </a:rPr>
              <a:t>Comment effectuer le lien entre la servlet et l’URL http ? </a:t>
            </a:r>
            <a:r>
              <a:rPr lang="fr-FR" b="1" dirty="0">
                <a:solidFill>
                  <a:srgbClr val="0070C0"/>
                </a:solidFill>
              </a:rPr>
              <a:t>Le fichier web.xml</a:t>
            </a:r>
          </a:p>
        </p:txBody>
      </p:sp>
      <p:sp>
        <p:nvSpPr>
          <p:cNvPr id="3" name="Espace réservé du contenu 2"/>
          <p:cNvSpPr>
            <a:spLocks noGrp="1"/>
          </p:cNvSpPr>
          <p:nvPr>
            <p:ph idx="1"/>
          </p:nvPr>
        </p:nvSpPr>
        <p:spPr>
          <a:xfrm>
            <a:off x="1491522" y="1309237"/>
            <a:ext cx="10820400" cy="4671837"/>
          </a:xfrm>
        </p:spPr>
        <p:txBody>
          <a:bodyPr>
            <a:normAutofit/>
          </a:bodyPr>
          <a:lstStyle/>
          <a:p>
            <a:pPr lvl="1">
              <a:buFont typeface="Arial" charset="0"/>
              <a:buChar char="•"/>
            </a:pPr>
            <a:r>
              <a:rPr lang="fr-FR" sz="2400" b="1" dirty="0">
                <a:solidFill>
                  <a:srgbClr val="C00000"/>
                </a:solidFill>
              </a:rPr>
              <a:t>Par annotation</a:t>
            </a:r>
          </a:p>
          <a:p>
            <a:pPr lvl="2">
              <a:buFont typeface="Wingdings" charset="2"/>
              <a:buChar char="ü"/>
            </a:pPr>
            <a:r>
              <a:rPr lang="fr-FR" dirty="0"/>
              <a:t>Depuis  les </a:t>
            </a:r>
            <a:r>
              <a:rPr lang="fr-FR" b="1" dirty="0">
                <a:solidFill>
                  <a:srgbClr val="C00000"/>
                </a:solidFill>
              </a:rPr>
              <a:t>servlets  3.0 </a:t>
            </a:r>
            <a:r>
              <a:rPr lang="fr-FR" dirty="0"/>
              <a:t>, java dispose de  l’annotation </a:t>
            </a:r>
            <a:r>
              <a:rPr lang="fr-FR" b="1" dirty="0">
                <a:solidFill>
                  <a:srgbClr val="C00000"/>
                </a:solidFill>
              </a:rPr>
              <a:t>@</a:t>
            </a:r>
            <a:r>
              <a:rPr lang="fr-FR" b="1" dirty="0" err="1">
                <a:solidFill>
                  <a:srgbClr val="C00000"/>
                </a:solidFill>
              </a:rPr>
              <a:t>WebServlet</a:t>
            </a:r>
            <a:r>
              <a:rPr lang="fr-FR" b="1" dirty="0">
                <a:solidFill>
                  <a:srgbClr val="C00000"/>
                </a:solidFill>
              </a:rPr>
              <a:t> </a:t>
            </a:r>
            <a:r>
              <a:rPr lang="fr-FR" dirty="0"/>
              <a:t>permettant de configurer une servlet dans sa classe au lieu d’utiliser le fichier web.xml</a:t>
            </a:r>
          </a:p>
          <a:p>
            <a:pPr lvl="2">
              <a:buFont typeface="Wingdings" charset="2"/>
              <a:buChar char="ü"/>
            </a:pPr>
            <a:r>
              <a:rPr lang="fr-FR" dirty="0"/>
              <a:t>L’annotation </a:t>
            </a:r>
            <a:r>
              <a:rPr lang="fr-FR" b="1" dirty="0">
                <a:solidFill>
                  <a:srgbClr val="C00000"/>
                </a:solidFill>
              </a:rPr>
              <a:t>@</a:t>
            </a:r>
            <a:r>
              <a:rPr lang="fr-FR" b="1" dirty="0" err="1">
                <a:solidFill>
                  <a:srgbClr val="C00000"/>
                </a:solidFill>
              </a:rPr>
              <a:t>WebServlet</a:t>
            </a:r>
            <a:r>
              <a:rPr lang="fr-FR" b="1" dirty="0">
                <a:solidFill>
                  <a:srgbClr val="C00000"/>
                </a:solidFill>
              </a:rPr>
              <a:t> </a:t>
            </a:r>
            <a:r>
              <a:rPr lang="fr-FR" dirty="0"/>
              <a:t>peut accepter tous les paramètres qu'il est possible de définir dans une section </a:t>
            </a:r>
            <a:r>
              <a:rPr lang="fr-FR" b="1" dirty="0">
                <a:solidFill>
                  <a:srgbClr val="C00000"/>
                </a:solidFill>
              </a:rPr>
              <a:t>&lt;servlet&gt; </a:t>
            </a:r>
            <a:r>
              <a:rPr lang="fr-FR" dirty="0"/>
              <a:t>ou </a:t>
            </a:r>
            <a:r>
              <a:rPr lang="fr-FR" b="1" dirty="0">
                <a:solidFill>
                  <a:srgbClr val="C00000"/>
                </a:solidFill>
              </a:rPr>
              <a:t>&lt;servlet-</a:t>
            </a:r>
            <a:r>
              <a:rPr lang="fr-FR" b="1" dirty="0" err="1">
                <a:solidFill>
                  <a:srgbClr val="C00000"/>
                </a:solidFill>
              </a:rPr>
              <a:t>mapping</a:t>
            </a:r>
            <a:r>
              <a:rPr lang="fr-FR" b="1" dirty="0">
                <a:solidFill>
                  <a:srgbClr val="C00000"/>
                </a:solidFill>
              </a:rPr>
              <a:t>&gt; </a:t>
            </a:r>
            <a:r>
              <a:rPr lang="fr-FR" dirty="0"/>
              <a:t>du fichier </a:t>
            </a:r>
            <a:r>
              <a:rPr lang="fr-FR" b="1" dirty="0">
                <a:solidFill>
                  <a:srgbClr val="C00000"/>
                </a:solidFill>
              </a:rPr>
              <a:t>web.xml</a:t>
            </a:r>
            <a:r>
              <a:rPr lang="fr-FR" dirty="0"/>
              <a:t>.</a:t>
            </a:r>
          </a:p>
          <a:p>
            <a:pPr lvl="2">
              <a:buFont typeface="Wingdings" charset="2"/>
              <a:buChar char="ü"/>
            </a:pPr>
            <a:endParaRPr lang="fr-FR" dirty="0"/>
          </a:p>
        </p:txBody>
      </p:sp>
      <p:sp>
        <p:nvSpPr>
          <p:cNvPr id="4" name="Espace réservé du numéro de diapositive 3"/>
          <p:cNvSpPr>
            <a:spLocks noGrp="1"/>
          </p:cNvSpPr>
          <p:nvPr>
            <p:ph type="sldNum" sz="quarter" idx="12"/>
          </p:nvPr>
        </p:nvSpPr>
        <p:spPr>
          <a:xfrm>
            <a:off x="10966846" y="5417426"/>
            <a:ext cx="551167"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000" b="0" i="0" u="none" strike="noStrike" kern="1200" cap="none" spc="0" normalizeH="0" baseline="0" noProof="0" smtClean="0">
                <a:ln>
                  <a:noFill/>
                </a:ln>
                <a:solidFill>
                  <a:prstClr val="black"/>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33</a:t>
            </a:fld>
            <a:endParaRPr kumimoji="0" lang="en-US" sz="10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6" name="ZoneTexte 5"/>
          <p:cNvSpPr txBox="1"/>
          <p:nvPr/>
        </p:nvSpPr>
        <p:spPr>
          <a:xfrm>
            <a:off x="554636" y="-779489"/>
            <a:ext cx="184731"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Tree>
    <p:extLst>
      <p:ext uri="{BB962C8B-B14F-4D97-AF65-F5344CB8AC3E}">
        <p14:creationId xmlns:p14="http://schemas.microsoft.com/office/powerpoint/2010/main" val="2840671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86239" y="65055"/>
            <a:ext cx="10670980" cy="979161"/>
          </a:xfrm>
        </p:spPr>
        <p:txBody>
          <a:bodyPr>
            <a:normAutofit fontScale="90000"/>
          </a:bodyPr>
          <a:lstStyle/>
          <a:p>
            <a:r>
              <a:rPr lang="fr-FR" b="1" dirty="0"/>
              <a:t>Les Servlets: </a:t>
            </a:r>
            <a:r>
              <a:rPr lang="fr-FR" b="1" dirty="0">
                <a:solidFill>
                  <a:srgbClr val="C00000"/>
                </a:solidFill>
              </a:rPr>
              <a:t>Comment effectuer le lien entre la servlet et l’URL http ? </a:t>
            </a:r>
            <a:r>
              <a:rPr lang="fr-FR" b="1" dirty="0">
                <a:solidFill>
                  <a:srgbClr val="0070C0"/>
                </a:solidFill>
              </a:rPr>
              <a:t>Le fichier web.xml</a:t>
            </a:r>
          </a:p>
        </p:txBody>
      </p:sp>
      <p:sp>
        <p:nvSpPr>
          <p:cNvPr id="3" name="Espace réservé du contenu 2"/>
          <p:cNvSpPr>
            <a:spLocks noGrp="1"/>
          </p:cNvSpPr>
          <p:nvPr>
            <p:ph idx="1"/>
          </p:nvPr>
        </p:nvSpPr>
        <p:spPr>
          <a:xfrm>
            <a:off x="1491522" y="1309238"/>
            <a:ext cx="10820400" cy="1104178"/>
          </a:xfrm>
        </p:spPr>
        <p:txBody>
          <a:bodyPr>
            <a:normAutofit lnSpcReduction="10000"/>
          </a:bodyPr>
          <a:lstStyle/>
          <a:p>
            <a:pPr lvl="1">
              <a:buFont typeface="Arial" charset="0"/>
              <a:buChar char="•"/>
            </a:pPr>
            <a:r>
              <a:rPr lang="fr-FR" sz="2400" b="1" dirty="0">
                <a:solidFill>
                  <a:srgbClr val="C00000"/>
                </a:solidFill>
              </a:rPr>
              <a:t>Par annotation</a:t>
            </a:r>
          </a:p>
          <a:p>
            <a:pPr lvl="2">
              <a:buFont typeface="Wingdings" charset="2"/>
              <a:buChar char="ü"/>
            </a:pPr>
            <a:r>
              <a:rPr lang="fr-FR" b="1" dirty="0">
                <a:solidFill>
                  <a:srgbClr val="C00000"/>
                </a:solidFill>
              </a:rPr>
              <a:t>Exemple: </a:t>
            </a:r>
            <a:r>
              <a:rPr lang="fr-FR" dirty="0"/>
              <a:t>Prenons pour exemple notre servlet </a:t>
            </a:r>
            <a:r>
              <a:rPr lang="fr-FR" dirty="0" err="1"/>
              <a:t>Ma</a:t>
            </a:r>
            <a:r>
              <a:rPr lang="fr-FR" b="1" dirty="0" err="1"/>
              <a:t>PremiereServlet</a:t>
            </a:r>
            <a:r>
              <a:rPr lang="fr-FR" dirty="0"/>
              <a:t>. Pour rappel, sa déclaration dans le fichier</a:t>
            </a:r>
            <a:r>
              <a:rPr lang="fr-FR" b="1" dirty="0"/>
              <a:t> web.xml </a:t>
            </a:r>
            <a:r>
              <a:rPr lang="fr-FR" dirty="0"/>
              <a:t>était la suivante :</a:t>
            </a:r>
          </a:p>
        </p:txBody>
      </p:sp>
      <p:sp>
        <p:nvSpPr>
          <p:cNvPr id="4" name="Espace réservé du numéro de diapositive 3"/>
          <p:cNvSpPr>
            <a:spLocks noGrp="1"/>
          </p:cNvSpPr>
          <p:nvPr>
            <p:ph type="sldNum" sz="quarter" idx="12"/>
          </p:nvPr>
        </p:nvSpPr>
        <p:spPr>
          <a:xfrm>
            <a:off x="10966846" y="5417426"/>
            <a:ext cx="551167"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000" b="0" i="0" u="none" strike="noStrike" kern="1200" cap="none" spc="0" normalizeH="0" baseline="0" noProof="0" smtClean="0">
                <a:ln>
                  <a:noFill/>
                </a:ln>
                <a:solidFill>
                  <a:prstClr val="black"/>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34</a:t>
            </a:fld>
            <a:endParaRPr kumimoji="0" lang="en-US" sz="10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6" name="ZoneTexte 5"/>
          <p:cNvSpPr txBox="1"/>
          <p:nvPr/>
        </p:nvSpPr>
        <p:spPr>
          <a:xfrm>
            <a:off x="554636" y="-779489"/>
            <a:ext cx="184731"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5" name="Rectangle 4"/>
          <p:cNvSpPr/>
          <p:nvPr/>
        </p:nvSpPr>
        <p:spPr>
          <a:xfrm>
            <a:off x="2383437" y="2593299"/>
            <a:ext cx="9614261" cy="19185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000000"/>
                </a:solidFill>
                <a:effectLst/>
                <a:uLnTx/>
                <a:uFillTx/>
                <a:latin typeface="Monaco" charset="0"/>
                <a:ea typeface="+mn-ea"/>
                <a:cs typeface="+mn-cs"/>
              </a:rPr>
              <a:t>	</a:t>
            </a:r>
            <a:r>
              <a:rPr kumimoji="0" lang="fr-FR" sz="1600" b="0" i="0" u="none" strike="noStrike" kern="1200" cap="none" spc="0" normalizeH="0" baseline="0" noProof="0" dirty="0">
                <a:ln>
                  <a:noFill/>
                </a:ln>
                <a:solidFill>
                  <a:srgbClr val="000000"/>
                </a:solidFill>
                <a:effectLst/>
                <a:uLnTx/>
                <a:uFillTx/>
                <a:latin typeface="Monaco" charset="0"/>
                <a:ea typeface="+mn-ea"/>
                <a:cs typeface="+mn-cs"/>
              </a:rPr>
              <a:t> </a:t>
            </a:r>
            <a:r>
              <a:rPr kumimoji="0" lang="fr-FR" sz="1600" b="0" i="0" u="none" strike="noStrike" kern="1200" cap="none" spc="0" normalizeH="0" baseline="0" noProof="0" dirty="0">
                <a:ln>
                  <a:noFill/>
                </a:ln>
                <a:solidFill>
                  <a:srgbClr val="008080"/>
                </a:solidFill>
                <a:effectLst/>
                <a:uLnTx/>
                <a:uFillTx/>
                <a:latin typeface="Monaco" charset="0"/>
                <a:ea typeface="+mn-ea"/>
                <a:cs typeface="+mn-cs"/>
              </a:rPr>
              <a:t>&lt;</a:t>
            </a:r>
            <a:r>
              <a:rPr kumimoji="0" lang="fr-FR" sz="1600" b="0" i="0" u="none" strike="noStrike" kern="1200" cap="none" spc="0" normalizeH="0" baseline="0" noProof="0" dirty="0">
                <a:ln>
                  <a:noFill/>
                </a:ln>
                <a:solidFill>
                  <a:srgbClr val="3F7F7F"/>
                </a:solidFill>
                <a:effectLst/>
                <a:uLnTx/>
                <a:uFillTx/>
                <a:latin typeface="Monaco" charset="0"/>
                <a:ea typeface="+mn-ea"/>
                <a:cs typeface="+mn-cs"/>
              </a:rPr>
              <a:t>servlet</a:t>
            </a:r>
            <a:r>
              <a:rPr kumimoji="0" lang="fr-FR" sz="1600" b="0" i="0" u="none" strike="noStrike" kern="1200" cap="none" spc="0" normalizeH="0" baseline="0" noProof="0" dirty="0">
                <a:ln>
                  <a:noFill/>
                </a:ln>
                <a:solidFill>
                  <a:srgbClr val="008080"/>
                </a:solidFill>
                <a:effectLst/>
                <a:uLnTx/>
                <a:uFillTx/>
                <a:latin typeface="Monaco" charset="0"/>
                <a:ea typeface="+mn-ea"/>
                <a:cs typeface="+mn-cs"/>
              </a:rPr>
              <a:t>&gt;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Monaco" charset="0"/>
                <a:ea typeface="+mn-ea"/>
                <a:cs typeface="+mn-cs"/>
              </a:rPr>
              <a:t>	 </a:t>
            </a:r>
            <a:r>
              <a:rPr kumimoji="0" lang="fr-FR" sz="1600" b="0" i="0" u="none" strike="noStrike" kern="1200" cap="none" spc="0" normalizeH="0" baseline="0" noProof="0" dirty="0">
                <a:ln>
                  <a:noFill/>
                </a:ln>
                <a:solidFill>
                  <a:srgbClr val="008080"/>
                </a:solidFill>
                <a:effectLst/>
                <a:uLnTx/>
                <a:uFillTx/>
                <a:latin typeface="Monaco" charset="0"/>
                <a:ea typeface="+mn-ea"/>
                <a:cs typeface="+mn-cs"/>
              </a:rPr>
              <a:t>&lt;</a:t>
            </a:r>
            <a:r>
              <a:rPr kumimoji="0" lang="fr-FR" sz="1600" b="0" i="0" u="none" strike="noStrike" kern="1200" cap="none" spc="0" normalizeH="0" baseline="0" noProof="0" dirty="0">
                <a:ln>
                  <a:noFill/>
                </a:ln>
                <a:solidFill>
                  <a:srgbClr val="3F7F7F"/>
                </a:solidFill>
                <a:effectLst/>
                <a:uLnTx/>
                <a:uFillTx/>
                <a:latin typeface="Monaco" charset="0"/>
                <a:ea typeface="+mn-ea"/>
                <a:cs typeface="+mn-cs"/>
              </a:rPr>
              <a:t>servlet-</a:t>
            </a:r>
            <a:r>
              <a:rPr kumimoji="0" lang="fr-FR" sz="1600" b="0" i="0" u="none" strike="noStrike" kern="1200" cap="none" spc="0" normalizeH="0" baseline="0" noProof="0" dirty="0" err="1">
                <a:ln>
                  <a:noFill/>
                </a:ln>
                <a:solidFill>
                  <a:srgbClr val="3F7F7F"/>
                </a:solidFill>
                <a:effectLst/>
                <a:uLnTx/>
                <a:uFillTx/>
                <a:latin typeface="Monaco" charset="0"/>
                <a:ea typeface="+mn-ea"/>
                <a:cs typeface="+mn-cs"/>
              </a:rPr>
              <a:t>name</a:t>
            </a:r>
            <a:r>
              <a:rPr kumimoji="0" lang="fr-FR" sz="1600" b="0" i="0" u="none" strike="noStrike" kern="1200" cap="none" spc="0" normalizeH="0" baseline="0" noProof="0" dirty="0">
                <a:ln>
                  <a:noFill/>
                </a:ln>
                <a:solidFill>
                  <a:srgbClr val="008080"/>
                </a:solidFill>
                <a:effectLst/>
                <a:uLnTx/>
                <a:uFillTx/>
                <a:latin typeface="Monaco" charset="0"/>
                <a:ea typeface="+mn-ea"/>
                <a:cs typeface="+mn-cs"/>
              </a:rPr>
              <a:t>&gt;</a:t>
            </a:r>
            <a:r>
              <a:rPr kumimoji="0" lang="fr-FR" sz="1600" b="0" i="0" u="none" strike="noStrike" kern="1200" cap="none" spc="0" normalizeH="0" baseline="0" noProof="0" dirty="0" err="1">
                <a:ln>
                  <a:noFill/>
                </a:ln>
                <a:solidFill>
                  <a:srgbClr val="000000"/>
                </a:solidFill>
                <a:effectLst/>
                <a:uLnTx/>
                <a:uFillTx/>
                <a:latin typeface="Monaco" charset="0"/>
                <a:ea typeface="+mn-ea"/>
                <a:cs typeface="+mn-cs"/>
              </a:rPr>
              <a:t>MaPremiereServlet</a:t>
            </a:r>
            <a:r>
              <a:rPr kumimoji="0" lang="fr-FR" sz="1600" b="0" i="0" u="none" strike="noStrike" kern="1200" cap="none" spc="0" normalizeH="0" baseline="0" noProof="0" dirty="0">
                <a:ln>
                  <a:noFill/>
                </a:ln>
                <a:solidFill>
                  <a:srgbClr val="008080"/>
                </a:solidFill>
                <a:effectLst/>
                <a:uLnTx/>
                <a:uFillTx/>
                <a:latin typeface="Monaco" charset="0"/>
                <a:ea typeface="+mn-ea"/>
                <a:cs typeface="+mn-cs"/>
              </a:rPr>
              <a:t>&lt;/</a:t>
            </a:r>
            <a:r>
              <a:rPr kumimoji="0" lang="fr-FR" sz="1600" b="0" i="0" u="none" strike="noStrike" kern="1200" cap="none" spc="0" normalizeH="0" baseline="0" noProof="0" dirty="0">
                <a:ln>
                  <a:noFill/>
                </a:ln>
                <a:solidFill>
                  <a:srgbClr val="3F7F7F"/>
                </a:solidFill>
                <a:effectLst/>
                <a:uLnTx/>
                <a:uFillTx/>
                <a:latin typeface="Monaco" charset="0"/>
                <a:ea typeface="+mn-ea"/>
                <a:cs typeface="+mn-cs"/>
              </a:rPr>
              <a:t>servlet-</a:t>
            </a:r>
            <a:r>
              <a:rPr kumimoji="0" lang="fr-FR" sz="1600" b="0" i="0" u="none" strike="noStrike" kern="1200" cap="none" spc="0" normalizeH="0" baseline="0" noProof="0" dirty="0" err="1">
                <a:ln>
                  <a:noFill/>
                </a:ln>
                <a:solidFill>
                  <a:srgbClr val="3F7F7F"/>
                </a:solidFill>
                <a:effectLst/>
                <a:uLnTx/>
                <a:uFillTx/>
                <a:latin typeface="Monaco" charset="0"/>
                <a:ea typeface="+mn-ea"/>
                <a:cs typeface="+mn-cs"/>
              </a:rPr>
              <a:t>name</a:t>
            </a:r>
            <a:r>
              <a:rPr kumimoji="0" lang="fr-FR" sz="1600" b="0" i="0" u="none" strike="noStrike" kern="1200" cap="none" spc="0" normalizeH="0" baseline="0" noProof="0" dirty="0">
                <a:ln>
                  <a:noFill/>
                </a:ln>
                <a:solidFill>
                  <a:srgbClr val="008080"/>
                </a:solidFill>
                <a:effectLst/>
                <a:uLnTx/>
                <a:uFillTx/>
                <a:latin typeface="Monaco" charset="0"/>
                <a:ea typeface="+mn-ea"/>
                <a:cs typeface="+mn-cs"/>
              </a:rPr>
              <a:t>&gt;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Monaco" charset="0"/>
                <a:ea typeface="+mn-ea"/>
                <a:cs typeface="+mn-cs"/>
              </a:rPr>
              <a:t>	 </a:t>
            </a:r>
            <a:r>
              <a:rPr kumimoji="0" lang="fr-FR" sz="1600" b="0" i="0" u="none" strike="noStrike" kern="1200" cap="none" spc="0" normalizeH="0" baseline="0" noProof="0" dirty="0">
                <a:ln>
                  <a:noFill/>
                </a:ln>
                <a:solidFill>
                  <a:srgbClr val="008080"/>
                </a:solidFill>
                <a:effectLst/>
                <a:uLnTx/>
                <a:uFillTx/>
                <a:latin typeface="Monaco" charset="0"/>
                <a:ea typeface="+mn-ea"/>
                <a:cs typeface="+mn-cs"/>
              </a:rPr>
              <a:t>&lt;</a:t>
            </a:r>
            <a:r>
              <a:rPr kumimoji="0" lang="fr-FR" sz="1600" b="0" i="0" u="none" strike="noStrike" kern="1200" cap="none" spc="0" normalizeH="0" baseline="0" noProof="0" dirty="0">
                <a:ln>
                  <a:noFill/>
                </a:ln>
                <a:solidFill>
                  <a:srgbClr val="3F7F7F"/>
                </a:solidFill>
                <a:effectLst/>
                <a:uLnTx/>
                <a:uFillTx/>
                <a:latin typeface="Monaco" charset="0"/>
                <a:ea typeface="+mn-ea"/>
                <a:cs typeface="+mn-cs"/>
              </a:rPr>
              <a:t>servlet-class</a:t>
            </a:r>
            <a:r>
              <a:rPr kumimoji="0" lang="fr-FR" sz="1600" b="0" i="0" u="none" strike="noStrike" kern="1200" cap="none" spc="0" normalizeH="0" baseline="0" noProof="0" dirty="0">
                <a:ln>
                  <a:noFill/>
                </a:ln>
                <a:solidFill>
                  <a:srgbClr val="008080"/>
                </a:solidFill>
                <a:effectLst/>
                <a:uLnTx/>
                <a:uFillTx/>
                <a:latin typeface="Monaco" charset="0"/>
                <a:ea typeface="+mn-ea"/>
                <a:cs typeface="+mn-cs"/>
              </a:rPr>
              <a:t>&gt;</a:t>
            </a:r>
            <a:r>
              <a:rPr kumimoji="0" lang="fr-FR" sz="1600" b="0" i="0" u="none" strike="noStrike" kern="1200" cap="none" spc="0" normalizeH="0" baseline="0" noProof="0" dirty="0" err="1">
                <a:ln>
                  <a:noFill/>
                </a:ln>
                <a:solidFill>
                  <a:srgbClr val="000000"/>
                </a:solidFill>
                <a:effectLst/>
                <a:uLnTx/>
                <a:uFillTx/>
                <a:latin typeface="Monaco" charset="0"/>
                <a:ea typeface="+mn-ea"/>
                <a:cs typeface="+mn-cs"/>
              </a:rPr>
              <a:t>test.MaPremiereServlet</a:t>
            </a:r>
            <a:r>
              <a:rPr kumimoji="0" lang="fr-FR" sz="1600" b="0" i="0" u="none" strike="noStrike" kern="1200" cap="none" spc="0" normalizeH="0" baseline="0" noProof="0" dirty="0">
                <a:ln>
                  <a:noFill/>
                </a:ln>
                <a:solidFill>
                  <a:srgbClr val="008080"/>
                </a:solidFill>
                <a:effectLst/>
                <a:uLnTx/>
                <a:uFillTx/>
                <a:latin typeface="Monaco" charset="0"/>
                <a:ea typeface="+mn-ea"/>
                <a:cs typeface="+mn-cs"/>
              </a:rPr>
              <a:t>&lt;/</a:t>
            </a:r>
            <a:r>
              <a:rPr kumimoji="0" lang="fr-FR" sz="1600" b="0" i="0" u="none" strike="noStrike" kern="1200" cap="none" spc="0" normalizeH="0" baseline="0" noProof="0" dirty="0">
                <a:ln>
                  <a:noFill/>
                </a:ln>
                <a:solidFill>
                  <a:srgbClr val="3F7F7F"/>
                </a:solidFill>
                <a:effectLst/>
                <a:uLnTx/>
                <a:uFillTx/>
                <a:latin typeface="Monaco" charset="0"/>
                <a:ea typeface="+mn-ea"/>
                <a:cs typeface="+mn-cs"/>
              </a:rPr>
              <a:t>servlet-class</a:t>
            </a:r>
            <a:r>
              <a:rPr kumimoji="0" lang="fr-FR" sz="1600" b="0" i="0" u="none" strike="noStrike" kern="1200" cap="none" spc="0" normalizeH="0" baseline="0" noProof="0" dirty="0">
                <a:ln>
                  <a:noFill/>
                </a:ln>
                <a:solidFill>
                  <a:srgbClr val="008080"/>
                </a:solidFill>
                <a:effectLst/>
                <a:uLnTx/>
                <a:uFillTx/>
                <a:latin typeface="Monaco" charset="0"/>
                <a:ea typeface="+mn-ea"/>
                <a:cs typeface="+mn-cs"/>
              </a:rPr>
              <a:t>&gt;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Monaco" charset="0"/>
                <a:ea typeface="+mn-ea"/>
                <a:cs typeface="+mn-cs"/>
              </a:rPr>
              <a:t>	 </a:t>
            </a:r>
            <a:r>
              <a:rPr kumimoji="0" lang="fr-FR" sz="1600" b="0" i="0" u="none" strike="noStrike" kern="1200" cap="none" spc="0" normalizeH="0" baseline="0" noProof="0" dirty="0">
                <a:ln>
                  <a:noFill/>
                </a:ln>
                <a:solidFill>
                  <a:srgbClr val="008080"/>
                </a:solidFill>
                <a:effectLst/>
                <a:uLnTx/>
                <a:uFillTx/>
                <a:latin typeface="Monaco" charset="0"/>
                <a:ea typeface="+mn-ea"/>
                <a:cs typeface="+mn-cs"/>
              </a:rPr>
              <a:t>&lt;/</a:t>
            </a:r>
            <a:r>
              <a:rPr kumimoji="0" lang="fr-FR" sz="1600" b="0" i="0" u="none" strike="noStrike" kern="1200" cap="none" spc="0" normalizeH="0" baseline="0" noProof="0" dirty="0">
                <a:ln>
                  <a:noFill/>
                </a:ln>
                <a:solidFill>
                  <a:srgbClr val="3F7F7F"/>
                </a:solidFill>
                <a:effectLst/>
                <a:uLnTx/>
                <a:uFillTx/>
                <a:latin typeface="Monaco" charset="0"/>
                <a:ea typeface="+mn-ea"/>
                <a:cs typeface="+mn-cs"/>
              </a:rPr>
              <a:t>servlet</a:t>
            </a:r>
            <a:r>
              <a:rPr kumimoji="0" lang="fr-FR" sz="1600" b="0" i="0" u="none" strike="noStrike" kern="1200" cap="none" spc="0" normalizeH="0" baseline="0" noProof="0" dirty="0">
                <a:ln>
                  <a:noFill/>
                </a:ln>
                <a:solidFill>
                  <a:srgbClr val="008080"/>
                </a:solidFill>
                <a:effectLst/>
                <a:uLnTx/>
                <a:uFillTx/>
                <a:latin typeface="Monaco" charset="0"/>
                <a:ea typeface="+mn-ea"/>
                <a:cs typeface="+mn-cs"/>
              </a:rPr>
              <a:t>&gt;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Monaco" charset="0"/>
                <a:ea typeface="+mn-ea"/>
                <a:cs typeface="+mn-cs"/>
              </a:rPr>
              <a:t>	 </a:t>
            </a:r>
            <a:r>
              <a:rPr kumimoji="0" lang="fr-FR" sz="1600" b="0" i="0" u="none" strike="noStrike" kern="1200" cap="none" spc="0" normalizeH="0" baseline="0" noProof="0" dirty="0">
                <a:ln>
                  <a:noFill/>
                </a:ln>
                <a:solidFill>
                  <a:srgbClr val="008080"/>
                </a:solidFill>
                <a:effectLst/>
                <a:uLnTx/>
                <a:uFillTx/>
                <a:latin typeface="Monaco" charset="0"/>
                <a:ea typeface="+mn-ea"/>
                <a:cs typeface="+mn-cs"/>
              </a:rPr>
              <a:t>&lt;</a:t>
            </a:r>
            <a:r>
              <a:rPr kumimoji="0" lang="fr-FR" sz="1600" b="0" i="0" u="none" strike="noStrike" kern="1200" cap="none" spc="0" normalizeH="0" baseline="0" noProof="0" dirty="0">
                <a:ln>
                  <a:noFill/>
                </a:ln>
                <a:solidFill>
                  <a:srgbClr val="3F7F7F"/>
                </a:solidFill>
                <a:effectLst/>
                <a:uLnTx/>
                <a:uFillTx/>
                <a:latin typeface="Monaco" charset="0"/>
                <a:ea typeface="+mn-ea"/>
                <a:cs typeface="+mn-cs"/>
              </a:rPr>
              <a:t>servlet-</a:t>
            </a:r>
            <a:r>
              <a:rPr kumimoji="0" lang="fr-FR" sz="1600" b="0" i="0" u="none" strike="noStrike" kern="1200" cap="none" spc="0" normalizeH="0" baseline="0" noProof="0" dirty="0" err="1">
                <a:ln>
                  <a:noFill/>
                </a:ln>
                <a:solidFill>
                  <a:srgbClr val="3F7F7F"/>
                </a:solidFill>
                <a:effectLst/>
                <a:uLnTx/>
                <a:uFillTx/>
                <a:latin typeface="Monaco" charset="0"/>
                <a:ea typeface="+mn-ea"/>
                <a:cs typeface="+mn-cs"/>
              </a:rPr>
              <a:t>mapping</a:t>
            </a:r>
            <a:r>
              <a:rPr kumimoji="0" lang="fr-FR" sz="1600" b="0" i="0" u="none" strike="noStrike" kern="1200" cap="none" spc="0" normalizeH="0" baseline="0" noProof="0" dirty="0">
                <a:ln>
                  <a:noFill/>
                </a:ln>
                <a:solidFill>
                  <a:srgbClr val="008080"/>
                </a:solidFill>
                <a:effectLst/>
                <a:uLnTx/>
                <a:uFillTx/>
                <a:latin typeface="Monaco" charset="0"/>
                <a:ea typeface="+mn-ea"/>
                <a:cs typeface="+mn-cs"/>
              </a:rPr>
              <a:t>&gt;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Monaco" charset="0"/>
                <a:ea typeface="+mn-ea"/>
                <a:cs typeface="+mn-cs"/>
              </a:rPr>
              <a:t>			</a:t>
            </a:r>
            <a:r>
              <a:rPr kumimoji="0" lang="fr-FR" sz="1600" b="0" i="0" u="none" strike="noStrike" kern="1200" cap="none" spc="0" normalizeH="0" baseline="0" noProof="0" dirty="0">
                <a:ln>
                  <a:noFill/>
                </a:ln>
                <a:solidFill>
                  <a:srgbClr val="008080"/>
                </a:solidFill>
                <a:effectLst/>
                <a:uLnTx/>
                <a:uFillTx/>
                <a:latin typeface="Monaco" charset="0"/>
                <a:ea typeface="+mn-ea"/>
                <a:cs typeface="+mn-cs"/>
              </a:rPr>
              <a:t>&lt;</a:t>
            </a:r>
            <a:r>
              <a:rPr kumimoji="0" lang="fr-FR" sz="1600" b="0" i="0" u="none" strike="noStrike" kern="1200" cap="none" spc="0" normalizeH="0" baseline="0" noProof="0" dirty="0">
                <a:ln>
                  <a:noFill/>
                </a:ln>
                <a:solidFill>
                  <a:srgbClr val="3F7F7F"/>
                </a:solidFill>
                <a:effectLst/>
                <a:uLnTx/>
                <a:uFillTx/>
                <a:latin typeface="Monaco" charset="0"/>
                <a:ea typeface="+mn-ea"/>
                <a:cs typeface="+mn-cs"/>
              </a:rPr>
              <a:t>servlet-</a:t>
            </a:r>
            <a:r>
              <a:rPr kumimoji="0" lang="fr-FR" sz="1600" b="0" i="0" u="none" strike="noStrike" kern="1200" cap="none" spc="0" normalizeH="0" baseline="0" noProof="0" dirty="0" err="1">
                <a:ln>
                  <a:noFill/>
                </a:ln>
                <a:solidFill>
                  <a:srgbClr val="3F7F7F"/>
                </a:solidFill>
                <a:effectLst/>
                <a:uLnTx/>
                <a:uFillTx/>
                <a:latin typeface="Monaco" charset="0"/>
                <a:ea typeface="+mn-ea"/>
                <a:cs typeface="+mn-cs"/>
              </a:rPr>
              <a:t>name</a:t>
            </a:r>
            <a:r>
              <a:rPr kumimoji="0" lang="fr-FR" sz="1600" b="0" i="0" u="none" strike="noStrike" kern="1200" cap="none" spc="0" normalizeH="0" baseline="0" noProof="0" dirty="0">
                <a:ln>
                  <a:noFill/>
                </a:ln>
                <a:solidFill>
                  <a:srgbClr val="008080"/>
                </a:solidFill>
                <a:effectLst/>
                <a:uLnTx/>
                <a:uFillTx/>
                <a:latin typeface="Monaco" charset="0"/>
                <a:ea typeface="+mn-ea"/>
                <a:cs typeface="+mn-cs"/>
              </a:rPr>
              <a:t>&gt;</a:t>
            </a:r>
            <a:r>
              <a:rPr kumimoji="0" lang="fr-FR" sz="1600" b="0" i="0" u="none" strike="noStrike" kern="1200" cap="none" spc="0" normalizeH="0" baseline="0" noProof="0" dirty="0">
                <a:ln>
                  <a:noFill/>
                </a:ln>
                <a:solidFill>
                  <a:srgbClr val="000000"/>
                </a:solidFill>
                <a:effectLst/>
                <a:uLnTx/>
                <a:uFillTx/>
                <a:latin typeface="Monaco" charset="0"/>
                <a:ea typeface="+mn-ea"/>
                <a:cs typeface="+mn-cs"/>
              </a:rPr>
              <a:t> </a:t>
            </a:r>
            <a:r>
              <a:rPr kumimoji="0" lang="fr-FR" sz="1600" b="0" i="0" u="none" strike="noStrike" kern="1200" cap="none" spc="0" normalizeH="0" baseline="0" noProof="0" dirty="0" err="1">
                <a:ln>
                  <a:noFill/>
                </a:ln>
                <a:solidFill>
                  <a:srgbClr val="000000"/>
                </a:solidFill>
                <a:effectLst/>
                <a:uLnTx/>
                <a:uFillTx/>
                <a:latin typeface="Monaco" charset="0"/>
                <a:ea typeface="+mn-ea"/>
                <a:cs typeface="+mn-cs"/>
              </a:rPr>
              <a:t>MaPremiereServlet</a:t>
            </a:r>
            <a:r>
              <a:rPr kumimoji="0" lang="fr-FR" sz="1600" b="0" i="0" u="none" strike="noStrike" kern="1200" cap="none" spc="0" normalizeH="0" baseline="0" noProof="0" dirty="0">
                <a:ln>
                  <a:noFill/>
                </a:ln>
                <a:solidFill>
                  <a:srgbClr val="000000"/>
                </a:solidFill>
                <a:effectLst/>
                <a:uLnTx/>
                <a:uFillTx/>
                <a:latin typeface="Monaco" charset="0"/>
                <a:ea typeface="+mn-ea"/>
                <a:cs typeface="+mn-cs"/>
              </a:rPr>
              <a:t> </a:t>
            </a:r>
            <a:r>
              <a:rPr kumimoji="0" lang="fr-FR" sz="1600" b="0" i="0" u="none" strike="noStrike" kern="1200" cap="none" spc="0" normalizeH="0" baseline="0" noProof="0" dirty="0">
                <a:ln>
                  <a:noFill/>
                </a:ln>
                <a:solidFill>
                  <a:srgbClr val="008080"/>
                </a:solidFill>
                <a:effectLst/>
                <a:uLnTx/>
                <a:uFillTx/>
                <a:latin typeface="Monaco" charset="0"/>
                <a:ea typeface="+mn-ea"/>
                <a:cs typeface="+mn-cs"/>
              </a:rPr>
              <a:t>&lt;/</a:t>
            </a:r>
            <a:r>
              <a:rPr kumimoji="0" lang="fr-FR" sz="1600" b="0" i="0" u="none" strike="noStrike" kern="1200" cap="none" spc="0" normalizeH="0" baseline="0" noProof="0" dirty="0">
                <a:ln>
                  <a:noFill/>
                </a:ln>
                <a:solidFill>
                  <a:srgbClr val="3F7F7F"/>
                </a:solidFill>
                <a:effectLst/>
                <a:uLnTx/>
                <a:uFillTx/>
                <a:latin typeface="Monaco" charset="0"/>
                <a:ea typeface="+mn-ea"/>
                <a:cs typeface="+mn-cs"/>
              </a:rPr>
              <a:t>servlet-</a:t>
            </a:r>
            <a:r>
              <a:rPr kumimoji="0" lang="fr-FR" sz="1600" b="0" i="0" u="none" strike="noStrike" kern="1200" cap="none" spc="0" normalizeH="0" baseline="0" noProof="0" dirty="0" err="1">
                <a:ln>
                  <a:noFill/>
                </a:ln>
                <a:solidFill>
                  <a:srgbClr val="3F7F7F"/>
                </a:solidFill>
                <a:effectLst/>
                <a:uLnTx/>
                <a:uFillTx/>
                <a:latin typeface="Monaco" charset="0"/>
                <a:ea typeface="+mn-ea"/>
                <a:cs typeface="+mn-cs"/>
              </a:rPr>
              <a:t>name</a:t>
            </a:r>
            <a:r>
              <a:rPr kumimoji="0" lang="fr-FR" sz="1600" b="0" i="0" u="none" strike="noStrike" kern="1200" cap="none" spc="0" normalizeH="0" baseline="0" noProof="0" dirty="0">
                <a:ln>
                  <a:noFill/>
                </a:ln>
                <a:solidFill>
                  <a:srgbClr val="008080"/>
                </a:solidFill>
                <a:effectLst/>
                <a:uLnTx/>
                <a:uFillTx/>
                <a:latin typeface="Monaco" charset="0"/>
                <a:ea typeface="+mn-ea"/>
                <a:cs typeface="+mn-cs"/>
              </a:rPr>
              <a:t>&gt;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Monaco" charset="0"/>
                <a:ea typeface="+mn-ea"/>
                <a:cs typeface="+mn-cs"/>
              </a:rPr>
              <a:t>			</a:t>
            </a:r>
            <a:r>
              <a:rPr kumimoji="0" lang="fr-FR" sz="1600" b="0" i="0" u="none" strike="noStrike" kern="1200" cap="none" spc="0" normalizeH="0" baseline="0" noProof="0" dirty="0">
                <a:ln>
                  <a:noFill/>
                </a:ln>
                <a:solidFill>
                  <a:srgbClr val="008080"/>
                </a:solidFill>
                <a:effectLst/>
                <a:uLnTx/>
                <a:uFillTx/>
                <a:latin typeface="Monaco" charset="0"/>
                <a:ea typeface="+mn-ea"/>
                <a:cs typeface="+mn-cs"/>
              </a:rPr>
              <a:t>&lt;</a:t>
            </a:r>
            <a:r>
              <a:rPr kumimoji="0" lang="fr-FR" sz="1600" b="0" i="0" u="none" strike="noStrike" kern="1200" cap="none" spc="0" normalizeH="0" baseline="0" noProof="0" dirty="0">
                <a:ln>
                  <a:noFill/>
                </a:ln>
                <a:solidFill>
                  <a:srgbClr val="3F7F7F"/>
                </a:solidFill>
                <a:effectLst/>
                <a:uLnTx/>
                <a:uFillTx/>
                <a:latin typeface="Monaco" charset="0"/>
                <a:ea typeface="+mn-ea"/>
                <a:cs typeface="+mn-cs"/>
              </a:rPr>
              <a:t>url-pattern</a:t>
            </a:r>
            <a:r>
              <a:rPr kumimoji="0" lang="fr-FR" sz="1600" b="0" i="0" u="none" strike="noStrike" kern="1200" cap="none" spc="0" normalizeH="0" baseline="0" noProof="0" dirty="0">
                <a:ln>
                  <a:noFill/>
                </a:ln>
                <a:solidFill>
                  <a:srgbClr val="008080"/>
                </a:solidFill>
                <a:effectLst/>
                <a:uLnTx/>
                <a:uFillTx/>
                <a:latin typeface="Monaco" charset="0"/>
                <a:ea typeface="+mn-ea"/>
                <a:cs typeface="+mn-cs"/>
              </a:rPr>
              <a:t>&gt;</a:t>
            </a:r>
            <a:r>
              <a:rPr kumimoji="0" lang="fr-FR" sz="1600" b="0" i="0" u="none" strike="noStrike" kern="1200" cap="none" spc="0" normalizeH="0" baseline="0" noProof="0" dirty="0">
                <a:ln>
                  <a:noFill/>
                </a:ln>
                <a:solidFill>
                  <a:srgbClr val="000000"/>
                </a:solidFill>
                <a:effectLst/>
                <a:uLnTx/>
                <a:uFillTx/>
                <a:latin typeface="Monaco" charset="0"/>
                <a:ea typeface="+mn-ea"/>
                <a:cs typeface="+mn-cs"/>
              </a:rPr>
              <a:t> /</a:t>
            </a:r>
            <a:r>
              <a:rPr kumimoji="0" lang="fr-FR" sz="1600" b="0" i="0" u="none" strike="noStrike" kern="1200" cap="none" spc="0" normalizeH="0" baseline="0" noProof="0" dirty="0" err="1">
                <a:ln>
                  <a:noFill/>
                </a:ln>
                <a:solidFill>
                  <a:srgbClr val="000000"/>
                </a:solidFill>
                <a:effectLst/>
                <a:uLnTx/>
                <a:uFillTx/>
                <a:latin typeface="Monaco" charset="0"/>
                <a:ea typeface="+mn-ea"/>
                <a:cs typeface="+mn-cs"/>
              </a:rPr>
              <a:t>premiere</a:t>
            </a:r>
            <a:r>
              <a:rPr kumimoji="0" lang="fr-FR" sz="1600" b="0" i="0" u="none" strike="noStrike" kern="1200" cap="none" spc="0" normalizeH="0" baseline="0" noProof="0" dirty="0">
                <a:ln>
                  <a:noFill/>
                </a:ln>
                <a:solidFill>
                  <a:srgbClr val="000000"/>
                </a:solidFill>
                <a:effectLst/>
                <a:uLnTx/>
                <a:uFillTx/>
                <a:latin typeface="Monaco" charset="0"/>
                <a:ea typeface="+mn-ea"/>
                <a:cs typeface="+mn-cs"/>
              </a:rPr>
              <a:t> </a:t>
            </a:r>
            <a:r>
              <a:rPr kumimoji="0" lang="fr-FR" sz="1600" b="0" i="0" u="none" strike="noStrike" kern="1200" cap="none" spc="0" normalizeH="0" baseline="0" noProof="0" dirty="0">
                <a:ln>
                  <a:noFill/>
                </a:ln>
                <a:solidFill>
                  <a:srgbClr val="008080"/>
                </a:solidFill>
                <a:effectLst/>
                <a:uLnTx/>
                <a:uFillTx/>
                <a:latin typeface="Monaco" charset="0"/>
                <a:ea typeface="+mn-ea"/>
                <a:cs typeface="+mn-cs"/>
              </a:rPr>
              <a:t>&lt;/</a:t>
            </a:r>
            <a:r>
              <a:rPr kumimoji="0" lang="fr-FR" sz="1600" b="0" i="0" u="none" strike="noStrike" kern="1200" cap="none" spc="0" normalizeH="0" baseline="0" noProof="0" dirty="0">
                <a:ln>
                  <a:noFill/>
                </a:ln>
                <a:solidFill>
                  <a:srgbClr val="3F7F7F"/>
                </a:solidFill>
                <a:effectLst/>
                <a:uLnTx/>
                <a:uFillTx/>
                <a:latin typeface="Monaco" charset="0"/>
                <a:ea typeface="+mn-ea"/>
                <a:cs typeface="+mn-cs"/>
              </a:rPr>
              <a:t>url-pattern </a:t>
            </a:r>
            <a:r>
              <a:rPr kumimoji="0" lang="fr-FR" sz="1600" b="0" i="0" u="none" strike="noStrike" kern="1200" cap="none" spc="0" normalizeH="0" baseline="0" noProof="0" dirty="0">
                <a:ln>
                  <a:noFill/>
                </a:ln>
                <a:solidFill>
                  <a:srgbClr val="008080"/>
                </a:solidFill>
                <a:effectLst/>
                <a:uLnTx/>
                <a:uFillTx/>
                <a:latin typeface="Monaco" charset="0"/>
                <a:ea typeface="+mn-ea"/>
                <a:cs typeface="+mn-cs"/>
              </a:rPr>
              <a:t>&gt;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Monaco" charset="0"/>
                <a:ea typeface="+mn-ea"/>
                <a:cs typeface="+mn-cs"/>
              </a:rPr>
              <a:t>	 </a:t>
            </a:r>
            <a:r>
              <a:rPr kumimoji="0" lang="fr-FR" sz="1600" b="0" i="0" u="none" strike="noStrike" kern="1200" cap="none" spc="0" normalizeH="0" baseline="0" noProof="0" dirty="0">
                <a:ln>
                  <a:noFill/>
                </a:ln>
                <a:solidFill>
                  <a:srgbClr val="008080"/>
                </a:solidFill>
                <a:effectLst/>
                <a:uLnTx/>
                <a:uFillTx/>
                <a:latin typeface="Monaco" charset="0"/>
                <a:ea typeface="+mn-ea"/>
                <a:cs typeface="+mn-cs"/>
              </a:rPr>
              <a:t>&lt;/</a:t>
            </a:r>
            <a:r>
              <a:rPr kumimoji="0" lang="fr-FR" sz="1600" b="0" i="0" u="none" strike="noStrike" kern="1200" cap="none" spc="0" normalizeH="0" baseline="0" noProof="0" dirty="0">
                <a:ln>
                  <a:noFill/>
                </a:ln>
                <a:solidFill>
                  <a:srgbClr val="3F7F7F"/>
                </a:solidFill>
                <a:effectLst/>
                <a:uLnTx/>
                <a:uFillTx/>
                <a:latin typeface="Monaco" charset="0"/>
                <a:ea typeface="+mn-ea"/>
                <a:cs typeface="+mn-cs"/>
              </a:rPr>
              <a:t>servlet-</a:t>
            </a:r>
            <a:r>
              <a:rPr kumimoji="0" lang="fr-FR" sz="1600" b="0" i="0" u="none" strike="noStrike" kern="1200" cap="none" spc="0" normalizeH="0" baseline="0" noProof="0" dirty="0" err="1">
                <a:ln>
                  <a:noFill/>
                </a:ln>
                <a:solidFill>
                  <a:srgbClr val="3F7F7F"/>
                </a:solidFill>
                <a:effectLst/>
                <a:uLnTx/>
                <a:uFillTx/>
                <a:latin typeface="Monaco" charset="0"/>
                <a:ea typeface="+mn-ea"/>
                <a:cs typeface="+mn-cs"/>
              </a:rPr>
              <a:t>mapping</a:t>
            </a:r>
            <a:r>
              <a:rPr kumimoji="0" lang="fr-FR" sz="1600" b="0" i="0" u="none" strike="noStrike" kern="1200" cap="none" spc="0" normalizeH="0" baseline="0" noProof="0" dirty="0">
                <a:ln>
                  <a:noFill/>
                </a:ln>
                <a:solidFill>
                  <a:srgbClr val="008080"/>
                </a:solidFill>
                <a:effectLst/>
                <a:uLnTx/>
                <a:uFillTx/>
                <a:latin typeface="Monaco" charset="0"/>
                <a:ea typeface="+mn-ea"/>
                <a:cs typeface="+mn-cs"/>
              </a:rPr>
              <a:t>&gt;</a:t>
            </a:r>
            <a:endParaRPr kumimoji="0" lang="fr-FR" sz="16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7" name="Espace réservé du contenu 2"/>
          <p:cNvSpPr txBox="1">
            <a:spLocks/>
          </p:cNvSpPr>
          <p:nvPr/>
        </p:nvSpPr>
        <p:spPr>
          <a:xfrm>
            <a:off x="1491522" y="4450533"/>
            <a:ext cx="10820400" cy="739053"/>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1371600" marR="0" lvl="3" indent="0" algn="l" defTabSz="457200" rtl="0" eaLnBrk="1" fontAlgn="auto" latinLnBrk="0" hangingPunct="1">
              <a:lnSpc>
                <a:spcPct val="100000"/>
              </a:lnSpc>
              <a:spcBef>
                <a:spcPct val="20000"/>
              </a:spcBef>
              <a:spcAft>
                <a:spcPts val="600"/>
              </a:spcAft>
              <a:buClr>
                <a:srgbClr val="30ACEC">
                  <a:lumMod val="75000"/>
                </a:srgbClr>
              </a:buClr>
              <a:buSzPct val="145000"/>
              <a:buFont typeface="Arial"/>
              <a:buNone/>
              <a:tabLst/>
              <a:defRPr/>
            </a:pPr>
            <a:r>
              <a:rPr kumimoji="0" lang="fr-FR" sz="1600" b="1" i="0" u="none" strike="noStrike" kern="1200" cap="none" spc="0" normalizeH="0" baseline="0" noProof="0" dirty="0">
                <a:ln>
                  <a:noFill/>
                </a:ln>
                <a:solidFill>
                  <a:prstClr val="black"/>
                </a:solidFill>
                <a:effectLst/>
                <a:uLnTx/>
                <a:uFillTx/>
                <a:latin typeface="Corbel" panose="020B0503020204020204"/>
                <a:ea typeface="+mn-ea"/>
                <a:cs typeface="+mn-cs"/>
              </a:rPr>
              <a:t>L'annotation qui remplace littéralement cette description est :</a:t>
            </a:r>
          </a:p>
        </p:txBody>
      </p:sp>
      <p:sp>
        <p:nvSpPr>
          <p:cNvPr id="8" name="Rectangle 7"/>
          <p:cNvSpPr/>
          <p:nvPr/>
        </p:nvSpPr>
        <p:spPr>
          <a:xfrm>
            <a:off x="2383437" y="5261546"/>
            <a:ext cx="9614262" cy="14265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646464"/>
                </a:solidFill>
                <a:effectLst/>
                <a:uLnTx/>
                <a:uFillTx/>
                <a:latin typeface="Monaco" charset="0"/>
                <a:ea typeface="+mn-ea"/>
                <a:cs typeface="+mn-cs"/>
              </a:rPr>
              <a:t>@</a:t>
            </a:r>
            <a:r>
              <a:rPr kumimoji="0" lang="fr-FR" sz="1800" b="0" i="0" u="none" strike="noStrike" kern="1200" cap="none" spc="0" normalizeH="0" baseline="0" noProof="0" dirty="0" err="1">
                <a:ln>
                  <a:noFill/>
                </a:ln>
                <a:solidFill>
                  <a:srgbClr val="646464"/>
                </a:solidFill>
                <a:effectLst/>
                <a:uLnTx/>
                <a:uFillTx/>
                <a:latin typeface="Monaco" charset="0"/>
                <a:ea typeface="+mn-ea"/>
                <a:cs typeface="+mn-cs"/>
              </a:rPr>
              <a:t>WebServlet</a:t>
            </a:r>
            <a:r>
              <a:rPr kumimoji="0" lang="fr-FR" sz="1800" b="0" i="0" u="none" strike="noStrike" kern="1200" cap="none" spc="0" normalizeH="0" baseline="0" noProof="0" dirty="0">
                <a:ln>
                  <a:noFill/>
                </a:ln>
                <a:solidFill>
                  <a:srgbClr val="000000"/>
                </a:solidFill>
                <a:effectLst/>
                <a:uLnTx/>
                <a:uFillTx/>
                <a:latin typeface="Monaco" charset="0"/>
                <a:ea typeface="+mn-ea"/>
                <a:cs typeface="+mn-cs"/>
              </a:rPr>
              <a:t>( </a:t>
            </a:r>
            <a:r>
              <a:rPr kumimoji="0" lang="fr-FR" sz="1800" b="0" i="0" u="none" strike="noStrike" kern="1200" cap="none" spc="0" normalizeH="0" baseline="0" noProof="0" dirty="0" err="1">
                <a:ln>
                  <a:noFill/>
                </a:ln>
                <a:solidFill>
                  <a:srgbClr val="000000"/>
                </a:solidFill>
                <a:effectLst/>
                <a:uLnTx/>
                <a:uFillTx/>
                <a:latin typeface="Monaco" charset="0"/>
                <a:ea typeface="+mn-ea"/>
                <a:cs typeface="+mn-cs"/>
              </a:rPr>
              <a:t>name</a:t>
            </a:r>
            <a:r>
              <a:rPr kumimoji="0" lang="fr-FR" sz="1800" b="0" i="0" u="none" strike="noStrike" kern="1200" cap="none" spc="0" normalizeH="0" baseline="0" noProof="0" dirty="0">
                <a:ln>
                  <a:noFill/>
                </a:ln>
                <a:solidFill>
                  <a:srgbClr val="000000"/>
                </a:solidFill>
                <a:effectLst/>
                <a:uLnTx/>
                <a:uFillTx/>
                <a:latin typeface="Monaco" charset="0"/>
                <a:ea typeface="+mn-ea"/>
                <a:cs typeface="+mn-cs"/>
              </a:rPr>
              <a:t>=</a:t>
            </a:r>
            <a:r>
              <a:rPr kumimoji="0" lang="fr-FR" sz="1800" b="0" i="0" u="none" strike="noStrike" kern="1200" cap="none" spc="0" normalizeH="0" baseline="0" noProof="0" dirty="0">
                <a:ln>
                  <a:noFill/>
                </a:ln>
                <a:solidFill>
                  <a:srgbClr val="2A00FF"/>
                </a:solidFill>
                <a:effectLst/>
                <a:uLnTx/>
                <a:uFillTx/>
                <a:latin typeface="Monaco" charset="0"/>
                <a:ea typeface="+mn-ea"/>
                <a:cs typeface="+mn-cs"/>
              </a:rPr>
              <a:t>"</a:t>
            </a:r>
            <a:r>
              <a:rPr kumimoji="0" lang="fr-FR" sz="1800" b="0" i="0" u="none" strike="noStrike" kern="1200" cap="none" spc="0" normalizeH="0" baseline="0" noProof="0" dirty="0" err="1">
                <a:ln>
                  <a:noFill/>
                </a:ln>
                <a:solidFill>
                  <a:srgbClr val="2A00FF"/>
                </a:solidFill>
                <a:effectLst/>
                <a:uLnTx/>
                <a:uFillTx/>
                <a:latin typeface="Monaco" charset="0"/>
                <a:ea typeface="+mn-ea"/>
                <a:cs typeface="+mn-cs"/>
              </a:rPr>
              <a:t>MaPremiereServlet</a:t>
            </a:r>
            <a:r>
              <a:rPr kumimoji="0" lang="fr-FR" sz="1800" b="0" i="0" u="none" strike="noStrike" kern="1200" cap="none" spc="0" normalizeH="0" baseline="0" noProof="0" dirty="0">
                <a:ln>
                  <a:noFill/>
                </a:ln>
                <a:solidFill>
                  <a:srgbClr val="2A00FF"/>
                </a:solidFill>
                <a:effectLst/>
                <a:uLnTx/>
                <a:uFillTx/>
                <a:latin typeface="Monaco" charset="0"/>
                <a:ea typeface="+mn-ea"/>
                <a:cs typeface="+mn-cs"/>
              </a:rPr>
              <a:t>"</a:t>
            </a:r>
            <a:r>
              <a:rPr kumimoji="0" lang="fr-FR" sz="1800" b="0" i="0" u="none" strike="noStrike" kern="1200" cap="none" spc="0" normalizeH="0" baseline="0" noProof="0" dirty="0">
                <a:ln>
                  <a:noFill/>
                </a:ln>
                <a:solidFill>
                  <a:srgbClr val="000000"/>
                </a:solidFill>
                <a:effectLst/>
                <a:uLnTx/>
                <a:uFillTx/>
                <a:latin typeface="Monaco" charset="0"/>
                <a:ea typeface="+mn-ea"/>
                <a:cs typeface="+mn-cs"/>
              </a:rPr>
              <a:t>, </a:t>
            </a:r>
            <a:r>
              <a:rPr kumimoji="0" lang="fr-FR" sz="1800" b="0" i="0" u="none" strike="noStrike" kern="1200" cap="none" spc="0" normalizeH="0" baseline="0" noProof="0" dirty="0" err="1">
                <a:ln>
                  <a:noFill/>
                </a:ln>
                <a:solidFill>
                  <a:srgbClr val="000000"/>
                </a:solidFill>
                <a:effectLst/>
                <a:uLnTx/>
                <a:uFillTx/>
                <a:latin typeface="Monaco" charset="0"/>
                <a:ea typeface="+mn-ea"/>
                <a:cs typeface="+mn-cs"/>
              </a:rPr>
              <a:t>urlPatterns</a:t>
            </a:r>
            <a:r>
              <a:rPr kumimoji="0" lang="fr-FR" sz="1800" b="0" i="0" u="none" strike="noStrike" kern="1200" cap="none" spc="0" normalizeH="0" baseline="0" noProof="0" dirty="0">
                <a:ln>
                  <a:noFill/>
                </a:ln>
                <a:solidFill>
                  <a:srgbClr val="000000"/>
                </a:solidFill>
                <a:effectLst/>
                <a:uLnTx/>
                <a:uFillTx/>
                <a:latin typeface="Monaco" charset="0"/>
                <a:ea typeface="+mn-ea"/>
                <a:cs typeface="+mn-cs"/>
              </a:rPr>
              <a:t> = </a:t>
            </a:r>
            <a:r>
              <a:rPr kumimoji="0" lang="fr-FR" sz="1800" b="0" i="0" u="none" strike="noStrike" kern="1200" cap="none" spc="0" normalizeH="0" baseline="0" noProof="0" dirty="0">
                <a:ln>
                  <a:noFill/>
                </a:ln>
                <a:solidFill>
                  <a:srgbClr val="2A00FF"/>
                </a:solidFill>
                <a:effectLst/>
                <a:uLnTx/>
                <a:uFillTx/>
                <a:latin typeface="Monaco" charset="0"/>
                <a:ea typeface="+mn-ea"/>
                <a:cs typeface="+mn-cs"/>
              </a:rPr>
              <a:t>"/</a:t>
            </a:r>
            <a:r>
              <a:rPr kumimoji="0" lang="fr-FR" sz="1800" b="0" i="0" u="none" strike="noStrike" kern="1200" cap="none" spc="0" normalizeH="0" baseline="0" noProof="0" dirty="0" err="1">
                <a:ln>
                  <a:noFill/>
                </a:ln>
                <a:solidFill>
                  <a:srgbClr val="2A00FF"/>
                </a:solidFill>
                <a:effectLst/>
                <a:uLnTx/>
                <a:uFillTx/>
                <a:latin typeface="Monaco" charset="0"/>
                <a:ea typeface="+mn-ea"/>
                <a:cs typeface="+mn-cs"/>
              </a:rPr>
              <a:t>premiere</a:t>
            </a:r>
            <a:r>
              <a:rPr kumimoji="0" lang="fr-FR" sz="1800" b="0" i="0" u="none" strike="noStrike" kern="1200" cap="none" spc="0" normalizeH="0" baseline="0" noProof="0" dirty="0">
                <a:ln>
                  <a:noFill/>
                </a:ln>
                <a:solidFill>
                  <a:srgbClr val="2A00FF"/>
                </a:solidFill>
                <a:effectLst/>
                <a:uLnTx/>
                <a:uFillTx/>
                <a:latin typeface="Monaco" charset="0"/>
                <a:ea typeface="+mn-ea"/>
                <a:cs typeface="+mn-cs"/>
              </a:rPr>
              <a:t> "</a:t>
            </a:r>
            <a:r>
              <a:rPr kumimoji="0" lang="fr-FR" sz="1800" b="0" i="0" u="none" strike="noStrike" kern="1200" cap="none" spc="0" normalizeH="0" baseline="0" noProof="0" dirty="0">
                <a:ln>
                  <a:noFill/>
                </a:ln>
                <a:solidFill>
                  <a:srgbClr val="000000"/>
                </a:solidFill>
                <a:effectLst/>
                <a:uLnTx/>
                <a:uFillTx/>
                <a:latin typeface="Monaco" charset="0"/>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a:ln>
                  <a:noFill/>
                </a:ln>
                <a:solidFill>
                  <a:srgbClr val="7F0055"/>
                </a:solidFill>
                <a:effectLst/>
                <a:uLnTx/>
                <a:uFillTx/>
                <a:latin typeface="Monaco" charset="0"/>
                <a:ea typeface="+mn-ea"/>
                <a:cs typeface="+mn-cs"/>
              </a:rPr>
              <a:t>public</a:t>
            </a:r>
            <a:r>
              <a:rPr kumimoji="0" lang="fr-FR" sz="1800" b="1" i="0" u="none" strike="noStrike" kern="1200" cap="none" spc="0" normalizeH="0" baseline="0" noProof="0" dirty="0">
                <a:ln>
                  <a:noFill/>
                </a:ln>
                <a:solidFill>
                  <a:srgbClr val="000000"/>
                </a:solidFill>
                <a:effectLst/>
                <a:uLnTx/>
                <a:uFillTx/>
                <a:latin typeface="Monaco" charset="0"/>
                <a:ea typeface="+mn-ea"/>
                <a:cs typeface="+mn-cs"/>
              </a:rPr>
              <a:t> </a:t>
            </a:r>
            <a:r>
              <a:rPr kumimoji="0" lang="fr-FR" sz="1800" b="1" i="0" u="none" strike="noStrike" kern="1200" cap="none" spc="0" normalizeH="0" baseline="0" noProof="0" dirty="0">
                <a:ln>
                  <a:noFill/>
                </a:ln>
                <a:solidFill>
                  <a:srgbClr val="7F0055"/>
                </a:solidFill>
                <a:effectLst/>
                <a:uLnTx/>
                <a:uFillTx/>
                <a:latin typeface="Monaco" charset="0"/>
                <a:ea typeface="+mn-ea"/>
                <a:cs typeface="+mn-cs"/>
              </a:rPr>
              <a:t>class</a:t>
            </a:r>
            <a:r>
              <a:rPr kumimoji="0" lang="fr-FR" sz="1800" b="1" i="0" u="none" strike="noStrike" kern="1200" cap="none" spc="0" normalizeH="0" baseline="0" noProof="0" dirty="0">
                <a:ln>
                  <a:noFill/>
                </a:ln>
                <a:solidFill>
                  <a:srgbClr val="000000"/>
                </a:solidFill>
                <a:effectLst/>
                <a:uLnTx/>
                <a:uFillTx/>
                <a:latin typeface="Monaco" charset="0"/>
                <a:ea typeface="+mn-ea"/>
                <a:cs typeface="+mn-cs"/>
              </a:rPr>
              <a:t> </a:t>
            </a:r>
            <a:r>
              <a:rPr kumimoji="0" lang="fr-FR" sz="1800" b="1" i="0" u="none" strike="noStrike" kern="1200" cap="none" spc="0" normalizeH="0" baseline="0" noProof="0" dirty="0" err="1">
                <a:ln>
                  <a:noFill/>
                </a:ln>
                <a:solidFill>
                  <a:srgbClr val="000000"/>
                </a:solidFill>
                <a:effectLst/>
                <a:uLnTx/>
                <a:uFillTx/>
                <a:latin typeface="Monaco" charset="0"/>
                <a:ea typeface="+mn-ea"/>
                <a:cs typeface="+mn-cs"/>
              </a:rPr>
              <a:t>MaPremiereServlet</a:t>
            </a:r>
            <a:r>
              <a:rPr kumimoji="0" lang="fr-FR" sz="1800" b="1" i="0" u="none" strike="noStrike" kern="1200" cap="none" spc="0" normalizeH="0" baseline="0" noProof="0" dirty="0">
                <a:ln>
                  <a:noFill/>
                </a:ln>
                <a:solidFill>
                  <a:srgbClr val="000000"/>
                </a:solidFill>
                <a:effectLst/>
                <a:uLnTx/>
                <a:uFillTx/>
                <a:latin typeface="Monaco" charset="0"/>
                <a:ea typeface="+mn-ea"/>
                <a:cs typeface="+mn-cs"/>
              </a:rPr>
              <a:t> </a:t>
            </a:r>
            <a:r>
              <a:rPr kumimoji="0" lang="fr-FR" sz="1800" b="1" i="0" u="none" strike="noStrike" kern="1200" cap="none" spc="0" normalizeH="0" baseline="0" noProof="0" dirty="0" err="1">
                <a:ln>
                  <a:noFill/>
                </a:ln>
                <a:solidFill>
                  <a:srgbClr val="7F0055"/>
                </a:solidFill>
                <a:effectLst/>
                <a:uLnTx/>
                <a:uFillTx/>
                <a:latin typeface="Monaco" charset="0"/>
                <a:ea typeface="+mn-ea"/>
                <a:cs typeface="+mn-cs"/>
              </a:rPr>
              <a:t>extends</a:t>
            </a:r>
            <a:r>
              <a:rPr kumimoji="0" lang="fr-FR" sz="1800" b="1" i="0" u="none" strike="noStrike" kern="1200" cap="none" spc="0" normalizeH="0" baseline="0" noProof="0" dirty="0">
                <a:ln>
                  <a:noFill/>
                </a:ln>
                <a:solidFill>
                  <a:srgbClr val="000000"/>
                </a:solidFill>
                <a:effectLst/>
                <a:uLnTx/>
                <a:uFillTx/>
                <a:latin typeface="Monaco" charset="0"/>
                <a:ea typeface="+mn-ea"/>
                <a:cs typeface="+mn-cs"/>
              </a:rPr>
              <a:t> HttpServlet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a:ln>
                  <a:noFill/>
                </a:ln>
                <a:solidFill>
                  <a:srgbClr val="000000"/>
                </a:solidFill>
                <a:effectLst/>
                <a:uLnTx/>
                <a:uFillTx/>
                <a:latin typeface="Monaco" charset="0"/>
                <a:ea typeface="+mn-ea"/>
                <a:cs typeface="+mn-cs"/>
              </a:rPr>
              <a:t>       </a:t>
            </a:r>
            <a:r>
              <a:rPr kumimoji="0" lang="mr-IN" sz="1800" b="1" i="0" u="none" strike="noStrike" kern="1200" cap="none" spc="0" normalizeH="0" baseline="0" noProof="0" dirty="0">
                <a:ln>
                  <a:noFill/>
                </a:ln>
                <a:solidFill>
                  <a:srgbClr val="000000"/>
                </a:solidFill>
                <a:effectLst/>
                <a:uLnTx/>
                <a:uFillTx/>
                <a:latin typeface="Monaco" charset="0"/>
                <a:ea typeface="+mn-ea"/>
                <a:cs typeface="Mangal" panose="02040503050203030202" pitchFamily="18" charset="0"/>
              </a:rPr>
              <a:t>…</a:t>
            </a:r>
            <a:endParaRPr kumimoji="0" lang="fr-FR" sz="1800" b="1" i="0" u="none" strike="noStrike" kern="1200" cap="none" spc="0" normalizeH="0" baseline="0" noProof="0" dirty="0">
              <a:ln>
                <a:noFill/>
              </a:ln>
              <a:solidFill>
                <a:srgbClr val="000000"/>
              </a:solidFill>
              <a:effectLst/>
              <a:uLnTx/>
              <a:uFillTx/>
              <a:latin typeface="Monaco"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a:ln>
                  <a:noFill/>
                </a:ln>
                <a:solidFill>
                  <a:srgbClr val="000000"/>
                </a:solidFill>
                <a:effectLst/>
                <a:uLnTx/>
                <a:uFillTx/>
                <a:latin typeface="Monaco" charset="0"/>
                <a:ea typeface="+mn-ea"/>
                <a:cs typeface="+mn-cs"/>
              </a:rPr>
              <a:t>}</a:t>
            </a:r>
            <a:endParaRPr kumimoji="0" lang="fr-FR" sz="18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Tree>
    <p:extLst>
      <p:ext uri="{BB962C8B-B14F-4D97-AF65-F5344CB8AC3E}">
        <p14:creationId xmlns:p14="http://schemas.microsoft.com/office/powerpoint/2010/main" val="22976957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86239" y="65055"/>
            <a:ext cx="10670980" cy="979161"/>
          </a:xfrm>
        </p:spPr>
        <p:txBody>
          <a:bodyPr>
            <a:normAutofit/>
          </a:bodyPr>
          <a:lstStyle/>
          <a:p>
            <a:r>
              <a:rPr lang="fr-FR" b="1" dirty="0">
                <a:solidFill>
                  <a:srgbClr val="C00000"/>
                </a:solidFill>
              </a:rPr>
              <a:t>Transfert de contrôle </a:t>
            </a:r>
            <a:endParaRPr lang="fr-FR" b="1" dirty="0">
              <a:solidFill>
                <a:srgbClr val="0070C0"/>
              </a:solidFill>
            </a:endParaRPr>
          </a:p>
        </p:txBody>
      </p:sp>
      <p:sp>
        <p:nvSpPr>
          <p:cNvPr id="3" name="Espace réservé du contenu 2"/>
          <p:cNvSpPr>
            <a:spLocks noGrp="1"/>
          </p:cNvSpPr>
          <p:nvPr>
            <p:ph idx="1"/>
          </p:nvPr>
        </p:nvSpPr>
        <p:spPr>
          <a:xfrm>
            <a:off x="1491522" y="1309237"/>
            <a:ext cx="10820400" cy="5136533"/>
          </a:xfrm>
        </p:spPr>
        <p:txBody>
          <a:bodyPr>
            <a:normAutofit fontScale="77500" lnSpcReduction="20000"/>
          </a:bodyPr>
          <a:lstStyle/>
          <a:p>
            <a:pPr lvl="1"/>
            <a:r>
              <a:rPr lang="fr-FR" sz="4000" dirty="0"/>
              <a:t>Il est très fréquent lors de développements d’applications, d’échanger des informations entre deux  Servlets</a:t>
            </a:r>
          </a:p>
          <a:p>
            <a:pPr lvl="1"/>
            <a:r>
              <a:rPr lang="fr-FR" sz="4000" dirty="0"/>
              <a:t>2 possibilités : </a:t>
            </a:r>
          </a:p>
          <a:p>
            <a:pPr lvl="2">
              <a:buFont typeface="Wingdings" charset="2"/>
              <a:buChar char="ü"/>
            </a:pPr>
            <a:r>
              <a:rPr lang="fr-FR" sz="3800" dirty="0"/>
              <a:t> </a:t>
            </a:r>
            <a:r>
              <a:rPr lang="fr-FR" sz="3800" b="1" dirty="0"/>
              <a:t>Délégation de la requête à une autre servlet : </a:t>
            </a:r>
            <a:r>
              <a:rPr lang="fr-FR" sz="3800" dirty="0"/>
              <a:t>Une servlet reçoit une requête et laisse une autre servlet( </a:t>
            </a:r>
            <a:r>
              <a:rPr lang="fr-FR" sz="3800" dirty="0" err="1"/>
              <a:t>jsp</a:t>
            </a:r>
            <a:r>
              <a:rPr lang="fr-FR" sz="3800" dirty="0"/>
              <a:t> ) la responsabilité́ de la traiter (en partie ou totalement). Dans ce cas le contrôle est passé à la seconde servlet</a:t>
            </a:r>
          </a:p>
          <a:p>
            <a:pPr lvl="2">
              <a:buFont typeface="Wingdings" charset="2"/>
              <a:buChar char="ü"/>
            </a:pPr>
            <a:r>
              <a:rPr lang="fr-FR" sz="3800" b="1" dirty="0"/>
              <a:t>Inclusion de contenu : </a:t>
            </a:r>
            <a:r>
              <a:rPr lang="fr-FR" sz="3800" dirty="0"/>
              <a:t>Une servlet inclut dans sa propre réponse un contenu généré́ dynamiquement par une autre servlet. La réponse peut être ainsi construite à partir d'un ensemble de contenus génères par divers composants web  Dans ce cas la première servlet conserve le contrôle </a:t>
            </a:r>
          </a:p>
        </p:txBody>
      </p:sp>
      <p:sp>
        <p:nvSpPr>
          <p:cNvPr id="4" name="Espace réservé du numéro de diapositive 3"/>
          <p:cNvSpPr>
            <a:spLocks noGrp="1"/>
          </p:cNvSpPr>
          <p:nvPr>
            <p:ph type="sldNum" sz="quarter" idx="12"/>
          </p:nvPr>
        </p:nvSpPr>
        <p:spPr>
          <a:xfrm>
            <a:off x="10966846" y="5417426"/>
            <a:ext cx="551167"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000" b="0" i="0" u="none" strike="noStrike" kern="1200" cap="none" spc="0" normalizeH="0" baseline="0" noProof="0" smtClean="0">
                <a:ln>
                  <a:noFill/>
                </a:ln>
                <a:solidFill>
                  <a:prstClr val="black"/>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35</a:t>
            </a:fld>
            <a:endParaRPr kumimoji="0" lang="en-US" sz="10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6" name="ZoneTexte 5"/>
          <p:cNvSpPr txBox="1"/>
          <p:nvPr/>
        </p:nvSpPr>
        <p:spPr>
          <a:xfrm>
            <a:off x="554636" y="-779489"/>
            <a:ext cx="184731"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Tree>
    <p:extLst>
      <p:ext uri="{BB962C8B-B14F-4D97-AF65-F5344CB8AC3E}">
        <p14:creationId xmlns:p14="http://schemas.microsoft.com/office/powerpoint/2010/main" val="31014670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86239" y="65055"/>
            <a:ext cx="10670980" cy="979161"/>
          </a:xfrm>
        </p:spPr>
        <p:txBody>
          <a:bodyPr>
            <a:normAutofit/>
          </a:bodyPr>
          <a:lstStyle/>
          <a:p>
            <a:r>
              <a:rPr lang="fr-FR" b="1" dirty="0">
                <a:solidFill>
                  <a:srgbClr val="C00000"/>
                </a:solidFill>
              </a:rPr>
              <a:t>Transfert de contrôle </a:t>
            </a:r>
            <a:endParaRPr lang="fr-FR" b="1" dirty="0">
              <a:solidFill>
                <a:srgbClr val="0070C0"/>
              </a:solidFill>
            </a:endParaRPr>
          </a:p>
        </p:txBody>
      </p:sp>
      <p:sp>
        <p:nvSpPr>
          <p:cNvPr id="3" name="Espace réservé du contenu 2"/>
          <p:cNvSpPr>
            <a:spLocks noGrp="1"/>
          </p:cNvSpPr>
          <p:nvPr>
            <p:ph idx="1"/>
          </p:nvPr>
        </p:nvSpPr>
        <p:spPr>
          <a:xfrm>
            <a:off x="1491522" y="1309237"/>
            <a:ext cx="10820400" cy="5258987"/>
          </a:xfrm>
        </p:spPr>
        <p:txBody>
          <a:bodyPr>
            <a:normAutofit fontScale="92500" lnSpcReduction="20000"/>
          </a:bodyPr>
          <a:lstStyle/>
          <a:p>
            <a:pPr lvl="1"/>
            <a:r>
              <a:rPr lang="fr-FR" sz="3200" dirty="0"/>
              <a:t>La délégation est obtenue par un distributeur de requête, instance de la classe </a:t>
            </a:r>
            <a:r>
              <a:rPr lang="fr-FR" sz="3200" b="1" dirty="0" err="1">
                <a:solidFill>
                  <a:srgbClr val="FF0000"/>
                </a:solidFill>
              </a:rPr>
              <a:t>javax.servlet.RequestDispatcher</a:t>
            </a:r>
            <a:r>
              <a:rPr lang="fr-FR" sz="3200" dirty="0"/>
              <a:t>   </a:t>
            </a:r>
          </a:p>
          <a:p>
            <a:pPr lvl="1"/>
            <a:r>
              <a:rPr lang="fr-FR" sz="3200" dirty="0"/>
              <a:t>La servlet obtient un distributeur sur la requête vers un composant de l'application (servlet, </a:t>
            </a:r>
            <a:r>
              <a:rPr lang="fr-FR" sz="3200" dirty="0" err="1"/>
              <a:t>jsp</a:t>
            </a:r>
            <a:r>
              <a:rPr lang="fr-FR" sz="3200" dirty="0"/>
              <a:t>, fichier statique, ...) en indiquant son URI par la méthode: </a:t>
            </a:r>
            <a:r>
              <a:rPr lang="fr-FR" sz="3200" b="1" dirty="0" err="1">
                <a:solidFill>
                  <a:srgbClr val="FF0000"/>
                </a:solidFill>
                <a:latin typeface="Courier" charset="0"/>
              </a:rPr>
              <a:t>getRequestDispatcher</a:t>
            </a:r>
            <a:r>
              <a:rPr lang="fr-FR" sz="3200" b="1" dirty="0">
                <a:solidFill>
                  <a:srgbClr val="FF0000"/>
                </a:solidFill>
                <a:latin typeface="Courier" charset="0"/>
              </a:rPr>
              <a:t>(String </a:t>
            </a:r>
            <a:r>
              <a:rPr lang="fr-FR" sz="3200" b="1" dirty="0" err="1">
                <a:solidFill>
                  <a:srgbClr val="FF0000"/>
                </a:solidFill>
                <a:latin typeface="Courier" charset="0"/>
              </a:rPr>
              <a:t>uri</a:t>
            </a:r>
            <a:r>
              <a:rPr lang="fr-FR" sz="3200" b="1" dirty="0">
                <a:solidFill>
                  <a:srgbClr val="FF0000"/>
                </a:solidFill>
                <a:latin typeface="Courier" charset="0"/>
              </a:rPr>
              <a:t>)</a:t>
            </a:r>
          </a:p>
          <a:p>
            <a:pPr lvl="1"/>
            <a:r>
              <a:rPr lang="fr-FR" sz="3200" dirty="0"/>
              <a:t>Pour passer la requête complète au composant cible, on utilise la méthode </a:t>
            </a:r>
            <a:r>
              <a:rPr lang="fr-FR" sz="3200" b="1" dirty="0" err="1">
                <a:solidFill>
                  <a:srgbClr val="FF0000"/>
                </a:solidFill>
              </a:rPr>
              <a:t>forward</a:t>
            </a:r>
            <a:r>
              <a:rPr lang="fr-FR" sz="3200" b="1" dirty="0">
                <a:solidFill>
                  <a:srgbClr val="FF0000"/>
                </a:solidFill>
              </a:rPr>
              <a:t>(HttpServletRequest request, HttpServletResponse response) </a:t>
            </a:r>
          </a:p>
          <a:p>
            <a:pPr lvl="1"/>
            <a:r>
              <a:rPr lang="fr-FR" sz="3200" dirty="0"/>
              <a:t>Pour inclure le traitement d’une autre servlet on utilise la méthode </a:t>
            </a:r>
            <a:r>
              <a:rPr lang="fr-FR" sz="3200" b="1" dirty="0" err="1">
                <a:solidFill>
                  <a:srgbClr val="FF0000"/>
                </a:solidFill>
              </a:rPr>
              <a:t>include</a:t>
            </a:r>
            <a:r>
              <a:rPr lang="fr-FR" sz="3200" b="1" dirty="0">
                <a:solidFill>
                  <a:srgbClr val="FF0000"/>
                </a:solidFill>
              </a:rPr>
              <a:t>(HttpServletRequest request, HttpServletResponse response)</a:t>
            </a:r>
            <a:endParaRPr lang="fr-FR" sz="3200" dirty="0"/>
          </a:p>
        </p:txBody>
      </p:sp>
      <p:sp>
        <p:nvSpPr>
          <p:cNvPr id="4" name="Espace réservé du numéro de diapositive 3"/>
          <p:cNvSpPr>
            <a:spLocks noGrp="1"/>
          </p:cNvSpPr>
          <p:nvPr>
            <p:ph type="sldNum" sz="quarter" idx="12"/>
          </p:nvPr>
        </p:nvSpPr>
        <p:spPr>
          <a:xfrm>
            <a:off x="11018362" y="6100006"/>
            <a:ext cx="551167"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000" b="0" i="0" u="none" strike="noStrike" kern="1200" cap="none" spc="0" normalizeH="0" baseline="0" noProof="0" smtClean="0">
                <a:ln>
                  <a:noFill/>
                </a:ln>
                <a:solidFill>
                  <a:prstClr val="black"/>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36</a:t>
            </a:fld>
            <a:endParaRPr kumimoji="0" lang="en-US" sz="10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6" name="ZoneTexte 5"/>
          <p:cNvSpPr txBox="1"/>
          <p:nvPr/>
        </p:nvSpPr>
        <p:spPr>
          <a:xfrm>
            <a:off x="554636" y="-779489"/>
            <a:ext cx="184731"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Tree>
    <p:extLst>
      <p:ext uri="{BB962C8B-B14F-4D97-AF65-F5344CB8AC3E}">
        <p14:creationId xmlns:p14="http://schemas.microsoft.com/office/powerpoint/2010/main" val="13689807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86239" y="65055"/>
            <a:ext cx="10670980" cy="979161"/>
          </a:xfrm>
        </p:spPr>
        <p:txBody>
          <a:bodyPr>
            <a:normAutofit/>
          </a:bodyPr>
          <a:lstStyle/>
          <a:p>
            <a:r>
              <a:rPr lang="fr-FR" b="1" dirty="0">
                <a:solidFill>
                  <a:srgbClr val="C00000"/>
                </a:solidFill>
              </a:rPr>
              <a:t>Transfert de contrôle </a:t>
            </a:r>
            <a:endParaRPr lang="fr-FR" b="1" dirty="0">
              <a:solidFill>
                <a:srgbClr val="0070C0"/>
              </a:solidFill>
            </a:endParaRPr>
          </a:p>
        </p:txBody>
      </p:sp>
      <p:sp>
        <p:nvSpPr>
          <p:cNvPr id="3" name="Espace réservé du contenu 2"/>
          <p:cNvSpPr>
            <a:spLocks noGrp="1"/>
          </p:cNvSpPr>
          <p:nvPr>
            <p:ph idx="1"/>
          </p:nvPr>
        </p:nvSpPr>
        <p:spPr>
          <a:xfrm>
            <a:off x="1491522" y="1309238"/>
            <a:ext cx="10820400" cy="1150628"/>
          </a:xfrm>
        </p:spPr>
        <p:txBody>
          <a:bodyPr>
            <a:normAutofit lnSpcReduction="10000"/>
          </a:bodyPr>
          <a:lstStyle/>
          <a:p>
            <a:pPr lvl="1"/>
            <a:r>
              <a:rPr lang="fr-FR" sz="3200" dirty="0"/>
              <a:t>Exemples:</a:t>
            </a:r>
          </a:p>
          <a:p>
            <a:pPr lvl="2">
              <a:buFont typeface="Wingdings" charset="2"/>
              <a:buChar char="ü"/>
            </a:pPr>
            <a:r>
              <a:rPr lang="fr-FR" sz="3000" dirty="0"/>
              <a:t> Délégation</a:t>
            </a:r>
          </a:p>
        </p:txBody>
      </p:sp>
      <p:sp>
        <p:nvSpPr>
          <p:cNvPr id="4" name="Espace réservé du numéro de diapositive 3"/>
          <p:cNvSpPr>
            <a:spLocks noGrp="1"/>
          </p:cNvSpPr>
          <p:nvPr>
            <p:ph type="sldNum" sz="quarter" idx="12"/>
          </p:nvPr>
        </p:nvSpPr>
        <p:spPr>
          <a:xfrm>
            <a:off x="11018362" y="6100006"/>
            <a:ext cx="551167"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000" b="0" i="0" u="none" strike="noStrike" kern="1200" cap="none" spc="0" normalizeH="0" baseline="0" noProof="0" smtClean="0">
                <a:ln>
                  <a:noFill/>
                </a:ln>
                <a:solidFill>
                  <a:prstClr val="black"/>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37</a:t>
            </a:fld>
            <a:endParaRPr kumimoji="0" lang="en-US" sz="10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6" name="ZoneTexte 5"/>
          <p:cNvSpPr txBox="1"/>
          <p:nvPr/>
        </p:nvSpPr>
        <p:spPr>
          <a:xfrm>
            <a:off x="554636" y="-779489"/>
            <a:ext cx="184731"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5" name="Rectangle 4"/>
          <p:cNvSpPr/>
          <p:nvPr/>
        </p:nvSpPr>
        <p:spPr>
          <a:xfrm>
            <a:off x="1674254" y="2691688"/>
            <a:ext cx="10182965" cy="141667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err="1">
                <a:ln>
                  <a:noFill/>
                </a:ln>
                <a:solidFill>
                  <a:srgbClr val="3030CC"/>
                </a:solidFill>
                <a:effectLst/>
                <a:uLnTx/>
                <a:uFillTx/>
                <a:latin typeface="Courier" charset="0"/>
                <a:ea typeface="+mn-ea"/>
                <a:cs typeface="+mn-cs"/>
              </a:rPr>
              <a:t>req.setAttribute</a:t>
            </a:r>
            <a:r>
              <a:rPr kumimoji="0" lang="fr-FR" sz="1800" b="0" i="0" u="none" strike="noStrike" kern="1200" cap="none" spc="0" normalizeH="0" baseline="0" noProof="0" dirty="0">
                <a:ln>
                  <a:noFill/>
                </a:ln>
                <a:solidFill>
                  <a:srgbClr val="3030CC"/>
                </a:solidFill>
                <a:effectLst/>
                <a:uLnTx/>
                <a:uFillTx/>
                <a:latin typeface="Courier" charset="0"/>
                <a:ea typeface="+mn-ea"/>
                <a:cs typeface="+mn-cs"/>
              </a:rPr>
              <a:t>("numero","21515"); </a:t>
            </a:r>
            <a:endParaRPr kumimoji="0" lang="fr-FR" sz="18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err="1">
                <a:ln>
                  <a:noFill/>
                </a:ln>
                <a:solidFill>
                  <a:srgbClr val="3030CC"/>
                </a:solidFill>
                <a:effectLst/>
                <a:uLnTx/>
                <a:uFillTx/>
                <a:latin typeface="Courier" charset="0"/>
                <a:ea typeface="+mn-ea"/>
                <a:cs typeface="+mn-cs"/>
              </a:rPr>
              <a:t>RequestDispatcher</a:t>
            </a:r>
            <a:r>
              <a:rPr kumimoji="0" lang="fr-FR" sz="1800" b="0" i="0" u="none" strike="noStrike" kern="1200" cap="none" spc="0" normalizeH="0" baseline="0" noProof="0" dirty="0">
                <a:ln>
                  <a:noFill/>
                </a:ln>
                <a:solidFill>
                  <a:srgbClr val="3030CC"/>
                </a:solidFill>
                <a:effectLst/>
                <a:uLnTx/>
                <a:uFillTx/>
                <a:latin typeface="Courier" charset="0"/>
                <a:ea typeface="+mn-ea"/>
                <a:cs typeface="+mn-cs"/>
              </a:rPr>
              <a:t> </a:t>
            </a:r>
            <a:r>
              <a:rPr kumimoji="0" lang="fr-FR" sz="1800" b="0" i="0" u="none" strike="noStrike" kern="1200" cap="none" spc="0" normalizeH="0" baseline="0" noProof="0" dirty="0" err="1">
                <a:ln>
                  <a:noFill/>
                </a:ln>
                <a:solidFill>
                  <a:srgbClr val="3030CC"/>
                </a:solidFill>
                <a:effectLst/>
                <a:uLnTx/>
                <a:uFillTx/>
                <a:latin typeface="Courier" charset="0"/>
                <a:ea typeface="+mn-ea"/>
                <a:cs typeface="+mn-cs"/>
              </a:rPr>
              <a:t>distibuteur</a:t>
            </a:r>
            <a:r>
              <a:rPr kumimoji="0" lang="fr-FR" sz="1800" b="0" i="0" u="none" strike="noStrike" kern="1200" cap="none" spc="0" normalizeH="0" baseline="0" noProof="0" dirty="0">
                <a:ln>
                  <a:noFill/>
                </a:ln>
                <a:solidFill>
                  <a:srgbClr val="3030CC"/>
                </a:solidFill>
                <a:effectLst/>
                <a:uLnTx/>
                <a:uFillTx/>
                <a:latin typeface="Courier" charset="0"/>
                <a:ea typeface="+mn-ea"/>
                <a:cs typeface="+mn-cs"/>
              </a:rPr>
              <a:t>=</a:t>
            </a:r>
            <a:r>
              <a:rPr kumimoji="0" lang="fr-FR" sz="1800" b="0" i="0" u="none" strike="noStrike" kern="1200" cap="none" spc="0" normalizeH="0" baseline="0" noProof="0" dirty="0" err="1">
                <a:ln>
                  <a:noFill/>
                </a:ln>
                <a:solidFill>
                  <a:srgbClr val="3030CC"/>
                </a:solidFill>
                <a:effectLst/>
                <a:uLnTx/>
                <a:uFillTx/>
                <a:latin typeface="Courier" charset="0"/>
                <a:ea typeface="+mn-ea"/>
                <a:cs typeface="+mn-cs"/>
              </a:rPr>
              <a:t>req.getRequestDispatcher</a:t>
            </a:r>
            <a:r>
              <a:rPr kumimoji="0" lang="fr-FR" sz="1800" b="0" i="0" u="none" strike="noStrike" kern="1200" cap="none" spc="0" normalizeH="0" baseline="0" noProof="0" dirty="0">
                <a:ln>
                  <a:noFill/>
                </a:ln>
                <a:solidFill>
                  <a:srgbClr val="3030CC"/>
                </a:solidFill>
                <a:effectLst/>
                <a:uLnTx/>
                <a:uFillTx/>
                <a:latin typeface="Courier" charset="0"/>
                <a:ea typeface="+mn-ea"/>
                <a:cs typeface="+mn-cs"/>
              </a:rPr>
              <a:t>("</a:t>
            </a:r>
            <a:r>
              <a:rPr kumimoji="0" lang="fr-FR" sz="1800" b="0" i="0" u="none" strike="noStrike" kern="1200" cap="none" spc="0" normalizeH="0" baseline="0" noProof="0" dirty="0" err="1">
                <a:ln>
                  <a:noFill/>
                </a:ln>
                <a:solidFill>
                  <a:srgbClr val="3030CC"/>
                </a:solidFill>
                <a:effectLst/>
                <a:uLnTx/>
                <a:uFillTx/>
                <a:latin typeface="Courier" charset="0"/>
                <a:ea typeface="+mn-ea"/>
                <a:cs typeface="+mn-cs"/>
              </a:rPr>
              <a:t>ServletReponse</a:t>
            </a:r>
            <a:r>
              <a:rPr kumimoji="0" lang="fr-FR" sz="1800" b="0" i="0" u="none" strike="noStrike" kern="1200" cap="none" spc="0" normalizeH="0" baseline="0" noProof="0" dirty="0">
                <a:ln>
                  <a:noFill/>
                </a:ln>
                <a:solidFill>
                  <a:srgbClr val="3030CC"/>
                </a:solidFill>
                <a:effectLst/>
                <a:uLnTx/>
                <a:uFillTx/>
                <a:latin typeface="Courier" charset="0"/>
                <a:ea typeface="+mn-ea"/>
                <a:cs typeface="+mn-cs"/>
              </a:rPr>
              <a:t>"); </a:t>
            </a:r>
            <a:endParaRPr kumimoji="0" lang="fr-FR" sz="18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err="1">
                <a:ln>
                  <a:noFill/>
                </a:ln>
                <a:solidFill>
                  <a:srgbClr val="3030CC"/>
                </a:solidFill>
                <a:effectLst/>
                <a:uLnTx/>
                <a:uFillTx/>
                <a:latin typeface="Courier" charset="0"/>
                <a:ea typeface="+mn-ea"/>
                <a:cs typeface="+mn-cs"/>
              </a:rPr>
              <a:t>distributeur.forward</a:t>
            </a:r>
            <a:r>
              <a:rPr kumimoji="0" lang="fr-FR" sz="1800" b="0" i="0" u="none" strike="noStrike" kern="1200" cap="none" spc="0" normalizeH="0" baseline="0" noProof="0" dirty="0">
                <a:ln>
                  <a:noFill/>
                </a:ln>
                <a:solidFill>
                  <a:srgbClr val="3030CC"/>
                </a:solidFill>
                <a:effectLst/>
                <a:uLnTx/>
                <a:uFillTx/>
                <a:latin typeface="Courier" charset="0"/>
                <a:ea typeface="+mn-ea"/>
                <a:cs typeface="+mn-cs"/>
              </a:rPr>
              <a:t>(</a:t>
            </a:r>
            <a:r>
              <a:rPr kumimoji="0" lang="fr-FR" sz="1800" b="0" i="0" u="none" strike="noStrike" kern="1200" cap="none" spc="0" normalizeH="0" baseline="0" noProof="0" dirty="0" err="1">
                <a:ln>
                  <a:noFill/>
                </a:ln>
                <a:solidFill>
                  <a:srgbClr val="3030CC"/>
                </a:solidFill>
                <a:effectLst/>
                <a:uLnTx/>
                <a:uFillTx/>
                <a:latin typeface="Courier" charset="0"/>
                <a:ea typeface="+mn-ea"/>
                <a:cs typeface="+mn-cs"/>
              </a:rPr>
              <a:t>req,res</a:t>
            </a:r>
            <a:r>
              <a:rPr kumimoji="0" lang="fr-FR" sz="1800" b="0" i="0" u="none" strike="noStrike" kern="1200" cap="none" spc="0" normalizeH="0" baseline="0" noProof="0" dirty="0">
                <a:ln>
                  <a:noFill/>
                </a:ln>
                <a:solidFill>
                  <a:srgbClr val="3030CC"/>
                </a:solidFill>
                <a:effectLst/>
                <a:uLnTx/>
                <a:uFillTx/>
                <a:latin typeface="Courier" charset="0"/>
                <a:ea typeface="+mn-ea"/>
                <a:cs typeface="+mn-cs"/>
              </a:rPr>
              <a:t>); </a:t>
            </a:r>
            <a:endParaRPr kumimoji="0" lang="fr-FR" sz="18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7" name="Espace réservé du contenu 2"/>
          <p:cNvSpPr txBox="1">
            <a:spLocks/>
          </p:cNvSpPr>
          <p:nvPr/>
        </p:nvSpPr>
        <p:spPr>
          <a:xfrm>
            <a:off x="1491522" y="3897828"/>
            <a:ext cx="10820400" cy="1150628"/>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1200150" marR="0" lvl="2" indent="-285750" algn="l" defTabSz="457200" rtl="0" eaLnBrk="1" fontAlgn="auto" latinLnBrk="0" hangingPunct="1">
              <a:lnSpc>
                <a:spcPct val="100000"/>
              </a:lnSpc>
              <a:spcBef>
                <a:spcPct val="20000"/>
              </a:spcBef>
              <a:spcAft>
                <a:spcPts val="600"/>
              </a:spcAft>
              <a:buClr>
                <a:srgbClr val="30ACEC">
                  <a:lumMod val="75000"/>
                </a:srgbClr>
              </a:buClr>
              <a:buSzPct val="145000"/>
              <a:buFont typeface="Wingdings" charset="2"/>
              <a:buChar char="ü"/>
              <a:tabLst/>
              <a:defRPr/>
            </a:pPr>
            <a:r>
              <a:rPr kumimoji="0" lang="fr-FR" sz="2800" b="0" i="0" u="none" strike="noStrike" kern="1200" cap="none" spc="0" normalizeH="0" baseline="0" noProof="0" dirty="0">
                <a:ln>
                  <a:noFill/>
                </a:ln>
                <a:solidFill>
                  <a:prstClr val="black"/>
                </a:solidFill>
                <a:effectLst/>
                <a:uLnTx/>
                <a:uFillTx/>
                <a:latin typeface="Corbel" panose="020B0503020204020204"/>
                <a:ea typeface="+mn-ea"/>
                <a:cs typeface="+mn-cs"/>
              </a:rPr>
              <a:t>Inclusion</a:t>
            </a:r>
          </a:p>
        </p:txBody>
      </p:sp>
      <p:sp>
        <p:nvSpPr>
          <p:cNvPr id="8" name="Rectangle 7"/>
          <p:cNvSpPr/>
          <p:nvPr/>
        </p:nvSpPr>
        <p:spPr>
          <a:xfrm>
            <a:off x="1643922" y="5048456"/>
            <a:ext cx="10182965" cy="141667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err="1">
                <a:ln>
                  <a:noFill/>
                </a:ln>
                <a:solidFill>
                  <a:srgbClr val="3030CC"/>
                </a:solidFill>
                <a:effectLst/>
                <a:uLnTx/>
                <a:uFillTx/>
                <a:latin typeface="Courier" charset="0"/>
                <a:ea typeface="+mn-ea"/>
                <a:cs typeface="+mn-cs"/>
              </a:rPr>
              <a:t>req.setAttribute</a:t>
            </a:r>
            <a:r>
              <a:rPr kumimoji="0" lang="fr-FR" sz="1800" b="0" i="0" u="none" strike="noStrike" kern="1200" cap="none" spc="0" normalizeH="0" baseline="0" noProof="0" dirty="0">
                <a:ln>
                  <a:noFill/>
                </a:ln>
                <a:solidFill>
                  <a:srgbClr val="3030CC"/>
                </a:solidFill>
                <a:effectLst/>
                <a:uLnTx/>
                <a:uFillTx/>
                <a:latin typeface="Courier" charset="0"/>
                <a:ea typeface="+mn-ea"/>
                <a:cs typeface="+mn-cs"/>
              </a:rPr>
              <a:t>("numero","21515"); </a:t>
            </a:r>
            <a:endParaRPr kumimoji="0" lang="fr-FR" sz="18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err="1">
                <a:ln>
                  <a:noFill/>
                </a:ln>
                <a:solidFill>
                  <a:srgbClr val="3030CC"/>
                </a:solidFill>
                <a:effectLst/>
                <a:uLnTx/>
                <a:uFillTx/>
                <a:latin typeface="Courier" charset="0"/>
                <a:ea typeface="+mn-ea"/>
                <a:cs typeface="+mn-cs"/>
              </a:rPr>
              <a:t>RequestDispatcher</a:t>
            </a:r>
            <a:r>
              <a:rPr kumimoji="0" lang="fr-FR" sz="1800" b="0" i="0" u="none" strike="noStrike" kern="1200" cap="none" spc="0" normalizeH="0" baseline="0" noProof="0" dirty="0">
                <a:ln>
                  <a:noFill/>
                </a:ln>
                <a:solidFill>
                  <a:srgbClr val="3030CC"/>
                </a:solidFill>
                <a:effectLst/>
                <a:uLnTx/>
                <a:uFillTx/>
                <a:latin typeface="Courier" charset="0"/>
                <a:ea typeface="+mn-ea"/>
                <a:cs typeface="+mn-cs"/>
              </a:rPr>
              <a:t> </a:t>
            </a:r>
            <a:r>
              <a:rPr kumimoji="0" lang="fr-FR" sz="1800" b="0" i="0" u="none" strike="noStrike" kern="1200" cap="none" spc="0" normalizeH="0" baseline="0" noProof="0" dirty="0" err="1">
                <a:ln>
                  <a:noFill/>
                </a:ln>
                <a:solidFill>
                  <a:srgbClr val="3030CC"/>
                </a:solidFill>
                <a:effectLst/>
                <a:uLnTx/>
                <a:uFillTx/>
                <a:latin typeface="Courier" charset="0"/>
                <a:ea typeface="+mn-ea"/>
                <a:cs typeface="+mn-cs"/>
              </a:rPr>
              <a:t>distibuteur</a:t>
            </a:r>
            <a:r>
              <a:rPr kumimoji="0" lang="fr-FR" sz="1800" b="0" i="0" u="none" strike="noStrike" kern="1200" cap="none" spc="0" normalizeH="0" baseline="0" noProof="0" dirty="0">
                <a:ln>
                  <a:noFill/>
                </a:ln>
                <a:solidFill>
                  <a:srgbClr val="3030CC"/>
                </a:solidFill>
                <a:effectLst/>
                <a:uLnTx/>
                <a:uFillTx/>
                <a:latin typeface="Courier" charset="0"/>
                <a:ea typeface="+mn-ea"/>
                <a:cs typeface="+mn-cs"/>
              </a:rPr>
              <a:t>=</a:t>
            </a:r>
            <a:r>
              <a:rPr kumimoji="0" lang="fr-FR" sz="1800" b="0" i="0" u="none" strike="noStrike" kern="1200" cap="none" spc="0" normalizeH="0" baseline="0" noProof="0" dirty="0" err="1">
                <a:ln>
                  <a:noFill/>
                </a:ln>
                <a:solidFill>
                  <a:srgbClr val="3030CC"/>
                </a:solidFill>
                <a:effectLst/>
                <a:uLnTx/>
                <a:uFillTx/>
                <a:latin typeface="Courier" charset="0"/>
                <a:ea typeface="+mn-ea"/>
                <a:cs typeface="+mn-cs"/>
              </a:rPr>
              <a:t>req.getRequestDispatcher</a:t>
            </a:r>
            <a:r>
              <a:rPr kumimoji="0" lang="fr-FR" sz="1800" b="0" i="0" u="none" strike="noStrike" kern="1200" cap="none" spc="0" normalizeH="0" baseline="0" noProof="0" dirty="0">
                <a:ln>
                  <a:noFill/>
                </a:ln>
                <a:solidFill>
                  <a:srgbClr val="3030CC"/>
                </a:solidFill>
                <a:effectLst/>
                <a:uLnTx/>
                <a:uFillTx/>
                <a:latin typeface="Courier" charset="0"/>
                <a:ea typeface="+mn-ea"/>
                <a:cs typeface="+mn-cs"/>
              </a:rPr>
              <a:t>("Servle2"); </a:t>
            </a:r>
            <a:endParaRPr kumimoji="0" lang="fr-FR" sz="18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err="1">
                <a:ln>
                  <a:noFill/>
                </a:ln>
                <a:solidFill>
                  <a:srgbClr val="3030CC"/>
                </a:solidFill>
                <a:effectLst/>
                <a:uLnTx/>
                <a:uFillTx/>
                <a:latin typeface="Courier" charset="0"/>
                <a:ea typeface="+mn-ea"/>
                <a:cs typeface="+mn-cs"/>
              </a:rPr>
              <a:t>distributeur.include</a:t>
            </a:r>
            <a:r>
              <a:rPr kumimoji="0" lang="fr-FR" sz="1800" b="0" i="0" u="none" strike="noStrike" kern="1200" cap="none" spc="0" normalizeH="0" baseline="0" noProof="0" dirty="0">
                <a:ln>
                  <a:noFill/>
                </a:ln>
                <a:solidFill>
                  <a:srgbClr val="3030CC"/>
                </a:solidFill>
                <a:effectLst/>
                <a:uLnTx/>
                <a:uFillTx/>
                <a:latin typeface="Courier" charset="0"/>
                <a:ea typeface="+mn-ea"/>
                <a:cs typeface="+mn-cs"/>
              </a:rPr>
              <a:t>(</a:t>
            </a:r>
            <a:r>
              <a:rPr kumimoji="0" lang="fr-FR" sz="1800" b="0" i="0" u="none" strike="noStrike" kern="1200" cap="none" spc="0" normalizeH="0" baseline="0" noProof="0" dirty="0" err="1">
                <a:ln>
                  <a:noFill/>
                </a:ln>
                <a:solidFill>
                  <a:srgbClr val="3030CC"/>
                </a:solidFill>
                <a:effectLst/>
                <a:uLnTx/>
                <a:uFillTx/>
                <a:latin typeface="Courier" charset="0"/>
                <a:ea typeface="+mn-ea"/>
                <a:cs typeface="+mn-cs"/>
              </a:rPr>
              <a:t>req,res</a:t>
            </a:r>
            <a:r>
              <a:rPr kumimoji="0" lang="fr-FR" sz="1800" b="0" i="0" u="none" strike="noStrike" kern="1200" cap="none" spc="0" normalizeH="0" baseline="0" noProof="0" dirty="0">
                <a:ln>
                  <a:noFill/>
                </a:ln>
                <a:solidFill>
                  <a:srgbClr val="3030CC"/>
                </a:solidFill>
                <a:effectLst/>
                <a:uLnTx/>
                <a:uFillTx/>
                <a:latin typeface="Courier" charset="0"/>
                <a:ea typeface="+mn-ea"/>
                <a:cs typeface="+mn-cs"/>
              </a:rPr>
              <a:t>); </a:t>
            </a:r>
            <a:endParaRPr kumimoji="0" lang="fr-FR" sz="18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Tree>
    <p:extLst>
      <p:ext uri="{BB962C8B-B14F-4D97-AF65-F5344CB8AC3E}">
        <p14:creationId xmlns:p14="http://schemas.microsoft.com/office/powerpoint/2010/main" val="36995489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86239" y="65055"/>
            <a:ext cx="10670980" cy="979161"/>
          </a:xfrm>
        </p:spPr>
        <p:txBody>
          <a:bodyPr>
            <a:normAutofit/>
          </a:bodyPr>
          <a:lstStyle/>
          <a:p>
            <a:r>
              <a:rPr lang="fr-FR" b="1" dirty="0">
                <a:solidFill>
                  <a:srgbClr val="C00000"/>
                </a:solidFill>
              </a:rPr>
              <a:t>Etat des clients</a:t>
            </a:r>
            <a:endParaRPr lang="fr-FR" b="1" dirty="0">
              <a:solidFill>
                <a:srgbClr val="0070C0"/>
              </a:solidFill>
            </a:endParaRPr>
          </a:p>
        </p:txBody>
      </p:sp>
      <p:sp>
        <p:nvSpPr>
          <p:cNvPr id="3" name="Espace réservé du contenu 2"/>
          <p:cNvSpPr>
            <a:spLocks noGrp="1"/>
          </p:cNvSpPr>
          <p:nvPr>
            <p:ph idx="1"/>
          </p:nvPr>
        </p:nvSpPr>
        <p:spPr>
          <a:xfrm>
            <a:off x="1491522" y="1309237"/>
            <a:ext cx="10820400" cy="5136533"/>
          </a:xfrm>
        </p:spPr>
        <p:txBody>
          <a:bodyPr>
            <a:normAutofit fontScale="85000" lnSpcReduction="10000"/>
          </a:bodyPr>
          <a:lstStyle/>
          <a:p>
            <a:pPr lvl="1"/>
            <a:r>
              <a:rPr lang="fr-FR" sz="4000" dirty="0"/>
              <a:t>Le protocole </a:t>
            </a:r>
            <a:r>
              <a:rPr lang="fr-FR" sz="4000" b="1" dirty="0"/>
              <a:t>HTTP</a:t>
            </a:r>
            <a:r>
              <a:rPr lang="fr-FR" sz="4000" dirty="0"/>
              <a:t> est un </a:t>
            </a:r>
            <a:r>
              <a:rPr lang="fr-FR" sz="4000" dirty="0">
                <a:solidFill>
                  <a:srgbClr val="FF0000"/>
                </a:solidFill>
              </a:rPr>
              <a:t>protocole non connecté (on parle aussi de protocole sans états, en anglais </a:t>
            </a:r>
            <a:r>
              <a:rPr lang="fr-FR" sz="4000" dirty="0" err="1">
                <a:solidFill>
                  <a:srgbClr val="FF0000"/>
                </a:solidFill>
              </a:rPr>
              <a:t>stateless</a:t>
            </a:r>
            <a:r>
              <a:rPr lang="fr-FR" sz="4000" dirty="0">
                <a:solidFill>
                  <a:srgbClr val="FF0000"/>
                </a:solidFill>
              </a:rPr>
              <a:t> </a:t>
            </a:r>
            <a:r>
              <a:rPr lang="fr-FR" sz="4000" dirty="0" err="1">
                <a:solidFill>
                  <a:srgbClr val="FF0000"/>
                </a:solidFill>
              </a:rPr>
              <a:t>protocol</a:t>
            </a:r>
            <a:r>
              <a:rPr lang="fr-FR" sz="4000" dirty="0">
                <a:solidFill>
                  <a:srgbClr val="FF0000"/>
                </a:solidFill>
              </a:rPr>
              <a:t>)</a:t>
            </a:r>
            <a:r>
              <a:rPr lang="fr-FR" sz="4000" dirty="0"/>
              <a:t>, cela signifie que chaque requête est traitée indépendamment des autres et qu'aucun historique des différentes requêtes n'est conservé.</a:t>
            </a:r>
          </a:p>
          <a:p>
            <a:pPr lvl="1"/>
            <a:r>
              <a:rPr lang="fr-FR" sz="4000" dirty="0"/>
              <a:t> Ainsi le serveur web ne peut pas se </a:t>
            </a:r>
            <a:r>
              <a:rPr lang="fr-FR" sz="4000" b="1" dirty="0">
                <a:solidFill>
                  <a:srgbClr val="FF0000"/>
                </a:solidFill>
              </a:rPr>
              <a:t>"souvenir" </a:t>
            </a:r>
            <a:r>
              <a:rPr lang="fr-FR" sz="4000" dirty="0"/>
              <a:t>de la </a:t>
            </a:r>
            <a:r>
              <a:rPr lang="fr-FR" sz="4000" b="1" dirty="0">
                <a:solidFill>
                  <a:srgbClr val="FF0000"/>
                </a:solidFill>
              </a:rPr>
              <a:t>requête précédente</a:t>
            </a:r>
            <a:r>
              <a:rPr lang="fr-FR" sz="4000" dirty="0"/>
              <a:t>, ce qui est dommageable dans des utilisations telles que le </a:t>
            </a:r>
            <a:r>
              <a:rPr lang="fr-FR" sz="4000" b="1" dirty="0">
                <a:solidFill>
                  <a:srgbClr val="FF0000"/>
                </a:solidFill>
              </a:rPr>
              <a:t>e-commerce</a:t>
            </a:r>
            <a:r>
              <a:rPr lang="fr-FR" sz="4000" dirty="0"/>
              <a:t>, pour lequel </a:t>
            </a:r>
            <a:r>
              <a:rPr lang="fr-FR" sz="4000" dirty="0">
                <a:solidFill>
                  <a:srgbClr val="FF0000"/>
                </a:solidFill>
              </a:rPr>
              <a:t>le serveur doit mémoriser les achats de l'utilisateur sur les différentes pages</a:t>
            </a:r>
            <a:r>
              <a:rPr lang="fr-FR" sz="4000" dirty="0"/>
              <a:t>. </a:t>
            </a:r>
          </a:p>
        </p:txBody>
      </p:sp>
      <p:sp>
        <p:nvSpPr>
          <p:cNvPr id="4" name="Espace réservé du numéro de diapositive 3"/>
          <p:cNvSpPr>
            <a:spLocks noGrp="1"/>
          </p:cNvSpPr>
          <p:nvPr>
            <p:ph type="sldNum" sz="quarter" idx="12"/>
          </p:nvPr>
        </p:nvSpPr>
        <p:spPr>
          <a:xfrm>
            <a:off x="10966846" y="5417426"/>
            <a:ext cx="551167"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000" b="0" i="0" u="none" strike="noStrike" kern="1200" cap="none" spc="0" normalizeH="0" baseline="0" noProof="0" smtClean="0">
                <a:ln>
                  <a:noFill/>
                </a:ln>
                <a:solidFill>
                  <a:prstClr val="black"/>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38</a:t>
            </a:fld>
            <a:endParaRPr kumimoji="0" lang="en-US" sz="10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6" name="ZoneTexte 5"/>
          <p:cNvSpPr txBox="1"/>
          <p:nvPr/>
        </p:nvSpPr>
        <p:spPr>
          <a:xfrm>
            <a:off x="554636" y="-779489"/>
            <a:ext cx="184731"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Tree>
    <p:extLst>
      <p:ext uri="{BB962C8B-B14F-4D97-AF65-F5344CB8AC3E}">
        <p14:creationId xmlns:p14="http://schemas.microsoft.com/office/powerpoint/2010/main" val="34932808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86239" y="65055"/>
            <a:ext cx="10670980" cy="979161"/>
          </a:xfrm>
        </p:spPr>
        <p:txBody>
          <a:bodyPr>
            <a:normAutofit/>
          </a:bodyPr>
          <a:lstStyle/>
          <a:p>
            <a:r>
              <a:rPr lang="fr-FR" b="1" dirty="0">
                <a:solidFill>
                  <a:srgbClr val="C00000"/>
                </a:solidFill>
              </a:rPr>
              <a:t>Etat des clients</a:t>
            </a:r>
            <a:endParaRPr lang="fr-FR" b="1" dirty="0">
              <a:solidFill>
                <a:srgbClr val="0070C0"/>
              </a:solidFill>
            </a:endParaRPr>
          </a:p>
        </p:txBody>
      </p:sp>
      <p:sp>
        <p:nvSpPr>
          <p:cNvPr id="3" name="Espace réservé du contenu 2"/>
          <p:cNvSpPr>
            <a:spLocks noGrp="1"/>
          </p:cNvSpPr>
          <p:nvPr>
            <p:ph idx="1"/>
          </p:nvPr>
        </p:nvSpPr>
        <p:spPr>
          <a:xfrm>
            <a:off x="1491522" y="1309237"/>
            <a:ext cx="10820400" cy="5136533"/>
          </a:xfrm>
        </p:spPr>
        <p:txBody>
          <a:bodyPr>
            <a:normAutofit fontScale="85000" lnSpcReduction="20000"/>
          </a:bodyPr>
          <a:lstStyle/>
          <a:p>
            <a:pPr lvl="1">
              <a:buFont typeface="Arial" charset="0"/>
              <a:buChar char="•"/>
            </a:pPr>
            <a:r>
              <a:rPr lang="fr-FR" sz="4000" dirty="0"/>
              <a:t>Il s'agit donc de maintenir la cohésion entre l'utilisateur et la requête, c'est-à-dire </a:t>
            </a:r>
          </a:p>
          <a:p>
            <a:pPr lvl="3">
              <a:buFont typeface="Wingdings" charset="2"/>
              <a:buChar char="ü"/>
            </a:pPr>
            <a:r>
              <a:rPr lang="fr-FR" sz="3200" dirty="0"/>
              <a:t>Reconnaître les requêtes provenant du même utilisateur</a:t>
            </a:r>
          </a:p>
          <a:p>
            <a:pPr lvl="3">
              <a:buFont typeface="Wingdings" charset="2"/>
              <a:buChar char="ü"/>
            </a:pPr>
            <a:r>
              <a:rPr lang="fr-FR" sz="3200" dirty="0"/>
              <a:t>Associer un profil à l'utilisateur</a:t>
            </a:r>
          </a:p>
          <a:p>
            <a:pPr lvl="3">
              <a:buFont typeface="Wingdings" charset="2"/>
              <a:buChar char="ü"/>
            </a:pPr>
            <a:r>
              <a:rPr lang="fr-FR" sz="3200" dirty="0"/>
              <a:t>Connaître les paramètre de l'application (nombre de produits vendus, ...)</a:t>
            </a:r>
          </a:p>
          <a:p>
            <a:pPr lvl="1"/>
            <a:r>
              <a:rPr lang="fr-FR" sz="4000" dirty="0"/>
              <a:t>On appelle ce mécanisme de gestion des états le suivi de session (en anglais session </a:t>
            </a:r>
            <a:r>
              <a:rPr lang="fr-FR" sz="4000" dirty="0" err="1"/>
              <a:t>tracking</a:t>
            </a:r>
            <a:r>
              <a:rPr lang="fr-FR" sz="4000" dirty="0"/>
              <a:t>). </a:t>
            </a:r>
          </a:p>
          <a:p>
            <a:pPr lvl="1"/>
            <a:r>
              <a:rPr lang="fr-FR" sz="4000" dirty="0"/>
              <a:t>Pour gérer les états dans une application Web JEE, on peut utiliser </a:t>
            </a:r>
            <a:r>
              <a:rPr lang="fr-FR" sz="4000" b="1" dirty="0">
                <a:solidFill>
                  <a:schemeClr val="accent1">
                    <a:lumMod val="75000"/>
                  </a:schemeClr>
                </a:solidFill>
              </a:rPr>
              <a:t>les cookies </a:t>
            </a:r>
            <a:r>
              <a:rPr lang="fr-FR" sz="4000" dirty="0"/>
              <a:t>ou bien </a:t>
            </a:r>
            <a:r>
              <a:rPr lang="fr-FR" sz="4000" b="1" dirty="0">
                <a:solidFill>
                  <a:schemeClr val="accent1">
                    <a:lumMod val="75000"/>
                  </a:schemeClr>
                </a:solidFill>
              </a:rPr>
              <a:t>les Sessions HTTP</a:t>
            </a:r>
          </a:p>
          <a:p>
            <a:pPr lvl="1">
              <a:buFont typeface=".AppleSystemUIFont" charset="-120"/>
              <a:buChar char="-"/>
            </a:pPr>
            <a:endParaRPr lang="fr-FR" sz="3600" b="1" dirty="0">
              <a:solidFill>
                <a:srgbClr val="FF0000"/>
              </a:solidFill>
            </a:endParaRPr>
          </a:p>
        </p:txBody>
      </p:sp>
      <p:sp>
        <p:nvSpPr>
          <p:cNvPr id="4" name="Espace réservé du numéro de diapositive 3"/>
          <p:cNvSpPr>
            <a:spLocks noGrp="1"/>
          </p:cNvSpPr>
          <p:nvPr>
            <p:ph type="sldNum" sz="quarter" idx="12"/>
          </p:nvPr>
        </p:nvSpPr>
        <p:spPr>
          <a:xfrm>
            <a:off x="11306052" y="6080645"/>
            <a:ext cx="551167"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000" b="0" i="0" u="none" strike="noStrike" kern="1200" cap="none" spc="0" normalizeH="0" baseline="0" noProof="0" smtClean="0">
                <a:ln>
                  <a:noFill/>
                </a:ln>
                <a:solidFill>
                  <a:prstClr val="black"/>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39</a:t>
            </a:fld>
            <a:endParaRPr kumimoji="0" lang="en-US" sz="10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6" name="ZoneTexte 5"/>
          <p:cNvSpPr txBox="1"/>
          <p:nvPr/>
        </p:nvSpPr>
        <p:spPr>
          <a:xfrm>
            <a:off x="554636" y="-779489"/>
            <a:ext cx="184731"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Tree>
    <p:extLst>
      <p:ext uri="{BB962C8B-B14F-4D97-AF65-F5344CB8AC3E}">
        <p14:creationId xmlns:p14="http://schemas.microsoft.com/office/powerpoint/2010/main" val="1037526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84310" y="381825"/>
            <a:ext cx="10018713" cy="773875"/>
          </a:xfrm>
        </p:spPr>
        <p:txBody>
          <a:bodyPr/>
          <a:lstStyle/>
          <a:p>
            <a:r>
              <a:rPr lang="fr-FR" b="1" dirty="0">
                <a:solidFill>
                  <a:srgbClr val="C00000"/>
                </a:solidFill>
              </a:rPr>
              <a:t>Fonctionnement d’une servlet</a:t>
            </a:r>
          </a:p>
        </p:txBody>
      </p:sp>
      <p:sp>
        <p:nvSpPr>
          <p:cNvPr id="4" name="Espace réservé du numéro de diapositive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000" b="0" i="0" u="none" strike="noStrike" kern="1200" cap="none" spc="0" normalizeH="0" baseline="0" noProof="0" smtClean="0">
                <a:ln>
                  <a:noFill/>
                </a:ln>
                <a:solidFill>
                  <a:prstClr val="black"/>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0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pic>
        <p:nvPicPr>
          <p:cNvPr id="6" name="Image 5"/>
          <p:cNvPicPr>
            <a:picLocks noChangeAspect="1"/>
          </p:cNvPicPr>
          <p:nvPr/>
        </p:nvPicPr>
        <p:blipFill>
          <a:blip r:embed="rId2"/>
          <a:stretch>
            <a:fillRect/>
          </a:stretch>
        </p:blipFill>
        <p:spPr>
          <a:xfrm>
            <a:off x="1892300" y="1476660"/>
            <a:ext cx="9245600" cy="4761762"/>
          </a:xfrm>
          <a:prstGeom prst="rect">
            <a:avLst/>
          </a:prstGeom>
        </p:spPr>
      </p:pic>
      <p:sp>
        <p:nvSpPr>
          <p:cNvPr id="3" name="Rectangle 2"/>
          <p:cNvSpPr/>
          <p:nvPr/>
        </p:nvSpPr>
        <p:spPr>
          <a:xfrm>
            <a:off x="4889500" y="5387706"/>
            <a:ext cx="2628900" cy="5426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orbel" panose="020B0503020204020204"/>
                <a:ea typeface="+mn-ea"/>
                <a:cs typeface="+mn-cs"/>
              </a:rPr>
              <a:t>Conteneur WEB</a:t>
            </a:r>
          </a:p>
        </p:txBody>
      </p:sp>
    </p:spTree>
    <p:extLst>
      <p:ext uri="{BB962C8B-B14F-4D97-AF65-F5344CB8AC3E}">
        <p14:creationId xmlns:p14="http://schemas.microsoft.com/office/powerpoint/2010/main" val="29498261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491522" y="1738648"/>
            <a:ext cx="10820400" cy="4707122"/>
          </a:xfrm>
        </p:spPr>
        <p:txBody>
          <a:bodyPr>
            <a:normAutofit fontScale="92500" lnSpcReduction="20000"/>
          </a:bodyPr>
          <a:lstStyle/>
          <a:p>
            <a:pPr lvl="1">
              <a:buFont typeface="Wingdings" charset="2"/>
              <a:buChar char="ü"/>
            </a:pPr>
            <a:r>
              <a:rPr lang="fr-FR" sz="4000" b="1" dirty="0">
                <a:solidFill>
                  <a:srgbClr val="FF0000"/>
                </a:solidFill>
              </a:rPr>
              <a:t>Les cookies </a:t>
            </a:r>
            <a:r>
              <a:rPr lang="fr-FR" sz="4000" dirty="0"/>
              <a:t>sont des fichiers contenant des données au format texte. </a:t>
            </a:r>
          </a:p>
          <a:p>
            <a:pPr lvl="1">
              <a:buFont typeface="Wingdings" charset="2"/>
              <a:buChar char="ü"/>
            </a:pPr>
            <a:r>
              <a:rPr lang="fr-FR" sz="4000" dirty="0"/>
              <a:t>Ils sont créés à l'initiative du serveur et envoyés par le serveur sur le poste client pour leur stockage. Les données contenues dans le cookie sont ensuite renvoyées au serveur à chaque requête.</a:t>
            </a:r>
          </a:p>
          <a:p>
            <a:pPr lvl="1">
              <a:buFont typeface="Wingdings" charset="2"/>
              <a:buChar char="ü"/>
            </a:pPr>
            <a:r>
              <a:rPr lang="fr-FR" sz="4000" dirty="0"/>
              <a:t>Les cookies peuvent être utilisés explicitement ou implicitement par exemple lors de l'utilisation d'une session.</a:t>
            </a:r>
          </a:p>
        </p:txBody>
      </p:sp>
      <p:sp>
        <p:nvSpPr>
          <p:cNvPr id="4" name="Espace réservé du numéro de diapositive 3"/>
          <p:cNvSpPr>
            <a:spLocks noGrp="1"/>
          </p:cNvSpPr>
          <p:nvPr>
            <p:ph type="sldNum" sz="quarter" idx="12"/>
          </p:nvPr>
        </p:nvSpPr>
        <p:spPr>
          <a:xfrm>
            <a:off x="10966846" y="5417426"/>
            <a:ext cx="551167"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000" b="0" i="0" u="none" strike="noStrike" kern="1200" cap="none" spc="0" normalizeH="0" baseline="0" noProof="0" smtClean="0">
                <a:ln>
                  <a:noFill/>
                </a:ln>
                <a:solidFill>
                  <a:prstClr val="black"/>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40</a:t>
            </a:fld>
            <a:endParaRPr kumimoji="0" lang="en-US" sz="10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6" name="ZoneTexte 5"/>
          <p:cNvSpPr txBox="1"/>
          <p:nvPr/>
        </p:nvSpPr>
        <p:spPr>
          <a:xfrm>
            <a:off x="554636" y="-779489"/>
            <a:ext cx="184731"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7" name="Titre 1"/>
          <p:cNvSpPr txBox="1">
            <a:spLocks/>
          </p:cNvSpPr>
          <p:nvPr/>
        </p:nvSpPr>
        <p:spPr>
          <a:xfrm>
            <a:off x="1199118" y="-173226"/>
            <a:ext cx="10670980" cy="97916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fr-FR" sz="4000" b="1" i="0" u="none" strike="noStrike" kern="1200" cap="none" spc="0" normalizeH="0" baseline="0" noProof="0" dirty="0">
                <a:ln w="3175" cmpd="sng">
                  <a:noFill/>
                </a:ln>
                <a:solidFill>
                  <a:srgbClr val="C00000"/>
                </a:solidFill>
                <a:effectLst/>
                <a:uLnTx/>
                <a:uFillTx/>
                <a:latin typeface="Corbel" panose="020B0503020204020204"/>
                <a:ea typeface="+mj-ea"/>
                <a:cs typeface="+mj-cs"/>
              </a:rPr>
              <a:t>Etat des clients</a:t>
            </a:r>
            <a:endParaRPr kumimoji="0" lang="fr-FR" sz="4000" b="1" i="0" u="none" strike="noStrike" kern="1200" cap="none" spc="0" normalizeH="0" baseline="0" noProof="0" dirty="0">
              <a:ln w="3175" cmpd="sng">
                <a:noFill/>
              </a:ln>
              <a:solidFill>
                <a:srgbClr val="0070C0"/>
              </a:solidFill>
              <a:effectLst/>
              <a:uLnTx/>
              <a:uFillTx/>
              <a:latin typeface="Corbel" panose="020B0503020204020204"/>
              <a:ea typeface="+mj-ea"/>
              <a:cs typeface="+mj-cs"/>
            </a:endParaRPr>
          </a:p>
        </p:txBody>
      </p:sp>
      <p:sp>
        <p:nvSpPr>
          <p:cNvPr id="9" name="Titre 1"/>
          <p:cNvSpPr txBox="1">
            <a:spLocks/>
          </p:cNvSpPr>
          <p:nvPr/>
        </p:nvSpPr>
        <p:spPr>
          <a:xfrm>
            <a:off x="739367" y="757650"/>
            <a:ext cx="6645499" cy="838154"/>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marR="0" lvl="0" indent="-571500" algn="ctr" defTabSz="457200" rtl="0" eaLnBrk="1" fontAlgn="auto" latinLnBrk="0" hangingPunct="1">
              <a:lnSpc>
                <a:spcPct val="100000"/>
              </a:lnSpc>
              <a:spcBef>
                <a:spcPct val="0"/>
              </a:spcBef>
              <a:spcAft>
                <a:spcPts val="0"/>
              </a:spcAft>
              <a:buClr>
                <a:srgbClr val="0070C0"/>
              </a:buClr>
              <a:buSzPct val="150000"/>
              <a:buFont typeface="Wingdings" charset="2"/>
              <a:buChar char="v"/>
              <a:tabLst/>
              <a:defRPr/>
            </a:pPr>
            <a:r>
              <a:rPr kumimoji="0" lang="fr-FR" sz="3600" b="1" i="0" u="none" strike="noStrike" kern="1200" cap="none" spc="0" normalizeH="0" baseline="0" noProof="0" dirty="0">
                <a:ln w="3175" cmpd="sng">
                  <a:noFill/>
                </a:ln>
                <a:solidFill>
                  <a:srgbClr val="30ACEC">
                    <a:lumMod val="75000"/>
                  </a:srgbClr>
                </a:solidFill>
                <a:effectLst/>
                <a:uLnTx/>
                <a:uFillTx/>
                <a:latin typeface="Corbel" panose="020B0503020204020204"/>
                <a:ea typeface="+mj-ea"/>
                <a:cs typeface="+mj-cs"/>
              </a:rPr>
              <a:t>l'utilisation des cookies</a:t>
            </a:r>
          </a:p>
        </p:txBody>
      </p:sp>
    </p:spTree>
    <p:extLst>
      <p:ext uri="{BB962C8B-B14F-4D97-AF65-F5344CB8AC3E}">
        <p14:creationId xmlns:p14="http://schemas.microsoft.com/office/powerpoint/2010/main" val="28246848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491522" y="1309237"/>
            <a:ext cx="10820400" cy="5136533"/>
          </a:xfrm>
        </p:spPr>
        <p:txBody>
          <a:bodyPr>
            <a:normAutofit fontScale="70000" lnSpcReduction="20000"/>
          </a:bodyPr>
          <a:lstStyle/>
          <a:p>
            <a:pPr lvl="1"/>
            <a:r>
              <a:rPr lang="fr-FR" sz="4000" dirty="0"/>
              <a:t>Les cookies ne sont pas dangereux car ce sont uniquement des fichiers textes qui ne sont pas exécutés. </a:t>
            </a:r>
          </a:p>
          <a:p>
            <a:pPr lvl="1"/>
            <a:r>
              <a:rPr lang="fr-FR" sz="4000" dirty="0"/>
              <a:t>De plus, les navigateurs posent des limites sur le nombre (en principe 20 cookies pour un même serveur) et la taille des cookies (4ko maximum). </a:t>
            </a:r>
          </a:p>
          <a:p>
            <a:pPr lvl="1"/>
            <a:r>
              <a:rPr lang="fr-FR" sz="4000" dirty="0"/>
              <a:t>Par contre les cookies peuvent contenir des données plus ou moins sensibles. </a:t>
            </a:r>
          </a:p>
          <a:p>
            <a:pPr lvl="1"/>
            <a:r>
              <a:rPr lang="fr-FR" sz="4000" dirty="0"/>
              <a:t>Il est capital de ne stocker dans les cookies que des données qui ne sont pas facilement exploitables par une intervention humaine sur le poste client et en tout cas de ne jamais les utiliser pour stocker des informations sensibles telles qu'un numéro de carte bleue.</a:t>
            </a:r>
          </a:p>
        </p:txBody>
      </p:sp>
      <p:sp>
        <p:nvSpPr>
          <p:cNvPr id="4" name="Espace réservé du numéro de diapositive 3"/>
          <p:cNvSpPr>
            <a:spLocks noGrp="1"/>
          </p:cNvSpPr>
          <p:nvPr>
            <p:ph type="sldNum" sz="quarter" idx="12"/>
          </p:nvPr>
        </p:nvSpPr>
        <p:spPr>
          <a:xfrm>
            <a:off x="10966846" y="5417426"/>
            <a:ext cx="551167"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000" b="0" i="0" u="none" strike="noStrike" kern="1200" cap="none" spc="0" normalizeH="0" baseline="0" noProof="0" smtClean="0">
                <a:ln>
                  <a:noFill/>
                </a:ln>
                <a:solidFill>
                  <a:prstClr val="black"/>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41</a:t>
            </a:fld>
            <a:endParaRPr kumimoji="0" lang="en-US" sz="10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6" name="ZoneTexte 5"/>
          <p:cNvSpPr txBox="1"/>
          <p:nvPr/>
        </p:nvSpPr>
        <p:spPr>
          <a:xfrm>
            <a:off x="554636" y="-779489"/>
            <a:ext cx="184731"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7" name="Titre 1"/>
          <p:cNvSpPr txBox="1">
            <a:spLocks/>
          </p:cNvSpPr>
          <p:nvPr/>
        </p:nvSpPr>
        <p:spPr>
          <a:xfrm>
            <a:off x="739367" y="757650"/>
            <a:ext cx="6645499" cy="838154"/>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marR="0" lvl="0" indent="-571500" algn="ctr" defTabSz="457200" rtl="0" eaLnBrk="1" fontAlgn="auto" latinLnBrk="0" hangingPunct="1">
              <a:lnSpc>
                <a:spcPct val="100000"/>
              </a:lnSpc>
              <a:spcBef>
                <a:spcPct val="0"/>
              </a:spcBef>
              <a:spcAft>
                <a:spcPts val="0"/>
              </a:spcAft>
              <a:buClr>
                <a:srgbClr val="0070C0"/>
              </a:buClr>
              <a:buSzPct val="150000"/>
              <a:buFont typeface="Wingdings" charset="2"/>
              <a:buChar char="v"/>
              <a:tabLst/>
              <a:defRPr/>
            </a:pPr>
            <a:r>
              <a:rPr kumimoji="0" lang="fr-FR" sz="3600" b="1" i="0" u="none" strike="noStrike" kern="1200" cap="none" spc="0" normalizeH="0" baseline="0" noProof="0" dirty="0">
                <a:ln w="3175" cmpd="sng">
                  <a:noFill/>
                </a:ln>
                <a:solidFill>
                  <a:srgbClr val="30ACEC">
                    <a:lumMod val="75000"/>
                  </a:srgbClr>
                </a:solidFill>
                <a:effectLst/>
                <a:uLnTx/>
                <a:uFillTx/>
                <a:latin typeface="Corbel" panose="020B0503020204020204"/>
                <a:ea typeface="+mj-ea"/>
                <a:cs typeface="+mj-cs"/>
              </a:rPr>
              <a:t>l'utilisation des cookies</a:t>
            </a:r>
          </a:p>
        </p:txBody>
      </p:sp>
      <p:sp>
        <p:nvSpPr>
          <p:cNvPr id="8" name="Titre 1"/>
          <p:cNvSpPr txBox="1">
            <a:spLocks/>
          </p:cNvSpPr>
          <p:nvPr/>
        </p:nvSpPr>
        <p:spPr>
          <a:xfrm>
            <a:off x="1199118" y="-173226"/>
            <a:ext cx="10670980" cy="97916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fr-FR" sz="4000" b="1" i="0" u="none" strike="noStrike" kern="1200" cap="none" spc="0" normalizeH="0" baseline="0" noProof="0" dirty="0">
                <a:ln w="3175" cmpd="sng">
                  <a:noFill/>
                </a:ln>
                <a:solidFill>
                  <a:srgbClr val="C00000"/>
                </a:solidFill>
                <a:effectLst/>
                <a:uLnTx/>
                <a:uFillTx/>
                <a:latin typeface="Corbel" panose="020B0503020204020204"/>
                <a:ea typeface="+mj-ea"/>
                <a:cs typeface="+mj-cs"/>
              </a:rPr>
              <a:t>Etat des clients</a:t>
            </a:r>
            <a:endParaRPr kumimoji="0" lang="fr-FR" sz="4000" b="1" i="0" u="none" strike="noStrike" kern="1200" cap="none" spc="0" normalizeH="0" baseline="0" noProof="0" dirty="0">
              <a:ln w="3175" cmpd="sng">
                <a:noFill/>
              </a:ln>
              <a:solidFill>
                <a:srgbClr val="0070C0"/>
              </a:solidFill>
              <a:effectLst/>
              <a:uLnTx/>
              <a:uFillTx/>
              <a:latin typeface="Corbel" panose="020B0503020204020204"/>
              <a:ea typeface="+mj-ea"/>
              <a:cs typeface="+mj-cs"/>
            </a:endParaRPr>
          </a:p>
        </p:txBody>
      </p:sp>
    </p:spTree>
    <p:extLst>
      <p:ext uri="{BB962C8B-B14F-4D97-AF65-F5344CB8AC3E}">
        <p14:creationId xmlns:p14="http://schemas.microsoft.com/office/powerpoint/2010/main" val="32007382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491522" y="2047741"/>
            <a:ext cx="10550224" cy="4398030"/>
          </a:xfrm>
        </p:spPr>
        <p:txBody>
          <a:bodyPr>
            <a:normAutofit fontScale="85000" lnSpcReduction="20000"/>
          </a:bodyPr>
          <a:lstStyle/>
          <a:p>
            <a:pPr lvl="1"/>
            <a:r>
              <a:rPr lang="fr-FR" sz="4000" dirty="0"/>
              <a:t>La classe </a:t>
            </a:r>
            <a:r>
              <a:rPr lang="fr-FR" sz="4000" b="1" dirty="0">
                <a:solidFill>
                  <a:srgbClr val="FF0000"/>
                </a:solidFill>
              </a:rPr>
              <a:t>javax.servlet.http.Cookie</a:t>
            </a:r>
            <a:r>
              <a:rPr lang="fr-FR" sz="4000" dirty="0"/>
              <a:t> encapsule un cookie.</a:t>
            </a:r>
          </a:p>
          <a:p>
            <a:pPr lvl="1"/>
            <a:r>
              <a:rPr lang="fr-FR" sz="4000" dirty="0"/>
              <a:t>Un cookie est composé d'un </a:t>
            </a:r>
            <a:r>
              <a:rPr lang="fr-FR" sz="4000" b="1" dirty="0">
                <a:solidFill>
                  <a:srgbClr val="FF0000"/>
                </a:solidFill>
              </a:rPr>
              <a:t>nom</a:t>
            </a:r>
            <a:r>
              <a:rPr lang="fr-FR" sz="4000" dirty="0"/>
              <a:t>, d'une </a:t>
            </a:r>
            <a:r>
              <a:rPr lang="fr-FR" sz="4000" b="1" dirty="0">
                <a:solidFill>
                  <a:srgbClr val="FF0000"/>
                </a:solidFill>
              </a:rPr>
              <a:t>valeur</a:t>
            </a:r>
            <a:r>
              <a:rPr lang="fr-FR" sz="4000" dirty="0"/>
              <a:t> et d'attributs.</a:t>
            </a:r>
          </a:p>
          <a:p>
            <a:pPr lvl="1"/>
            <a:r>
              <a:rPr lang="fr-FR" sz="4000" dirty="0"/>
              <a:t>Pour créer un cookie, il suffit </a:t>
            </a:r>
            <a:r>
              <a:rPr lang="fr-FR" sz="4000" b="1" dirty="0">
                <a:solidFill>
                  <a:srgbClr val="FF0000"/>
                </a:solidFill>
              </a:rPr>
              <a:t>d'instancier un nouvel objet de type Cookie</a:t>
            </a:r>
            <a:r>
              <a:rPr lang="fr-FR" sz="4000" dirty="0"/>
              <a:t>. </a:t>
            </a:r>
          </a:p>
          <a:p>
            <a:pPr lvl="1"/>
            <a:r>
              <a:rPr lang="fr-FR" sz="4000" dirty="0"/>
              <a:t>La classe </a:t>
            </a:r>
            <a:r>
              <a:rPr lang="fr-FR" sz="4000" b="1" dirty="0">
                <a:solidFill>
                  <a:srgbClr val="FF0000"/>
                </a:solidFill>
              </a:rPr>
              <a:t>Cookie</a:t>
            </a:r>
            <a:r>
              <a:rPr lang="fr-FR" sz="4000" dirty="0"/>
              <a:t> ne possède </a:t>
            </a:r>
            <a:r>
              <a:rPr lang="fr-FR" sz="4000" b="1" dirty="0">
                <a:solidFill>
                  <a:srgbClr val="FF0000"/>
                </a:solidFill>
              </a:rPr>
              <a:t>qu'un seul constructeur qui attend deux paramètres de type String </a:t>
            </a:r>
            <a:r>
              <a:rPr lang="fr-FR" sz="4000" dirty="0"/>
              <a:t>: le </a:t>
            </a:r>
            <a:r>
              <a:rPr lang="fr-FR" sz="4000" b="1" dirty="0">
                <a:solidFill>
                  <a:srgbClr val="0070C0"/>
                </a:solidFill>
              </a:rPr>
              <a:t>nom</a:t>
            </a:r>
            <a:r>
              <a:rPr lang="fr-FR" sz="4000" dirty="0"/>
              <a:t> et la </a:t>
            </a:r>
            <a:r>
              <a:rPr lang="fr-FR" sz="4000" b="1" dirty="0">
                <a:solidFill>
                  <a:srgbClr val="0070C0"/>
                </a:solidFill>
              </a:rPr>
              <a:t>valeur</a:t>
            </a:r>
            <a:r>
              <a:rPr lang="fr-FR" sz="4000" dirty="0"/>
              <a:t> associée.</a:t>
            </a:r>
          </a:p>
        </p:txBody>
      </p:sp>
      <p:sp>
        <p:nvSpPr>
          <p:cNvPr id="4" name="Espace réservé du numéro de diapositive 3"/>
          <p:cNvSpPr>
            <a:spLocks noGrp="1"/>
          </p:cNvSpPr>
          <p:nvPr>
            <p:ph type="sldNum" sz="quarter" idx="12"/>
          </p:nvPr>
        </p:nvSpPr>
        <p:spPr>
          <a:xfrm>
            <a:off x="11044119" y="6263208"/>
            <a:ext cx="551167"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000" b="0" i="0" u="none" strike="noStrike" kern="1200" cap="none" spc="0" normalizeH="0" baseline="0" noProof="0" smtClean="0">
                <a:ln>
                  <a:noFill/>
                </a:ln>
                <a:solidFill>
                  <a:prstClr val="black"/>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42</a:t>
            </a:fld>
            <a:endParaRPr kumimoji="0" lang="en-US" sz="10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6" name="ZoneTexte 5"/>
          <p:cNvSpPr txBox="1"/>
          <p:nvPr/>
        </p:nvSpPr>
        <p:spPr>
          <a:xfrm>
            <a:off x="554636" y="-779489"/>
            <a:ext cx="184731"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8" name="Titre 1"/>
          <p:cNvSpPr txBox="1">
            <a:spLocks/>
          </p:cNvSpPr>
          <p:nvPr/>
        </p:nvSpPr>
        <p:spPr>
          <a:xfrm>
            <a:off x="739367" y="1027025"/>
            <a:ext cx="6645499" cy="838154"/>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marR="0" lvl="0" indent="-571500" algn="ctr" defTabSz="457200" rtl="0" eaLnBrk="1" fontAlgn="auto" latinLnBrk="0" hangingPunct="1">
              <a:lnSpc>
                <a:spcPct val="100000"/>
              </a:lnSpc>
              <a:spcBef>
                <a:spcPct val="0"/>
              </a:spcBef>
              <a:spcAft>
                <a:spcPts val="0"/>
              </a:spcAft>
              <a:buClr>
                <a:srgbClr val="0070C0"/>
              </a:buClr>
              <a:buSzPct val="150000"/>
              <a:buFont typeface="Wingdings" charset="2"/>
              <a:buChar char="v"/>
              <a:tabLst/>
              <a:defRPr/>
            </a:pPr>
            <a:r>
              <a:rPr kumimoji="0" lang="fr-FR" sz="3600" b="1" i="0" u="none" strike="noStrike" kern="1200" cap="none" spc="0" normalizeH="0" baseline="0" noProof="0" dirty="0">
                <a:ln w="3175" cmpd="sng">
                  <a:noFill/>
                </a:ln>
                <a:solidFill>
                  <a:srgbClr val="30ACEC">
                    <a:lumMod val="75000"/>
                  </a:srgbClr>
                </a:solidFill>
                <a:effectLst/>
                <a:uLnTx/>
                <a:uFillTx/>
                <a:latin typeface="Corbel" panose="020B0503020204020204"/>
                <a:ea typeface="+mj-ea"/>
                <a:cs typeface="+mj-cs"/>
              </a:rPr>
              <a:t>l'utilisation des cookies</a:t>
            </a:r>
          </a:p>
        </p:txBody>
      </p:sp>
      <p:sp>
        <p:nvSpPr>
          <p:cNvPr id="9" name="Titre 1"/>
          <p:cNvSpPr txBox="1">
            <a:spLocks/>
          </p:cNvSpPr>
          <p:nvPr/>
        </p:nvSpPr>
        <p:spPr>
          <a:xfrm>
            <a:off x="1199118" y="-173226"/>
            <a:ext cx="10670980" cy="97916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fr-FR" sz="4000" b="1" i="0" u="none" strike="noStrike" kern="1200" cap="none" spc="0" normalizeH="0" baseline="0" noProof="0" dirty="0">
                <a:ln w="3175" cmpd="sng">
                  <a:noFill/>
                </a:ln>
                <a:solidFill>
                  <a:srgbClr val="C00000"/>
                </a:solidFill>
                <a:effectLst/>
                <a:uLnTx/>
                <a:uFillTx/>
                <a:latin typeface="Corbel" panose="020B0503020204020204"/>
                <a:ea typeface="+mj-ea"/>
                <a:cs typeface="+mj-cs"/>
              </a:rPr>
              <a:t>Etat des clients</a:t>
            </a:r>
            <a:endParaRPr kumimoji="0" lang="fr-FR" sz="4000" b="1" i="0" u="none" strike="noStrike" kern="1200" cap="none" spc="0" normalizeH="0" baseline="0" noProof="0" dirty="0">
              <a:ln w="3175" cmpd="sng">
                <a:noFill/>
              </a:ln>
              <a:solidFill>
                <a:srgbClr val="0070C0"/>
              </a:solidFill>
              <a:effectLst/>
              <a:uLnTx/>
              <a:uFillTx/>
              <a:latin typeface="Corbel" panose="020B0503020204020204"/>
              <a:ea typeface="+mj-ea"/>
              <a:cs typeface="+mj-cs"/>
            </a:endParaRPr>
          </a:p>
        </p:txBody>
      </p:sp>
    </p:spTree>
    <p:extLst>
      <p:ext uri="{BB962C8B-B14F-4D97-AF65-F5344CB8AC3E}">
        <p14:creationId xmlns:p14="http://schemas.microsoft.com/office/powerpoint/2010/main" val="42169765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491522" y="1596980"/>
            <a:ext cx="10550224" cy="4848791"/>
          </a:xfrm>
        </p:spPr>
        <p:txBody>
          <a:bodyPr>
            <a:normAutofit fontScale="47500" lnSpcReduction="20000"/>
          </a:bodyPr>
          <a:lstStyle/>
          <a:p>
            <a:pPr lvl="1"/>
            <a:r>
              <a:rPr lang="fr-FR" sz="4000" dirty="0"/>
              <a:t>La classe Cookie possède plusieurs </a:t>
            </a:r>
            <a:r>
              <a:rPr lang="fr-FR" sz="4000" b="1" dirty="0">
                <a:solidFill>
                  <a:srgbClr val="0070C0"/>
                </a:solidFill>
              </a:rPr>
              <a:t>getters</a:t>
            </a:r>
            <a:r>
              <a:rPr lang="fr-FR" sz="4000" dirty="0"/>
              <a:t> et </a:t>
            </a:r>
            <a:r>
              <a:rPr lang="fr-FR" sz="4000" b="1" dirty="0">
                <a:solidFill>
                  <a:srgbClr val="0070C0"/>
                </a:solidFill>
              </a:rPr>
              <a:t>setters</a:t>
            </a:r>
            <a:r>
              <a:rPr lang="fr-FR" sz="4000" dirty="0"/>
              <a:t> pour obtenir ou définir des attributs qui sont tous optionnels.</a:t>
            </a:r>
          </a:p>
          <a:p>
            <a:pPr lvl="2">
              <a:buFont typeface="Wingdings" charset="2"/>
              <a:buChar char="ü"/>
            </a:pPr>
            <a:r>
              <a:rPr lang="fr-FR" sz="3800" b="1" dirty="0">
                <a:solidFill>
                  <a:srgbClr val="0070C0"/>
                </a:solidFill>
              </a:rPr>
              <a:t>Comment: </a:t>
            </a:r>
            <a:r>
              <a:rPr lang="fr-FR" sz="3800" dirty="0"/>
              <a:t>Commentaire associé au cookie</a:t>
            </a:r>
          </a:p>
          <a:p>
            <a:pPr lvl="2">
              <a:buFont typeface="Wingdings" charset="2"/>
              <a:buChar char="ü"/>
            </a:pPr>
            <a:r>
              <a:rPr lang="fr-FR" sz="3800" b="1" dirty="0">
                <a:solidFill>
                  <a:srgbClr val="0070C0"/>
                </a:solidFill>
              </a:rPr>
              <a:t>Domain: </a:t>
            </a:r>
            <a:r>
              <a:rPr lang="fr-FR" sz="3800" dirty="0"/>
              <a:t>Nom de domaine (partiel ou complet) associé au cookie. Seuls les serveurs contenant ce nom de domaine recevront le cookie</a:t>
            </a:r>
          </a:p>
          <a:p>
            <a:pPr lvl="2">
              <a:buFont typeface="Wingdings" charset="2"/>
              <a:buChar char="ü"/>
            </a:pPr>
            <a:r>
              <a:rPr lang="fr-FR" sz="3800" b="1" dirty="0" err="1">
                <a:solidFill>
                  <a:srgbClr val="0070C0"/>
                </a:solidFill>
              </a:rPr>
              <a:t>MaxAge</a:t>
            </a:r>
            <a:r>
              <a:rPr lang="fr-FR" sz="3800" b="1" dirty="0">
                <a:solidFill>
                  <a:srgbClr val="0070C0"/>
                </a:solidFill>
              </a:rPr>
              <a:t>: </a:t>
            </a:r>
            <a:r>
              <a:rPr lang="fr-FR" sz="3800" dirty="0"/>
              <a:t>Durée de vie en secondes du cookie. Une fois ce délai expiré, le cookie est détruit sur le poste client par le navigateur. Par défaut la valeur limite la durée de vie du cookie à la durée de vie de l'exécution du navigateur</a:t>
            </a:r>
          </a:p>
          <a:p>
            <a:pPr lvl="2">
              <a:buFont typeface="Wingdings" charset="2"/>
              <a:buChar char="ü"/>
            </a:pPr>
            <a:r>
              <a:rPr lang="fr-FR" sz="3800" b="1" dirty="0">
                <a:solidFill>
                  <a:srgbClr val="0070C0"/>
                </a:solidFill>
              </a:rPr>
              <a:t>Name: </a:t>
            </a:r>
            <a:r>
              <a:rPr lang="fr-FR" sz="3800" dirty="0"/>
              <a:t>Nom du cookie</a:t>
            </a:r>
          </a:p>
          <a:p>
            <a:pPr lvl="2">
              <a:buFont typeface="Wingdings" charset="2"/>
              <a:buChar char="ü"/>
            </a:pPr>
            <a:r>
              <a:rPr lang="fr-FR" sz="3800" b="1" dirty="0">
                <a:solidFill>
                  <a:srgbClr val="0070C0"/>
                </a:solidFill>
              </a:rPr>
              <a:t>Path: </a:t>
            </a:r>
            <a:r>
              <a:rPr lang="fr-FR" sz="3800" dirty="0"/>
              <a:t>Chemin du cookie. Ce chemin permet de renvoyer le cookie uniquement au serveur dont l'url contient également le chemin. Par défaut, cet attribut contient le chemin de l'url de la servlet. Par exemple, pour que le cookie soit renvoyé à toutes les requêtes du serveur, il suffit d'affecter la valeur "/" à cet attribut</a:t>
            </a:r>
          </a:p>
          <a:p>
            <a:pPr lvl="2">
              <a:buFont typeface="Wingdings" charset="2"/>
              <a:buChar char="ü"/>
            </a:pPr>
            <a:r>
              <a:rPr lang="fr-FR" sz="3800" b="1" dirty="0">
                <a:solidFill>
                  <a:srgbClr val="0070C0"/>
                </a:solidFill>
              </a:rPr>
              <a:t>Secure: </a:t>
            </a:r>
            <a:r>
              <a:rPr lang="fr-FR" sz="3800" dirty="0"/>
              <a:t>Booléen qui précise si le cookie ne doit être envoyé que par une connexion </a:t>
            </a:r>
          </a:p>
          <a:p>
            <a:pPr lvl="2">
              <a:buFont typeface="Wingdings" charset="2"/>
              <a:buChar char="ü"/>
            </a:pPr>
            <a:r>
              <a:rPr lang="fr-FR" sz="3800" b="1" dirty="0" err="1">
                <a:solidFill>
                  <a:srgbClr val="0070C0"/>
                </a:solidFill>
              </a:rPr>
              <a:t>SSLValue</a:t>
            </a:r>
            <a:r>
              <a:rPr lang="fr-FR" sz="3800" b="1" dirty="0">
                <a:solidFill>
                  <a:srgbClr val="0070C0"/>
                </a:solidFill>
              </a:rPr>
              <a:t>: </a:t>
            </a:r>
            <a:r>
              <a:rPr lang="fr-FR" sz="3800" dirty="0"/>
              <a:t>Valeur associée au cookie</a:t>
            </a:r>
          </a:p>
          <a:p>
            <a:pPr lvl="2">
              <a:buFont typeface="Wingdings" charset="2"/>
              <a:buChar char="ü"/>
            </a:pPr>
            <a:r>
              <a:rPr lang="fr-FR" sz="3800" b="1" dirty="0">
                <a:solidFill>
                  <a:srgbClr val="0070C0"/>
                </a:solidFill>
              </a:rPr>
              <a:t>Version: </a:t>
            </a:r>
            <a:r>
              <a:rPr lang="fr-FR" sz="3800" dirty="0"/>
              <a:t>Version du protocole utilisé pour gérer le cookie</a:t>
            </a:r>
          </a:p>
        </p:txBody>
      </p:sp>
      <p:sp>
        <p:nvSpPr>
          <p:cNvPr id="4" name="Espace réservé du numéro de diapositive 3"/>
          <p:cNvSpPr>
            <a:spLocks noGrp="1"/>
          </p:cNvSpPr>
          <p:nvPr>
            <p:ph type="sldNum" sz="quarter" idx="12"/>
          </p:nvPr>
        </p:nvSpPr>
        <p:spPr>
          <a:xfrm>
            <a:off x="11044119" y="6263208"/>
            <a:ext cx="551167"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000" b="0" i="0" u="none" strike="noStrike" kern="1200" cap="none" spc="0" normalizeH="0" baseline="0" noProof="0" smtClean="0">
                <a:ln>
                  <a:noFill/>
                </a:ln>
                <a:solidFill>
                  <a:prstClr val="black"/>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43</a:t>
            </a:fld>
            <a:endParaRPr kumimoji="0" lang="en-US" sz="10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6" name="ZoneTexte 5"/>
          <p:cNvSpPr txBox="1"/>
          <p:nvPr/>
        </p:nvSpPr>
        <p:spPr>
          <a:xfrm>
            <a:off x="554636" y="-779489"/>
            <a:ext cx="184731"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7" name="Titre 1"/>
          <p:cNvSpPr txBox="1">
            <a:spLocks/>
          </p:cNvSpPr>
          <p:nvPr/>
        </p:nvSpPr>
        <p:spPr>
          <a:xfrm>
            <a:off x="1030310" y="805935"/>
            <a:ext cx="6645499" cy="838154"/>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marR="0" lvl="0" indent="-571500" algn="ctr" defTabSz="457200" rtl="0" eaLnBrk="1" fontAlgn="auto" latinLnBrk="0" hangingPunct="1">
              <a:lnSpc>
                <a:spcPct val="100000"/>
              </a:lnSpc>
              <a:spcBef>
                <a:spcPct val="0"/>
              </a:spcBef>
              <a:spcAft>
                <a:spcPts val="0"/>
              </a:spcAft>
              <a:buClr>
                <a:srgbClr val="0070C0"/>
              </a:buClr>
              <a:buSzPct val="150000"/>
              <a:buFont typeface="Wingdings" charset="2"/>
              <a:buChar char="v"/>
              <a:tabLst/>
              <a:defRPr/>
            </a:pPr>
            <a:r>
              <a:rPr kumimoji="0" lang="fr-FR" sz="4000" b="1" i="0" u="none" strike="noStrike" kern="1200" cap="none" spc="0" normalizeH="0" baseline="0" noProof="0" dirty="0">
                <a:ln w="3175" cmpd="sng">
                  <a:noFill/>
                </a:ln>
                <a:solidFill>
                  <a:srgbClr val="30ACEC">
                    <a:lumMod val="75000"/>
                  </a:srgbClr>
                </a:solidFill>
                <a:effectLst/>
                <a:uLnTx/>
                <a:uFillTx/>
                <a:latin typeface="Corbel" panose="020B0503020204020204"/>
                <a:ea typeface="+mj-ea"/>
                <a:cs typeface="+mj-cs"/>
              </a:rPr>
              <a:t>l'utilisation des cookies</a:t>
            </a:r>
          </a:p>
        </p:txBody>
      </p:sp>
      <p:sp>
        <p:nvSpPr>
          <p:cNvPr id="8" name="Titre 1"/>
          <p:cNvSpPr txBox="1">
            <a:spLocks/>
          </p:cNvSpPr>
          <p:nvPr/>
        </p:nvSpPr>
        <p:spPr>
          <a:xfrm>
            <a:off x="1199118" y="-173226"/>
            <a:ext cx="10670980" cy="97916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fr-FR" sz="4000" b="1" i="0" u="none" strike="noStrike" kern="1200" cap="none" spc="0" normalizeH="0" baseline="0" noProof="0" dirty="0">
                <a:ln w="3175" cmpd="sng">
                  <a:noFill/>
                </a:ln>
                <a:solidFill>
                  <a:srgbClr val="C00000"/>
                </a:solidFill>
                <a:effectLst/>
                <a:uLnTx/>
                <a:uFillTx/>
                <a:latin typeface="Corbel" panose="020B0503020204020204"/>
                <a:ea typeface="+mj-ea"/>
                <a:cs typeface="+mj-cs"/>
              </a:rPr>
              <a:t>Etat des clients</a:t>
            </a:r>
            <a:endParaRPr kumimoji="0" lang="fr-FR" sz="4000" b="1" i="0" u="none" strike="noStrike" kern="1200" cap="none" spc="0" normalizeH="0" baseline="0" noProof="0" dirty="0">
              <a:ln w="3175" cmpd="sng">
                <a:noFill/>
              </a:ln>
              <a:solidFill>
                <a:srgbClr val="0070C0"/>
              </a:solidFill>
              <a:effectLst/>
              <a:uLnTx/>
              <a:uFillTx/>
              <a:latin typeface="Corbel" panose="020B0503020204020204"/>
              <a:ea typeface="+mj-ea"/>
              <a:cs typeface="+mj-cs"/>
            </a:endParaRPr>
          </a:p>
        </p:txBody>
      </p:sp>
    </p:spTree>
    <p:extLst>
      <p:ext uri="{BB962C8B-B14F-4D97-AF65-F5344CB8AC3E}">
        <p14:creationId xmlns:p14="http://schemas.microsoft.com/office/powerpoint/2010/main" val="33066028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491522" y="1795266"/>
            <a:ext cx="10550224" cy="2248700"/>
          </a:xfrm>
        </p:spPr>
        <p:txBody>
          <a:bodyPr>
            <a:normAutofit fontScale="92500" lnSpcReduction="10000"/>
          </a:bodyPr>
          <a:lstStyle/>
          <a:p>
            <a:pPr lvl="1">
              <a:buFont typeface="Arial" charset="0"/>
              <a:buChar char="•"/>
            </a:pPr>
            <a:r>
              <a:rPr lang="fr-FR" sz="3800" dirty="0"/>
              <a:t>Pour envoyer un cookie au browser, il suffit d'utiliser la méthode </a:t>
            </a:r>
            <a:r>
              <a:rPr lang="fr-FR" sz="3800" b="1" dirty="0" err="1">
                <a:solidFill>
                  <a:srgbClr val="FF0000"/>
                </a:solidFill>
              </a:rPr>
              <a:t>addCookie</a:t>
            </a:r>
            <a:r>
              <a:rPr lang="fr-FR" sz="3800" b="1" dirty="0">
                <a:solidFill>
                  <a:srgbClr val="FF0000"/>
                </a:solidFill>
              </a:rPr>
              <a:t>() </a:t>
            </a:r>
            <a:r>
              <a:rPr lang="fr-FR" sz="3800" dirty="0"/>
              <a:t>de la classe </a:t>
            </a:r>
            <a:r>
              <a:rPr lang="fr-FR" sz="3800" b="1" dirty="0">
                <a:solidFill>
                  <a:srgbClr val="FF0000"/>
                </a:solidFill>
              </a:rPr>
              <a:t>HttpServletResponse</a:t>
            </a:r>
            <a:r>
              <a:rPr lang="fr-FR" sz="3800" dirty="0"/>
              <a:t>.</a:t>
            </a:r>
          </a:p>
          <a:p>
            <a:pPr lvl="3">
              <a:buFont typeface=".AppleSystemUIFont" charset="-120"/>
              <a:buChar char="-"/>
            </a:pPr>
            <a:r>
              <a:rPr lang="fr-FR" sz="3400" b="1" dirty="0"/>
              <a:t>Exemple:  </a:t>
            </a:r>
            <a:endParaRPr lang="fr-FR" sz="3400" dirty="0"/>
          </a:p>
        </p:txBody>
      </p:sp>
      <p:sp>
        <p:nvSpPr>
          <p:cNvPr id="4" name="Espace réservé du numéro de diapositive 3"/>
          <p:cNvSpPr>
            <a:spLocks noGrp="1"/>
          </p:cNvSpPr>
          <p:nvPr>
            <p:ph type="sldNum" sz="quarter" idx="12"/>
          </p:nvPr>
        </p:nvSpPr>
        <p:spPr>
          <a:xfrm>
            <a:off x="11044119" y="6263208"/>
            <a:ext cx="551167"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000" b="0" i="0" u="none" strike="noStrike" kern="1200" cap="none" spc="0" normalizeH="0" baseline="0" noProof="0" smtClean="0">
                <a:ln>
                  <a:noFill/>
                </a:ln>
                <a:solidFill>
                  <a:prstClr val="black"/>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44</a:t>
            </a:fld>
            <a:endParaRPr kumimoji="0" lang="en-US" sz="10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6" name="ZoneTexte 5"/>
          <p:cNvSpPr txBox="1"/>
          <p:nvPr/>
        </p:nvSpPr>
        <p:spPr>
          <a:xfrm>
            <a:off x="554636" y="-779489"/>
            <a:ext cx="184731"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5" name="Rectangle 4"/>
          <p:cNvSpPr/>
          <p:nvPr/>
        </p:nvSpPr>
        <p:spPr>
          <a:xfrm>
            <a:off x="3254132" y="4043966"/>
            <a:ext cx="8603087" cy="146819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2400" b="0" i="0" u="none" strike="noStrike" kern="1200" cap="none" spc="0" normalizeH="0" baseline="0" noProof="0" dirty="0">
                <a:ln>
                  <a:noFill/>
                </a:ln>
                <a:solidFill>
                  <a:srgbClr val="A666E1">
                    <a:lumMod val="75000"/>
                  </a:srgbClr>
                </a:solidFill>
                <a:effectLst/>
                <a:uLnTx/>
                <a:uFillTx/>
                <a:latin typeface="Monaco" charset="0"/>
                <a:ea typeface="+mn-ea"/>
                <a:cs typeface="+mn-cs"/>
              </a:rPr>
              <a:t>Cookie</a:t>
            </a:r>
            <a:r>
              <a:rPr kumimoji="0" lang="fr-FR" sz="2400" b="0" i="0" u="none" strike="noStrike" kern="1200" cap="none" spc="0" normalizeH="0" baseline="0" noProof="0" dirty="0">
                <a:ln>
                  <a:noFill/>
                </a:ln>
                <a:solidFill>
                  <a:prstClr val="black"/>
                </a:solidFill>
                <a:effectLst/>
                <a:uLnTx/>
                <a:uFillTx/>
                <a:latin typeface="Monaco" charset="0"/>
                <a:ea typeface="+mn-ea"/>
                <a:cs typeface="+mn-cs"/>
              </a:rPr>
              <a:t> </a:t>
            </a:r>
            <a:r>
              <a:rPr kumimoji="0" lang="fr-FR" sz="2400" b="0" i="0" u="none" strike="noStrike" kern="1200" cap="none" spc="0" normalizeH="0" baseline="0" noProof="0" dirty="0" err="1">
                <a:ln>
                  <a:noFill/>
                </a:ln>
                <a:solidFill>
                  <a:prstClr val="black"/>
                </a:solidFill>
                <a:effectLst/>
                <a:uLnTx/>
                <a:uFillTx/>
                <a:latin typeface="Monaco" charset="0"/>
                <a:ea typeface="+mn-ea"/>
                <a:cs typeface="+mn-cs"/>
              </a:rPr>
              <a:t>monCookie</a:t>
            </a:r>
            <a:r>
              <a:rPr kumimoji="0" lang="fr-FR" sz="2400" b="0" i="0" u="none" strike="noStrike" kern="1200" cap="none" spc="0" normalizeH="0" baseline="0" noProof="0" dirty="0">
                <a:ln>
                  <a:noFill/>
                </a:ln>
                <a:solidFill>
                  <a:prstClr val="black"/>
                </a:solidFill>
                <a:effectLst/>
                <a:uLnTx/>
                <a:uFillTx/>
                <a:latin typeface="Monaco" charset="0"/>
                <a:ea typeface="+mn-ea"/>
                <a:cs typeface="+mn-cs"/>
              </a:rPr>
              <a:t> = </a:t>
            </a:r>
            <a:r>
              <a:rPr kumimoji="0" lang="fr-FR" sz="2400" b="0" i="0" u="none" strike="noStrike" kern="1200" cap="none" spc="0" normalizeH="0" baseline="0" noProof="0" dirty="0">
                <a:ln>
                  <a:noFill/>
                </a:ln>
                <a:solidFill>
                  <a:srgbClr val="0A5287"/>
                </a:solidFill>
                <a:effectLst/>
                <a:uLnTx/>
                <a:uFillTx/>
                <a:latin typeface="Monaco" charset="0"/>
                <a:ea typeface="+mn-ea"/>
                <a:cs typeface="+mn-cs"/>
              </a:rPr>
              <a:t>new</a:t>
            </a:r>
            <a:r>
              <a:rPr kumimoji="0" lang="fr-FR" sz="2400" b="0" i="0" u="none" strike="noStrike" kern="1200" cap="none" spc="0" normalizeH="0" baseline="0" noProof="0" dirty="0">
                <a:ln>
                  <a:noFill/>
                </a:ln>
                <a:solidFill>
                  <a:prstClr val="black"/>
                </a:solidFill>
                <a:effectLst/>
                <a:uLnTx/>
                <a:uFillTx/>
                <a:latin typeface="Monaco" charset="0"/>
                <a:ea typeface="+mn-ea"/>
                <a:cs typeface="+mn-cs"/>
              </a:rPr>
              <a:t> </a:t>
            </a:r>
            <a:r>
              <a:rPr kumimoji="0" lang="fr-FR" sz="2400" b="0" i="0" u="none" strike="noStrike" kern="1200" cap="none" spc="0" normalizeH="0" baseline="0" noProof="0" dirty="0">
                <a:ln>
                  <a:noFill/>
                </a:ln>
                <a:solidFill>
                  <a:srgbClr val="A666E1">
                    <a:lumMod val="75000"/>
                  </a:srgbClr>
                </a:solidFill>
                <a:effectLst/>
                <a:uLnTx/>
                <a:uFillTx/>
                <a:latin typeface="Monaco" charset="0"/>
                <a:ea typeface="+mn-ea"/>
                <a:cs typeface="+mn-cs"/>
              </a:rPr>
              <a:t>Cookie</a:t>
            </a:r>
            <a:r>
              <a:rPr kumimoji="0" lang="fr-FR" sz="2400" b="0" i="0" u="none" strike="noStrike" kern="1200" cap="none" spc="0" normalizeH="0" baseline="0" noProof="0" dirty="0">
                <a:ln>
                  <a:noFill/>
                </a:ln>
                <a:solidFill>
                  <a:prstClr val="black"/>
                </a:solidFill>
                <a:effectLst/>
                <a:uLnTx/>
                <a:uFillTx/>
                <a:latin typeface="Monaco" charset="0"/>
                <a:ea typeface="+mn-ea"/>
                <a:cs typeface="+mn-cs"/>
              </a:rPr>
              <a:t>(</a:t>
            </a:r>
            <a:r>
              <a:rPr kumimoji="0" lang="fr-FR" sz="2400" b="0" i="0" u="none" strike="noStrike" kern="1200" cap="none" spc="0" normalizeH="0" baseline="0" noProof="0" dirty="0">
                <a:ln>
                  <a:noFill/>
                </a:ln>
                <a:solidFill>
                  <a:srgbClr val="0000FF"/>
                </a:solidFill>
                <a:effectLst/>
                <a:uLnTx/>
                <a:uFillTx/>
                <a:latin typeface="Monaco" charset="0"/>
                <a:ea typeface="+mn-ea"/>
                <a:cs typeface="+mn-cs"/>
              </a:rPr>
              <a:t>"</a:t>
            </a:r>
            <a:r>
              <a:rPr kumimoji="0" lang="fr-FR" sz="2400" b="0" i="0" u="none" strike="noStrike" kern="1200" cap="none" spc="0" normalizeH="0" baseline="0" noProof="0" dirty="0" err="1">
                <a:ln>
                  <a:noFill/>
                </a:ln>
                <a:solidFill>
                  <a:srgbClr val="0000FF"/>
                </a:solidFill>
                <a:effectLst/>
                <a:uLnTx/>
                <a:uFillTx/>
                <a:latin typeface="Monaco" charset="0"/>
                <a:ea typeface="+mn-ea"/>
                <a:cs typeface="+mn-cs"/>
              </a:rPr>
              <a:t>nom"</a:t>
            </a:r>
            <a:r>
              <a:rPr kumimoji="0" lang="fr-FR" sz="2400" b="0" i="0" u="none" strike="noStrike" kern="1200" cap="none" spc="0" normalizeH="0" baseline="0" noProof="0" dirty="0" err="1">
                <a:ln>
                  <a:noFill/>
                </a:ln>
                <a:solidFill>
                  <a:prstClr val="black"/>
                </a:solidFill>
                <a:effectLst/>
                <a:uLnTx/>
                <a:uFillTx/>
                <a:latin typeface="Monaco" charset="0"/>
                <a:ea typeface="+mn-ea"/>
                <a:cs typeface="+mn-cs"/>
              </a:rPr>
              <a:t>,</a:t>
            </a:r>
            <a:r>
              <a:rPr kumimoji="0" lang="fr-FR" sz="2400" b="0" i="0" u="none" strike="noStrike" kern="1200" cap="none" spc="0" normalizeH="0" baseline="0" noProof="0" dirty="0" err="1">
                <a:ln>
                  <a:noFill/>
                </a:ln>
                <a:solidFill>
                  <a:srgbClr val="0000FF"/>
                </a:solidFill>
                <a:effectLst/>
                <a:uLnTx/>
                <a:uFillTx/>
                <a:latin typeface="Monaco" charset="0"/>
                <a:ea typeface="+mn-ea"/>
                <a:cs typeface="+mn-cs"/>
              </a:rPr>
              <a:t>"valeur</a:t>
            </a:r>
            <a:r>
              <a:rPr kumimoji="0" lang="fr-FR" sz="2400" b="0" i="0" u="none" strike="noStrike" kern="1200" cap="none" spc="0" normalizeH="0" baseline="0" noProof="0" dirty="0">
                <a:ln>
                  <a:noFill/>
                </a:ln>
                <a:solidFill>
                  <a:srgbClr val="0000FF"/>
                </a:solidFill>
                <a:effectLst/>
                <a:uLnTx/>
                <a:uFillTx/>
                <a:latin typeface="Monaco" charset="0"/>
                <a:ea typeface="+mn-ea"/>
                <a:cs typeface="+mn-cs"/>
              </a:rPr>
              <a:t>"</a:t>
            </a:r>
            <a:r>
              <a:rPr kumimoji="0" lang="fr-FR" sz="2400" b="0" i="0" u="none" strike="noStrike" kern="1200" cap="none" spc="0" normalizeH="0" baseline="0" noProof="0" dirty="0">
                <a:ln>
                  <a:noFill/>
                </a:ln>
                <a:solidFill>
                  <a:prstClr val="black"/>
                </a:solidFill>
                <a:effectLst/>
                <a:uLnTx/>
                <a:uFillTx/>
                <a:latin typeface="Monaco" charset="0"/>
                <a:ea typeface="+mn-ea"/>
                <a:cs typeface="+mn-cs"/>
              </a:rPr>
              <a:t>);</a:t>
            </a:r>
            <a:endParaRPr kumimoji="0" lang="hr-HR" sz="2400" b="0" i="0" u="none" strike="noStrike" kern="1200" cap="none" spc="0" normalizeH="0" baseline="0" noProof="0" dirty="0">
              <a:ln>
                <a:noFill/>
              </a:ln>
              <a:solidFill>
                <a:srgbClr val="4A4A4A"/>
              </a:solidFill>
              <a:effectLst/>
              <a:uLnTx/>
              <a:uFillTx/>
              <a:latin typeface="Monaco"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2400" b="0" i="0" u="none" strike="noStrike" kern="1200" cap="none" spc="0" normalizeH="0" baseline="0" noProof="0" dirty="0" err="1">
                <a:ln>
                  <a:noFill/>
                </a:ln>
                <a:solidFill>
                  <a:prstClr val="black"/>
                </a:solidFill>
                <a:effectLst/>
                <a:uLnTx/>
                <a:uFillTx/>
                <a:latin typeface="Monaco" charset="0"/>
                <a:ea typeface="+mn-ea"/>
                <a:cs typeface="+mn-cs"/>
              </a:rPr>
              <a:t>response.</a:t>
            </a:r>
            <a:r>
              <a:rPr kumimoji="0" lang="fr-FR" sz="2400" b="0" i="0" u="none" strike="noStrike" kern="1200" cap="none" spc="0" normalizeH="0" baseline="0" noProof="0" dirty="0" err="1">
                <a:ln>
                  <a:noFill/>
                </a:ln>
                <a:solidFill>
                  <a:srgbClr val="FF0000"/>
                </a:solidFill>
                <a:effectLst/>
                <a:uLnTx/>
                <a:uFillTx/>
                <a:latin typeface="Monaco" charset="0"/>
                <a:ea typeface="+mn-ea"/>
                <a:cs typeface="+mn-cs"/>
              </a:rPr>
              <a:t>addCookie</a:t>
            </a:r>
            <a:r>
              <a:rPr kumimoji="0" lang="fr-FR" sz="2400" b="0" i="0" u="none" strike="noStrike" kern="1200" cap="none" spc="0" normalizeH="0" baseline="0" noProof="0" dirty="0">
                <a:ln>
                  <a:noFill/>
                </a:ln>
                <a:solidFill>
                  <a:prstClr val="black"/>
                </a:solidFill>
                <a:effectLst/>
                <a:uLnTx/>
                <a:uFillTx/>
                <a:latin typeface="Monaco" charset="0"/>
                <a:ea typeface="+mn-ea"/>
                <a:cs typeface="+mn-cs"/>
              </a:rPr>
              <a:t>(</a:t>
            </a:r>
            <a:r>
              <a:rPr kumimoji="0" lang="fr-FR" sz="2400" b="0" i="0" u="none" strike="noStrike" kern="1200" cap="none" spc="0" normalizeH="0" baseline="0" noProof="0" dirty="0" err="1">
                <a:ln>
                  <a:noFill/>
                </a:ln>
                <a:solidFill>
                  <a:prstClr val="black"/>
                </a:solidFill>
                <a:effectLst/>
                <a:uLnTx/>
                <a:uFillTx/>
                <a:latin typeface="Monaco" charset="0"/>
                <a:ea typeface="+mn-ea"/>
                <a:cs typeface="+mn-cs"/>
              </a:rPr>
              <a:t>monCookie</a:t>
            </a:r>
            <a:r>
              <a:rPr kumimoji="0" lang="fr-FR" sz="2400" b="0" i="0" u="none" strike="noStrike" kern="1200" cap="none" spc="0" normalizeH="0" baseline="0" noProof="0" dirty="0">
                <a:ln>
                  <a:noFill/>
                </a:ln>
                <a:solidFill>
                  <a:prstClr val="black"/>
                </a:solidFill>
                <a:effectLst/>
                <a:uLnTx/>
                <a:uFillTx/>
                <a:latin typeface="Monaco" charset="0"/>
                <a:ea typeface="+mn-ea"/>
                <a:cs typeface="+mn-cs"/>
              </a:rPr>
              <a:t>);</a:t>
            </a:r>
            <a:r>
              <a:rPr kumimoji="0" lang="fr-FR" sz="2400" b="0" i="0" u="none" strike="noStrike" kern="1200" cap="none" spc="0" normalizeH="0" baseline="0" noProof="0" dirty="0">
                <a:ln>
                  <a:noFill/>
                </a:ln>
                <a:solidFill>
                  <a:prstClr val="black"/>
                </a:solidFill>
                <a:effectLst/>
                <a:uLnTx/>
                <a:uFillTx/>
                <a:latin typeface="ComicSansMS" charset="0"/>
                <a:ea typeface="+mn-ea"/>
                <a:cs typeface="+mn-cs"/>
              </a:rPr>
              <a:t>.</a:t>
            </a:r>
            <a:endParaRPr kumimoji="0" lang="fr-FR" sz="24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7" name="Titre 1"/>
          <p:cNvSpPr txBox="1">
            <a:spLocks/>
          </p:cNvSpPr>
          <p:nvPr/>
        </p:nvSpPr>
        <p:spPr>
          <a:xfrm>
            <a:off x="1017431" y="957112"/>
            <a:ext cx="6645499" cy="838154"/>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marR="0" lvl="0" indent="-571500" algn="ctr" defTabSz="457200" rtl="0" eaLnBrk="1" fontAlgn="auto" latinLnBrk="0" hangingPunct="1">
              <a:lnSpc>
                <a:spcPct val="100000"/>
              </a:lnSpc>
              <a:spcBef>
                <a:spcPct val="0"/>
              </a:spcBef>
              <a:spcAft>
                <a:spcPts val="0"/>
              </a:spcAft>
              <a:buClr>
                <a:srgbClr val="0070C0"/>
              </a:buClr>
              <a:buSzPct val="150000"/>
              <a:buFont typeface="Wingdings" charset="2"/>
              <a:buChar char="v"/>
              <a:tabLst/>
              <a:defRPr/>
            </a:pPr>
            <a:r>
              <a:rPr kumimoji="0" lang="fr-FR" sz="4000" b="1" i="0" u="none" strike="noStrike" kern="1200" cap="none" spc="0" normalizeH="0" baseline="0" noProof="0" dirty="0">
                <a:ln w="3175" cmpd="sng">
                  <a:noFill/>
                </a:ln>
                <a:solidFill>
                  <a:srgbClr val="30ACEC">
                    <a:lumMod val="75000"/>
                  </a:srgbClr>
                </a:solidFill>
                <a:effectLst/>
                <a:uLnTx/>
                <a:uFillTx/>
                <a:latin typeface="Corbel" panose="020B0503020204020204"/>
                <a:ea typeface="+mj-ea"/>
                <a:cs typeface="+mj-cs"/>
              </a:rPr>
              <a:t>l'utilisation des cookies</a:t>
            </a:r>
          </a:p>
        </p:txBody>
      </p:sp>
      <p:sp>
        <p:nvSpPr>
          <p:cNvPr id="9" name="Titre 1"/>
          <p:cNvSpPr txBox="1">
            <a:spLocks/>
          </p:cNvSpPr>
          <p:nvPr/>
        </p:nvSpPr>
        <p:spPr>
          <a:xfrm>
            <a:off x="1199118" y="-173226"/>
            <a:ext cx="10670980" cy="97916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fr-FR" sz="4000" b="1" i="0" u="none" strike="noStrike" kern="1200" cap="none" spc="0" normalizeH="0" baseline="0" noProof="0" dirty="0">
                <a:ln w="3175" cmpd="sng">
                  <a:noFill/>
                </a:ln>
                <a:solidFill>
                  <a:srgbClr val="C00000"/>
                </a:solidFill>
                <a:effectLst/>
                <a:uLnTx/>
                <a:uFillTx/>
                <a:latin typeface="Corbel" panose="020B0503020204020204"/>
                <a:ea typeface="+mj-ea"/>
                <a:cs typeface="+mj-cs"/>
              </a:rPr>
              <a:t>Etat des clients</a:t>
            </a:r>
            <a:endParaRPr kumimoji="0" lang="fr-FR" sz="4000" b="1" i="0" u="none" strike="noStrike" kern="1200" cap="none" spc="0" normalizeH="0" baseline="0" noProof="0" dirty="0">
              <a:ln w="3175" cmpd="sng">
                <a:noFill/>
              </a:ln>
              <a:solidFill>
                <a:srgbClr val="0070C0"/>
              </a:solidFill>
              <a:effectLst/>
              <a:uLnTx/>
              <a:uFillTx/>
              <a:latin typeface="Corbel" panose="020B0503020204020204"/>
              <a:ea typeface="+mj-ea"/>
              <a:cs typeface="+mj-cs"/>
            </a:endParaRPr>
          </a:p>
        </p:txBody>
      </p:sp>
    </p:spTree>
    <p:extLst>
      <p:ext uri="{BB962C8B-B14F-4D97-AF65-F5344CB8AC3E}">
        <p14:creationId xmlns:p14="http://schemas.microsoft.com/office/powerpoint/2010/main" val="40829271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491522" y="1777285"/>
            <a:ext cx="10550224" cy="2756078"/>
          </a:xfrm>
        </p:spPr>
        <p:txBody>
          <a:bodyPr>
            <a:normAutofit fontScale="62500" lnSpcReduction="20000"/>
          </a:bodyPr>
          <a:lstStyle/>
          <a:p>
            <a:pPr lvl="1"/>
            <a:r>
              <a:rPr lang="fr-FR" sz="3800" dirty="0"/>
              <a:t>Pour lire un cookie envoyé par le browser, il faut utiliser la méthode </a:t>
            </a:r>
            <a:r>
              <a:rPr lang="fr-FR" sz="3800" b="1" dirty="0" err="1">
                <a:solidFill>
                  <a:srgbClr val="FF0000"/>
                </a:solidFill>
              </a:rPr>
              <a:t>getCookies</a:t>
            </a:r>
            <a:r>
              <a:rPr lang="fr-FR" sz="3800" b="1" dirty="0">
                <a:solidFill>
                  <a:srgbClr val="FF0000"/>
                </a:solidFill>
              </a:rPr>
              <a:t>() </a:t>
            </a:r>
            <a:r>
              <a:rPr lang="fr-FR" sz="3800" dirty="0"/>
              <a:t>de la classe </a:t>
            </a:r>
            <a:r>
              <a:rPr lang="fr-FR" sz="3800" b="1" dirty="0">
                <a:solidFill>
                  <a:srgbClr val="FF0000"/>
                </a:solidFill>
              </a:rPr>
              <a:t>HttpServletRequest</a:t>
            </a:r>
            <a:r>
              <a:rPr lang="fr-FR" sz="3800" dirty="0"/>
              <a:t>. Cette méthode renvoie un tableau d'objets </a:t>
            </a:r>
            <a:r>
              <a:rPr lang="fr-FR" sz="3800" b="1" dirty="0">
                <a:solidFill>
                  <a:srgbClr val="FF0000"/>
                </a:solidFill>
              </a:rPr>
              <a:t>Cookie</a:t>
            </a:r>
            <a:r>
              <a:rPr lang="fr-FR" sz="3800" dirty="0"/>
              <a:t>. </a:t>
            </a:r>
          </a:p>
          <a:p>
            <a:pPr lvl="1"/>
            <a:r>
              <a:rPr lang="fr-FR" sz="3800" dirty="0"/>
              <a:t>Les cookies sont renvoyés dans l'en-tête de la requête http. Pour rechercher un cookie particulier, il faut parcourir le tableau et rechercher le cookie à partir de son nom grâce à la méthode </a:t>
            </a:r>
            <a:r>
              <a:rPr lang="fr-FR" sz="3800" b="1" dirty="0" err="1">
                <a:solidFill>
                  <a:srgbClr val="FF0000"/>
                </a:solidFill>
              </a:rPr>
              <a:t>getName</a:t>
            </a:r>
            <a:r>
              <a:rPr lang="fr-FR" sz="3800" b="1" dirty="0">
                <a:solidFill>
                  <a:srgbClr val="FF0000"/>
                </a:solidFill>
              </a:rPr>
              <a:t>() </a:t>
            </a:r>
            <a:r>
              <a:rPr lang="fr-FR" sz="3800" dirty="0"/>
              <a:t>de l'objet Cookie..</a:t>
            </a:r>
          </a:p>
          <a:p>
            <a:pPr lvl="3">
              <a:buFont typeface="Wingdings" charset="2"/>
              <a:buChar char="ü"/>
            </a:pPr>
            <a:r>
              <a:rPr lang="fr-FR" sz="3400" b="1" dirty="0"/>
              <a:t>Exemple:  </a:t>
            </a:r>
            <a:endParaRPr lang="fr-FR" sz="3400" dirty="0"/>
          </a:p>
        </p:txBody>
      </p:sp>
      <p:sp>
        <p:nvSpPr>
          <p:cNvPr id="4" name="Espace réservé du numéro de diapositive 3"/>
          <p:cNvSpPr>
            <a:spLocks noGrp="1"/>
          </p:cNvSpPr>
          <p:nvPr>
            <p:ph type="sldNum" sz="quarter" idx="12"/>
          </p:nvPr>
        </p:nvSpPr>
        <p:spPr>
          <a:xfrm>
            <a:off x="11419337" y="6327602"/>
            <a:ext cx="551167"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000" b="0" i="0" u="none" strike="noStrike" kern="1200" cap="none" spc="0" normalizeH="0" baseline="0" noProof="0" smtClean="0">
                <a:ln>
                  <a:noFill/>
                </a:ln>
                <a:solidFill>
                  <a:prstClr val="black"/>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45</a:t>
            </a:fld>
            <a:endParaRPr kumimoji="0" lang="en-US" sz="10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6" name="ZoneTexte 5"/>
          <p:cNvSpPr txBox="1"/>
          <p:nvPr/>
        </p:nvSpPr>
        <p:spPr>
          <a:xfrm>
            <a:off x="554636" y="-779489"/>
            <a:ext cx="184731"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5" name="Rectangle 4"/>
          <p:cNvSpPr/>
          <p:nvPr/>
        </p:nvSpPr>
        <p:spPr>
          <a:xfrm>
            <a:off x="2970798" y="4417452"/>
            <a:ext cx="8603087" cy="232463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2000" b="0" i="0" u="none" strike="noStrike" kern="1200" cap="none" spc="0" normalizeH="0" baseline="0" noProof="0" dirty="0">
                <a:ln>
                  <a:noFill/>
                </a:ln>
                <a:solidFill>
                  <a:srgbClr val="7030A0"/>
                </a:solidFill>
                <a:effectLst/>
                <a:uLnTx/>
                <a:uFillTx/>
                <a:latin typeface="Monaco" charset="0"/>
                <a:ea typeface="+mn-ea"/>
                <a:cs typeface="+mn-cs"/>
              </a:rPr>
              <a:t>Cookie</a:t>
            </a:r>
            <a:r>
              <a:rPr kumimoji="0" lang="fr-FR" sz="2000" b="0" i="0" u="none" strike="noStrike" kern="1200" cap="none" spc="0" normalizeH="0" baseline="0" noProof="0" dirty="0">
                <a:ln>
                  <a:noFill/>
                </a:ln>
                <a:solidFill>
                  <a:prstClr val="black"/>
                </a:solidFill>
                <a:effectLst/>
                <a:uLnTx/>
                <a:uFillTx/>
                <a:latin typeface="Monaco" charset="0"/>
                <a:ea typeface="+mn-ea"/>
                <a:cs typeface="+mn-cs"/>
              </a:rPr>
              <a:t>[] cookies = </a:t>
            </a:r>
            <a:r>
              <a:rPr kumimoji="0" lang="fr-FR" sz="2000" b="0" i="0" u="none" strike="noStrike" kern="1200" cap="none" spc="0" normalizeH="0" baseline="0" noProof="0" dirty="0" err="1">
                <a:ln>
                  <a:noFill/>
                </a:ln>
                <a:solidFill>
                  <a:prstClr val="black"/>
                </a:solidFill>
                <a:effectLst/>
                <a:uLnTx/>
                <a:uFillTx/>
                <a:latin typeface="Monaco" charset="0"/>
                <a:ea typeface="+mn-ea"/>
                <a:cs typeface="+mn-cs"/>
              </a:rPr>
              <a:t>request.</a:t>
            </a:r>
            <a:r>
              <a:rPr kumimoji="0" lang="fr-FR" sz="2000" b="0" i="0" u="none" strike="noStrike" kern="1200" cap="none" spc="0" normalizeH="0" baseline="0" noProof="0" dirty="0" err="1">
                <a:ln>
                  <a:noFill/>
                </a:ln>
                <a:solidFill>
                  <a:srgbClr val="FF0000"/>
                </a:solidFill>
                <a:effectLst/>
                <a:uLnTx/>
                <a:uFillTx/>
                <a:latin typeface="Monaco" charset="0"/>
                <a:ea typeface="+mn-ea"/>
                <a:cs typeface="+mn-cs"/>
              </a:rPr>
              <a:t>getCookie</a:t>
            </a:r>
            <a:r>
              <a:rPr kumimoji="0" lang="fr-FR" sz="2000" b="0" i="0" u="none" strike="noStrike" kern="1200" cap="none" spc="0" normalizeH="0" baseline="0" noProof="0" dirty="0" err="1">
                <a:ln>
                  <a:noFill/>
                </a:ln>
                <a:solidFill>
                  <a:prstClr val="black"/>
                </a:solidFill>
                <a:effectLst/>
                <a:uLnTx/>
                <a:uFillTx/>
                <a:latin typeface="Monaco" charset="0"/>
                <a:ea typeface="+mn-ea"/>
                <a:cs typeface="+mn-cs"/>
              </a:rPr>
              <a:t>s</a:t>
            </a:r>
            <a:r>
              <a:rPr kumimoji="0" lang="fr-FR" sz="2000" b="0" i="0" u="none" strike="noStrike" kern="1200" cap="none" spc="0" normalizeH="0" baseline="0" noProof="0" dirty="0">
                <a:ln>
                  <a:noFill/>
                </a:ln>
                <a:solidFill>
                  <a:prstClr val="black"/>
                </a:solidFill>
                <a:effectLst/>
                <a:uLnTx/>
                <a:uFillTx/>
                <a:latin typeface="Monaco" charset="0"/>
                <a:ea typeface="+mn-ea"/>
                <a:cs typeface="+mn-cs"/>
              </a:rPr>
              <a:t>();</a:t>
            </a:r>
            <a:endParaRPr kumimoji="0" lang="hr-HR" sz="2000" b="0" i="0" u="none" strike="noStrike" kern="1200" cap="none" spc="0" normalizeH="0" baseline="0" noProof="0" dirty="0">
              <a:ln>
                <a:noFill/>
              </a:ln>
              <a:solidFill>
                <a:srgbClr val="4A4A4A"/>
              </a:solidFill>
              <a:effectLst/>
              <a:uLnTx/>
              <a:uFillTx/>
              <a:latin typeface="Monaco"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2000" b="0" i="0" u="none" strike="noStrike" kern="1200" cap="none" spc="0" normalizeH="0" baseline="0" noProof="0" dirty="0">
                <a:ln>
                  <a:noFill/>
                </a:ln>
                <a:solidFill>
                  <a:prstClr val="black"/>
                </a:solidFill>
                <a:effectLst/>
                <a:uLnTx/>
                <a:uFillTx/>
                <a:latin typeface="Monaco" charset="0"/>
                <a:ea typeface="+mn-ea"/>
                <a:cs typeface="+mn-cs"/>
              </a:rPr>
              <a:t>String valeur = </a:t>
            </a:r>
            <a:r>
              <a:rPr kumimoji="0" lang="fr-FR" sz="2000" b="0" i="0" u="none" strike="noStrike" kern="1200" cap="none" spc="0" normalizeH="0" baseline="0" noProof="0" dirty="0">
                <a:ln>
                  <a:noFill/>
                </a:ln>
                <a:solidFill>
                  <a:srgbClr val="0000FF"/>
                </a:solidFill>
                <a:effectLst/>
                <a:uLnTx/>
                <a:uFillTx/>
                <a:latin typeface="Monaco" charset="0"/>
                <a:ea typeface="+mn-ea"/>
                <a:cs typeface="+mn-cs"/>
              </a:rPr>
              <a:t>""</a:t>
            </a:r>
            <a:r>
              <a:rPr kumimoji="0" lang="fr-FR" sz="2000" b="0" i="0" u="none" strike="noStrike" kern="1200" cap="none" spc="0" normalizeH="0" baseline="0" noProof="0" dirty="0">
                <a:ln>
                  <a:noFill/>
                </a:ln>
                <a:solidFill>
                  <a:prstClr val="black"/>
                </a:solidFill>
                <a:effectLst/>
                <a:uLnTx/>
                <a:uFillTx/>
                <a:latin typeface="Monaco" charset="0"/>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2000" b="0" i="0" u="none" strike="noStrike" kern="1200" cap="none" spc="0" normalizeH="0" baseline="0" noProof="0" dirty="0">
                <a:ln>
                  <a:noFill/>
                </a:ln>
                <a:solidFill>
                  <a:srgbClr val="0A5287"/>
                </a:solidFill>
                <a:effectLst/>
                <a:uLnTx/>
                <a:uFillTx/>
                <a:latin typeface="Monaco" charset="0"/>
                <a:ea typeface="+mn-ea"/>
                <a:cs typeface="+mn-cs"/>
              </a:rPr>
              <a:t>for</a:t>
            </a:r>
            <a:r>
              <a:rPr kumimoji="0" lang="fr-FR" sz="2000" b="0" i="0" u="none" strike="noStrike" kern="1200" cap="none" spc="0" normalizeH="0" baseline="0" noProof="0" dirty="0">
                <a:ln>
                  <a:noFill/>
                </a:ln>
                <a:solidFill>
                  <a:prstClr val="black"/>
                </a:solidFill>
                <a:effectLst/>
                <a:uLnTx/>
                <a:uFillTx/>
                <a:latin typeface="Monaco" charset="0"/>
                <a:ea typeface="+mn-ea"/>
                <a:cs typeface="+mn-cs"/>
              </a:rPr>
              <a:t>(</a:t>
            </a:r>
            <a:r>
              <a:rPr kumimoji="0" lang="fr-FR" sz="2000" b="0" i="0" u="none" strike="noStrike" kern="1200" cap="none" spc="0" normalizeH="0" baseline="0" noProof="0" dirty="0" err="1">
                <a:ln>
                  <a:noFill/>
                </a:ln>
                <a:solidFill>
                  <a:srgbClr val="0A5287"/>
                </a:solidFill>
                <a:effectLst/>
                <a:uLnTx/>
                <a:uFillTx/>
                <a:latin typeface="Monaco" charset="0"/>
                <a:ea typeface="+mn-ea"/>
                <a:cs typeface="+mn-cs"/>
              </a:rPr>
              <a:t>int</a:t>
            </a:r>
            <a:r>
              <a:rPr kumimoji="0" lang="fr-FR" sz="2000" b="0" i="0" u="none" strike="noStrike" kern="1200" cap="none" spc="0" normalizeH="0" baseline="0" noProof="0" dirty="0">
                <a:ln>
                  <a:noFill/>
                </a:ln>
                <a:solidFill>
                  <a:prstClr val="black"/>
                </a:solidFill>
                <a:effectLst/>
                <a:uLnTx/>
                <a:uFillTx/>
                <a:latin typeface="Monaco" charset="0"/>
                <a:ea typeface="+mn-ea"/>
                <a:cs typeface="+mn-cs"/>
              </a:rPr>
              <a:t> i=</a:t>
            </a:r>
            <a:r>
              <a:rPr kumimoji="0" lang="fr-FR" sz="2000" b="0" i="0" u="none" strike="noStrike" kern="1200" cap="none" spc="0" normalizeH="0" baseline="0" noProof="0" dirty="0">
                <a:ln>
                  <a:noFill/>
                </a:ln>
                <a:solidFill>
                  <a:srgbClr val="128B02"/>
                </a:solidFill>
                <a:effectLst/>
                <a:uLnTx/>
                <a:uFillTx/>
                <a:latin typeface="Monaco" charset="0"/>
                <a:ea typeface="+mn-ea"/>
                <a:cs typeface="+mn-cs"/>
              </a:rPr>
              <a:t>0</a:t>
            </a:r>
            <a:r>
              <a:rPr kumimoji="0" lang="fr-FR" sz="2000" b="0" i="0" u="none" strike="noStrike" kern="1200" cap="none" spc="0" normalizeH="0" baseline="0" noProof="0" dirty="0">
                <a:ln>
                  <a:noFill/>
                </a:ln>
                <a:solidFill>
                  <a:prstClr val="black"/>
                </a:solidFill>
                <a:effectLst/>
                <a:uLnTx/>
                <a:uFillTx/>
                <a:latin typeface="Monaco" charset="0"/>
                <a:ea typeface="+mn-ea"/>
                <a:cs typeface="+mn-cs"/>
              </a:rPr>
              <a:t>;i&lt;</a:t>
            </a:r>
            <a:r>
              <a:rPr kumimoji="0" lang="fr-FR" sz="2000" b="0" i="0" u="none" strike="noStrike" kern="1200" cap="none" spc="0" normalizeH="0" baseline="0" noProof="0" dirty="0" err="1">
                <a:ln>
                  <a:noFill/>
                </a:ln>
                <a:solidFill>
                  <a:prstClr val="black"/>
                </a:solidFill>
                <a:effectLst/>
                <a:uLnTx/>
                <a:uFillTx/>
                <a:latin typeface="Monaco" charset="0"/>
                <a:ea typeface="+mn-ea"/>
                <a:cs typeface="+mn-cs"/>
              </a:rPr>
              <a:t>cookies.length;i</a:t>
            </a:r>
            <a:r>
              <a:rPr kumimoji="0" lang="fr-FR" sz="2000" b="0" i="0" u="none" strike="noStrike" kern="1200" cap="none" spc="0" normalizeH="0" baseline="0" noProof="0" dirty="0">
                <a:ln>
                  <a:noFill/>
                </a:ln>
                <a:solidFill>
                  <a:prstClr val="black"/>
                </a:solidFill>
                <a:effectLst/>
                <a:uLnTx/>
                <a:uFillTx/>
                <a:latin typeface="Monaco" charset="0"/>
                <a:ea typeface="+mn-ea"/>
                <a:cs typeface="+mn-cs"/>
              </a:rPr>
              <a:t>++) {</a:t>
            </a:r>
            <a:endParaRPr kumimoji="0" lang="hr-HR" sz="2000" b="0" i="0" u="none" strike="noStrike" kern="1200" cap="none" spc="0" normalizeH="0" baseline="0" noProof="0" dirty="0">
              <a:ln>
                <a:noFill/>
              </a:ln>
              <a:solidFill>
                <a:srgbClr val="4A4A4A"/>
              </a:solidFill>
              <a:effectLst/>
              <a:uLnTx/>
              <a:uFillTx/>
              <a:latin typeface="Monaco"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2000" b="0" i="0" u="none" strike="noStrike" kern="1200" cap="none" spc="0" normalizeH="0" baseline="0" noProof="0" dirty="0">
                <a:ln>
                  <a:noFill/>
                </a:ln>
                <a:solidFill>
                  <a:srgbClr val="0A5287"/>
                </a:solidFill>
                <a:effectLst/>
                <a:uLnTx/>
                <a:uFillTx/>
                <a:latin typeface="Monaco" charset="0"/>
                <a:ea typeface="+mn-ea"/>
                <a:cs typeface="+mn-cs"/>
              </a:rPr>
              <a:t>		if</a:t>
            </a:r>
            <a:r>
              <a:rPr kumimoji="0" lang="fr-FR" sz="2000" b="0" i="0" u="none" strike="noStrike" kern="1200" cap="none" spc="0" normalizeH="0" baseline="0" noProof="0" dirty="0">
                <a:ln>
                  <a:noFill/>
                </a:ln>
                <a:solidFill>
                  <a:prstClr val="black"/>
                </a:solidFill>
                <a:effectLst/>
                <a:uLnTx/>
                <a:uFillTx/>
                <a:latin typeface="Monaco" charset="0"/>
                <a:ea typeface="+mn-ea"/>
                <a:cs typeface="+mn-cs"/>
              </a:rPr>
              <a:t>(cookies[i].</a:t>
            </a:r>
            <a:r>
              <a:rPr kumimoji="0" lang="fr-FR" sz="2000" b="0" i="0" u="none" strike="noStrike" kern="1200" cap="none" spc="0" normalizeH="0" baseline="0" noProof="0" dirty="0" err="1">
                <a:ln>
                  <a:noFill/>
                </a:ln>
                <a:solidFill>
                  <a:prstClr val="black"/>
                </a:solidFill>
                <a:effectLst/>
                <a:uLnTx/>
                <a:uFillTx/>
                <a:latin typeface="Monaco" charset="0"/>
                <a:ea typeface="+mn-ea"/>
                <a:cs typeface="+mn-cs"/>
              </a:rPr>
              <a:t>getName</a:t>
            </a:r>
            <a:r>
              <a:rPr kumimoji="0" lang="fr-FR" sz="2000" b="0" i="0" u="none" strike="noStrike" kern="1200" cap="none" spc="0" normalizeH="0" baseline="0" noProof="0" dirty="0">
                <a:ln>
                  <a:noFill/>
                </a:ln>
                <a:solidFill>
                  <a:prstClr val="black"/>
                </a:solidFill>
                <a:effectLst/>
                <a:uLnTx/>
                <a:uFillTx/>
                <a:latin typeface="Monaco" charset="0"/>
                <a:ea typeface="+mn-ea"/>
                <a:cs typeface="+mn-cs"/>
              </a:rPr>
              <a:t>().</a:t>
            </a:r>
            <a:r>
              <a:rPr kumimoji="0" lang="fr-FR" sz="2000" b="0" i="0" u="none" strike="noStrike" kern="1200" cap="none" spc="0" normalizeH="0" baseline="0" noProof="0" dirty="0" err="1">
                <a:ln>
                  <a:noFill/>
                </a:ln>
                <a:solidFill>
                  <a:prstClr val="black"/>
                </a:solidFill>
                <a:effectLst/>
                <a:uLnTx/>
                <a:uFillTx/>
                <a:latin typeface="Monaco" charset="0"/>
                <a:ea typeface="+mn-ea"/>
                <a:cs typeface="+mn-cs"/>
              </a:rPr>
              <a:t>equals</a:t>
            </a:r>
            <a:r>
              <a:rPr kumimoji="0" lang="fr-FR" sz="2000" b="0" i="0" u="none" strike="noStrike" kern="1200" cap="none" spc="0" normalizeH="0" baseline="0" noProof="0" dirty="0">
                <a:ln>
                  <a:noFill/>
                </a:ln>
                <a:solidFill>
                  <a:prstClr val="black"/>
                </a:solidFill>
                <a:effectLst/>
                <a:uLnTx/>
                <a:uFillTx/>
                <a:latin typeface="Monaco" charset="0"/>
                <a:ea typeface="+mn-ea"/>
                <a:cs typeface="+mn-cs"/>
              </a:rPr>
              <a:t>(</a:t>
            </a:r>
            <a:r>
              <a:rPr kumimoji="0" lang="fr-FR" sz="2000" b="0" i="0" u="none" strike="noStrike" kern="1200" cap="none" spc="0" normalizeH="0" baseline="0" noProof="0" dirty="0">
                <a:ln>
                  <a:noFill/>
                </a:ln>
                <a:solidFill>
                  <a:srgbClr val="0000FF"/>
                </a:solidFill>
                <a:effectLst/>
                <a:uLnTx/>
                <a:uFillTx/>
                <a:latin typeface="Monaco" charset="0"/>
                <a:ea typeface="+mn-ea"/>
                <a:cs typeface="+mn-cs"/>
              </a:rPr>
              <a:t>"nom"</a:t>
            </a:r>
            <a:r>
              <a:rPr kumimoji="0" lang="fr-FR" sz="2000" b="0" i="0" u="none" strike="noStrike" kern="1200" cap="none" spc="0" normalizeH="0" baseline="0" noProof="0" dirty="0">
                <a:ln>
                  <a:noFill/>
                </a:ln>
                <a:solidFill>
                  <a:prstClr val="black"/>
                </a:solidFill>
                <a:effectLst/>
                <a:uLnTx/>
                <a:uFillTx/>
                <a:latin typeface="Monaco" charset="0"/>
                <a:ea typeface="+mn-ea"/>
                <a:cs typeface="+mn-cs"/>
              </a:rPr>
              <a:t>)) {</a:t>
            </a:r>
            <a:endParaRPr kumimoji="0" lang="nb-NO" sz="2000" b="0" i="0" u="none" strike="noStrike" kern="1200" cap="none" spc="0" normalizeH="0" baseline="0" noProof="0" dirty="0">
              <a:ln>
                <a:noFill/>
              </a:ln>
              <a:solidFill>
                <a:srgbClr val="4A4A4A"/>
              </a:solidFill>
              <a:effectLst/>
              <a:uLnTx/>
              <a:uFillTx/>
              <a:latin typeface="Monaco"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nb-NO" sz="2000" b="0" i="0" u="none" strike="noStrike" kern="1200" cap="none" spc="0" normalizeH="0" baseline="0" noProof="0" dirty="0">
                <a:ln>
                  <a:noFill/>
                </a:ln>
                <a:solidFill>
                  <a:prstClr val="black"/>
                </a:solidFill>
                <a:effectLst/>
                <a:uLnTx/>
                <a:uFillTx/>
                <a:latin typeface="Monaco" charset="0"/>
                <a:ea typeface="+mn-ea"/>
                <a:cs typeface="+mn-cs"/>
              </a:rPr>
              <a:t>			</a:t>
            </a:r>
            <a:r>
              <a:rPr kumimoji="0" lang="nb-NO" sz="2000" b="0" i="0" u="none" strike="noStrike" kern="1200" cap="none" spc="0" normalizeH="0" baseline="0" noProof="0" dirty="0" err="1">
                <a:ln>
                  <a:noFill/>
                </a:ln>
                <a:solidFill>
                  <a:prstClr val="black"/>
                </a:solidFill>
                <a:effectLst/>
                <a:uLnTx/>
                <a:uFillTx/>
                <a:latin typeface="Monaco" charset="0"/>
                <a:ea typeface="+mn-ea"/>
                <a:cs typeface="+mn-cs"/>
              </a:rPr>
              <a:t>valeur</a:t>
            </a:r>
            <a:r>
              <a:rPr kumimoji="0" lang="nb-NO" sz="2000" b="0" i="0" u="none" strike="noStrike" kern="1200" cap="none" spc="0" normalizeH="0" baseline="0" noProof="0" dirty="0">
                <a:ln>
                  <a:noFill/>
                </a:ln>
                <a:solidFill>
                  <a:prstClr val="black"/>
                </a:solidFill>
                <a:effectLst/>
                <a:uLnTx/>
                <a:uFillTx/>
                <a:latin typeface="Monaco" charset="0"/>
                <a:ea typeface="+mn-ea"/>
                <a:cs typeface="+mn-cs"/>
              </a:rPr>
              <a:t>=</a:t>
            </a:r>
            <a:r>
              <a:rPr kumimoji="0" lang="nb-NO" sz="2000" b="0" i="0" u="none" strike="noStrike" kern="1200" cap="none" spc="0" normalizeH="0" baseline="0" noProof="0" dirty="0" err="1">
                <a:ln>
                  <a:noFill/>
                </a:ln>
                <a:solidFill>
                  <a:prstClr val="black"/>
                </a:solidFill>
                <a:effectLst/>
                <a:uLnTx/>
                <a:uFillTx/>
                <a:latin typeface="Monaco" charset="0"/>
                <a:ea typeface="+mn-ea"/>
                <a:cs typeface="+mn-cs"/>
              </a:rPr>
              <a:t>cookies</a:t>
            </a:r>
            <a:r>
              <a:rPr kumimoji="0" lang="nb-NO" sz="2000" b="0" i="0" u="none" strike="noStrike" kern="1200" cap="none" spc="0" normalizeH="0" baseline="0" noProof="0" dirty="0">
                <a:ln>
                  <a:noFill/>
                </a:ln>
                <a:solidFill>
                  <a:prstClr val="black"/>
                </a:solidFill>
                <a:effectLst/>
                <a:uLnTx/>
                <a:uFillTx/>
                <a:latin typeface="Monaco" charset="0"/>
                <a:ea typeface="+mn-ea"/>
                <a:cs typeface="+mn-cs"/>
              </a:rPr>
              <a:t>[i].</a:t>
            </a:r>
            <a:r>
              <a:rPr kumimoji="0" lang="nb-NO" sz="2000" b="0" i="0" u="none" strike="noStrike" kern="1200" cap="none" spc="0" normalizeH="0" baseline="0" noProof="0" dirty="0" err="1">
                <a:ln>
                  <a:noFill/>
                </a:ln>
                <a:solidFill>
                  <a:prstClr val="black"/>
                </a:solidFill>
                <a:effectLst/>
                <a:uLnTx/>
                <a:uFillTx/>
                <a:latin typeface="Monaco" charset="0"/>
                <a:ea typeface="+mn-ea"/>
                <a:cs typeface="+mn-cs"/>
              </a:rPr>
              <a:t>getValue</a:t>
            </a:r>
            <a:r>
              <a:rPr kumimoji="0" lang="nb-NO" sz="2000" b="0" i="0" u="none" strike="noStrike" kern="1200" cap="none" spc="0" normalizeH="0" baseline="0" noProof="0" dirty="0">
                <a:ln>
                  <a:noFill/>
                </a:ln>
                <a:solidFill>
                  <a:prstClr val="black"/>
                </a:solidFill>
                <a:effectLst/>
                <a:uLnTx/>
                <a:uFillTx/>
                <a:latin typeface="Monaco" charset="0"/>
                <a:ea typeface="+mn-ea"/>
                <a:cs typeface="+mn-cs"/>
              </a:rPr>
              <a:t>();</a:t>
            </a:r>
            <a:endParaRPr kumimoji="0" lang="hr-HR" sz="2000" b="0" i="0" u="none" strike="noStrike" kern="1200" cap="none" spc="0" normalizeH="0" baseline="0" noProof="0" dirty="0">
              <a:ln>
                <a:noFill/>
              </a:ln>
              <a:solidFill>
                <a:srgbClr val="4A4A4A"/>
              </a:solidFill>
              <a:effectLst/>
              <a:uLnTx/>
              <a:uFillTx/>
              <a:latin typeface="Monaco"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hr-HR" sz="2000" b="0" i="0" u="none" strike="noStrike" kern="1200" cap="none" spc="0" normalizeH="0" baseline="0" noProof="0" dirty="0">
                <a:ln>
                  <a:noFill/>
                </a:ln>
                <a:solidFill>
                  <a:prstClr val="black"/>
                </a:solidFill>
                <a:effectLst/>
                <a:uLnTx/>
                <a:uFillTx/>
                <a:latin typeface="Monaco" charset="0"/>
                <a:ea typeface="+mn-ea"/>
                <a:cs typeface="+mn-cs"/>
              </a:rPr>
              <a:t>		}</a:t>
            </a:r>
            <a:endParaRPr kumimoji="0" lang="nb-NO" sz="2000" b="0" i="0" u="none" strike="noStrike" kern="1200" cap="none" spc="0" normalizeH="0" baseline="0" noProof="0" dirty="0">
              <a:ln>
                <a:noFill/>
              </a:ln>
              <a:solidFill>
                <a:srgbClr val="4A4A4A"/>
              </a:solidFill>
              <a:effectLst/>
              <a:uLnTx/>
              <a:uFillTx/>
              <a:latin typeface="Monaco"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nb-NO" sz="2000" b="0" i="0" u="none" strike="noStrike" kern="1200" cap="none" spc="0" normalizeH="0" baseline="0" noProof="0" dirty="0">
                <a:ln>
                  <a:noFill/>
                </a:ln>
                <a:solidFill>
                  <a:prstClr val="black"/>
                </a:solidFill>
                <a:effectLst/>
                <a:uLnTx/>
                <a:uFillTx/>
                <a:latin typeface="Monaco" charset="0"/>
                <a:ea typeface="+mn-ea"/>
                <a:cs typeface="+mn-cs"/>
              </a:rPr>
              <a:t>}</a:t>
            </a:r>
            <a:endParaRPr kumimoji="0" lang="fr-FR" sz="20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7" name="Titre 1"/>
          <p:cNvSpPr txBox="1">
            <a:spLocks/>
          </p:cNvSpPr>
          <p:nvPr/>
        </p:nvSpPr>
        <p:spPr>
          <a:xfrm>
            <a:off x="940158" y="991674"/>
            <a:ext cx="6645499" cy="838154"/>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marR="0" lvl="0" indent="-571500" algn="ctr" defTabSz="457200" rtl="0" eaLnBrk="1" fontAlgn="auto" latinLnBrk="0" hangingPunct="1">
              <a:lnSpc>
                <a:spcPct val="100000"/>
              </a:lnSpc>
              <a:spcBef>
                <a:spcPct val="0"/>
              </a:spcBef>
              <a:spcAft>
                <a:spcPts val="0"/>
              </a:spcAft>
              <a:buClr>
                <a:srgbClr val="0070C0"/>
              </a:buClr>
              <a:buSzPct val="150000"/>
              <a:buFont typeface="Wingdings" charset="2"/>
              <a:buChar char="v"/>
              <a:tabLst/>
              <a:defRPr/>
            </a:pPr>
            <a:r>
              <a:rPr kumimoji="0" lang="fr-FR" sz="4000" b="1" i="0" u="none" strike="noStrike" kern="1200" cap="none" spc="0" normalizeH="0" baseline="0" noProof="0" dirty="0">
                <a:ln w="3175" cmpd="sng">
                  <a:noFill/>
                </a:ln>
                <a:solidFill>
                  <a:srgbClr val="30ACEC">
                    <a:lumMod val="75000"/>
                  </a:srgbClr>
                </a:solidFill>
                <a:effectLst/>
                <a:uLnTx/>
                <a:uFillTx/>
                <a:latin typeface="Corbel" panose="020B0503020204020204"/>
                <a:ea typeface="+mj-ea"/>
                <a:cs typeface="+mj-cs"/>
              </a:rPr>
              <a:t>l'utilisation des cookies</a:t>
            </a:r>
          </a:p>
        </p:txBody>
      </p:sp>
      <p:sp>
        <p:nvSpPr>
          <p:cNvPr id="9" name="Titre 1"/>
          <p:cNvSpPr txBox="1">
            <a:spLocks/>
          </p:cNvSpPr>
          <p:nvPr/>
        </p:nvSpPr>
        <p:spPr>
          <a:xfrm>
            <a:off x="1199118" y="-173226"/>
            <a:ext cx="10670980" cy="97916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fr-FR" sz="4000" b="1" i="0" u="none" strike="noStrike" kern="1200" cap="none" spc="0" normalizeH="0" baseline="0" noProof="0" dirty="0">
                <a:ln w="3175" cmpd="sng">
                  <a:noFill/>
                </a:ln>
                <a:solidFill>
                  <a:srgbClr val="C00000"/>
                </a:solidFill>
                <a:effectLst/>
                <a:uLnTx/>
                <a:uFillTx/>
                <a:latin typeface="Corbel" panose="020B0503020204020204"/>
                <a:ea typeface="+mj-ea"/>
                <a:cs typeface="+mj-cs"/>
              </a:rPr>
              <a:t>Etat des clients</a:t>
            </a:r>
            <a:endParaRPr kumimoji="0" lang="fr-FR" sz="4000" b="1" i="0" u="none" strike="noStrike" kern="1200" cap="none" spc="0" normalizeH="0" baseline="0" noProof="0" dirty="0">
              <a:ln w="3175" cmpd="sng">
                <a:noFill/>
              </a:ln>
              <a:solidFill>
                <a:srgbClr val="0070C0"/>
              </a:solidFill>
              <a:effectLst/>
              <a:uLnTx/>
              <a:uFillTx/>
              <a:latin typeface="Corbel" panose="020B0503020204020204"/>
              <a:ea typeface="+mj-ea"/>
              <a:cs typeface="+mj-cs"/>
            </a:endParaRPr>
          </a:p>
        </p:txBody>
      </p:sp>
    </p:spTree>
    <p:extLst>
      <p:ext uri="{BB962C8B-B14F-4D97-AF65-F5344CB8AC3E}">
        <p14:creationId xmlns:p14="http://schemas.microsoft.com/office/powerpoint/2010/main" val="5141165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491522" y="1777285"/>
            <a:ext cx="10700478" cy="1616274"/>
          </a:xfrm>
        </p:spPr>
        <p:txBody>
          <a:bodyPr>
            <a:normAutofit fontScale="70000" lnSpcReduction="20000"/>
          </a:bodyPr>
          <a:lstStyle/>
          <a:p>
            <a:pPr lvl="1"/>
            <a:r>
              <a:rPr lang="fr-FR" sz="3400" dirty="0"/>
              <a:t>Pour supprimer un cookie présent sur la machine du client, il faut lui envoyer un nouveau cookie avec les paramètres suivants: </a:t>
            </a:r>
            <a:r>
              <a:rPr lang="fr-FR" sz="3400" b="1" dirty="0">
                <a:solidFill>
                  <a:schemeClr val="accent1">
                    <a:lumMod val="75000"/>
                  </a:schemeClr>
                </a:solidFill>
              </a:rPr>
              <a:t>nom identique, valeur vide, durée de vie égale à ­-1</a:t>
            </a:r>
            <a:r>
              <a:rPr lang="fr-FR" sz="3400" dirty="0"/>
              <a:t>. Le cookie sera alors détruit immédiatement après la fermeture du navigateur car considèré comme obsolète. </a:t>
            </a:r>
          </a:p>
        </p:txBody>
      </p:sp>
      <p:sp>
        <p:nvSpPr>
          <p:cNvPr id="4" name="Espace réservé du numéro de diapositive 3"/>
          <p:cNvSpPr>
            <a:spLocks noGrp="1"/>
          </p:cNvSpPr>
          <p:nvPr>
            <p:ph type="sldNum" sz="quarter" idx="12"/>
          </p:nvPr>
        </p:nvSpPr>
        <p:spPr>
          <a:xfrm>
            <a:off x="11419337" y="6327602"/>
            <a:ext cx="551167"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000" b="0" i="0" u="none" strike="noStrike" kern="1200" cap="none" spc="0" normalizeH="0" baseline="0" noProof="0" smtClean="0">
                <a:ln>
                  <a:noFill/>
                </a:ln>
                <a:solidFill>
                  <a:prstClr val="black"/>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46</a:t>
            </a:fld>
            <a:endParaRPr kumimoji="0" lang="en-US" sz="10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6" name="ZoneTexte 5"/>
          <p:cNvSpPr txBox="1"/>
          <p:nvPr/>
        </p:nvSpPr>
        <p:spPr>
          <a:xfrm>
            <a:off x="554636" y="-779489"/>
            <a:ext cx="184731"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5" name="Rectangle 4"/>
          <p:cNvSpPr/>
          <p:nvPr/>
        </p:nvSpPr>
        <p:spPr>
          <a:xfrm>
            <a:off x="2957920" y="3698262"/>
            <a:ext cx="8603087" cy="232463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2000" b="0" i="0" u="none" strike="noStrike" kern="1200" cap="none" spc="0" normalizeH="0" baseline="0" noProof="0" dirty="0">
                <a:ln>
                  <a:noFill/>
                </a:ln>
                <a:solidFill>
                  <a:srgbClr val="7030A0"/>
                </a:solidFill>
                <a:effectLst/>
                <a:uLnTx/>
                <a:uFillTx/>
                <a:latin typeface="Monaco" charset="0"/>
                <a:ea typeface="+mn-ea"/>
                <a:cs typeface="+mn-cs"/>
              </a:rPr>
              <a:t>Cookie</a:t>
            </a:r>
            <a:r>
              <a:rPr kumimoji="0" lang="fr-FR" sz="2000" b="0" i="0" u="none" strike="noStrike" kern="1200" cap="none" spc="0" normalizeH="0" baseline="0" noProof="0" dirty="0">
                <a:ln>
                  <a:noFill/>
                </a:ln>
                <a:solidFill>
                  <a:prstClr val="black"/>
                </a:solidFill>
                <a:effectLst/>
                <a:uLnTx/>
                <a:uFillTx/>
                <a:latin typeface="Monaco" charset="0"/>
                <a:ea typeface="+mn-ea"/>
                <a:cs typeface="+mn-cs"/>
              </a:rPr>
              <a:t>[] cookies = </a:t>
            </a:r>
            <a:r>
              <a:rPr kumimoji="0" lang="fr-FR" sz="2000" b="0" i="0" u="none" strike="noStrike" kern="1200" cap="none" spc="0" normalizeH="0" baseline="0" noProof="0" dirty="0" err="1">
                <a:ln>
                  <a:noFill/>
                </a:ln>
                <a:solidFill>
                  <a:prstClr val="black"/>
                </a:solidFill>
                <a:effectLst/>
                <a:uLnTx/>
                <a:uFillTx/>
                <a:latin typeface="Monaco" charset="0"/>
                <a:ea typeface="+mn-ea"/>
                <a:cs typeface="+mn-cs"/>
              </a:rPr>
              <a:t>request.</a:t>
            </a:r>
            <a:r>
              <a:rPr kumimoji="0" lang="fr-FR" sz="2000" b="0" i="0" u="none" strike="noStrike" kern="1200" cap="none" spc="0" normalizeH="0" baseline="0" noProof="0" dirty="0" err="1">
                <a:ln>
                  <a:noFill/>
                </a:ln>
                <a:solidFill>
                  <a:srgbClr val="FF0000"/>
                </a:solidFill>
                <a:effectLst/>
                <a:uLnTx/>
                <a:uFillTx/>
                <a:latin typeface="Monaco" charset="0"/>
                <a:ea typeface="+mn-ea"/>
                <a:cs typeface="+mn-cs"/>
              </a:rPr>
              <a:t>getCookie</a:t>
            </a:r>
            <a:r>
              <a:rPr kumimoji="0" lang="fr-FR" sz="2000" b="0" i="0" u="none" strike="noStrike" kern="1200" cap="none" spc="0" normalizeH="0" baseline="0" noProof="0" dirty="0" err="1">
                <a:ln>
                  <a:noFill/>
                </a:ln>
                <a:solidFill>
                  <a:prstClr val="black"/>
                </a:solidFill>
                <a:effectLst/>
                <a:uLnTx/>
                <a:uFillTx/>
                <a:latin typeface="Monaco" charset="0"/>
                <a:ea typeface="+mn-ea"/>
                <a:cs typeface="+mn-cs"/>
              </a:rPr>
              <a:t>s</a:t>
            </a:r>
            <a:r>
              <a:rPr kumimoji="0" lang="fr-FR" sz="2000" b="0" i="0" u="none" strike="noStrike" kern="1200" cap="none" spc="0" normalizeH="0" baseline="0" noProof="0" dirty="0">
                <a:ln>
                  <a:noFill/>
                </a:ln>
                <a:solidFill>
                  <a:prstClr val="black"/>
                </a:solidFill>
                <a:effectLst/>
                <a:uLnTx/>
                <a:uFillTx/>
                <a:latin typeface="Monaco" charset="0"/>
                <a:ea typeface="+mn-ea"/>
                <a:cs typeface="+mn-cs"/>
              </a:rPr>
              <a:t>();</a:t>
            </a:r>
            <a:endParaRPr kumimoji="0" lang="hr-HR" sz="2000" b="0" i="0" u="none" strike="noStrike" kern="1200" cap="none" spc="0" normalizeH="0" baseline="0" noProof="0" dirty="0">
              <a:ln>
                <a:noFill/>
              </a:ln>
              <a:solidFill>
                <a:srgbClr val="4A4A4A"/>
              </a:solidFill>
              <a:effectLst/>
              <a:uLnTx/>
              <a:uFillTx/>
              <a:latin typeface="Monaco"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2000" b="0" i="0" u="none" strike="noStrike" kern="1200" cap="none" spc="0" normalizeH="0" baseline="0" noProof="0" dirty="0">
                <a:ln>
                  <a:noFill/>
                </a:ln>
                <a:solidFill>
                  <a:prstClr val="black"/>
                </a:solidFill>
                <a:effectLst/>
                <a:uLnTx/>
                <a:uFillTx/>
                <a:latin typeface="Monaco" charset="0"/>
                <a:ea typeface="+mn-ea"/>
                <a:cs typeface="+mn-cs"/>
              </a:rPr>
              <a:t>String valeur = </a:t>
            </a:r>
            <a:r>
              <a:rPr kumimoji="0" lang="fr-FR" sz="2000" b="0" i="0" u="none" strike="noStrike" kern="1200" cap="none" spc="0" normalizeH="0" baseline="0" noProof="0" dirty="0">
                <a:ln>
                  <a:noFill/>
                </a:ln>
                <a:solidFill>
                  <a:srgbClr val="0000FF"/>
                </a:solidFill>
                <a:effectLst/>
                <a:uLnTx/>
                <a:uFillTx/>
                <a:latin typeface="Monaco" charset="0"/>
                <a:ea typeface="+mn-ea"/>
                <a:cs typeface="+mn-cs"/>
              </a:rPr>
              <a:t>""</a:t>
            </a:r>
            <a:r>
              <a:rPr kumimoji="0" lang="fr-FR" sz="2000" b="0" i="0" u="none" strike="noStrike" kern="1200" cap="none" spc="0" normalizeH="0" baseline="0" noProof="0" dirty="0">
                <a:ln>
                  <a:noFill/>
                </a:ln>
                <a:solidFill>
                  <a:prstClr val="black"/>
                </a:solidFill>
                <a:effectLst/>
                <a:uLnTx/>
                <a:uFillTx/>
                <a:latin typeface="Monaco" charset="0"/>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2000" b="0" i="0" u="none" strike="noStrike" kern="1200" cap="none" spc="0" normalizeH="0" baseline="0" noProof="0" dirty="0">
                <a:ln>
                  <a:noFill/>
                </a:ln>
                <a:solidFill>
                  <a:srgbClr val="0A5287"/>
                </a:solidFill>
                <a:effectLst/>
                <a:uLnTx/>
                <a:uFillTx/>
                <a:latin typeface="Monaco" charset="0"/>
                <a:ea typeface="+mn-ea"/>
                <a:cs typeface="+mn-cs"/>
              </a:rPr>
              <a:t>for</a:t>
            </a:r>
            <a:r>
              <a:rPr kumimoji="0" lang="fr-FR" sz="2000" b="0" i="0" u="none" strike="noStrike" kern="1200" cap="none" spc="0" normalizeH="0" baseline="0" noProof="0" dirty="0">
                <a:ln>
                  <a:noFill/>
                </a:ln>
                <a:solidFill>
                  <a:prstClr val="black"/>
                </a:solidFill>
                <a:effectLst/>
                <a:uLnTx/>
                <a:uFillTx/>
                <a:latin typeface="Monaco" charset="0"/>
                <a:ea typeface="+mn-ea"/>
                <a:cs typeface="+mn-cs"/>
              </a:rPr>
              <a:t>(</a:t>
            </a:r>
            <a:r>
              <a:rPr kumimoji="0" lang="fr-FR" sz="2000" b="0" i="0" u="none" strike="noStrike" kern="1200" cap="none" spc="0" normalizeH="0" baseline="0" noProof="0" dirty="0" err="1">
                <a:ln>
                  <a:noFill/>
                </a:ln>
                <a:solidFill>
                  <a:srgbClr val="0A5287"/>
                </a:solidFill>
                <a:effectLst/>
                <a:uLnTx/>
                <a:uFillTx/>
                <a:latin typeface="Monaco" charset="0"/>
                <a:ea typeface="+mn-ea"/>
                <a:cs typeface="+mn-cs"/>
              </a:rPr>
              <a:t>int</a:t>
            </a:r>
            <a:r>
              <a:rPr kumimoji="0" lang="fr-FR" sz="2000" b="0" i="0" u="none" strike="noStrike" kern="1200" cap="none" spc="0" normalizeH="0" baseline="0" noProof="0" dirty="0">
                <a:ln>
                  <a:noFill/>
                </a:ln>
                <a:solidFill>
                  <a:prstClr val="black"/>
                </a:solidFill>
                <a:effectLst/>
                <a:uLnTx/>
                <a:uFillTx/>
                <a:latin typeface="Monaco" charset="0"/>
                <a:ea typeface="+mn-ea"/>
                <a:cs typeface="+mn-cs"/>
              </a:rPr>
              <a:t> i=</a:t>
            </a:r>
            <a:r>
              <a:rPr kumimoji="0" lang="fr-FR" sz="2000" b="0" i="0" u="none" strike="noStrike" kern="1200" cap="none" spc="0" normalizeH="0" baseline="0" noProof="0" dirty="0">
                <a:ln>
                  <a:noFill/>
                </a:ln>
                <a:solidFill>
                  <a:srgbClr val="128B02"/>
                </a:solidFill>
                <a:effectLst/>
                <a:uLnTx/>
                <a:uFillTx/>
                <a:latin typeface="Monaco" charset="0"/>
                <a:ea typeface="+mn-ea"/>
                <a:cs typeface="+mn-cs"/>
              </a:rPr>
              <a:t>0</a:t>
            </a:r>
            <a:r>
              <a:rPr kumimoji="0" lang="fr-FR" sz="2000" b="0" i="0" u="none" strike="noStrike" kern="1200" cap="none" spc="0" normalizeH="0" baseline="0" noProof="0" dirty="0">
                <a:ln>
                  <a:noFill/>
                </a:ln>
                <a:solidFill>
                  <a:prstClr val="black"/>
                </a:solidFill>
                <a:effectLst/>
                <a:uLnTx/>
                <a:uFillTx/>
                <a:latin typeface="Monaco" charset="0"/>
                <a:ea typeface="+mn-ea"/>
                <a:cs typeface="+mn-cs"/>
              </a:rPr>
              <a:t>;i&lt;</a:t>
            </a:r>
            <a:r>
              <a:rPr kumimoji="0" lang="fr-FR" sz="2000" b="0" i="0" u="none" strike="noStrike" kern="1200" cap="none" spc="0" normalizeH="0" baseline="0" noProof="0" dirty="0" err="1">
                <a:ln>
                  <a:noFill/>
                </a:ln>
                <a:solidFill>
                  <a:prstClr val="black"/>
                </a:solidFill>
                <a:effectLst/>
                <a:uLnTx/>
                <a:uFillTx/>
                <a:latin typeface="Monaco" charset="0"/>
                <a:ea typeface="+mn-ea"/>
                <a:cs typeface="+mn-cs"/>
              </a:rPr>
              <a:t>cookies.length;i</a:t>
            </a:r>
            <a:r>
              <a:rPr kumimoji="0" lang="fr-FR" sz="2000" b="0" i="0" u="none" strike="noStrike" kern="1200" cap="none" spc="0" normalizeH="0" baseline="0" noProof="0" dirty="0">
                <a:ln>
                  <a:noFill/>
                </a:ln>
                <a:solidFill>
                  <a:prstClr val="black"/>
                </a:solidFill>
                <a:effectLst/>
                <a:uLnTx/>
                <a:uFillTx/>
                <a:latin typeface="Monaco" charset="0"/>
                <a:ea typeface="+mn-ea"/>
                <a:cs typeface="+mn-cs"/>
              </a:rPr>
              <a:t>++) {</a:t>
            </a:r>
            <a:endParaRPr kumimoji="0" lang="hr-HR" sz="2000" b="0" i="0" u="none" strike="noStrike" kern="1200" cap="none" spc="0" normalizeH="0" baseline="0" noProof="0" dirty="0">
              <a:ln>
                <a:noFill/>
              </a:ln>
              <a:solidFill>
                <a:srgbClr val="4A4A4A"/>
              </a:solidFill>
              <a:effectLst/>
              <a:uLnTx/>
              <a:uFillTx/>
              <a:latin typeface="Monaco"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2000" b="0" i="0" u="none" strike="noStrike" kern="1200" cap="none" spc="0" normalizeH="0" baseline="0" noProof="0" dirty="0">
                <a:ln>
                  <a:noFill/>
                </a:ln>
                <a:solidFill>
                  <a:srgbClr val="0A5287"/>
                </a:solidFill>
                <a:effectLst/>
                <a:uLnTx/>
                <a:uFillTx/>
                <a:latin typeface="Monaco" charset="0"/>
                <a:ea typeface="+mn-ea"/>
                <a:cs typeface="+mn-cs"/>
              </a:rPr>
              <a:t>		if</a:t>
            </a:r>
            <a:r>
              <a:rPr kumimoji="0" lang="fr-FR" sz="2000" b="0" i="0" u="none" strike="noStrike" kern="1200" cap="none" spc="0" normalizeH="0" baseline="0" noProof="0" dirty="0">
                <a:ln>
                  <a:noFill/>
                </a:ln>
                <a:solidFill>
                  <a:prstClr val="black"/>
                </a:solidFill>
                <a:effectLst/>
                <a:uLnTx/>
                <a:uFillTx/>
                <a:latin typeface="Monaco" charset="0"/>
                <a:ea typeface="+mn-ea"/>
                <a:cs typeface="+mn-cs"/>
              </a:rPr>
              <a:t>(cookies[i].</a:t>
            </a:r>
            <a:r>
              <a:rPr kumimoji="0" lang="fr-FR" sz="2000" b="0" i="0" u="none" strike="noStrike" kern="1200" cap="none" spc="0" normalizeH="0" baseline="0" noProof="0" dirty="0" err="1">
                <a:ln>
                  <a:noFill/>
                </a:ln>
                <a:solidFill>
                  <a:prstClr val="black"/>
                </a:solidFill>
                <a:effectLst/>
                <a:uLnTx/>
                <a:uFillTx/>
                <a:latin typeface="Monaco" charset="0"/>
                <a:ea typeface="+mn-ea"/>
                <a:cs typeface="+mn-cs"/>
              </a:rPr>
              <a:t>getName</a:t>
            </a:r>
            <a:r>
              <a:rPr kumimoji="0" lang="fr-FR" sz="2000" b="0" i="0" u="none" strike="noStrike" kern="1200" cap="none" spc="0" normalizeH="0" baseline="0" noProof="0" dirty="0">
                <a:ln>
                  <a:noFill/>
                </a:ln>
                <a:solidFill>
                  <a:prstClr val="black"/>
                </a:solidFill>
                <a:effectLst/>
                <a:uLnTx/>
                <a:uFillTx/>
                <a:latin typeface="Monaco" charset="0"/>
                <a:ea typeface="+mn-ea"/>
                <a:cs typeface="+mn-cs"/>
              </a:rPr>
              <a:t>().</a:t>
            </a:r>
            <a:r>
              <a:rPr kumimoji="0" lang="fr-FR" sz="2000" b="0" i="0" u="none" strike="noStrike" kern="1200" cap="none" spc="0" normalizeH="0" baseline="0" noProof="0" dirty="0" err="1">
                <a:ln>
                  <a:noFill/>
                </a:ln>
                <a:solidFill>
                  <a:prstClr val="black"/>
                </a:solidFill>
                <a:effectLst/>
                <a:uLnTx/>
                <a:uFillTx/>
                <a:latin typeface="Monaco" charset="0"/>
                <a:ea typeface="+mn-ea"/>
                <a:cs typeface="+mn-cs"/>
              </a:rPr>
              <a:t>equals</a:t>
            </a:r>
            <a:r>
              <a:rPr kumimoji="0" lang="fr-FR" sz="2000" b="0" i="0" u="none" strike="noStrike" kern="1200" cap="none" spc="0" normalizeH="0" baseline="0" noProof="0" dirty="0">
                <a:ln>
                  <a:noFill/>
                </a:ln>
                <a:solidFill>
                  <a:prstClr val="black"/>
                </a:solidFill>
                <a:effectLst/>
                <a:uLnTx/>
                <a:uFillTx/>
                <a:latin typeface="Monaco" charset="0"/>
                <a:ea typeface="+mn-ea"/>
                <a:cs typeface="+mn-cs"/>
              </a:rPr>
              <a:t>(</a:t>
            </a:r>
            <a:r>
              <a:rPr kumimoji="0" lang="fr-FR" sz="2000" b="0" i="0" u="none" strike="noStrike" kern="1200" cap="none" spc="0" normalizeH="0" baseline="0" noProof="0" dirty="0">
                <a:ln>
                  <a:noFill/>
                </a:ln>
                <a:solidFill>
                  <a:srgbClr val="0000FF"/>
                </a:solidFill>
                <a:effectLst/>
                <a:uLnTx/>
                <a:uFillTx/>
                <a:latin typeface="Monaco" charset="0"/>
                <a:ea typeface="+mn-ea"/>
                <a:cs typeface="+mn-cs"/>
              </a:rPr>
              <a:t>"nom"</a:t>
            </a:r>
            <a:r>
              <a:rPr kumimoji="0" lang="fr-FR" sz="2000" b="0" i="0" u="none" strike="noStrike" kern="1200" cap="none" spc="0" normalizeH="0" baseline="0" noProof="0" dirty="0">
                <a:ln>
                  <a:noFill/>
                </a:ln>
                <a:solidFill>
                  <a:prstClr val="black"/>
                </a:solidFill>
                <a:effectLst/>
                <a:uLnTx/>
                <a:uFillTx/>
                <a:latin typeface="Monaco" charset="0"/>
                <a:ea typeface="+mn-ea"/>
                <a:cs typeface="+mn-cs"/>
              </a:rPr>
              <a:t>)) {</a:t>
            </a:r>
            <a:endParaRPr kumimoji="0" lang="nb-NO" sz="2000" b="0" i="0" u="none" strike="noStrike" kern="1200" cap="none" spc="0" normalizeH="0" baseline="0" noProof="0" dirty="0">
              <a:ln>
                <a:noFill/>
              </a:ln>
              <a:solidFill>
                <a:srgbClr val="4A4A4A"/>
              </a:solidFill>
              <a:effectLst/>
              <a:uLnTx/>
              <a:uFillTx/>
              <a:latin typeface="Monaco"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nb-NO" sz="2000" b="0" i="0" u="none" strike="noStrike" kern="1200" cap="none" spc="0" normalizeH="0" baseline="0" noProof="0" dirty="0">
                <a:ln>
                  <a:noFill/>
                </a:ln>
                <a:solidFill>
                  <a:prstClr val="black"/>
                </a:solidFill>
                <a:effectLst/>
                <a:uLnTx/>
                <a:uFillTx/>
                <a:latin typeface="Monaco" charset="0"/>
                <a:ea typeface="+mn-ea"/>
                <a:cs typeface="+mn-cs"/>
              </a:rPr>
              <a:t>			</a:t>
            </a:r>
            <a:r>
              <a:rPr kumimoji="0" lang="nb-NO" sz="2000" b="0" i="0" u="none" strike="noStrike" kern="1200" cap="none" spc="0" normalizeH="0" baseline="0" noProof="0" dirty="0" err="1">
                <a:ln>
                  <a:noFill/>
                </a:ln>
                <a:solidFill>
                  <a:prstClr val="black"/>
                </a:solidFill>
                <a:effectLst/>
                <a:uLnTx/>
                <a:uFillTx/>
                <a:latin typeface="Monaco" charset="0"/>
                <a:ea typeface="+mn-ea"/>
                <a:cs typeface="+mn-cs"/>
              </a:rPr>
              <a:t>valeur</a:t>
            </a:r>
            <a:r>
              <a:rPr kumimoji="0" lang="nb-NO" sz="2000" b="0" i="0" u="none" strike="noStrike" kern="1200" cap="none" spc="0" normalizeH="0" baseline="0" noProof="0" dirty="0">
                <a:ln>
                  <a:noFill/>
                </a:ln>
                <a:solidFill>
                  <a:prstClr val="black"/>
                </a:solidFill>
                <a:effectLst/>
                <a:uLnTx/>
                <a:uFillTx/>
                <a:latin typeface="Monaco" charset="0"/>
                <a:ea typeface="+mn-ea"/>
                <a:cs typeface="+mn-cs"/>
              </a:rPr>
              <a:t>=</a:t>
            </a:r>
            <a:r>
              <a:rPr kumimoji="0" lang="nb-NO" sz="2000" b="0" i="0" u="none" strike="noStrike" kern="1200" cap="none" spc="0" normalizeH="0" baseline="0" noProof="0" dirty="0" err="1">
                <a:ln>
                  <a:noFill/>
                </a:ln>
                <a:solidFill>
                  <a:prstClr val="black"/>
                </a:solidFill>
                <a:effectLst/>
                <a:uLnTx/>
                <a:uFillTx/>
                <a:latin typeface="Monaco" charset="0"/>
                <a:ea typeface="+mn-ea"/>
                <a:cs typeface="+mn-cs"/>
              </a:rPr>
              <a:t>cookies</a:t>
            </a:r>
            <a:r>
              <a:rPr kumimoji="0" lang="nb-NO" sz="2000" b="0" i="0" u="none" strike="noStrike" kern="1200" cap="none" spc="0" normalizeH="0" baseline="0" noProof="0" dirty="0">
                <a:ln>
                  <a:noFill/>
                </a:ln>
                <a:solidFill>
                  <a:prstClr val="black"/>
                </a:solidFill>
                <a:effectLst/>
                <a:uLnTx/>
                <a:uFillTx/>
                <a:latin typeface="Monaco" charset="0"/>
                <a:ea typeface="+mn-ea"/>
                <a:cs typeface="+mn-cs"/>
              </a:rPr>
              <a:t>[i].</a:t>
            </a:r>
            <a:r>
              <a:rPr kumimoji="0" lang="nb-NO" sz="2000" b="0" i="0" u="none" strike="noStrike" kern="1200" cap="none" spc="0" normalizeH="0" baseline="0" noProof="0" dirty="0" err="1">
                <a:ln>
                  <a:noFill/>
                </a:ln>
                <a:solidFill>
                  <a:prstClr val="black"/>
                </a:solidFill>
                <a:effectLst/>
                <a:uLnTx/>
                <a:uFillTx/>
                <a:latin typeface="Monaco" charset="0"/>
                <a:ea typeface="+mn-ea"/>
                <a:cs typeface="+mn-cs"/>
              </a:rPr>
              <a:t>getValue</a:t>
            </a:r>
            <a:r>
              <a:rPr kumimoji="0" lang="nb-NO" sz="2000" b="0" i="0" u="none" strike="noStrike" kern="1200" cap="none" spc="0" normalizeH="0" baseline="0" noProof="0" dirty="0">
                <a:ln>
                  <a:noFill/>
                </a:ln>
                <a:solidFill>
                  <a:prstClr val="black"/>
                </a:solidFill>
                <a:effectLst/>
                <a:uLnTx/>
                <a:uFillTx/>
                <a:latin typeface="Monaco" charset="0"/>
                <a:ea typeface="+mn-ea"/>
                <a:cs typeface="+mn-cs"/>
              </a:rPr>
              <a:t>();</a:t>
            </a:r>
            <a:endParaRPr kumimoji="0" lang="hr-HR" sz="2000" b="0" i="0" u="none" strike="noStrike" kern="1200" cap="none" spc="0" normalizeH="0" baseline="0" noProof="0" dirty="0">
              <a:ln>
                <a:noFill/>
              </a:ln>
              <a:solidFill>
                <a:srgbClr val="4A4A4A"/>
              </a:solidFill>
              <a:effectLst/>
              <a:uLnTx/>
              <a:uFillTx/>
              <a:latin typeface="Monaco"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hr-HR" sz="2000" b="0" i="0" u="none" strike="noStrike" kern="1200" cap="none" spc="0" normalizeH="0" baseline="0" noProof="0" dirty="0">
                <a:ln>
                  <a:noFill/>
                </a:ln>
                <a:solidFill>
                  <a:prstClr val="black"/>
                </a:solidFill>
                <a:effectLst/>
                <a:uLnTx/>
                <a:uFillTx/>
                <a:latin typeface="Monaco" charset="0"/>
                <a:ea typeface="+mn-ea"/>
                <a:cs typeface="+mn-cs"/>
              </a:rPr>
              <a:t>		}</a:t>
            </a:r>
            <a:endParaRPr kumimoji="0" lang="nb-NO" sz="2000" b="0" i="0" u="none" strike="noStrike" kern="1200" cap="none" spc="0" normalizeH="0" baseline="0" noProof="0" dirty="0">
              <a:ln>
                <a:noFill/>
              </a:ln>
              <a:solidFill>
                <a:srgbClr val="4A4A4A"/>
              </a:solidFill>
              <a:effectLst/>
              <a:uLnTx/>
              <a:uFillTx/>
              <a:latin typeface="Monaco"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nb-NO" sz="2000" b="0" i="0" u="none" strike="noStrike" kern="1200" cap="none" spc="0" normalizeH="0" baseline="0" noProof="0" dirty="0">
                <a:ln>
                  <a:noFill/>
                </a:ln>
                <a:solidFill>
                  <a:prstClr val="black"/>
                </a:solidFill>
                <a:effectLst/>
                <a:uLnTx/>
                <a:uFillTx/>
                <a:latin typeface="Monaco" charset="0"/>
                <a:ea typeface="+mn-ea"/>
                <a:cs typeface="+mn-cs"/>
              </a:rPr>
              <a:t>}</a:t>
            </a:r>
            <a:endParaRPr kumimoji="0" lang="fr-FR" sz="20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7" name="Titre 1"/>
          <p:cNvSpPr txBox="1">
            <a:spLocks/>
          </p:cNvSpPr>
          <p:nvPr/>
        </p:nvSpPr>
        <p:spPr>
          <a:xfrm>
            <a:off x="940158" y="991674"/>
            <a:ext cx="6645499" cy="838154"/>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marR="0" lvl="0" indent="-571500" algn="ctr" defTabSz="457200" rtl="0" eaLnBrk="1" fontAlgn="auto" latinLnBrk="0" hangingPunct="1">
              <a:lnSpc>
                <a:spcPct val="100000"/>
              </a:lnSpc>
              <a:spcBef>
                <a:spcPct val="0"/>
              </a:spcBef>
              <a:spcAft>
                <a:spcPts val="0"/>
              </a:spcAft>
              <a:buClr>
                <a:srgbClr val="0070C0"/>
              </a:buClr>
              <a:buSzPct val="150000"/>
              <a:buFont typeface="Wingdings" charset="2"/>
              <a:buChar char="v"/>
              <a:tabLst/>
              <a:defRPr/>
            </a:pPr>
            <a:r>
              <a:rPr kumimoji="0" lang="fr-FR" sz="4000" b="1" i="0" u="none" strike="noStrike" kern="1200" cap="none" spc="0" normalizeH="0" baseline="0" noProof="0" dirty="0">
                <a:ln w="3175" cmpd="sng">
                  <a:noFill/>
                </a:ln>
                <a:solidFill>
                  <a:srgbClr val="30ACEC">
                    <a:lumMod val="75000"/>
                  </a:srgbClr>
                </a:solidFill>
                <a:effectLst/>
                <a:uLnTx/>
                <a:uFillTx/>
                <a:latin typeface="Corbel" panose="020B0503020204020204"/>
                <a:ea typeface="+mj-ea"/>
                <a:cs typeface="+mj-cs"/>
              </a:rPr>
              <a:t>l'utilisation des cookies</a:t>
            </a:r>
          </a:p>
        </p:txBody>
      </p:sp>
      <p:sp>
        <p:nvSpPr>
          <p:cNvPr id="9" name="Titre 1"/>
          <p:cNvSpPr txBox="1">
            <a:spLocks/>
          </p:cNvSpPr>
          <p:nvPr/>
        </p:nvSpPr>
        <p:spPr>
          <a:xfrm>
            <a:off x="1199118" y="-173226"/>
            <a:ext cx="10670980" cy="97916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fr-FR" sz="4000" b="1" i="0" u="none" strike="noStrike" kern="1200" cap="none" spc="0" normalizeH="0" baseline="0" noProof="0" dirty="0">
                <a:ln w="3175" cmpd="sng">
                  <a:noFill/>
                </a:ln>
                <a:solidFill>
                  <a:srgbClr val="C00000"/>
                </a:solidFill>
                <a:effectLst/>
                <a:uLnTx/>
                <a:uFillTx/>
                <a:latin typeface="Corbel" panose="020B0503020204020204"/>
                <a:ea typeface="+mj-ea"/>
                <a:cs typeface="+mj-cs"/>
              </a:rPr>
              <a:t>Etat des clients</a:t>
            </a:r>
            <a:endParaRPr kumimoji="0" lang="fr-FR" sz="4000" b="1" i="0" u="none" strike="noStrike" kern="1200" cap="none" spc="0" normalizeH="0" baseline="0" noProof="0" dirty="0">
              <a:ln w="3175" cmpd="sng">
                <a:noFill/>
              </a:ln>
              <a:solidFill>
                <a:srgbClr val="0070C0"/>
              </a:solidFill>
              <a:effectLst/>
              <a:uLnTx/>
              <a:uFillTx/>
              <a:latin typeface="Corbel" panose="020B0503020204020204"/>
              <a:ea typeface="+mj-ea"/>
              <a:cs typeface="+mj-cs"/>
            </a:endParaRPr>
          </a:p>
        </p:txBody>
      </p:sp>
    </p:spTree>
    <p:extLst>
      <p:ext uri="{BB962C8B-B14F-4D97-AF65-F5344CB8AC3E}">
        <p14:creationId xmlns:p14="http://schemas.microsoft.com/office/powerpoint/2010/main" val="4190613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491522" y="1291609"/>
            <a:ext cx="10700478" cy="4550319"/>
          </a:xfrm>
        </p:spPr>
        <p:txBody>
          <a:bodyPr>
            <a:normAutofit fontScale="62500" lnSpcReduction="20000"/>
          </a:bodyPr>
          <a:lstStyle/>
          <a:p>
            <a:pPr lvl="1"/>
            <a:r>
              <a:rPr lang="fr-FR" sz="3400" dirty="0"/>
              <a:t>L’utilisation de </a:t>
            </a:r>
            <a:r>
              <a:rPr lang="fr-FR" sz="3400" b="1" dirty="0">
                <a:solidFill>
                  <a:srgbClr val="FF0000"/>
                </a:solidFill>
              </a:rPr>
              <a:t>sessions HTTP</a:t>
            </a:r>
            <a:r>
              <a:rPr lang="fr-FR" sz="3400" dirty="0"/>
              <a:t> est plus souple que les </a:t>
            </a:r>
            <a:r>
              <a:rPr lang="fr-FR" sz="3400" b="1" dirty="0"/>
              <a:t>cookies</a:t>
            </a:r>
            <a:r>
              <a:rPr lang="fr-FR" sz="3400" dirty="0"/>
              <a:t> et offre des possibilités plus intéressantes car nous pouvons stocker des chaines de caractères mais aussi des objets.</a:t>
            </a:r>
          </a:p>
          <a:p>
            <a:pPr lvl="1"/>
            <a:r>
              <a:rPr lang="fr-FR" sz="3400" dirty="0"/>
              <a:t> Une session permet d’identifier un utilisateur tout au long de sa navigation dans l’application Web. Une session est unique car elle est identifiée par un ID. </a:t>
            </a:r>
          </a:p>
          <a:p>
            <a:pPr lvl="1"/>
            <a:r>
              <a:rPr lang="fr-FR" sz="3400" dirty="0"/>
              <a:t>Contrairement au cookie, une </a:t>
            </a:r>
            <a:r>
              <a:rPr lang="fr-FR" sz="3400" b="1" dirty="0">
                <a:solidFill>
                  <a:srgbClr val="FF0000"/>
                </a:solidFill>
              </a:rPr>
              <a:t>session HTTP</a:t>
            </a:r>
            <a:r>
              <a:rPr lang="fr-FR" sz="3400" dirty="0"/>
              <a:t> n’est pas persistante par défaut. Chaque fois que l’utilisateur visite le site (ouverture et fermeture du navigateur), une nouvelle session est créée. Par contre, elle permet de conserver des données complexes au sein d’un fichier enregistré du coté́ serveur. </a:t>
            </a:r>
          </a:p>
          <a:p>
            <a:pPr lvl="1"/>
            <a:r>
              <a:rPr lang="fr-FR" sz="3400" dirty="0"/>
              <a:t>La durée de vie d’une session est paramétrable au niveau du fichier de configuration web.xml du serveur Java. En règle générale, la valeur par </a:t>
            </a:r>
            <a:r>
              <a:rPr lang="fr-FR" sz="3400" b="1" dirty="0"/>
              <a:t>défaut est de 30 minutes</a:t>
            </a:r>
            <a:r>
              <a:rPr lang="fr-FR" sz="3400" dirty="0"/>
              <a:t>. C’est­ à­ dire qu’au bout d’une demi­ heure d’inactivité́ sur le site, la session du client est détruite.</a:t>
            </a:r>
          </a:p>
          <a:p>
            <a:pPr lvl="1"/>
            <a:r>
              <a:rPr lang="fr-FR" sz="3400" dirty="0"/>
              <a:t>Le temps de session peut être paramétré́ dans le fichier </a:t>
            </a:r>
            <a:r>
              <a:rPr lang="fr-FR" sz="3400" b="1" dirty="0">
                <a:solidFill>
                  <a:srgbClr val="FF0000"/>
                </a:solidFill>
              </a:rPr>
              <a:t>web.xml </a:t>
            </a:r>
            <a:r>
              <a:rPr lang="fr-FR" sz="3400" dirty="0"/>
              <a:t>de la façon suivante : </a:t>
            </a:r>
          </a:p>
          <a:p>
            <a:pPr lvl="1">
              <a:buFont typeface="Wingdings" charset="2"/>
              <a:buChar char="ü"/>
            </a:pPr>
            <a:endParaRPr lang="fr-FR" sz="3400" dirty="0"/>
          </a:p>
        </p:txBody>
      </p:sp>
      <p:sp>
        <p:nvSpPr>
          <p:cNvPr id="4" name="Espace réservé du numéro de diapositive 3"/>
          <p:cNvSpPr>
            <a:spLocks noGrp="1"/>
          </p:cNvSpPr>
          <p:nvPr>
            <p:ph type="sldNum" sz="quarter" idx="12"/>
          </p:nvPr>
        </p:nvSpPr>
        <p:spPr>
          <a:xfrm>
            <a:off x="11419337" y="6327602"/>
            <a:ext cx="551167"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000" b="0" i="0" u="none" strike="noStrike" kern="1200" cap="none" spc="0" normalizeH="0" baseline="0" noProof="0" smtClean="0">
                <a:ln>
                  <a:noFill/>
                </a:ln>
                <a:solidFill>
                  <a:prstClr val="black"/>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47</a:t>
            </a:fld>
            <a:endParaRPr kumimoji="0" lang="en-US" sz="10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6" name="ZoneTexte 5"/>
          <p:cNvSpPr txBox="1"/>
          <p:nvPr/>
        </p:nvSpPr>
        <p:spPr>
          <a:xfrm>
            <a:off x="554636" y="-779489"/>
            <a:ext cx="184731"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7" name="Titre 1"/>
          <p:cNvSpPr txBox="1">
            <a:spLocks/>
          </p:cNvSpPr>
          <p:nvPr/>
        </p:nvSpPr>
        <p:spPr>
          <a:xfrm>
            <a:off x="1017431" y="574004"/>
            <a:ext cx="6645499" cy="838154"/>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marR="0" lvl="0" indent="-571500" algn="ctr" defTabSz="457200" rtl="0" eaLnBrk="1" fontAlgn="auto" latinLnBrk="0" hangingPunct="1">
              <a:lnSpc>
                <a:spcPct val="100000"/>
              </a:lnSpc>
              <a:spcBef>
                <a:spcPct val="0"/>
              </a:spcBef>
              <a:spcAft>
                <a:spcPts val="0"/>
              </a:spcAft>
              <a:buClr>
                <a:srgbClr val="0070C0"/>
              </a:buClr>
              <a:buSzPct val="150000"/>
              <a:buFont typeface="Wingdings" charset="2"/>
              <a:buChar char="v"/>
              <a:tabLst/>
              <a:defRPr/>
            </a:pPr>
            <a:r>
              <a:rPr kumimoji="0" lang="fr-FR" sz="4000" b="1" i="0" u="none" strike="noStrike" kern="1200" cap="none" spc="0" normalizeH="0" baseline="0" noProof="0" dirty="0">
                <a:ln w="3175" cmpd="sng">
                  <a:noFill/>
                </a:ln>
                <a:solidFill>
                  <a:srgbClr val="30ACEC">
                    <a:lumMod val="75000"/>
                  </a:srgbClr>
                </a:solidFill>
                <a:effectLst/>
                <a:uLnTx/>
                <a:uFillTx/>
                <a:latin typeface="Corbel" panose="020B0503020204020204"/>
                <a:ea typeface="+mj-ea"/>
                <a:cs typeface="+mj-cs"/>
              </a:rPr>
              <a:t>l'utilisation des sessions</a:t>
            </a:r>
          </a:p>
        </p:txBody>
      </p:sp>
      <p:sp>
        <p:nvSpPr>
          <p:cNvPr id="9" name="Titre 1"/>
          <p:cNvSpPr txBox="1">
            <a:spLocks/>
          </p:cNvSpPr>
          <p:nvPr/>
        </p:nvSpPr>
        <p:spPr>
          <a:xfrm>
            <a:off x="1199118" y="-173226"/>
            <a:ext cx="10670980" cy="97916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fr-FR" sz="4000" b="1" i="0" u="none" strike="noStrike" kern="1200" cap="none" spc="0" normalizeH="0" baseline="0" noProof="0" dirty="0">
                <a:ln w="3175" cmpd="sng">
                  <a:noFill/>
                </a:ln>
                <a:solidFill>
                  <a:srgbClr val="C00000"/>
                </a:solidFill>
                <a:effectLst/>
                <a:uLnTx/>
                <a:uFillTx/>
                <a:latin typeface="Corbel" panose="020B0503020204020204"/>
                <a:ea typeface="+mj-ea"/>
                <a:cs typeface="+mj-cs"/>
              </a:rPr>
              <a:t>Etat des clients</a:t>
            </a:r>
            <a:endParaRPr kumimoji="0" lang="fr-FR" sz="4000" b="1" i="0" u="none" strike="noStrike" kern="1200" cap="none" spc="0" normalizeH="0" baseline="0" noProof="0" dirty="0">
              <a:ln w="3175" cmpd="sng">
                <a:noFill/>
              </a:ln>
              <a:solidFill>
                <a:srgbClr val="0070C0"/>
              </a:solidFill>
              <a:effectLst/>
              <a:uLnTx/>
              <a:uFillTx/>
              <a:latin typeface="Corbel" panose="020B0503020204020204"/>
              <a:ea typeface="+mj-ea"/>
              <a:cs typeface="+mj-cs"/>
            </a:endParaRPr>
          </a:p>
        </p:txBody>
      </p:sp>
      <p:sp>
        <p:nvSpPr>
          <p:cNvPr id="8" name="Rectangle 7"/>
          <p:cNvSpPr/>
          <p:nvPr/>
        </p:nvSpPr>
        <p:spPr>
          <a:xfrm>
            <a:off x="2816250" y="5422006"/>
            <a:ext cx="8603087" cy="127072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prstClr val="black"/>
                </a:solidFill>
                <a:effectLst/>
                <a:uLnTx/>
                <a:uFillTx/>
                <a:latin typeface="Courier" charset="0"/>
                <a:ea typeface="+mn-ea"/>
                <a:cs typeface="+mn-cs"/>
              </a:rPr>
              <a:t>...</a:t>
            </a:r>
            <a:br>
              <a:rPr kumimoji="0" lang="fr-FR" sz="1200" b="0" i="0" u="none" strike="noStrike" kern="1200" cap="none" spc="0" normalizeH="0" baseline="0" noProof="0" dirty="0">
                <a:ln>
                  <a:noFill/>
                </a:ln>
                <a:solidFill>
                  <a:prstClr val="black"/>
                </a:solidFill>
                <a:effectLst/>
                <a:uLnTx/>
                <a:uFillTx/>
                <a:latin typeface="Courier" charset="0"/>
                <a:ea typeface="+mn-ea"/>
                <a:cs typeface="+mn-cs"/>
              </a:rPr>
            </a:br>
            <a:r>
              <a:rPr kumimoji="0" lang="fr-FR" sz="1200" b="0" i="0" u="none" strike="noStrike" kern="1200" cap="none" spc="0" normalizeH="0" baseline="0" noProof="0" dirty="0">
                <a:ln>
                  <a:noFill/>
                </a:ln>
                <a:solidFill>
                  <a:prstClr val="black"/>
                </a:solidFill>
                <a:effectLst/>
                <a:uLnTx/>
                <a:uFillTx/>
                <a:latin typeface="Courier" charset="0"/>
                <a:ea typeface="+mn-ea"/>
                <a:cs typeface="+mn-cs"/>
              </a:rPr>
              <a:t>&lt;!-- définir le temps des sessions (temps en minutes) --&gt; </a:t>
            </a:r>
            <a:endParaRPr kumimoji="0" lang="fr-FR" sz="12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prstClr val="black"/>
                </a:solidFill>
                <a:effectLst/>
                <a:uLnTx/>
                <a:uFillTx/>
                <a:latin typeface="Courier" charset="0"/>
                <a:ea typeface="+mn-ea"/>
                <a:cs typeface="+mn-cs"/>
              </a:rPr>
              <a:t>&lt;session-config&gt;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prstClr val="black"/>
                </a:solidFill>
                <a:effectLst/>
                <a:uLnTx/>
                <a:uFillTx/>
                <a:latin typeface="Courier" charset="0"/>
                <a:ea typeface="+mn-ea"/>
                <a:cs typeface="+mn-cs"/>
              </a:rPr>
              <a:t>		&lt;session-timeout&gt;60&lt;/session-timeout&gt; </a:t>
            </a:r>
            <a:endParaRPr kumimoji="0" lang="fr-FR" sz="12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prstClr val="black"/>
                </a:solidFill>
                <a:effectLst/>
                <a:uLnTx/>
                <a:uFillTx/>
                <a:latin typeface="Courier" charset="0"/>
                <a:ea typeface="+mn-ea"/>
                <a:cs typeface="+mn-cs"/>
              </a:rPr>
              <a:t>&lt;/session-config&gt;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prstClr val="black"/>
                </a:solidFill>
                <a:effectLst/>
                <a:uLnTx/>
                <a:uFillTx/>
                <a:latin typeface="Courier" charset="0"/>
                <a:ea typeface="+mn-ea"/>
                <a:cs typeface="+mn-cs"/>
              </a:rPr>
              <a:t>... </a:t>
            </a:r>
            <a:endParaRPr kumimoji="0" lang="fr-FR" sz="12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Tree>
    <p:extLst>
      <p:ext uri="{BB962C8B-B14F-4D97-AF65-F5344CB8AC3E}">
        <p14:creationId xmlns:p14="http://schemas.microsoft.com/office/powerpoint/2010/main" val="2146259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491522" y="1291608"/>
            <a:ext cx="10700478" cy="5566391"/>
          </a:xfrm>
        </p:spPr>
        <p:txBody>
          <a:bodyPr>
            <a:normAutofit fontScale="55000" lnSpcReduction="20000"/>
          </a:bodyPr>
          <a:lstStyle/>
          <a:p>
            <a:pPr lvl="1"/>
            <a:r>
              <a:rPr lang="fr-FR" sz="3400" dirty="0"/>
              <a:t>L’interface </a:t>
            </a:r>
            <a:r>
              <a:rPr lang="fr-FR" sz="3400" b="1" dirty="0" err="1">
                <a:solidFill>
                  <a:srgbClr val="FF0000"/>
                </a:solidFill>
              </a:rPr>
              <a:t>javax.servlet.http.HttpServletRequest</a:t>
            </a:r>
            <a:r>
              <a:rPr lang="fr-FR" sz="3400" dirty="0"/>
              <a:t> définit deux méthodes qui permettent d’obtenir une session HTTP. </a:t>
            </a:r>
          </a:p>
          <a:p>
            <a:pPr lvl="2">
              <a:buFont typeface="Wingdings" charset="2"/>
              <a:buChar char="ü"/>
            </a:pPr>
            <a:r>
              <a:rPr lang="fr-FR" sz="3200" dirty="0"/>
              <a:t>La méthode </a:t>
            </a:r>
            <a:r>
              <a:rPr lang="fr-FR" sz="3200" b="1" dirty="0" err="1">
                <a:solidFill>
                  <a:srgbClr val="FF0000"/>
                </a:solidFill>
              </a:rPr>
              <a:t>getSession</a:t>
            </a:r>
            <a:r>
              <a:rPr lang="fr-FR" sz="3200" b="1" dirty="0">
                <a:solidFill>
                  <a:srgbClr val="FF0000"/>
                </a:solidFill>
              </a:rPr>
              <a:t>() </a:t>
            </a:r>
            <a:r>
              <a:rPr lang="fr-FR" sz="3200" dirty="0"/>
              <a:t>retourne la session courante </a:t>
            </a:r>
          </a:p>
          <a:p>
            <a:pPr lvl="2">
              <a:buFont typeface="Wingdings" charset="2"/>
              <a:buChar char="ü"/>
            </a:pPr>
            <a:r>
              <a:rPr lang="fr-FR" sz="3200" dirty="0"/>
              <a:t>la méthode </a:t>
            </a:r>
            <a:r>
              <a:rPr lang="fr-FR" sz="3200" b="1" dirty="0" err="1">
                <a:solidFill>
                  <a:srgbClr val="FF0000"/>
                </a:solidFill>
              </a:rPr>
              <a:t>getSession</a:t>
            </a:r>
            <a:r>
              <a:rPr lang="fr-FR" sz="3200" b="1" dirty="0">
                <a:solidFill>
                  <a:srgbClr val="FF0000"/>
                </a:solidFill>
              </a:rPr>
              <a:t>(</a:t>
            </a:r>
            <a:r>
              <a:rPr lang="fr-FR" sz="3200" b="1" dirty="0" err="1">
                <a:solidFill>
                  <a:srgbClr val="FF0000"/>
                </a:solidFill>
              </a:rPr>
              <a:t>param</a:t>
            </a:r>
            <a:r>
              <a:rPr lang="fr-FR" sz="3200" b="1" dirty="0">
                <a:solidFill>
                  <a:srgbClr val="FF0000"/>
                </a:solidFill>
              </a:rPr>
              <a:t>)</a:t>
            </a:r>
            <a:r>
              <a:rPr lang="fr-FR" sz="3200" dirty="0"/>
              <a:t> retourne une nouvelle session si la requête ne contient pas déjà̀ de session </a:t>
            </a:r>
          </a:p>
          <a:p>
            <a:pPr lvl="1">
              <a:buFont typeface="Arial" charset="0"/>
              <a:buChar char="•"/>
            </a:pPr>
            <a:r>
              <a:rPr lang="fr-FR" sz="3400" dirty="0"/>
              <a:t>L’interface </a:t>
            </a:r>
            <a:r>
              <a:rPr lang="fr-FR" sz="3400" b="1" dirty="0">
                <a:solidFill>
                  <a:srgbClr val="FF0000"/>
                </a:solidFill>
              </a:rPr>
              <a:t>javax.servlet.http.HttpSession</a:t>
            </a:r>
            <a:r>
              <a:rPr lang="fr-FR" sz="3400" dirty="0"/>
              <a:t> définit plusieurs méthodes </a:t>
            </a:r>
            <a:r>
              <a:rPr lang="fr-FR" sz="3400" b="1" dirty="0">
                <a:solidFill>
                  <a:srgbClr val="FF0000"/>
                </a:solidFill>
              </a:rPr>
              <a:t>pour manipuler les sessions</a:t>
            </a:r>
            <a:r>
              <a:rPr lang="fr-FR" sz="3400" dirty="0"/>
              <a:t>. </a:t>
            </a:r>
          </a:p>
          <a:p>
            <a:pPr lvl="2">
              <a:buFont typeface="Wingdings" charset="2"/>
              <a:buChar char="ü"/>
            </a:pPr>
            <a:r>
              <a:rPr lang="fr-FR" sz="3200" dirty="0"/>
              <a:t>La méthode </a:t>
            </a:r>
            <a:r>
              <a:rPr lang="fr-FR" sz="3200" b="1" dirty="0" err="1">
                <a:solidFill>
                  <a:srgbClr val="FF0000"/>
                </a:solidFill>
              </a:rPr>
              <a:t>setAttribute</a:t>
            </a:r>
            <a:r>
              <a:rPr lang="fr-FR" sz="3200" b="1" dirty="0">
                <a:solidFill>
                  <a:srgbClr val="FF0000"/>
                </a:solidFill>
              </a:rPr>
              <a:t>(</a:t>
            </a:r>
            <a:r>
              <a:rPr lang="fr-FR" sz="3200" b="1" dirty="0" err="1">
                <a:solidFill>
                  <a:srgbClr val="FF0000"/>
                </a:solidFill>
              </a:rPr>
              <a:t>nom,objet</a:t>
            </a:r>
            <a:r>
              <a:rPr lang="fr-FR" sz="3200" b="1" dirty="0">
                <a:solidFill>
                  <a:srgbClr val="FF0000"/>
                </a:solidFill>
              </a:rPr>
              <a:t>)</a:t>
            </a:r>
            <a:r>
              <a:rPr lang="fr-FR" sz="3200" dirty="0"/>
              <a:t> permet de stocker un attribut dans le contexte de la session HTTP. Si le nom de l’attribut existe déjà̀, la valeur existante est remplacée par la nouvelle. </a:t>
            </a:r>
          </a:p>
          <a:p>
            <a:pPr lvl="2">
              <a:buFont typeface="Wingdings" charset="2"/>
              <a:buChar char="ü"/>
            </a:pPr>
            <a:r>
              <a:rPr lang="fr-FR" sz="3200" dirty="0"/>
              <a:t>La méthode </a:t>
            </a:r>
            <a:r>
              <a:rPr lang="fr-FR" sz="3200" b="1" dirty="0" err="1">
                <a:solidFill>
                  <a:srgbClr val="FF0000"/>
                </a:solidFill>
              </a:rPr>
              <a:t>getAttribute</a:t>
            </a:r>
            <a:r>
              <a:rPr lang="fr-FR" sz="3200" b="1" dirty="0">
                <a:solidFill>
                  <a:srgbClr val="FF0000"/>
                </a:solidFill>
              </a:rPr>
              <a:t>(nom)</a:t>
            </a:r>
            <a:r>
              <a:rPr lang="fr-FR" sz="3200" dirty="0"/>
              <a:t> permet de récupérer dans le contexte de la session la valeur d’un attribut ou </a:t>
            </a:r>
            <a:r>
              <a:rPr lang="fr-FR" sz="3200" b="1" dirty="0" err="1"/>
              <a:t>null</a:t>
            </a:r>
            <a:r>
              <a:rPr lang="fr-FR" sz="3200" dirty="0"/>
              <a:t> si l’attribut n’existe pas. </a:t>
            </a:r>
          </a:p>
          <a:p>
            <a:pPr lvl="2">
              <a:buFont typeface="Wingdings" charset="2"/>
              <a:buChar char="ü"/>
            </a:pPr>
            <a:r>
              <a:rPr lang="fr-FR" sz="3200" dirty="0"/>
              <a:t>La méthode </a:t>
            </a:r>
            <a:r>
              <a:rPr lang="fr-FR" sz="3200" b="1" dirty="0" err="1">
                <a:solidFill>
                  <a:srgbClr val="FF0000"/>
                </a:solidFill>
              </a:rPr>
              <a:t>removeAttribute</a:t>
            </a:r>
            <a:r>
              <a:rPr lang="fr-FR" sz="3200" b="1" dirty="0">
                <a:solidFill>
                  <a:srgbClr val="FF0000"/>
                </a:solidFill>
              </a:rPr>
              <a:t>(nom)</a:t>
            </a:r>
            <a:r>
              <a:rPr lang="fr-FR" sz="3200" dirty="0"/>
              <a:t> permet de supprimer un attribut dans le contexte de la session. </a:t>
            </a:r>
          </a:p>
          <a:p>
            <a:pPr lvl="2">
              <a:buFont typeface="Wingdings" charset="2"/>
              <a:buChar char="ü"/>
            </a:pPr>
            <a:r>
              <a:rPr lang="fr-FR" sz="3200" dirty="0"/>
              <a:t>La méthode </a:t>
            </a:r>
            <a:r>
              <a:rPr lang="fr-FR" sz="3200" b="1" dirty="0" err="1">
                <a:solidFill>
                  <a:srgbClr val="FF0000"/>
                </a:solidFill>
              </a:rPr>
              <a:t>isNew</a:t>
            </a:r>
            <a:r>
              <a:rPr lang="fr-FR" sz="3200" b="1" dirty="0">
                <a:solidFill>
                  <a:srgbClr val="FF0000"/>
                </a:solidFill>
              </a:rPr>
              <a:t>() </a:t>
            </a:r>
            <a:r>
              <a:rPr lang="fr-FR" sz="3200" dirty="0"/>
              <a:t>permet de savoir si la session est nouvelle ou non. Une session est nouvelle tant qu’il n’y a pas eu d’accès.</a:t>
            </a:r>
          </a:p>
          <a:p>
            <a:pPr lvl="2">
              <a:buFont typeface="Wingdings" charset="2"/>
              <a:buChar char="ü"/>
            </a:pPr>
            <a:r>
              <a:rPr lang="fr-FR" sz="3200" dirty="0"/>
              <a:t> La méthode </a:t>
            </a:r>
            <a:r>
              <a:rPr lang="fr-FR" sz="3200" b="1" dirty="0" err="1">
                <a:solidFill>
                  <a:srgbClr val="FF0000"/>
                </a:solidFill>
              </a:rPr>
              <a:t>invalidate</a:t>
            </a:r>
            <a:r>
              <a:rPr lang="fr-FR" sz="3200" b="1" dirty="0">
                <a:solidFill>
                  <a:srgbClr val="FF0000"/>
                </a:solidFill>
              </a:rPr>
              <a:t>()</a:t>
            </a:r>
            <a:r>
              <a:rPr lang="fr-FR" sz="3200" dirty="0"/>
              <a:t> permet de détruire immédiatement la session courante et l’ensemble de ses attributs. </a:t>
            </a:r>
          </a:p>
          <a:p>
            <a:pPr lvl="2">
              <a:buFont typeface="Wingdings" charset="2"/>
              <a:buChar char="ü"/>
            </a:pPr>
            <a:r>
              <a:rPr lang="fr-FR" sz="3200" dirty="0"/>
              <a:t>La méthode </a:t>
            </a:r>
            <a:r>
              <a:rPr lang="fr-FR" sz="3200" b="1" dirty="0" err="1">
                <a:solidFill>
                  <a:srgbClr val="FF0000"/>
                </a:solidFill>
              </a:rPr>
              <a:t>getId</a:t>
            </a:r>
            <a:r>
              <a:rPr lang="fr-FR" sz="3200" b="1" dirty="0">
                <a:solidFill>
                  <a:srgbClr val="FF0000"/>
                </a:solidFill>
              </a:rPr>
              <a:t>() </a:t>
            </a:r>
            <a:r>
              <a:rPr lang="fr-FR" sz="3200" dirty="0"/>
              <a:t>permet de retourner l’identifiant de la session HTTP. </a:t>
            </a:r>
          </a:p>
        </p:txBody>
      </p:sp>
      <p:sp>
        <p:nvSpPr>
          <p:cNvPr id="4" name="Espace réservé du numéro de diapositive 3"/>
          <p:cNvSpPr>
            <a:spLocks noGrp="1"/>
          </p:cNvSpPr>
          <p:nvPr>
            <p:ph type="sldNum" sz="quarter" idx="12"/>
          </p:nvPr>
        </p:nvSpPr>
        <p:spPr>
          <a:xfrm>
            <a:off x="11419337" y="6327602"/>
            <a:ext cx="551167"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000" b="0" i="0" u="none" strike="noStrike" kern="1200" cap="none" spc="0" normalizeH="0" baseline="0" noProof="0" smtClean="0">
                <a:ln>
                  <a:noFill/>
                </a:ln>
                <a:solidFill>
                  <a:prstClr val="black"/>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48</a:t>
            </a:fld>
            <a:endParaRPr kumimoji="0" lang="en-US" sz="10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6" name="ZoneTexte 5"/>
          <p:cNvSpPr txBox="1"/>
          <p:nvPr/>
        </p:nvSpPr>
        <p:spPr>
          <a:xfrm>
            <a:off x="554636" y="-779489"/>
            <a:ext cx="184731"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7" name="Titre 1"/>
          <p:cNvSpPr txBox="1">
            <a:spLocks/>
          </p:cNvSpPr>
          <p:nvPr/>
        </p:nvSpPr>
        <p:spPr>
          <a:xfrm>
            <a:off x="1017431" y="574004"/>
            <a:ext cx="6645499" cy="838154"/>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marR="0" lvl="0" indent="-571500" algn="ctr" defTabSz="457200" rtl="0" eaLnBrk="1" fontAlgn="auto" latinLnBrk="0" hangingPunct="1">
              <a:lnSpc>
                <a:spcPct val="100000"/>
              </a:lnSpc>
              <a:spcBef>
                <a:spcPct val="0"/>
              </a:spcBef>
              <a:spcAft>
                <a:spcPts val="0"/>
              </a:spcAft>
              <a:buClr>
                <a:srgbClr val="0070C0"/>
              </a:buClr>
              <a:buSzPct val="150000"/>
              <a:buFont typeface="Wingdings" charset="2"/>
              <a:buChar char="v"/>
              <a:tabLst/>
              <a:defRPr/>
            </a:pPr>
            <a:r>
              <a:rPr kumimoji="0" lang="fr-FR" sz="4000" b="1" i="0" u="none" strike="noStrike" kern="1200" cap="none" spc="0" normalizeH="0" baseline="0" noProof="0" dirty="0">
                <a:ln w="3175" cmpd="sng">
                  <a:noFill/>
                </a:ln>
                <a:solidFill>
                  <a:srgbClr val="30ACEC">
                    <a:lumMod val="75000"/>
                  </a:srgbClr>
                </a:solidFill>
                <a:effectLst/>
                <a:uLnTx/>
                <a:uFillTx/>
                <a:latin typeface="Corbel" panose="020B0503020204020204"/>
                <a:ea typeface="+mj-ea"/>
                <a:cs typeface="+mj-cs"/>
              </a:rPr>
              <a:t>l'utilisation des sessions</a:t>
            </a:r>
          </a:p>
        </p:txBody>
      </p:sp>
      <p:sp>
        <p:nvSpPr>
          <p:cNvPr id="9" name="Titre 1"/>
          <p:cNvSpPr txBox="1">
            <a:spLocks/>
          </p:cNvSpPr>
          <p:nvPr/>
        </p:nvSpPr>
        <p:spPr>
          <a:xfrm>
            <a:off x="1199118" y="-173226"/>
            <a:ext cx="10670980" cy="97916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fr-FR" sz="4000" b="1" i="0" u="none" strike="noStrike" kern="1200" cap="none" spc="0" normalizeH="0" baseline="0" noProof="0" dirty="0">
                <a:ln w="3175" cmpd="sng">
                  <a:noFill/>
                </a:ln>
                <a:solidFill>
                  <a:srgbClr val="C00000"/>
                </a:solidFill>
                <a:effectLst/>
                <a:uLnTx/>
                <a:uFillTx/>
                <a:latin typeface="Corbel" panose="020B0503020204020204"/>
                <a:ea typeface="+mj-ea"/>
                <a:cs typeface="+mj-cs"/>
              </a:rPr>
              <a:t>Etat des clients</a:t>
            </a:r>
            <a:endParaRPr kumimoji="0" lang="fr-FR" sz="4000" b="1" i="0" u="none" strike="noStrike" kern="1200" cap="none" spc="0" normalizeH="0" baseline="0" noProof="0" dirty="0">
              <a:ln w="3175" cmpd="sng">
                <a:noFill/>
              </a:ln>
              <a:solidFill>
                <a:srgbClr val="0070C0"/>
              </a:solidFill>
              <a:effectLst/>
              <a:uLnTx/>
              <a:uFillTx/>
              <a:latin typeface="Corbel" panose="020B0503020204020204"/>
              <a:ea typeface="+mj-ea"/>
              <a:cs typeface="+mj-cs"/>
            </a:endParaRPr>
          </a:p>
        </p:txBody>
      </p:sp>
    </p:spTree>
    <p:extLst>
      <p:ext uri="{BB962C8B-B14F-4D97-AF65-F5344CB8AC3E}">
        <p14:creationId xmlns:p14="http://schemas.microsoft.com/office/powerpoint/2010/main" val="40810371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491522" y="1777284"/>
            <a:ext cx="10700478" cy="1043189"/>
          </a:xfrm>
        </p:spPr>
        <p:txBody>
          <a:bodyPr>
            <a:normAutofit/>
          </a:bodyPr>
          <a:lstStyle/>
          <a:p>
            <a:pPr lvl="1"/>
            <a:r>
              <a:rPr lang="fr-FR" sz="3400" dirty="0"/>
              <a:t>Exemple:</a:t>
            </a:r>
          </a:p>
        </p:txBody>
      </p:sp>
      <p:sp>
        <p:nvSpPr>
          <p:cNvPr id="4" name="Espace réservé du numéro de diapositive 3"/>
          <p:cNvSpPr>
            <a:spLocks noGrp="1"/>
          </p:cNvSpPr>
          <p:nvPr>
            <p:ph type="sldNum" sz="quarter" idx="12"/>
          </p:nvPr>
        </p:nvSpPr>
        <p:spPr>
          <a:xfrm>
            <a:off x="11419337" y="6327602"/>
            <a:ext cx="551167"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000" b="0" i="0" u="none" strike="noStrike" kern="1200" cap="none" spc="0" normalizeH="0" baseline="0" noProof="0" smtClean="0">
                <a:ln>
                  <a:noFill/>
                </a:ln>
                <a:solidFill>
                  <a:prstClr val="black"/>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49</a:t>
            </a:fld>
            <a:endParaRPr kumimoji="0" lang="en-US" sz="10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6" name="ZoneTexte 5"/>
          <p:cNvSpPr txBox="1"/>
          <p:nvPr/>
        </p:nvSpPr>
        <p:spPr>
          <a:xfrm>
            <a:off x="554636" y="-779489"/>
            <a:ext cx="184731"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5" name="Rectangle 4"/>
          <p:cNvSpPr/>
          <p:nvPr/>
        </p:nvSpPr>
        <p:spPr>
          <a:xfrm>
            <a:off x="2042689" y="2680859"/>
            <a:ext cx="9827409" cy="227750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2000" b="0" i="0" u="none" strike="noStrike" kern="1200" cap="none" spc="0" normalizeH="0" baseline="0" noProof="0" dirty="0" err="1">
                <a:ln>
                  <a:noFill/>
                </a:ln>
                <a:solidFill>
                  <a:prstClr val="black"/>
                </a:solidFill>
                <a:effectLst/>
                <a:uLnTx/>
                <a:uFillTx/>
                <a:latin typeface="Courier" charset="0"/>
                <a:ea typeface="+mn-ea"/>
                <a:cs typeface="+mn-cs"/>
              </a:rPr>
              <a:t>HttpSession</a:t>
            </a:r>
            <a:r>
              <a:rPr kumimoji="0" lang="fr-FR" sz="2000" b="0" i="0" u="none" strike="noStrike" kern="1200" cap="none" spc="0" normalizeH="0" baseline="0" noProof="0" dirty="0">
                <a:ln>
                  <a:noFill/>
                </a:ln>
                <a:solidFill>
                  <a:prstClr val="black"/>
                </a:solidFill>
                <a:effectLst/>
                <a:uLnTx/>
                <a:uFillTx/>
                <a:latin typeface="Courier" charset="0"/>
                <a:ea typeface="+mn-ea"/>
                <a:cs typeface="+mn-cs"/>
              </a:rPr>
              <a:t> session=</a:t>
            </a:r>
            <a:r>
              <a:rPr kumimoji="0" lang="fr-FR" sz="2000" b="0" i="0" u="none" strike="noStrike" kern="1200" cap="none" spc="0" normalizeH="0" baseline="0" noProof="0" dirty="0" err="1">
                <a:ln>
                  <a:noFill/>
                </a:ln>
                <a:solidFill>
                  <a:prstClr val="black"/>
                </a:solidFill>
                <a:effectLst/>
                <a:uLnTx/>
                <a:uFillTx/>
                <a:latin typeface="Courier" charset="0"/>
                <a:ea typeface="+mn-ea"/>
                <a:cs typeface="+mn-cs"/>
              </a:rPr>
              <a:t>request.getSession</a:t>
            </a:r>
            <a:r>
              <a:rPr kumimoji="0" lang="fr-FR" sz="2000" b="0" i="0" u="none" strike="noStrike" kern="1200" cap="none" spc="0" normalizeH="0" baseline="0" noProof="0" dirty="0">
                <a:ln>
                  <a:noFill/>
                </a:ln>
                <a:solidFill>
                  <a:prstClr val="black"/>
                </a:solidFill>
                <a:effectLst/>
                <a:uLnTx/>
                <a:uFillTx/>
                <a:latin typeface="Courier" charset="0"/>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2000" b="0" i="0" u="none" strike="noStrike" kern="1200" cap="none" spc="0" normalizeH="0" baseline="0" noProof="0" dirty="0">
                <a:ln>
                  <a:noFill/>
                </a:ln>
                <a:solidFill>
                  <a:prstClr val="black"/>
                </a:solidFill>
                <a:effectLst/>
                <a:uLnTx/>
                <a:uFillTx/>
                <a:latin typeface="Courier" charset="0"/>
                <a:ea typeface="+mn-ea"/>
                <a:cs typeface="+mn-cs"/>
              </a:rPr>
              <a:t>String identifiant= "user1";</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2000" b="0" i="0" u="none" strike="noStrike" kern="1200" cap="none" spc="0" normalizeH="0" baseline="0" noProof="0" dirty="0">
                <a:ln>
                  <a:noFill/>
                </a:ln>
                <a:solidFill>
                  <a:prstClr val="black"/>
                </a:solidFill>
                <a:effectLst/>
                <a:uLnTx/>
                <a:uFillTx/>
                <a:latin typeface="Courier" charset="0"/>
                <a:ea typeface="+mn-ea"/>
                <a:cs typeface="+mn-cs"/>
              </a:rPr>
              <a:t>String </a:t>
            </a:r>
            <a:r>
              <a:rPr kumimoji="0" lang="fr-FR" sz="2000" b="0" i="0" u="none" strike="noStrike" kern="1200" cap="none" spc="0" normalizeH="0" baseline="0" noProof="0" dirty="0" err="1">
                <a:ln>
                  <a:noFill/>
                </a:ln>
                <a:solidFill>
                  <a:prstClr val="black"/>
                </a:solidFill>
                <a:effectLst/>
                <a:uLnTx/>
                <a:uFillTx/>
                <a:latin typeface="Courier" charset="0"/>
                <a:ea typeface="+mn-ea"/>
                <a:cs typeface="+mn-cs"/>
              </a:rPr>
              <a:t>motdepasse</a:t>
            </a:r>
            <a:r>
              <a:rPr kumimoji="0" lang="fr-FR" sz="2000" b="0" i="0" u="none" strike="noStrike" kern="1200" cap="none" spc="0" normalizeH="0" baseline="0" noProof="0" dirty="0">
                <a:ln>
                  <a:noFill/>
                </a:ln>
                <a:solidFill>
                  <a:prstClr val="black"/>
                </a:solidFill>
                <a:effectLst/>
                <a:uLnTx/>
                <a:uFillTx/>
                <a:latin typeface="Courier" charset="0"/>
                <a:ea typeface="+mn-ea"/>
                <a:cs typeface="+mn-cs"/>
              </a:rPr>
              <a:t>= "passer"; </a:t>
            </a:r>
            <a:br>
              <a:rPr kumimoji="0" lang="fr-FR" sz="2000" b="0" i="0" u="none" strike="noStrike" kern="1200" cap="none" spc="0" normalizeH="0" baseline="0" noProof="0" dirty="0">
                <a:ln>
                  <a:noFill/>
                </a:ln>
                <a:solidFill>
                  <a:prstClr val="black"/>
                </a:solidFill>
                <a:effectLst/>
                <a:uLnTx/>
                <a:uFillTx/>
                <a:latin typeface="Courier" charset="0"/>
                <a:ea typeface="+mn-ea"/>
                <a:cs typeface="+mn-cs"/>
              </a:rPr>
            </a:br>
            <a:r>
              <a:rPr kumimoji="0" lang="fr-FR" sz="2000" b="0" i="0" u="none" strike="noStrike" kern="1200" cap="none" spc="0" normalizeH="0" baseline="0" noProof="0" dirty="0">
                <a:ln>
                  <a:noFill/>
                </a:ln>
                <a:solidFill>
                  <a:srgbClr val="00B050"/>
                </a:solidFill>
                <a:effectLst/>
                <a:uLnTx/>
                <a:uFillTx/>
                <a:latin typeface="Courier" charset="0"/>
                <a:ea typeface="+mn-ea"/>
                <a:cs typeface="+mn-cs"/>
              </a:rPr>
              <a:t>//stocker les </a:t>
            </a:r>
            <a:r>
              <a:rPr kumimoji="0" lang="fr-FR" sz="2000" b="0" i="0" u="none" strike="noStrike" kern="1200" cap="none" spc="0" normalizeH="0" baseline="0" noProof="0" dirty="0" err="1">
                <a:ln>
                  <a:noFill/>
                </a:ln>
                <a:solidFill>
                  <a:srgbClr val="00B050"/>
                </a:solidFill>
                <a:effectLst/>
                <a:uLnTx/>
                <a:uFillTx/>
                <a:latin typeface="Courier" charset="0"/>
                <a:ea typeface="+mn-ea"/>
                <a:cs typeface="+mn-cs"/>
              </a:rPr>
              <a:t>paramètres</a:t>
            </a:r>
            <a:r>
              <a:rPr kumimoji="0" lang="fr-FR" sz="2000" b="0" i="0" u="none" strike="noStrike" kern="1200" cap="none" spc="0" normalizeH="0" baseline="0" noProof="0" dirty="0">
                <a:ln>
                  <a:noFill/>
                </a:ln>
                <a:solidFill>
                  <a:srgbClr val="00B050"/>
                </a:solidFill>
                <a:effectLst/>
                <a:uLnTx/>
                <a:uFillTx/>
                <a:latin typeface="Courier" charset="0"/>
                <a:ea typeface="+mn-ea"/>
                <a:cs typeface="+mn-cs"/>
              </a:rPr>
              <a:t> de l’utilisateur dans la session </a:t>
            </a:r>
            <a:r>
              <a:rPr kumimoji="0" lang="fr-FR" sz="2000" b="0" i="0" u="none" strike="noStrike" kern="1200" cap="none" spc="0" normalizeH="0" baseline="0" noProof="0" dirty="0" err="1">
                <a:ln>
                  <a:noFill/>
                </a:ln>
                <a:solidFill>
                  <a:prstClr val="black"/>
                </a:solidFill>
                <a:effectLst/>
                <a:uLnTx/>
                <a:uFillTx/>
                <a:latin typeface="Courier" charset="0"/>
                <a:ea typeface="+mn-ea"/>
                <a:cs typeface="+mn-cs"/>
              </a:rPr>
              <a:t>session.setAttribute</a:t>
            </a:r>
            <a:r>
              <a:rPr kumimoji="0" lang="fr-FR" sz="2000" b="0" i="0" u="none" strike="noStrike" kern="1200" cap="none" spc="0" normalizeH="0" baseline="0" noProof="0" dirty="0">
                <a:ln>
                  <a:noFill/>
                </a:ln>
                <a:solidFill>
                  <a:prstClr val="black"/>
                </a:solidFill>
                <a:effectLst/>
                <a:uLnTx/>
                <a:uFillTx/>
                <a:latin typeface="Courier" charset="0"/>
                <a:ea typeface="+mn-ea"/>
                <a:cs typeface="+mn-cs"/>
              </a:rPr>
              <a:t>("identifiant", identifiant); </a:t>
            </a:r>
            <a:r>
              <a:rPr kumimoji="0" lang="fr-FR" sz="2000" b="0" i="0" u="none" strike="noStrike" kern="1200" cap="none" spc="0" normalizeH="0" baseline="0" noProof="0" dirty="0" err="1">
                <a:ln>
                  <a:noFill/>
                </a:ln>
                <a:solidFill>
                  <a:prstClr val="black"/>
                </a:solidFill>
                <a:effectLst/>
                <a:uLnTx/>
                <a:uFillTx/>
                <a:latin typeface="Courier" charset="0"/>
                <a:ea typeface="+mn-ea"/>
                <a:cs typeface="+mn-cs"/>
              </a:rPr>
              <a:t>session.setAttribute</a:t>
            </a:r>
            <a:r>
              <a:rPr kumimoji="0" lang="fr-FR" sz="2000" b="0" i="0" u="none" strike="noStrike" kern="1200" cap="none" spc="0" normalizeH="0" baseline="0" noProof="0" dirty="0">
                <a:ln>
                  <a:noFill/>
                </a:ln>
                <a:solidFill>
                  <a:prstClr val="black"/>
                </a:solidFill>
                <a:effectLst/>
                <a:uLnTx/>
                <a:uFillTx/>
                <a:latin typeface="Courier" charset="0"/>
                <a:ea typeface="+mn-ea"/>
                <a:cs typeface="+mn-cs"/>
              </a:rPr>
              <a:t>("</a:t>
            </a:r>
            <a:r>
              <a:rPr kumimoji="0" lang="fr-FR" sz="2000" b="0" i="0" u="none" strike="noStrike" kern="1200" cap="none" spc="0" normalizeH="0" baseline="0" noProof="0" dirty="0" err="1">
                <a:ln>
                  <a:noFill/>
                </a:ln>
                <a:solidFill>
                  <a:prstClr val="black"/>
                </a:solidFill>
                <a:effectLst/>
                <a:uLnTx/>
                <a:uFillTx/>
                <a:latin typeface="Courier" charset="0"/>
                <a:ea typeface="+mn-ea"/>
                <a:cs typeface="+mn-cs"/>
              </a:rPr>
              <a:t>motdepasse</a:t>
            </a:r>
            <a:r>
              <a:rPr kumimoji="0" lang="fr-FR" sz="2000" b="0" i="0" u="none" strike="noStrike" kern="1200" cap="none" spc="0" normalizeH="0" baseline="0" noProof="0" dirty="0">
                <a:ln>
                  <a:noFill/>
                </a:ln>
                <a:solidFill>
                  <a:prstClr val="black"/>
                </a:solidFill>
                <a:effectLst/>
                <a:uLnTx/>
                <a:uFillTx/>
                <a:latin typeface="Courier" charset="0"/>
                <a:ea typeface="+mn-ea"/>
                <a:cs typeface="+mn-cs"/>
              </a:rPr>
              <a:t>", </a:t>
            </a:r>
            <a:r>
              <a:rPr kumimoji="0" lang="fr-FR" sz="2000" b="0" i="0" u="none" strike="noStrike" kern="1200" cap="none" spc="0" normalizeH="0" baseline="0" noProof="0" dirty="0" err="1">
                <a:ln>
                  <a:noFill/>
                </a:ln>
                <a:solidFill>
                  <a:prstClr val="black"/>
                </a:solidFill>
                <a:effectLst/>
                <a:uLnTx/>
                <a:uFillTx/>
                <a:latin typeface="Courier" charset="0"/>
                <a:ea typeface="+mn-ea"/>
                <a:cs typeface="+mn-cs"/>
              </a:rPr>
              <a:t>motdepasse</a:t>
            </a:r>
            <a:r>
              <a:rPr kumimoji="0" lang="fr-FR" sz="2000" b="0" i="0" u="none" strike="noStrike" kern="1200" cap="none" spc="0" normalizeH="0" baseline="0" noProof="0" dirty="0">
                <a:ln>
                  <a:noFill/>
                </a:ln>
                <a:solidFill>
                  <a:prstClr val="black"/>
                </a:solidFill>
                <a:effectLst/>
                <a:uLnTx/>
                <a:uFillTx/>
                <a:latin typeface="Courier" charset="0"/>
                <a:ea typeface="+mn-ea"/>
                <a:cs typeface="+mn-cs"/>
              </a:rPr>
              <a:t>); </a:t>
            </a:r>
            <a:endParaRPr kumimoji="0" lang="fr-FR" sz="20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20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7" name="Titre 1"/>
          <p:cNvSpPr txBox="1">
            <a:spLocks/>
          </p:cNvSpPr>
          <p:nvPr/>
        </p:nvSpPr>
        <p:spPr>
          <a:xfrm>
            <a:off x="940158" y="991674"/>
            <a:ext cx="6645499" cy="838154"/>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marR="0" lvl="0" indent="-571500" algn="ctr" defTabSz="457200" rtl="0" eaLnBrk="1" fontAlgn="auto" latinLnBrk="0" hangingPunct="1">
              <a:lnSpc>
                <a:spcPct val="100000"/>
              </a:lnSpc>
              <a:spcBef>
                <a:spcPct val="0"/>
              </a:spcBef>
              <a:spcAft>
                <a:spcPts val="0"/>
              </a:spcAft>
              <a:buClr>
                <a:srgbClr val="0070C0"/>
              </a:buClr>
              <a:buSzPct val="150000"/>
              <a:buFont typeface="Wingdings" charset="2"/>
              <a:buChar char="v"/>
              <a:tabLst/>
              <a:defRPr/>
            </a:pPr>
            <a:r>
              <a:rPr kumimoji="0" lang="fr-FR" sz="4000" b="1" i="0" u="none" strike="noStrike" kern="1200" cap="none" spc="0" normalizeH="0" baseline="0" noProof="0" dirty="0">
                <a:ln w="3175" cmpd="sng">
                  <a:noFill/>
                </a:ln>
                <a:solidFill>
                  <a:srgbClr val="30ACEC">
                    <a:lumMod val="75000"/>
                  </a:srgbClr>
                </a:solidFill>
                <a:effectLst/>
                <a:uLnTx/>
                <a:uFillTx/>
                <a:latin typeface="Corbel" panose="020B0503020204020204"/>
                <a:ea typeface="+mj-ea"/>
                <a:cs typeface="+mj-cs"/>
              </a:rPr>
              <a:t>l'utilisation des sessions</a:t>
            </a:r>
          </a:p>
        </p:txBody>
      </p:sp>
      <p:sp>
        <p:nvSpPr>
          <p:cNvPr id="9" name="Titre 1"/>
          <p:cNvSpPr txBox="1">
            <a:spLocks/>
          </p:cNvSpPr>
          <p:nvPr/>
        </p:nvSpPr>
        <p:spPr>
          <a:xfrm>
            <a:off x="1199118" y="-173226"/>
            <a:ext cx="10670980" cy="97916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fr-FR" sz="4000" b="1" i="0" u="none" strike="noStrike" kern="1200" cap="none" spc="0" normalizeH="0" baseline="0" noProof="0" dirty="0">
                <a:ln w="3175" cmpd="sng">
                  <a:noFill/>
                </a:ln>
                <a:solidFill>
                  <a:srgbClr val="C00000"/>
                </a:solidFill>
                <a:effectLst/>
                <a:uLnTx/>
                <a:uFillTx/>
                <a:latin typeface="Corbel" panose="020B0503020204020204"/>
                <a:ea typeface="+mj-ea"/>
                <a:cs typeface="+mj-cs"/>
              </a:rPr>
              <a:t> Etat des clients</a:t>
            </a:r>
            <a:endParaRPr kumimoji="0" lang="fr-FR" sz="4000" b="1" i="0" u="none" strike="noStrike" kern="1200" cap="none" spc="0" normalizeH="0" baseline="0" noProof="0" dirty="0">
              <a:ln w="3175" cmpd="sng">
                <a:noFill/>
              </a:ln>
              <a:solidFill>
                <a:srgbClr val="0070C0"/>
              </a:solidFill>
              <a:effectLst/>
              <a:uLnTx/>
              <a:uFillTx/>
              <a:latin typeface="Corbel" panose="020B0503020204020204"/>
              <a:ea typeface="+mj-ea"/>
              <a:cs typeface="+mj-cs"/>
            </a:endParaRPr>
          </a:p>
        </p:txBody>
      </p:sp>
    </p:spTree>
    <p:extLst>
      <p:ext uri="{BB962C8B-B14F-4D97-AF65-F5344CB8AC3E}">
        <p14:creationId xmlns:p14="http://schemas.microsoft.com/office/powerpoint/2010/main" val="3579239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71600" y="-184682"/>
            <a:ext cx="10018713" cy="979161"/>
          </a:xfrm>
        </p:spPr>
        <p:txBody>
          <a:bodyPr/>
          <a:lstStyle/>
          <a:p>
            <a:r>
              <a:rPr lang="fr-FR" b="1" dirty="0">
                <a:solidFill>
                  <a:srgbClr val="C00000"/>
                </a:solidFill>
              </a:rPr>
              <a:t>Servlet et classe JAVA</a:t>
            </a:r>
          </a:p>
        </p:txBody>
      </p:sp>
      <p:sp>
        <p:nvSpPr>
          <p:cNvPr id="3" name="Espace réservé du contenu 2"/>
          <p:cNvSpPr>
            <a:spLocks noGrp="1"/>
          </p:cNvSpPr>
          <p:nvPr>
            <p:ph idx="1"/>
          </p:nvPr>
        </p:nvSpPr>
        <p:spPr>
          <a:xfrm>
            <a:off x="1461540" y="554639"/>
            <a:ext cx="10730460" cy="6145968"/>
          </a:xfrm>
        </p:spPr>
        <p:txBody>
          <a:bodyPr>
            <a:normAutofit/>
          </a:bodyPr>
          <a:lstStyle/>
          <a:p>
            <a:r>
              <a:rPr lang="fr-FR" dirty="0"/>
              <a:t>Une servlet est en réalité une simple classe Java, qui a la particularité de </a:t>
            </a:r>
            <a:r>
              <a:rPr lang="fr-FR" b="1" dirty="0"/>
              <a:t>permettre le traitement de requêtes et la personnalisation de réponses</a:t>
            </a:r>
            <a:r>
              <a:rPr lang="fr-FR" dirty="0"/>
              <a:t>. Pour faire simple, dans la très grande majorité des cas une servlet n'est rien d'autre qu'une classe capable de recevoir une requête HTTP envoyée depuis le navigateur de l'utilisateur, et de lui renvoyer une réponse HTTP.</a:t>
            </a:r>
          </a:p>
          <a:p>
            <a:r>
              <a:rPr lang="fr-FR" dirty="0"/>
              <a:t>En principe, une servlet dans son sens générique est capable de gérer n'importe quel type de requête, mais dans les faits il s'agit principalement de requêtes HTTP</a:t>
            </a:r>
          </a:p>
        </p:txBody>
      </p:sp>
      <p:sp>
        <p:nvSpPr>
          <p:cNvPr id="4" name="Espace réservé du numéro de diapositive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000" b="0" i="0" u="none" strike="noStrike" kern="1200" cap="none" spc="0" normalizeH="0" baseline="0" noProof="0" smtClean="0">
                <a:ln>
                  <a:noFill/>
                </a:ln>
                <a:solidFill>
                  <a:prstClr val="black"/>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0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Tree>
    <p:extLst>
      <p:ext uri="{BB962C8B-B14F-4D97-AF65-F5344CB8AC3E}">
        <p14:creationId xmlns:p14="http://schemas.microsoft.com/office/powerpoint/2010/main" val="3773545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60842" y="157393"/>
            <a:ext cx="10018713" cy="979161"/>
          </a:xfrm>
        </p:spPr>
        <p:txBody>
          <a:bodyPr/>
          <a:lstStyle/>
          <a:p>
            <a:r>
              <a:rPr lang="fr-FR" b="1" dirty="0">
                <a:solidFill>
                  <a:srgbClr val="C00000"/>
                </a:solidFill>
              </a:rPr>
              <a:t>L’api servlet</a:t>
            </a:r>
          </a:p>
        </p:txBody>
      </p:sp>
      <p:sp>
        <p:nvSpPr>
          <p:cNvPr id="3" name="Espace réservé du contenu 2"/>
          <p:cNvSpPr>
            <a:spLocks noGrp="1"/>
          </p:cNvSpPr>
          <p:nvPr>
            <p:ph idx="1"/>
          </p:nvPr>
        </p:nvSpPr>
        <p:spPr>
          <a:xfrm>
            <a:off x="1461540" y="554639"/>
            <a:ext cx="10730460" cy="6145968"/>
          </a:xfrm>
        </p:spPr>
        <p:txBody>
          <a:bodyPr>
            <a:normAutofit/>
          </a:bodyPr>
          <a:lstStyle/>
          <a:p>
            <a:r>
              <a:rPr lang="fr-FR" dirty="0"/>
              <a:t>Les servlets sont conçues pour agir selon un modèle de requête/réponse. Tous les protocoles utilisant ce modèle peuvent être utilisés : http, ftp, </a:t>
            </a:r>
            <a:r>
              <a:rPr lang="fr-FR" dirty="0" err="1"/>
              <a:t>etc</a:t>
            </a:r>
            <a:r>
              <a:rPr lang="fr-FR" dirty="0"/>
              <a:t> ...</a:t>
            </a:r>
          </a:p>
          <a:p>
            <a:r>
              <a:rPr lang="fr-FR" dirty="0"/>
              <a:t>Sous java la création de servlets est facilité par l’</a:t>
            </a:r>
            <a:r>
              <a:rPr lang="fr-FR" b="1" dirty="0">
                <a:solidFill>
                  <a:srgbClr val="C00000"/>
                </a:solidFill>
              </a:rPr>
              <a:t>API Servlet</a:t>
            </a:r>
          </a:p>
          <a:p>
            <a:r>
              <a:rPr lang="fr-FR" b="1" dirty="0">
                <a:solidFill>
                  <a:srgbClr val="C00000"/>
                </a:solidFill>
              </a:rPr>
              <a:t>L'API servlets </a:t>
            </a:r>
            <a:r>
              <a:rPr lang="fr-FR" dirty="0"/>
              <a:t>est une extension du </a:t>
            </a:r>
            <a:r>
              <a:rPr lang="fr-FR" dirty="0" err="1"/>
              <a:t>jdk</a:t>
            </a:r>
            <a:r>
              <a:rPr lang="fr-FR" dirty="0"/>
              <a:t> de base, et en tant que telle elle est regroupée dans des packages préfixés par </a:t>
            </a:r>
            <a:r>
              <a:rPr lang="fr-FR" dirty="0" err="1"/>
              <a:t>javax</a:t>
            </a:r>
            <a:endParaRPr lang="fr-FR" dirty="0"/>
          </a:p>
          <a:p>
            <a:r>
              <a:rPr lang="fr-FR" dirty="0"/>
              <a:t>L'API servlet regroupe un ensemble de classes dans deux packages :</a:t>
            </a:r>
          </a:p>
          <a:p>
            <a:pPr lvl="1">
              <a:buFont typeface="Wingdings" charset="2"/>
              <a:buChar char="ü"/>
            </a:pPr>
            <a:r>
              <a:rPr lang="fr-FR" dirty="0" err="1">
                <a:solidFill>
                  <a:srgbClr val="C00000"/>
                </a:solidFill>
              </a:rPr>
              <a:t>javax.servlet</a:t>
            </a:r>
            <a:r>
              <a:rPr lang="fr-FR" dirty="0">
                <a:solidFill>
                  <a:srgbClr val="C00000"/>
                </a:solidFill>
              </a:rPr>
              <a:t> : </a:t>
            </a:r>
            <a:r>
              <a:rPr lang="fr-FR" dirty="0"/>
              <a:t>contient les classes pour développer des </a:t>
            </a:r>
            <a:r>
              <a:rPr lang="fr-FR" dirty="0" err="1"/>
              <a:t>serlvets</a:t>
            </a:r>
            <a:r>
              <a:rPr lang="fr-FR" dirty="0"/>
              <a:t> génériques indépendantes d'un protocole</a:t>
            </a:r>
          </a:p>
          <a:p>
            <a:pPr lvl="1">
              <a:buFont typeface="Wingdings" charset="2"/>
              <a:buChar char="ü"/>
            </a:pPr>
            <a:r>
              <a:rPr lang="fr-FR" dirty="0" err="1">
                <a:solidFill>
                  <a:srgbClr val="C00000"/>
                </a:solidFill>
              </a:rPr>
              <a:t>javax.servlet.http</a:t>
            </a:r>
            <a:r>
              <a:rPr lang="fr-FR" dirty="0">
                <a:solidFill>
                  <a:srgbClr val="C00000"/>
                </a:solidFill>
              </a:rPr>
              <a:t> : </a:t>
            </a:r>
            <a:r>
              <a:rPr lang="fr-FR" dirty="0"/>
              <a:t>contient les classes pour développer des servlets qui reposent sur le protocole http utilisé par les serveurs web.</a:t>
            </a:r>
          </a:p>
        </p:txBody>
      </p:sp>
      <p:sp>
        <p:nvSpPr>
          <p:cNvPr id="4" name="Espace réservé du numéro de diapositive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000" b="0" i="0" u="none" strike="noStrike" kern="1200" cap="none" spc="0" normalizeH="0" baseline="0" noProof="0" smtClean="0">
                <a:ln>
                  <a:noFill/>
                </a:ln>
                <a:solidFill>
                  <a:prstClr val="black"/>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0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Tree>
    <p:extLst>
      <p:ext uri="{BB962C8B-B14F-4D97-AF65-F5344CB8AC3E}">
        <p14:creationId xmlns:p14="http://schemas.microsoft.com/office/powerpoint/2010/main" val="1443437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71600" y="-184682"/>
            <a:ext cx="10018713" cy="979161"/>
          </a:xfrm>
        </p:spPr>
        <p:txBody>
          <a:bodyPr/>
          <a:lstStyle/>
          <a:p>
            <a:r>
              <a:rPr lang="fr-FR" b="1" dirty="0">
                <a:solidFill>
                  <a:srgbClr val="C00000"/>
                </a:solidFill>
              </a:rPr>
              <a:t>L’api servlet</a:t>
            </a:r>
          </a:p>
        </p:txBody>
      </p:sp>
      <p:sp>
        <p:nvSpPr>
          <p:cNvPr id="3" name="Espace réservé du contenu 2"/>
          <p:cNvSpPr>
            <a:spLocks noGrp="1"/>
          </p:cNvSpPr>
          <p:nvPr>
            <p:ph idx="1"/>
          </p:nvPr>
        </p:nvSpPr>
        <p:spPr>
          <a:xfrm>
            <a:off x="1461540" y="554639"/>
            <a:ext cx="10730460" cy="6145968"/>
          </a:xfrm>
        </p:spPr>
        <p:txBody>
          <a:bodyPr>
            <a:normAutofit/>
          </a:bodyPr>
          <a:lstStyle/>
          <a:p>
            <a:r>
              <a:rPr lang="fr-FR" dirty="0"/>
              <a:t>Dans </a:t>
            </a:r>
            <a:r>
              <a:rPr lang="fr-FR" dirty="0" err="1">
                <a:solidFill>
                  <a:srgbClr val="C00000"/>
                </a:solidFill>
              </a:rPr>
              <a:t>javax.servlet</a:t>
            </a:r>
            <a:r>
              <a:rPr lang="fr-FR" dirty="0"/>
              <a:t> on a:</a:t>
            </a:r>
          </a:p>
          <a:p>
            <a:pPr lvl="1"/>
            <a:r>
              <a:rPr lang="fr-FR" b="1" dirty="0">
                <a:solidFill>
                  <a:srgbClr val="0070C0"/>
                </a:solidFill>
              </a:rPr>
              <a:t>Des  interfaces: </a:t>
            </a:r>
          </a:p>
          <a:p>
            <a:pPr lvl="2">
              <a:buFont typeface=".AppleSystemUIFont" charset="-120"/>
              <a:buChar char="-"/>
            </a:pPr>
            <a:r>
              <a:rPr lang="fr-FR" b="1" dirty="0" err="1">
                <a:solidFill>
                  <a:srgbClr val="C00000"/>
                </a:solidFill>
              </a:rPr>
              <a:t>RequestDispatcher</a:t>
            </a:r>
            <a:r>
              <a:rPr lang="fr-FR" b="1" dirty="0">
                <a:solidFill>
                  <a:srgbClr val="C00000"/>
                </a:solidFill>
              </a:rPr>
              <a:t>: </a:t>
            </a:r>
            <a:r>
              <a:rPr lang="fr-FR" dirty="0"/>
              <a:t>Définition d'un objet qui permet le renvoi d'une requête vers une autre ressource du serveur (une autre servlet, une JSP ...)</a:t>
            </a:r>
          </a:p>
          <a:p>
            <a:pPr lvl="2">
              <a:buFont typeface=".AppleSystemUIFont" charset="-120"/>
              <a:buChar char="-"/>
            </a:pPr>
            <a:r>
              <a:rPr lang="fr-FR" b="1" dirty="0">
                <a:solidFill>
                  <a:srgbClr val="C00000"/>
                </a:solidFill>
              </a:rPr>
              <a:t>Servlet: </a:t>
            </a:r>
            <a:r>
              <a:rPr lang="fr-FR" dirty="0"/>
              <a:t>Définition de base d'une servlet</a:t>
            </a:r>
          </a:p>
          <a:p>
            <a:pPr lvl="2">
              <a:buFont typeface=".AppleSystemUIFont" charset="-120"/>
              <a:buChar char="-"/>
            </a:pPr>
            <a:r>
              <a:rPr lang="fr-FR" b="1" dirty="0" err="1">
                <a:solidFill>
                  <a:srgbClr val="C00000"/>
                </a:solidFill>
              </a:rPr>
              <a:t>ServletConfig</a:t>
            </a:r>
            <a:r>
              <a:rPr lang="fr-FR" b="1" dirty="0">
                <a:solidFill>
                  <a:srgbClr val="C00000"/>
                </a:solidFill>
              </a:rPr>
              <a:t>: </a:t>
            </a:r>
            <a:r>
              <a:rPr lang="fr-FR" dirty="0"/>
              <a:t>Définition d'un objet pour configurer la servlet</a:t>
            </a:r>
          </a:p>
          <a:p>
            <a:pPr lvl="2">
              <a:buFont typeface=".AppleSystemUIFont" charset="-120"/>
              <a:buChar char="-"/>
            </a:pPr>
            <a:r>
              <a:rPr lang="fr-FR" b="1" dirty="0" err="1">
                <a:solidFill>
                  <a:srgbClr val="C00000"/>
                </a:solidFill>
              </a:rPr>
              <a:t>ServletContext</a:t>
            </a:r>
            <a:r>
              <a:rPr lang="fr-FR" b="1" dirty="0">
                <a:solidFill>
                  <a:srgbClr val="C00000"/>
                </a:solidFill>
              </a:rPr>
              <a:t>: </a:t>
            </a:r>
            <a:r>
              <a:rPr lang="fr-FR" dirty="0"/>
              <a:t>Définition d'un objet pour obtenir des informations sur le contexte d'exécution de la servlet</a:t>
            </a:r>
          </a:p>
          <a:p>
            <a:pPr lvl="2">
              <a:buFont typeface=".AppleSystemUIFont" charset="-120"/>
              <a:buChar char="-"/>
            </a:pPr>
            <a:r>
              <a:rPr lang="fr-FR" b="1" dirty="0" err="1">
                <a:solidFill>
                  <a:srgbClr val="C00000"/>
                </a:solidFill>
              </a:rPr>
              <a:t>ServletRequest</a:t>
            </a:r>
            <a:r>
              <a:rPr lang="fr-FR" b="1" dirty="0">
                <a:solidFill>
                  <a:srgbClr val="C00000"/>
                </a:solidFill>
              </a:rPr>
              <a:t>: </a:t>
            </a:r>
            <a:r>
              <a:rPr lang="fr-FR" dirty="0"/>
              <a:t>Définition d'un objet contenant la requête du client</a:t>
            </a:r>
          </a:p>
          <a:p>
            <a:pPr lvl="2">
              <a:buFont typeface=".AppleSystemUIFont" charset="-120"/>
              <a:buChar char="-"/>
            </a:pPr>
            <a:r>
              <a:rPr lang="fr-FR" b="1" dirty="0" err="1">
                <a:solidFill>
                  <a:srgbClr val="C00000"/>
                </a:solidFill>
              </a:rPr>
              <a:t>ServletResponse</a:t>
            </a:r>
            <a:r>
              <a:rPr lang="fr-FR" b="1" dirty="0">
                <a:solidFill>
                  <a:srgbClr val="C00000"/>
                </a:solidFill>
              </a:rPr>
              <a:t>: </a:t>
            </a:r>
            <a:r>
              <a:rPr lang="fr-FR" dirty="0"/>
              <a:t>Définition d'un objet qui contient la réponse renvoyée par la servlet</a:t>
            </a:r>
          </a:p>
          <a:p>
            <a:pPr lvl="2">
              <a:buFont typeface=".AppleSystemUIFont" charset="-120"/>
              <a:buChar char="-"/>
            </a:pPr>
            <a:r>
              <a:rPr lang="fr-FR" b="1" dirty="0" err="1">
                <a:solidFill>
                  <a:srgbClr val="C00000"/>
                </a:solidFill>
              </a:rPr>
              <a:t>SingleThreadModel</a:t>
            </a:r>
            <a:r>
              <a:rPr lang="fr-FR" b="1" dirty="0">
                <a:solidFill>
                  <a:srgbClr val="C00000"/>
                </a:solidFill>
              </a:rPr>
              <a:t>: </a:t>
            </a:r>
            <a:r>
              <a:rPr lang="fr-FR" dirty="0"/>
              <a:t>Permet de définir une servlet qui ne répondra qu'à une seule requête à la fois</a:t>
            </a:r>
          </a:p>
        </p:txBody>
      </p:sp>
      <p:sp>
        <p:nvSpPr>
          <p:cNvPr id="4" name="Espace réservé du numéro de diapositive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000" b="0" i="0" u="none" strike="noStrike" kern="1200" cap="none" spc="0" normalizeH="0" baseline="0" noProof="0" smtClean="0">
                <a:ln>
                  <a:noFill/>
                </a:ln>
                <a:solidFill>
                  <a:prstClr val="black"/>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0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Tree>
    <p:extLst>
      <p:ext uri="{BB962C8B-B14F-4D97-AF65-F5344CB8AC3E}">
        <p14:creationId xmlns:p14="http://schemas.microsoft.com/office/powerpoint/2010/main" val="1788222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71600" y="-184682"/>
            <a:ext cx="10018713" cy="979161"/>
          </a:xfrm>
        </p:spPr>
        <p:txBody>
          <a:bodyPr/>
          <a:lstStyle/>
          <a:p>
            <a:r>
              <a:rPr lang="fr-FR" b="1" dirty="0">
                <a:solidFill>
                  <a:srgbClr val="C00000"/>
                </a:solidFill>
              </a:rPr>
              <a:t>L’api servlet</a:t>
            </a:r>
          </a:p>
        </p:txBody>
      </p:sp>
      <p:sp>
        <p:nvSpPr>
          <p:cNvPr id="3" name="Espace réservé du contenu 2"/>
          <p:cNvSpPr>
            <a:spLocks noGrp="1"/>
          </p:cNvSpPr>
          <p:nvPr>
            <p:ph idx="1"/>
          </p:nvPr>
        </p:nvSpPr>
        <p:spPr>
          <a:xfrm>
            <a:off x="1461540" y="554639"/>
            <a:ext cx="10730460" cy="6145968"/>
          </a:xfrm>
        </p:spPr>
        <p:txBody>
          <a:bodyPr>
            <a:normAutofit/>
          </a:bodyPr>
          <a:lstStyle/>
          <a:p>
            <a:r>
              <a:rPr lang="fr-FR" dirty="0"/>
              <a:t>Dans </a:t>
            </a:r>
            <a:r>
              <a:rPr lang="fr-FR" dirty="0" err="1">
                <a:solidFill>
                  <a:srgbClr val="C00000"/>
                </a:solidFill>
              </a:rPr>
              <a:t>javax.servlet</a:t>
            </a:r>
            <a:r>
              <a:rPr lang="fr-FR" dirty="0"/>
              <a:t> on a:</a:t>
            </a:r>
          </a:p>
          <a:p>
            <a:pPr lvl="1"/>
            <a:r>
              <a:rPr lang="fr-FR" b="1" dirty="0">
                <a:solidFill>
                  <a:srgbClr val="0070C0"/>
                </a:solidFill>
              </a:rPr>
              <a:t>Les  classes: </a:t>
            </a:r>
          </a:p>
          <a:p>
            <a:pPr lvl="2">
              <a:buFont typeface=".AppleSystemUIFont" charset="-120"/>
              <a:buChar char="-"/>
            </a:pPr>
            <a:r>
              <a:rPr lang="fr-FR" dirty="0" err="1">
                <a:solidFill>
                  <a:srgbClr val="C00000"/>
                </a:solidFill>
              </a:rPr>
              <a:t>GenericServlet</a:t>
            </a:r>
            <a:r>
              <a:rPr lang="fr-FR" dirty="0">
                <a:solidFill>
                  <a:srgbClr val="C00000"/>
                </a:solidFill>
              </a:rPr>
              <a:t>: </a:t>
            </a:r>
            <a:r>
              <a:rPr lang="fr-FR" dirty="0"/>
              <a:t>Classe définissant une servlet indépendante de tout protocole</a:t>
            </a:r>
          </a:p>
          <a:p>
            <a:pPr lvl="2">
              <a:buFont typeface=".AppleSystemUIFont" charset="-120"/>
              <a:buChar char="-"/>
            </a:pPr>
            <a:r>
              <a:rPr lang="fr-FR" dirty="0" err="1">
                <a:solidFill>
                  <a:srgbClr val="C00000"/>
                </a:solidFill>
              </a:rPr>
              <a:t>ServletInputStream</a:t>
            </a:r>
            <a:r>
              <a:rPr lang="fr-FR" dirty="0">
                <a:solidFill>
                  <a:srgbClr val="C00000"/>
                </a:solidFill>
              </a:rPr>
              <a:t>: </a:t>
            </a:r>
            <a:r>
              <a:rPr lang="fr-FR" dirty="0"/>
              <a:t>Flux permettant la lecture des données de la requête cliente</a:t>
            </a:r>
          </a:p>
          <a:p>
            <a:pPr lvl="2">
              <a:buFont typeface=".AppleSystemUIFont" charset="-120"/>
              <a:buChar char="-"/>
            </a:pPr>
            <a:r>
              <a:rPr lang="fr-FR" dirty="0" err="1">
                <a:solidFill>
                  <a:srgbClr val="C00000"/>
                </a:solidFill>
              </a:rPr>
              <a:t>ServletOutPutStream</a:t>
            </a:r>
            <a:r>
              <a:rPr lang="fr-FR" dirty="0">
                <a:solidFill>
                  <a:srgbClr val="C00000"/>
                </a:solidFill>
              </a:rPr>
              <a:t>: </a:t>
            </a:r>
            <a:r>
              <a:rPr lang="fr-FR" dirty="0"/>
              <a:t>Flux permettant l'envoi de la réponse de la servlet</a:t>
            </a:r>
          </a:p>
          <a:p>
            <a:pPr lvl="1"/>
            <a:r>
              <a:rPr lang="fr-FR" b="1" dirty="0">
                <a:solidFill>
                  <a:srgbClr val="0070C0"/>
                </a:solidFill>
              </a:rPr>
              <a:t>Les exceptions: </a:t>
            </a:r>
          </a:p>
          <a:p>
            <a:pPr lvl="2">
              <a:buFont typeface=".AppleSystemUIFont" charset="-120"/>
              <a:buChar char="-"/>
            </a:pPr>
            <a:r>
              <a:rPr lang="fr-FR" dirty="0" err="1">
                <a:solidFill>
                  <a:srgbClr val="C00000"/>
                </a:solidFill>
              </a:rPr>
              <a:t>SevletException</a:t>
            </a:r>
            <a:r>
              <a:rPr lang="fr-FR" dirty="0">
                <a:solidFill>
                  <a:srgbClr val="C00000"/>
                </a:solidFill>
              </a:rPr>
              <a:t>	Exception: </a:t>
            </a:r>
            <a:r>
              <a:rPr lang="fr-FR" dirty="0"/>
              <a:t>générale en cas de problème durant l'exécution de la servlet</a:t>
            </a:r>
          </a:p>
          <a:p>
            <a:pPr lvl="2">
              <a:buFont typeface=".AppleSystemUIFont" charset="-120"/>
              <a:buChar char="-"/>
            </a:pPr>
            <a:r>
              <a:rPr lang="fr-FR" dirty="0" err="1">
                <a:solidFill>
                  <a:srgbClr val="C00000"/>
                </a:solidFill>
              </a:rPr>
              <a:t>UnavailableException</a:t>
            </a:r>
            <a:r>
              <a:rPr lang="fr-FR" dirty="0">
                <a:solidFill>
                  <a:srgbClr val="C00000"/>
                </a:solidFill>
              </a:rPr>
              <a:t>: </a:t>
            </a:r>
            <a:r>
              <a:rPr lang="fr-FR" dirty="0"/>
              <a:t>Exception levée si la servlet n'est pas disponible</a:t>
            </a:r>
          </a:p>
        </p:txBody>
      </p:sp>
      <p:sp>
        <p:nvSpPr>
          <p:cNvPr id="4" name="Espace réservé du numéro de diapositive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000" b="0" i="0" u="none" strike="noStrike" kern="1200" cap="none" spc="0" normalizeH="0" baseline="0" noProof="0" smtClean="0">
                <a:ln>
                  <a:noFill/>
                </a:ln>
                <a:solidFill>
                  <a:prstClr val="black"/>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0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Tree>
    <p:extLst>
      <p:ext uri="{BB962C8B-B14F-4D97-AF65-F5344CB8AC3E}">
        <p14:creationId xmlns:p14="http://schemas.microsoft.com/office/powerpoint/2010/main" val="1445646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71600" y="-184682"/>
            <a:ext cx="10018713" cy="979161"/>
          </a:xfrm>
        </p:spPr>
        <p:txBody>
          <a:bodyPr/>
          <a:lstStyle/>
          <a:p>
            <a:r>
              <a:rPr lang="fr-FR" b="1" dirty="0">
                <a:solidFill>
                  <a:srgbClr val="C00000"/>
                </a:solidFill>
              </a:rPr>
              <a:t>L’api servlet</a:t>
            </a:r>
          </a:p>
        </p:txBody>
      </p:sp>
      <p:sp>
        <p:nvSpPr>
          <p:cNvPr id="3" name="Espace réservé du contenu 2"/>
          <p:cNvSpPr>
            <a:spLocks noGrp="1"/>
          </p:cNvSpPr>
          <p:nvPr>
            <p:ph idx="1"/>
          </p:nvPr>
        </p:nvSpPr>
        <p:spPr>
          <a:xfrm>
            <a:off x="1461540" y="554639"/>
            <a:ext cx="10730460" cy="6145968"/>
          </a:xfrm>
        </p:spPr>
        <p:txBody>
          <a:bodyPr>
            <a:normAutofit/>
          </a:bodyPr>
          <a:lstStyle/>
          <a:p>
            <a:r>
              <a:rPr lang="fr-FR" dirty="0"/>
              <a:t>Dans </a:t>
            </a:r>
            <a:r>
              <a:rPr lang="fr-FR" dirty="0" err="1">
                <a:solidFill>
                  <a:srgbClr val="C00000"/>
                </a:solidFill>
              </a:rPr>
              <a:t>javax.servlet.http</a:t>
            </a:r>
            <a:r>
              <a:rPr lang="fr-FR" dirty="0"/>
              <a:t> on a:</a:t>
            </a:r>
          </a:p>
          <a:p>
            <a:pPr lvl="1"/>
            <a:r>
              <a:rPr lang="fr-FR" b="1" dirty="0">
                <a:solidFill>
                  <a:srgbClr val="0070C0"/>
                </a:solidFill>
              </a:rPr>
              <a:t>Les interfaces: </a:t>
            </a:r>
          </a:p>
          <a:p>
            <a:pPr lvl="2">
              <a:buFont typeface=".AppleSystemUIFont" charset="-120"/>
              <a:buChar char="-"/>
            </a:pPr>
            <a:r>
              <a:rPr lang="fr-FR" dirty="0">
                <a:solidFill>
                  <a:srgbClr val="C00000"/>
                </a:solidFill>
              </a:rPr>
              <a:t>HttpServletRequest: </a:t>
            </a:r>
            <a:r>
              <a:rPr lang="fr-FR" dirty="0"/>
              <a:t>Hérite de </a:t>
            </a:r>
            <a:r>
              <a:rPr lang="fr-FR" dirty="0" err="1">
                <a:solidFill>
                  <a:srgbClr val="C00000"/>
                </a:solidFill>
              </a:rPr>
              <a:t>ServletRequest</a:t>
            </a:r>
            <a:r>
              <a:rPr lang="fr-FR" dirty="0">
                <a:solidFill>
                  <a:srgbClr val="C00000"/>
                </a:solidFill>
              </a:rPr>
              <a:t> ,  </a:t>
            </a:r>
            <a:r>
              <a:rPr lang="fr-FR" dirty="0"/>
              <a:t>définit un objet contenant une requête selon le protocole http</a:t>
            </a:r>
          </a:p>
          <a:p>
            <a:pPr lvl="2">
              <a:buFont typeface=".AppleSystemUIFont" charset="-120"/>
              <a:buChar char="-"/>
            </a:pPr>
            <a:r>
              <a:rPr lang="fr-FR" dirty="0">
                <a:solidFill>
                  <a:srgbClr val="C00000"/>
                </a:solidFill>
              </a:rPr>
              <a:t>HttpServletResponse: </a:t>
            </a:r>
            <a:r>
              <a:rPr lang="fr-FR" dirty="0"/>
              <a:t>Hérite de </a:t>
            </a:r>
            <a:r>
              <a:rPr lang="fr-FR" dirty="0" err="1">
                <a:solidFill>
                  <a:srgbClr val="C00000"/>
                </a:solidFill>
              </a:rPr>
              <a:t>ServletResponse</a:t>
            </a:r>
            <a:r>
              <a:rPr lang="fr-FR" dirty="0">
                <a:solidFill>
                  <a:srgbClr val="C00000"/>
                </a:solidFill>
              </a:rPr>
              <a:t> ,  </a:t>
            </a:r>
            <a:r>
              <a:rPr lang="fr-FR" dirty="0"/>
              <a:t>définit un objet contenant la réponse de la servlet selon le protocole http</a:t>
            </a:r>
          </a:p>
          <a:p>
            <a:pPr lvl="2">
              <a:buFont typeface=".AppleSystemUIFont" charset="-120"/>
              <a:buChar char="-"/>
            </a:pPr>
            <a:r>
              <a:rPr lang="fr-FR" dirty="0" err="1">
                <a:solidFill>
                  <a:srgbClr val="C00000"/>
                </a:solidFill>
              </a:rPr>
              <a:t>HttpSession</a:t>
            </a:r>
            <a:r>
              <a:rPr lang="fr-FR" dirty="0">
                <a:solidFill>
                  <a:srgbClr val="C00000"/>
                </a:solidFill>
              </a:rPr>
              <a:t>: </a:t>
            </a:r>
            <a:r>
              <a:rPr lang="fr-FR" dirty="0"/>
              <a:t>Définit un objet qui représente une session</a:t>
            </a:r>
          </a:p>
          <a:p>
            <a:pPr lvl="1"/>
            <a:r>
              <a:rPr lang="fr-FR" b="1" dirty="0">
                <a:solidFill>
                  <a:srgbClr val="0070C0"/>
                </a:solidFill>
              </a:rPr>
              <a:t>Les exceptions: </a:t>
            </a:r>
          </a:p>
          <a:p>
            <a:pPr lvl="2">
              <a:buFont typeface=".AppleSystemUIFont" charset="-120"/>
              <a:buChar char="-"/>
            </a:pPr>
            <a:r>
              <a:rPr lang="fr-FR" dirty="0">
                <a:solidFill>
                  <a:srgbClr val="C00000"/>
                </a:solidFill>
              </a:rPr>
              <a:t>Cookie: </a:t>
            </a:r>
            <a:r>
              <a:rPr lang="fr-FR" dirty="0"/>
              <a:t>Classe représentant un cookie (ensemble de données sauvegardées par le </a:t>
            </a:r>
            <a:r>
              <a:rPr lang="fr-FR" dirty="0" err="1"/>
              <a:t>broswer</a:t>
            </a:r>
            <a:r>
              <a:rPr lang="fr-FR" dirty="0"/>
              <a:t> sur le poste client)</a:t>
            </a:r>
          </a:p>
          <a:p>
            <a:pPr lvl="2">
              <a:buFont typeface=".AppleSystemUIFont" charset="-120"/>
              <a:buChar char="-"/>
            </a:pPr>
            <a:r>
              <a:rPr lang="fr-FR" dirty="0">
                <a:solidFill>
                  <a:srgbClr val="C00000"/>
                </a:solidFill>
              </a:rPr>
              <a:t>HttpServlet: </a:t>
            </a:r>
            <a:r>
              <a:rPr lang="fr-FR" dirty="0"/>
              <a:t>Hérite de </a:t>
            </a:r>
            <a:r>
              <a:rPr lang="fr-FR" dirty="0" err="1">
                <a:solidFill>
                  <a:srgbClr val="C00000"/>
                </a:solidFill>
              </a:rPr>
              <a:t>GenericServlet</a:t>
            </a:r>
            <a:r>
              <a:rPr lang="fr-FR" dirty="0">
                <a:solidFill>
                  <a:srgbClr val="C00000"/>
                </a:solidFill>
              </a:rPr>
              <a:t> </a:t>
            </a:r>
            <a:r>
              <a:rPr lang="fr-FR" dirty="0"/>
              <a:t>: classe définissant une servlet utilisant le protocole http</a:t>
            </a:r>
          </a:p>
          <a:p>
            <a:pPr lvl="2">
              <a:buFont typeface=".AppleSystemUIFont" charset="-120"/>
              <a:buChar char="-"/>
            </a:pPr>
            <a:r>
              <a:rPr lang="fr-FR" dirty="0" err="1">
                <a:solidFill>
                  <a:srgbClr val="C00000"/>
                </a:solidFill>
              </a:rPr>
              <a:t>HttpUtils</a:t>
            </a:r>
            <a:r>
              <a:rPr lang="fr-FR" dirty="0">
                <a:solidFill>
                  <a:srgbClr val="C00000"/>
                </a:solidFill>
              </a:rPr>
              <a:t>: </a:t>
            </a:r>
            <a:r>
              <a:rPr lang="fr-FR" dirty="0"/>
              <a:t>Classe proposant des méthodes statiques utiles pour le développement de servlets http</a:t>
            </a:r>
          </a:p>
        </p:txBody>
      </p:sp>
      <p:sp>
        <p:nvSpPr>
          <p:cNvPr id="4" name="Espace réservé du numéro de diapositive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000" b="0" i="0" u="none" strike="noStrike" kern="1200" cap="none" spc="0" normalizeH="0" baseline="0" noProof="0" smtClean="0">
                <a:ln>
                  <a:noFill/>
                </a:ln>
                <a:solidFill>
                  <a:prstClr val="black"/>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0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Tree>
    <p:extLst>
      <p:ext uri="{BB962C8B-B14F-4D97-AF65-F5344CB8AC3E}">
        <p14:creationId xmlns:p14="http://schemas.microsoft.com/office/powerpoint/2010/main" val="32453475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e">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4800</Words>
  <Application>Microsoft Macintosh PowerPoint</Application>
  <PresentationFormat>Grand écran</PresentationFormat>
  <Paragraphs>582</Paragraphs>
  <Slides>49</Slides>
  <Notes>45</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49</vt:i4>
      </vt:variant>
    </vt:vector>
  </HeadingPairs>
  <TitlesOfParts>
    <vt:vector size="58" baseType="lpstr">
      <vt:lpstr>.AppleSystemUIFont</vt:lpstr>
      <vt:lpstr>Arial</vt:lpstr>
      <vt:lpstr>Calibri</vt:lpstr>
      <vt:lpstr>ComicSansMS</vt:lpstr>
      <vt:lpstr>Corbel</vt:lpstr>
      <vt:lpstr>Courier</vt:lpstr>
      <vt:lpstr>Monaco</vt:lpstr>
      <vt:lpstr>Wingdings</vt:lpstr>
      <vt:lpstr>Parallaxe</vt:lpstr>
      <vt:lpstr>Les Servlets</vt:lpstr>
      <vt:lpstr>C’est quoi une servlet</vt:lpstr>
      <vt:lpstr>Fonctionnement d’une servlet</vt:lpstr>
      <vt:lpstr>Fonctionnement d’une servlet</vt:lpstr>
      <vt:lpstr>Servlet et classe JAVA</vt:lpstr>
      <vt:lpstr>L’api servlet</vt:lpstr>
      <vt:lpstr>L’api servlet</vt:lpstr>
      <vt:lpstr>L’api servlet</vt:lpstr>
      <vt:lpstr>L’api servlet</vt:lpstr>
      <vt:lpstr>Rappel sur le protocole HTTP</vt:lpstr>
      <vt:lpstr>Rappel sur le protocole HTTP</vt:lpstr>
      <vt:lpstr>Rappel sur le protocole HTTP</vt:lpstr>
      <vt:lpstr>Rappel sur le protocole HTTP</vt:lpstr>
      <vt:lpstr>Les servlets http</vt:lpstr>
      <vt:lpstr>Les servlets http</vt:lpstr>
      <vt:lpstr>Les servlets http</vt:lpstr>
      <vt:lpstr>Les servlets http</vt:lpstr>
      <vt:lpstr>Les servlets http</vt:lpstr>
      <vt:lpstr>Les servlets http</vt:lpstr>
      <vt:lpstr>Les servlets http</vt:lpstr>
      <vt:lpstr>Les servlets http</vt:lpstr>
      <vt:lpstr>Les servlets http</vt:lpstr>
      <vt:lpstr>Les servlets http</vt:lpstr>
      <vt:lpstr>Les servlets http</vt:lpstr>
      <vt:lpstr>Les servlets http</vt:lpstr>
      <vt:lpstr>Les servlets http</vt:lpstr>
      <vt:lpstr>Ma première servlet http</vt:lpstr>
      <vt:lpstr>Comment effectuer le lien entre la servlet et l’URL http ? Le fichier web.xml</vt:lpstr>
      <vt:lpstr>Comment effectuer le lien entre la servlet et l’URL http ? Le fichier web.xml</vt:lpstr>
      <vt:lpstr>Comment effectuer le lien entre la servlet et l’URL http ? Le fichier web.xml</vt:lpstr>
      <vt:lpstr>Comment effectuer le lien entre la servlet et l’URL http ? Le fichier web.xml</vt:lpstr>
      <vt:lpstr>Comment effectuer le lien entre la servlet et l’URL http ? Le fichier web.xml</vt:lpstr>
      <vt:lpstr>Comment effectuer le lien entre la servlet et l’URL http ? Le fichier web.xml</vt:lpstr>
      <vt:lpstr>Les Servlets: Comment effectuer le lien entre la servlet et l’URL http ? Le fichier web.xml</vt:lpstr>
      <vt:lpstr>Transfert de contrôle </vt:lpstr>
      <vt:lpstr>Transfert de contrôle </vt:lpstr>
      <vt:lpstr>Transfert de contrôle </vt:lpstr>
      <vt:lpstr>Etat des clients</vt:lpstr>
      <vt:lpstr>Etat des clients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Microsoft Office User</dc:creator>
  <cp:lastModifiedBy>Microsoft Office User</cp:lastModifiedBy>
  <cp:revision>8</cp:revision>
  <dcterms:created xsi:type="dcterms:W3CDTF">2019-08-13T13:53:34Z</dcterms:created>
  <dcterms:modified xsi:type="dcterms:W3CDTF">2019-08-29T10:05:33Z</dcterms:modified>
</cp:coreProperties>
</file>