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7"/>
  </p:notesMasterIdLst>
  <p:sldIdLst>
    <p:sldId id="380" r:id="rId2"/>
    <p:sldId id="353" r:id="rId3"/>
    <p:sldId id="354" r:id="rId4"/>
    <p:sldId id="355" r:id="rId5"/>
    <p:sldId id="356" r:id="rId6"/>
    <p:sldId id="357" r:id="rId7"/>
    <p:sldId id="358" r:id="rId8"/>
    <p:sldId id="360" r:id="rId9"/>
    <p:sldId id="359" r:id="rId10"/>
    <p:sldId id="361" r:id="rId11"/>
    <p:sldId id="362" r:id="rId12"/>
    <p:sldId id="363" r:id="rId13"/>
    <p:sldId id="364" r:id="rId14"/>
    <p:sldId id="365" r:id="rId15"/>
    <p:sldId id="366" r:id="rId16"/>
    <p:sldId id="367" r:id="rId17"/>
    <p:sldId id="370" r:id="rId18"/>
    <p:sldId id="371" r:id="rId19"/>
    <p:sldId id="373" r:id="rId20"/>
    <p:sldId id="372" r:id="rId21"/>
    <p:sldId id="374" r:id="rId22"/>
    <p:sldId id="375" r:id="rId23"/>
    <p:sldId id="377" r:id="rId24"/>
    <p:sldId id="376" r:id="rId25"/>
    <p:sldId id="378" r:id="rId26"/>
    <p:sldId id="379" r:id="rId27"/>
    <p:sldId id="381" r:id="rId28"/>
    <p:sldId id="389" r:id="rId29"/>
    <p:sldId id="388" r:id="rId30"/>
    <p:sldId id="382" r:id="rId31"/>
    <p:sldId id="383" r:id="rId32"/>
    <p:sldId id="384" r:id="rId33"/>
    <p:sldId id="385" r:id="rId34"/>
    <p:sldId id="386" r:id="rId35"/>
    <p:sldId id="387"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72"/>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D941C5-04FA-3546-864D-C2E6768C6D92}" type="datetimeFigureOut">
              <a:rPr lang="fr-FR" smtClean="0"/>
              <a:t>02/09/2019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041D42-060A-6043-8B18-D5F74D5955D4}" type="slidenum">
              <a:rPr lang="fr-FR" smtClean="0"/>
              <a:t>‹N°›</a:t>
            </a:fld>
            <a:endParaRPr lang="fr-FR"/>
          </a:p>
        </p:txBody>
      </p:sp>
    </p:spTree>
    <p:extLst>
      <p:ext uri="{BB962C8B-B14F-4D97-AF65-F5344CB8AC3E}">
        <p14:creationId xmlns:p14="http://schemas.microsoft.com/office/powerpoint/2010/main" val="14326323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321105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97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0235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5190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3585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9736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5263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6024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5028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2518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747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08555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4845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71981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0461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242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30963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234841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40393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47876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3156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5860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62604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34027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33539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28818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9299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3915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141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285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0240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9034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9097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200" b="0" i="0" u="none" strike="noStrike" kern="1200" cap="none" spc="0" normalizeH="0" baseline="0" noProof="0">
                <a:ln>
                  <a:noFill/>
                </a:ln>
                <a:solidFill>
                  <a:prstClr val="black"/>
                </a:solidFill>
                <a:effectLst/>
                <a:uLnTx/>
                <a:uFillTx/>
                <a:latin typeface="Calibri" panose="020F0502020204030204"/>
                <a:ea typeface="+mn-ea"/>
                <a:cs typeface="+mn-cs"/>
              </a:rPr>
              <a:t>Pape Mamadou Djidiack FAYE, Enseignant chercheur</a:t>
            </a:r>
          </a:p>
        </p:txBody>
      </p:sp>
      <p:sp>
        <p:nvSpPr>
          <p:cNvPr id="5" name="Espace réservé du numéro de diapositive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D1F503A-7D6B-FA47-B842-0281898A5C2E}"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fr-FR"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905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a:t>Cliquez et modifiez le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3306EFAF-0FC9-354F-8DE2-26D7A95D2155}" type="datetime1">
              <a:rPr lang="fr-SN" smtClean="0"/>
              <a:t>02/09/2019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650828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a:t>Cliquez et modifiez le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91E87C-E34C-5A48-9F4D-DC11B21431EE}" type="datetime1">
              <a:rPr lang="fr-SN" smtClean="0"/>
              <a:t>02/09/2019</a:t>
            </a:fld>
            <a:endParaRPr lang="en-US" dirty="0"/>
          </a:p>
        </p:txBody>
      </p:sp>
      <p:sp>
        <p:nvSpPr>
          <p:cNvPr id="6" name="Footer Placeholder 5"/>
          <p:cNvSpPr>
            <a:spLocks noGrp="1"/>
          </p:cNvSpPr>
          <p:nvPr>
            <p:ph type="ftr" sz="quarter" idx="11"/>
          </p:nvPr>
        </p:nvSpPr>
        <p:spPr/>
        <p:txBody>
          <a:bodyPr/>
          <a:lstStyle/>
          <a:p>
            <a:r>
              <a:rPr lang="en-US"/>
              <a:t>Pape Mamadou Djidiack FAYE, Enseignant chercheur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285623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a:t>Cliquez et modifiez le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C3B8D37-D354-5346-AF47-A43CECFD13DF}" type="datetime1">
              <a:rPr lang="fr-SN" smtClean="0"/>
              <a:t>02/09/2019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4181770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Cliquez et modifiez le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B02BAF8-333C-4A47-AEC9-CBA8E73FF168}" type="datetime1">
              <a:rPr lang="fr-SN" smtClean="0"/>
              <a:t>02/09/2019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428931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a:t>Cliquez et modifiez le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36DD821-B201-5F49-BCAB-3C42F4CB0BD4}" type="datetime1">
              <a:rPr lang="fr-SN" smtClean="0"/>
              <a:t>02/09/2019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66814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Cliquez et modifiez le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2466572-4C4F-D243-86FF-EC826151584A}" type="datetime1">
              <a:rPr lang="fr-SN" smtClean="0"/>
              <a:t>02/09/2019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9635659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a:t>Cliquez et modifiez le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FF4A9DC-59DD-A64B-A006-73502457D369}" type="datetime1">
              <a:rPr lang="fr-SN" smtClean="0"/>
              <a:t>02/09/2019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4843243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5DC32B9-B616-EA4D-A397-2FEF2FEF6105}" type="datetime1">
              <a:rPr lang="fr-SN" smtClean="0"/>
              <a:t>02/09/2019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1489496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97074B3-9CA7-5B4E-91E1-40FCC77A0043}" type="datetime1">
              <a:rPr lang="fr-SN" smtClean="0"/>
              <a:t>02/09/2019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307837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6600D91-229A-C04F-A3AE-6EC7CD881A90}" type="datetime1">
              <a:rPr lang="fr-SN" smtClean="0"/>
              <a:t>02/09/2019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4779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a:t>Cliquez et modifiez le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FB910AD-A319-AA4A-9967-F16B33E3ADA8}" type="datetime1">
              <a:rPr lang="fr-SN" smtClean="0"/>
              <a:t>02/09/2019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69940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a:t>Cliquez et modifiez le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B8D430F-D8A9-BD48-B321-956E153812E0}" type="datetime1">
              <a:rPr lang="fr-SN" smtClean="0"/>
              <a:t>02/09/2019</a:t>
            </a:fld>
            <a:endParaRPr lang="en-US" dirty="0"/>
          </a:p>
        </p:txBody>
      </p:sp>
      <p:sp>
        <p:nvSpPr>
          <p:cNvPr id="6" name="Footer Placeholder 5"/>
          <p:cNvSpPr>
            <a:spLocks noGrp="1"/>
          </p:cNvSpPr>
          <p:nvPr>
            <p:ph type="ftr" sz="quarter" idx="11"/>
          </p:nvPr>
        </p:nvSpPr>
        <p:spPr/>
        <p:txBody>
          <a:bodyPr/>
          <a:lstStyle/>
          <a:p>
            <a:r>
              <a:rPr lang="en-US"/>
              <a:t>Pape Mamadou Djidiack FAYE, Enseignant chercheur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442491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Cliquez et modifiez le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5D24E4C-554C-3A4C-8F16-1766A0035D4D}" type="datetime1">
              <a:rPr lang="fr-SN" smtClean="0"/>
              <a:t>02/09/2019</a:t>
            </a:fld>
            <a:endParaRPr lang="en-US" dirty="0"/>
          </a:p>
        </p:txBody>
      </p:sp>
      <p:sp>
        <p:nvSpPr>
          <p:cNvPr id="8" name="Footer Placeholder 7"/>
          <p:cNvSpPr>
            <a:spLocks noGrp="1"/>
          </p:cNvSpPr>
          <p:nvPr>
            <p:ph type="ftr" sz="quarter" idx="11"/>
          </p:nvPr>
        </p:nvSpPr>
        <p:spPr/>
        <p:txBody>
          <a:bodyPr/>
          <a:lstStyle/>
          <a:p>
            <a:r>
              <a:rPr lang="en-US"/>
              <a:t>Pape Mamadou Djidiack FAYE, Enseignant chercheur</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072299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24616157-122A-E246-8C45-289337CE98AE}" type="datetime1">
              <a:rPr lang="fr-SN" smtClean="0"/>
              <a:t>02/09/2019</a:t>
            </a:fld>
            <a:endParaRPr lang="en-US" dirty="0"/>
          </a:p>
        </p:txBody>
      </p:sp>
      <p:sp>
        <p:nvSpPr>
          <p:cNvPr id="4" name="Footer Placeholder 3"/>
          <p:cNvSpPr>
            <a:spLocks noGrp="1"/>
          </p:cNvSpPr>
          <p:nvPr>
            <p:ph type="ftr" sz="quarter" idx="11"/>
          </p:nvPr>
        </p:nvSpPr>
        <p:spPr/>
        <p:txBody>
          <a:bodyPr/>
          <a:lstStyle/>
          <a:p>
            <a:r>
              <a:rPr lang="en-US"/>
              <a:t>Pape Mamadou Djidiack FAYE, Enseignant chercheur</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588574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9DEF7-ADC4-C74B-A752-00989321E3AC}" type="datetime1">
              <a:rPr lang="fr-SN" smtClean="0"/>
              <a:t>02/09/2019</a:t>
            </a:fld>
            <a:endParaRPr lang="en-US" dirty="0"/>
          </a:p>
        </p:txBody>
      </p:sp>
      <p:sp>
        <p:nvSpPr>
          <p:cNvPr id="3" name="Footer Placeholder 2"/>
          <p:cNvSpPr>
            <a:spLocks noGrp="1"/>
          </p:cNvSpPr>
          <p:nvPr>
            <p:ph type="ftr" sz="quarter" idx="11"/>
          </p:nvPr>
        </p:nvSpPr>
        <p:spPr/>
        <p:txBody>
          <a:bodyPr/>
          <a:lstStyle/>
          <a:p>
            <a:r>
              <a:rPr lang="en-US"/>
              <a:t>Pape Mamadou Djidiack FAYE, Enseignant chercheur</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240118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a:t>Cliquez et modifiez le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7D3F627-EAFA-4B4B-94B5-205FB640B113}" type="datetime1">
              <a:rPr lang="fr-SN" smtClean="0"/>
              <a:t>02/09/2019</a:t>
            </a:fld>
            <a:endParaRPr lang="en-US" dirty="0"/>
          </a:p>
        </p:txBody>
      </p:sp>
      <p:sp>
        <p:nvSpPr>
          <p:cNvPr id="6" name="Footer Placeholder 5"/>
          <p:cNvSpPr>
            <a:spLocks noGrp="1"/>
          </p:cNvSpPr>
          <p:nvPr>
            <p:ph type="ftr" sz="quarter" idx="11"/>
          </p:nvPr>
        </p:nvSpPr>
        <p:spPr/>
        <p:txBody>
          <a:bodyPr/>
          <a:lstStyle/>
          <a:p>
            <a:r>
              <a:rPr lang="en-US"/>
              <a:t>Pape Mamadou Djidiack FAYE, Enseignant chercheur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1848549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a:t>Cliquez et modifiez le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AD897A4-3038-6C43-8173-8384D6B0C09D}" type="datetime1">
              <a:rPr lang="fr-SN" smtClean="0"/>
              <a:t>02/09/2019</a:t>
            </a:fld>
            <a:endParaRPr lang="en-US" dirty="0"/>
          </a:p>
        </p:txBody>
      </p:sp>
      <p:sp>
        <p:nvSpPr>
          <p:cNvPr id="6" name="Footer Placeholder 5"/>
          <p:cNvSpPr>
            <a:spLocks noGrp="1"/>
          </p:cNvSpPr>
          <p:nvPr>
            <p:ph type="ftr" sz="quarter" idx="11"/>
          </p:nvPr>
        </p:nvSpPr>
        <p:spPr/>
        <p:txBody>
          <a:bodyPr/>
          <a:lstStyle/>
          <a:p>
            <a:r>
              <a:rPr lang="en-US"/>
              <a:t>Pape Mamadou Djidiack FAYE, Enseignant chercheur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extLst>
      <p:ext uri="{BB962C8B-B14F-4D97-AF65-F5344CB8AC3E}">
        <p14:creationId xmlns:p14="http://schemas.microsoft.com/office/powerpoint/2010/main" val="3664483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956D6F-F480-AC45-A33F-8FCF3A09EFFD}" type="datetime1">
              <a:rPr lang="fr-SN" smtClean="0"/>
              <a:t>02/09/2019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Pape Mamadou Djidiack FAYE, Enseignant chercheur</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extLst>
      <p:ext uri="{BB962C8B-B14F-4D97-AF65-F5344CB8AC3E}">
        <p14:creationId xmlns:p14="http://schemas.microsoft.com/office/powerpoint/2010/main" val="21224160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735016" y="2253437"/>
            <a:ext cx="10131422" cy="1481667"/>
          </a:xfrm>
        </p:spPr>
        <p:txBody>
          <a:bodyPr>
            <a:normAutofit/>
          </a:bodyPr>
          <a:lstStyle/>
          <a:p>
            <a:r>
              <a:rPr lang="fr-FR" sz="5400" b="1" dirty="0">
                <a:solidFill>
                  <a:srgbClr val="00B0F0"/>
                </a:solidFill>
              </a:rPr>
              <a:t>JSP( Java Server Pages)</a:t>
            </a:r>
          </a:p>
        </p:txBody>
      </p:sp>
      <p:sp>
        <p:nvSpPr>
          <p:cNvPr id="3" name="Sous-titre 2"/>
          <p:cNvSpPr>
            <a:spLocks noGrp="1"/>
          </p:cNvSpPr>
          <p:nvPr>
            <p:ph type="subTitle" idx="1"/>
          </p:nvPr>
        </p:nvSpPr>
        <p:spPr>
          <a:xfrm>
            <a:off x="4667777" y="4401608"/>
            <a:ext cx="6987645" cy="1388534"/>
          </a:xfrm>
        </p:spPr>
        <p:txBody>
          <a:bodyPr/>
          <a:lstStyle/>
          <a:p>
            <a:r>
              <a:rPr lang="fr-FR" dirty="0"/>
              <a:t>Pape Mamadou Djidiack FAYE, Enseignant Chercheur</a:t>
            </a:r>
          </a:p>
          <a:p>
            <a:r>
              <a:rPr lang="fr-FR" dirty="0"/>
              <a:t>Email: djidiack88@gmail.com</a:t>
            </a:r>
          </a:p>
        </p:txBody>
      </p:sp>
      <p:sp>
        <p:nvSpPr>
          <p:cNvPr id="4" name="Titre 1"/>
          <p:cNvSpPr txBox="1">
            <a:spLocks/>
          </p:cNvSpPr>
          <p:nvPr/>
        </p:nvSpPr>
        <p:spPr>
          <a:xfrm>
            <a:off x="3233199" y="-550332"/>
            <a:ext cx="8574622" cy="2616199"/>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fr-FR" sz="6000" b="1" i="0" u="none" strike="noStrike" kern="1200" cap="none" spc="0" normalizeH="0" baseline="0" noProof="0" dirty="0">
                <a:ln w="3175" cmpd="sng">
                  <a:noFill/>
                </a:ln>
                <a:solidFill>
                  <a:prstClr val="black"/>
                </a:solidFill>
                <a:effectLst/>
                <a:uLnTx/>
                <a:uFillTx/>
                <a:latin typeface="Corbel" panose="020B0503020204020204"/>
                <a:ea typeface="+mj-ea"/>
                <a:cs typeface="+mj-cs"/>
              </a:rPr>
              <a:t>JSP: JAVA SERVER PAGES</a:t>
            </a:r>
          </a:p>
        </p:txBody>
      </p:sp>
      <p:sp>
        <p:nvSpPr>
          <p:cNvPr id="5" name="Espace réservé du numéro de diapositive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779871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0" name="Espace réservé du contenu 2"/>
          <p:cNvSpPr>
            <a:spLocks noGrp="1"/>
          </p:cNvSpPr>
          <p:nvPr>
            <p:ph idx="1"/>
          </p:nvPr>
        </p:nvSpPr>
        <p:spPr>
          <a:xfrm>
            <a:off x="1491522" y="685800"/>
            <a:ext cx="10700478" cy="6006927"/>
          </a:xfrm>
        </p:spPr>
        <p:txBody>
          <a:bodyPr>
            <a:noAutofit/>
          </a:bodyPr>
          <a:lstStyle/>
          <a:p>
            <a:pPr lvl="1"/>
            <a:r>
              <a:rPr lang="fr-FR" sz="2100" dirty="0"/>
              <a:t>Une page </a:t>
            </a:r>
            <a:r>
              <a:rPr lang="fr-FR" sz="2100" b="1" dirty="0">
                <a:solidFill>
                  <a:srgbClr val="FF0000"/>
                </a:solidFill>
              </a:rPr>
              <a:t>JSP</a:t>
            </a:r>
            <a:r>
              <a:rPr lang="fr-FR" sz="2100" dirty="0"/>
              <a:t> est constitué de plusieurs éléments: </a:t>
            </a:r>
            <a:r>
              <a:rPr lang="fr-FR" sz="2100" b="1" dirty="0">
                <a:solidFill>
                  <a:srgbClr val="FF0000"/>
                </a:solidFill>
              </a:rPr>
              <a:t>le code HTML, les directives, les commentaires, les scripts Java et les actions.</a:t>
            </a:r>
          </a:p>
          <a:p>
            <a:pPr marL="1371600" lvl="2" indent="-457200">
              <a:buFont typeface="+mj-lt"/>
              <a:buAutoNum type="arabicParenR"/>
            </a:pPr>
            <a:r>
              <a:rPr lang="fr-FR" sz="1900" b="1" dirty="0">
                <a:solidFill>
                  <a:srgbClr val="FF0000"/>
                </a:solidFill>
              </a:rPr>
              <a:t>Le code HTML </a:t>
            </a:r>
            <a:r>
              <a:rPr lang="fr-FR" sz="1900" dirty="0"/>
              <a:t>est introduit et doit être facile à modifier pour faire apparaître les parties dynamiques de la page.</a:t>
            </a:r>
          </a:p>
          <a:p>
            <a:pPr marL="1371600" lvl="2" indent="-457200">
              <a:buFont typeface="+mj-lt"/>
              <a:buAutoNum type="arabicParenR"/>
            </a:pPr>
            <a:r>
              <a:rPr lang="fr-FR" sz="1900" b="1" dirty="0">
                <a:solidFill>
                  <a:srgbClr val="FF0000"/>
                </a:solidFill>
              </a:rPr>
              <a:t>les directives </a:t>
            </a:r>
            <a:r>
              <a:rPr lang="fr-FR" sz="1900" dirty="0"/>
              <a:t>permettent de faire des import de package, de définir des pages d’erreur et les informations de sessions des pages.</a:t>
            </a:r>
          </a:p>
          <a:p>
            <a:pPr lvl="3">
              <a:buFont typeface=".AppleSystemUIFont" charset="-120"/>
              <a:buChar char="-"/>
            </a:pPr>
            <a:r>
              <a:rPr lang="fr-FR" sz="1900" b="1" dirty="0">
                <a:solidFill>
                  <a:srgbClr val="0070C0"/>
                </a:solidFill>
              </a:rPr>
              <a:t>page: </a:t>
            </a:r>
            <a:r>
              <a:rPr lang="fr-FR" sz="1900" dirty="0"/>
              <a:t>permet d’indiquer le langage utilisé dans la page (java) et aussi de préciser les instruction d’ import à effectuer pour les classes java nécessaires. </a:t>
            </a:r>
          </a:p>
          <a:p>
            <a:pPr lvl="3">
              <a:buFont typeface=".AppleSystemUIFont" charset="-120"/>
              <a:buChar char="-"/>
            </a:pPr>
            <a:endParaRPr lang="fr-FR" sz="1900" dirty="0"/>
          </a:p>
          <a:p>
            <a:pPr lvl="3">
              <a:buFont typeface=".AppleSystemUIFont" charset="-120"/>
              <a:buChar char="-"/>
            </a:pPr>
            <a:endParaRPr lang="fr-FR" sz="1900" b="1" dirty="0">
              <a:solidFill>
                <a:srgbClr val="0070C0"/>
              </a:solidFill>
            </a:endParaRPr>
          </a:p>
          <a:p>
            <a:pPr lvl="3">
              <a:buFont typeface=".AppleSystemUIFont" charset="-120"/>
              <a:buChar char="-"/>
            </a:pPr>
            <a:endParaRPr lang="fr-FR" sz="1900" b="1" dirty="0">
              <a:solidFill>
                <a:srgbClr val="0070C0"/>
              </a:solidFill>
            </a:endParaRPr>
          </a:p>
          <a:p>
            <a:pPr lvl="3">
              <a:buFont typeface=".AppleSystemUIFont" charset="-120"/>
              <a:buChar char="-"/>
            </a:pPr>
            <a:r>
              <a:rPr lang="fr-FR" sz="1900" b="1" dirty="0">
                <a:solidFill>
                  <a:srgbClr val="0070C0"/>
                </a:solidFill>
              </a:rPr>
              <a:t> include: </a:t>
            </a:r>
            <a:r>
              <a:rPr lang="fr-FR" sz="1900" dirty="0"/>
              <a:t>permet d‘inclure le fichier indiqué : </a:t>
            </a:r>
            <a:r>
              <a:rPr lang="fr-FR" sz="1900" b="1" dirty="0">
                <a:solidFill>
                  <a:srgbClr val="FF0000"/>
                </a:solidFill>
              </a:rPr>
              <a:t>&lt;%@</a:t>
            </a:r>
            <a:r>
              <a:rPr lang="fr-FR" sz="1900" b="1" dirty="0"/>
              <a:t> </a:t>
            </a:r>
            <a:r>
              <a:rPr lang="fr-FR" sz="1900" b="1" dirty="0">
                <a:solidFill>
                  <a:srgbClr val="0070C0"/>
                </a:solidFill>
              </a:rPr>
              <a:t>include</a:t>
            </a:r>
            <a:r>
              <a:rPr lang="fr-FR" sz="1900" b="1" dirty="0"/>
              <a:t> </a:t>
            </a:r>
            <a:r>
              <a:rPr lang="fr-FR" sz="1900" b="1" dirty="0">
                <a:solidFill>
                  <a:schemeClr val="accent6">
                    <a:lumMod val="75000"/>
                  </a:schemeClr>
                </a:solidFill>
              </a:rPr>
              <a:t>file="index.jsp" </a:t>
            </a:r>
            <a:r>
              <a:rPr lang="fr-FR" sz="1900" b="1" dirty="0">
                <a:solidFill>
                  <a:srgbClr val="FF0000"/>
                </a:solidFill>
              </a:rPr>
              <a:t>%&gt;</a:t>
            </a:r>
            <a:r>
              <a:rPr lang="fr-FR" sz="1900" b="1" dirty="0"/>
              <a:t> . </a:t>
            </a:r>
            <a:r>
              <a:rPr lang="fr-FR" sz="1900" dirty="0"/>
              <a:t>include est surtout utilisé dans le cas de parties de code HTML répétitives entre les pages </a:t>
            </a:r>
            <a:r>
              <a:rPr lang="fr-FR" sz="1900" dirty="0" err="1"/>
              <a:t>jsp</a:t>
            </a:r>
            <a:r>
              <a:rPr lang="fr-FR" sz="1900" dirty="0"/>
              <a:t>.</a:t>
            </a:r>
          </a:p>
          <a:p>
            <a:pPr lvl="3">
              <a:buFont typeface=".AppleSystemUIFont" charset="-120"/>
              <a:buChar char="-"/>
            </a:pPr>
            <a:r>
              <a:rPr lang="fr-FR" sz="1900" dirty="0" err="1"/>
              <a:t>taglib</a:t>
            </a:r>
            <a:r>
              <a:rPr lang="fr-FR" sz="1900" dirty="0"/>
              <a:t>: permet d’utiliser des librairies de tags personnalisés.                                                       </a:t>
            </a:r>
            <a:r>
              <a:rPr lang="fr-FR" sz="1900" b="1" dirty="0">
                <a:solidFill>
                  <a:srgbClr val="FF0000"/>
                </a:solidFill>
              </a:rPr>
              <a:t>&lt;%@</a:t>
            </a:r>
            <a:r>
              <a:rPr lang="fr-FR" sz="1900" b="1" dirty="0"/>
              <a:t> </a:t>
            </a:r>
            <a:r>
              <a:rPr lang="fr-FR" sz="1900" b="1" dirty="0" err="1">
                <a:solidFill>
                  <a:srgbClr val="002060"/>
                </a:solidFill>
              </a:rPr>
              <a:t>taglib</a:t>
            </a:r>
            <a:r>
              <a:rPr lang="fr-FR" sz="1900" b="1" dirty="0">
                <a:solidFill>
                  <a:srgbClr val="002060"/>
                </a:solidFill>
              </a:rPr>
              <a:t> </a:t>
            </a:r>
            <a:r>
              <a:rPr lang="fr-FR" sz="1900" b="1" dirty="0" err="1">
                <a:solidFill>
                  <a:srgbClr val="002060"/>
                </a:solidFill>
              </a:rPr>
              <a:t>prefix</a:t>
            </a:r>
            <a:r>
              <a:rPr lang="fr-FR" sz="1900" b="1" dirty="0">
                <a:solidFill>
                  <a:srgbClr val="002060"/>
                </a:solidFill>
              </a:rPr>
              <a:t> = "abc" </a:t>
            </a:r>
            <a:r>
              <a:rPr lang="fr-FR" sz="1900" b="1" dirty="0" err="1">
                <a:solidFill>
                  <a:srgbClr val="002060"/>
                </a:solidFill>
              </a:rPr>
              <a:t>uri</a:t>
            </a:r>
            <a:r>
              <a:rPr lang="fr-FR" sz="1900" b="1" dirty="0">
                <a:solidFill>
                  <a:srgbClr val="002060"/>
                </a:solidFill>
              </a:rPr>
              <a:t> = "</a:t>
            </a:r>
            <a:r>
              <a:rPr lang="fr-FR" sz="1900" b="1" dirty="0" err="1">
                <a:solidFill>
                  <a:srgbClr val="002060"/>
                </a:solidFill>
              </a:rPr>
              <a:t>path</a:t>
            </a:r>
            <a:r>
              <a:rPr lang="fr-FR" sz="1900" b="1" dirty="0">
                <a:solidFill>
                  <a:srgbClr val="002060"/>
                </a:solidFill>
              </a:rPr>
              <a:t>" </a:t>
            </a:r>
            <a:r>
              <a:rPr lang="fr-FR" sz="1900" b="1" dirty="0">
                <a:solidFill>
                  <a:srgbClr val="FF0000"/>
                </a:solidFill>
              </a:rPr>
              <a:t>%&gt;</a:t>
            </a:r>
          </a:p>
          <a:p>
            <a:pPr lvl="3">
              <a:buFont typeface="Courier New" charset="0"/>
              <a:buChar char="o"/>
            </a:pPr>
            <a:endParaRPr lang="fr-FR" sz="1900" dirty="0"/>
          </a:p>
        </p:txBody>
      </p:sp>
      <p:sp>
        <p:nvSpPr>
          <p:cNvPr id="7" name="Titre 1"/>
          <p:cNvSpPr txBox="1">
            <a:spLocks/>
          </p:cNvSpPr>
          <p:nvPr/>
        </p:nvSpPr>
        <p:spPr>
          <a:xfrm>
            <a:off x="1491522" y="0"/>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Différentes parties d’une JSP</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
        <p:nvSpPr>
          <p:cNvPr id="2" name="Rectangle 1"/>
          <p:cNvSpPr/>
          <p:nvPr/>
        </p:nvSpPr>
        <p:spPr>
          <a:xfrm>
            <a:off x="4800600" y="3800477"/>
            <a:ext cx="5057775" cy="8000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400" b="1" i="0" u="none" strike="noStrike" kern="1200" cap="none" spc="0" normalizeH="0" baseline="30000" noProof="0" dirty="0">
                <a:ln>
                  <a:noFill/>
                </a:ln>
                <a:solidFill>
                  <a:srgbClr val="0000FF"/>
                </a:solidFill>
                <a:effectLst/>
                <a:uLnTx/>
                <a:uFillTx/>
                <a:latin typeface="Times-Roman" charset="0"/>
                <a:ea typeface="+mn-ea"/>
                <a:cs typeface="+mn-cs"/>
              </a:rPr>
              <a:t>&lt;%@ </a:t>
            </a:r>
            <a:r>
              <a:rPr kumimoji="0" lang="fr-FR" sz="2400" b="1" i="0" u="none" strike="noStrike" kern="1200" cap="none" spc="0" normalizeH="0" baseline="30000" noProof="0" dirty="0">
                <a:ln>
                  <a:noFill/>
                </a:ln>
                <a:solidFill>
                  <a:srgbClr val="FC1807"/>
                </a:solidFill>
                <a:effectLst/>
                <a:uLnTx/>
                <a:uFillTx/>
                <a:latin typeface="Times-Roman" charset="0"/>
                <a:ea typeface="+mn-ea"/>
                <a:cs typeface="+mn-cs"/>
              </a:rPr>
              <a:t>page </a:t>
            </a:r>
            <a:r>
              <a:rPr kumimoji="0" lang="fr-FR" sz="2400" b="1" i="0" u="none" strike="noStrike" kern="1200" cap="none" spc="0" normalizeH="0" baseline="30000" noProof="0" dirty="0" err="1">
                <a:ln>
                  <a:noFill/>
                </a:ln>
                <a:solidFill>
                  <a:srgbClr val="0000FF"/>
                </a:solidFill>
                <a:effectLst/>
                <a:uLnTx/>
                <a:uFillTx/>
                <a:latin typeface="Times-Roman" charset="0"/>
                <a:ea typeface="+mn-ea"/>
                <a:cs typeface="+mn-cs"/>
              </a:rPr>
              <a:t>language</a:t>
            </a:r>
            <a:r>
              <a:rPr kumimoji="0" lang="fr-FR" sz="2400" b="1" i="0" u="none" strike="noStrike" kern="1200" cap="none" spc="0" normalizeH="0" baseline="30000" noProof="0" dirty="0">
                <a:ln>
                  <a:noFill/>
                </a:ln>
                <a:solidFill>
                  <a:srgbClr val="0000FF"/>
                </a:solidFill>
                <a:effectLst/>
                <a:uLnTx/>
                <a:uFillTx/>
                <a:latin typeface="Times-Roman" charset="0"/>
                <a:ea typeface="+mn-ea"/>
                <a:cs typeface="+mn-cs"/>
              </a:rPr>
              <a:t>="java"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400" b="1" i="0" u="none" strike="noStrike" kern="1200" cap="none" spc="0" normalizeH="0" baseline="30000" noProof="0" dirty="0">
                <a:ln>
                  <a:noFill/>
                </a:ln>
                <a:solidFill>
                  <a:srgbClr val="0B5501"/>
                </a:solidFill>
                <a:effectLst/>
                <a:uLnTx/>
                <a:uFillTx/>
                <a:latin typeface="Times-Roman" charset="0"/>
                <a:ea typeface="+mn-ea"/>
                <a:cs typeface="+mn-cs"/>
              </a:rPr>
              <a:t>import </a:t>
            </a:r>
            <a:r>
              <a:rPr kumimoji="0" lang="fr-FR" sz="2400" b="1" i="0" u="none" strike="noStrike" kern="1200" cap="none" spc="0" normalizeH="0" baseline="30000" noProof="0" dirty="0">
                <a:ln>
                  <a:noFill/>
                </a:ln>
                <a:solidFill>
                  <a:srgbClr val="0000FF"/>
                </a:solidFill>
                <a:effectLst/>
                <a:uLnTx/>
                <a:uFillTx/>
                <a:latin typeface="Times-Roman" charset="0"/>
                <a:ea typeface="+mn-ea"/>
                <a:cs typeface="+mn-cs"/>
              </a:rPr>
              <a:t>= " </a:t>
            </a:r>
            <a:r>
              <a:rPr kumimoji="0" lang="fr-FR" sz="2400" b="1" i="0" u="none" strike="noStrike" kern="1200" cap="none" spc="0" normalizeH="0" baseline="30000" noProof="0" dirty="0" err="1">
                <a:ln>
                  <a:noFill/>
                </a:ln>
                <a:solidFill>
                  <a:srgbClr val="0000FF"/>
                </a:solidFill>
                <a:effectLst/>
                <a:uLnTx/>
                <a:uFillTx/>
                <a:latin typeface="Times-Roman" charset="0"/>
                <a:ea typeface="+mn-ea"/>
                <a:cs typeface="+mn-cs"/>
              </a:rPr>
              <a:t>java.util.ArrayList</a:t>
            </a:r>
            <a:r>
              <a:rPr kumimoji="0" lang="fr-FR" sz="2400" b="1" i="0" u="none" strike="noStrike" kern="1200" cap="none" spc="0" normalizeH="0" baseline="30000" noProof="0" dirty="0">
                <a:ln>
                  <a:noFill/>
                </a:ln>
                <a:solidFill>
                  <a:srgbClr val="0000FF"/>
                </a:solidFill>
                <a:effectLst/>
                <a:uLnTx/>
                <a:uFillTx/>
                <a:latin typeface="Times-Roman" charset="0"/>
                <a:ea typeface="+mn-ea"/>
                <a:cs typeface="+mn-cs"/>
              </a:rPr>
              <a:t> ", " </a:t>
            </a:r>
            <a:r>
              <a:rPr kumimoji="0" lang="fr-FR" sz="2400" b="1" i="0" u="none" strike="noStrike" kern="1200" cap="none" spc="0" normalizeH="0" baseline="30000" noProof="0" dirty="0" err="1">
                <a:ln>
                  <a:noFill/>
                </a:ln>
                <a:solidFill>
                  <a:srgbClr val="0000FF"/>
                </a:solidFill>
                <a:effectLst/>
                <a:uLnTx/>
                <a:uFillTx/>
                <a:latin typeface="Times-Roman" charset="0"/>
                <a:ea typeface="+mn-ea"/>
                <a:cs typeface="+mn-cs"/>
              </a:rPr>
              <a:t>java.net.Socket</a:t>
            </a:r>
            <a:r>
              <a:rPr kumimoji="0" lang="fr-FR" sz="2400" b="1" i="0" u="none" strike="noStrike" kern="1200" cap="none" spc="0" normalizeH="0" baseline="30000" noProof="0" dirty="0">
                <a:ln>
                  <a:noFill/>
                </a:ln>
                <a:solidFill>
                  <a:srgbClr val="0000FF"/>
                </a:solidFill>
                <a:effectLst/>
                <a:uLnTx/>
                <a:uFillTx/>
                <a:latin typeface="Times-Roman" charset="0"/>
                <a:ea typeface="+mn-ea"/>
                <a:cs typeface="+mn-cs"/>
              </a:rPr>
              <a:t> " %&gt;</a:t>
            </a:r>
            <a:endParaRPr kumimoji="0" lang="fr-FR" sz="24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754150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0" name="Espace réservé du contenu 2"/>
          <p:cNvSpPr>
            <a:spLocks noGrp="1"/>
          </p:cNvSpPr>
          <p:nvPr>
            <p:ph idx="1"/>
          </p:nvPr>
        </p:nvSpPr>
        <p:spPr>
          <a:xfrm>
            <a:off x="1491522" y="685800"/>
            <a:ext cx="10700478" cy="6006927"/>
          </a:xfrm>
        </p:spPr>
        <p:txBody>
          <a:bodyPr>
            <a:noAutofit/>
          </a:bodyPr>
          <a:lstStyle/>
          <a:p>
            <a:pPr lvl="1"/>
            <a:r>
              <a:rPr lang="fr-FR" sz="2100" dirty="0"/>
              <a:t>Une page </a:t>
            </a:r>
            <a:r>
              <a:rPr lang="fr-FR" sz="2100" b="1" dirty="0">
                <a:solidFill>
                  <a:srgbClr val="FF0000"/>
                </a:solidFill>
              </a:rPr>
              <a:t>JSP</a:t>
            </a:r>
            <a:r>
              <a:rPr lang="fr-FR" sz="2100" dirty="0"/>
              <a:t> est constitué de plusieurs éléments: </a:t>
            </a:r>
            <a:r>
              <a:rPr lang="fr-FR" sz="2100" b="1" dirty="0">
                <a:solidFill>
                  <a:srgbClr val="FF0000"/>
                </a:solidFill>
              </a:rPr>
              <a:t>le code HTML, les directives, les commentaires, les scripts Java et les actions.</a:t>
            </a:r>
          </a:p>
          <a:p>
            <a:pPr marL="914400" lvl="2" indent="0">
              <a:buNone/>
            </a:pPr>
            <a:r>
              <a:rPr lang="fr-FR" sz="1700" b="1" dirty="0">
                <a:solidFill>
                  <a:srgbClr val="FF0000"/>
                </a:solidFill>
              </a:rPr>
              <a:t>	</a:t>
            </a:r>
            <a:r>
              <a:rPr lang="mr-IN" sz="1700" b="1" dirty="0"/>
              <a:t>…</a:t>
            </a:r>
            <a:endParaRPr lang="fr-FR" sz="1700" b="1" dirty="0"/>
          </a:p>
          <a:p>
            <a:pPr marL="1371600" lvl="2" indent="-457200">
              <a:buFont typeface="+mj-lt"/>
              <a:buAutoNum type="arabicParenR" startAt="3"/>
            </a:pPr>
            <a:r>
              <a:rPr lang="fr-FR" sz="1900" b="1" dirty="0">
                <a:solidFill>
                  <a:srgbClr val="FF0000"/>
                </a:solidFill>
              </a:rPr>
              <a:t>Les scripts Java: </a:t>
            </a:r>
            <a:r>
              <a:rPr lang="fr-FR" sz="1900" dirty="0"/>
              <a:t>ce sont des morceaux de code java qui sont insérés dans le code </a:t>
            </a:r>
            <a:r>
              <a:rPr lang="fr-FR" sz="1900" b="1" dirty="0">
                <a:solidFill>
                  <a:srgbClr val="FF0000"/>
                </a:solidFill>
              </a:rPr>
              <a:t>HTML</a:t>
            </a:r>
            <a:r>
              <a:rPr lang="fr-FR" sz="1900" dirty="0"/>
              <a:t> de la page. Un script commence par </a:t>
            </a:r>
            <a:r>
              <a:rPr lang="fr-FR" sz="1900" b="1" dirty="0">
                <a:solidFill>
                  <a:srgbClr val="FF0000"/>
                </a:solidFill>
              </a:rPr>
              <a:t>&lt;% </a:t>
            </a:r>
            <a:r>
              <a:rPr lang="fr-FR" sz="1900" dirty="0"/>
              <a:t>et se termine par </a:t>
            </a:r>
            <a:r>
              <a:rPr lang="fr-FR" sz="1900" b="1" dirty="0">
                <a:solidFill>
                  <a:srgbClr val="FF0000"/>
                </a:solidFill>
              </a:rPr>
              <a:t>%&gt;.</a:t>
            </a:r>
            <a:r>
              <a:rPr lang="fr-FR" sz="1900" dirty="0"/>
              <a:t> un script peut utiliser des variables prédéfinies, qui vont permettre d’accéder aux mêmes éléments qu’une servlet:</a:t>
            </a:r>
          </a:p>
          <a:p>
            <a:pPr marL="1714500" lvl="3" indent="-457200">
              <a:buFont typeface="Wingdings" charset="2"/>
              <a:buChar char="ü"/>
            </a:pPr>
            <a:r>
              <a:rPr lang="fr-FR" sz="1800" b="1" dirty="0">
                <a:solidFill>
                  <a:schemeClr val="accent2">
                    <a:lumMod val="50000"/>
                  </a:schemeClr>
                </a:solidFill>
              </a:rPr>
              <a:t>request: </a:t>
            </a:r>
            <a:r>
              <a:rPr lang="fr-FR" sz="1800" dirty="0"/>
              <a:t>de </a:t>
            </a:r>
            <a:r>
              <a:rPr lang="fr-FR" sz="1800" b="1" dirty="0">
                <a:solidFill>
                  <a:srgbClr val="FF0000"/>
                </a:solidFill>
              </a:rPr>
              <a:t>HttpServletRequest</a:t>
            </a:r>
          </a:p>
          <a:p>
            <a:pPr marL="1714500" lvl="3" indent="-457200">
              <a:buFont typeface="Wingdings" charset="2"/>
              <a:buChar char="ü"/>
            </a:pPr>
            <a:r>
              <a:rPr lang="fr-FR" sz="1800" b="1" dirty="0">
                <a:solidFill>
                  <a:schemeClr val="accent2">
                    <a:lumMod val="50000"/>
                  </a:schemeClr>
                </a:solidFill>
              </a:rPr>
              <a:t>response</a:t>
            </a:r>
            <a:r>
              <a:rPr lang="fr-FR" sz="1800" dirty="0"/>
              <a:t> de la classe </a:t>
            </a:r>
            <a:r>
              <a:rPr lang="fr-FR" sz="1800" b="1" dirty="0">
                <a:solidFill>
                  <a:srgbClr val="FF0000"/>
                </a:solidFill>
              </a:rPr>
              <a:t>HttpServletResponse</a:t>
            </a:r>
          </a:p>
          <a:p>
            <a:pPr marL="1714500" lvl="3" indent="-457200">
              <a:buFont typeface="Wingdings" charset="2"/>
              <a:buChar char="ü"/>
            </a:pPr>
            <a:r>
              <a:rPr lang="fr-FR" sz="1800" b="1" dirty="0">
                <a:solidFill>
                  <a:schemeClr val="accent2">
                    <a:lumMod val="50000"/>
                  </a:schemeClr>
                </a:solidFill>
              </a:rPr>
              <a:t>session :</a:t>
            </a:r>
            <a:r>
              <a:rPr lang="fr-FR" sz="1800" dirty="0"/>
              <a:t> de </a:t>
            </a:r>
            <a:r>
              <a:rPr lang="fr-FR" sz="1800" b="1" dirty="0" err="1">
                <a:solidFill>
                  <a:srgbClr val="FF0000"/>
                </a:solidFill>
              </a:rPr>
              <a:t>HttpSession</a:t>
            </a:r>
            <a:endParaRPr lang="fr-FR" sz="1800" b="1" dirty="0">
              <a:solidFill>
                <a:srgbClr val="FF0000"/>
              </a:solidFill>
            </a:endParaRPr>
          </a:p>
          <a:p>
            <a:pPr marL="1714500" lvl="3" indent="-457200">
              <a:buFont typeface="Wingdings" charset="2"/>
              <a:buChar char="ü"/>
            </a:pPr>
            <a:r>
              <a:rPr lang="fr-FR" sz="1800" b="1" dirty="0">
                <a:solidFill>
                  <a:schemeClr val="accent2">
                    <a:lumMod val="50000"/>
                  </a:schemeClr>
                </a:solidFill>
              </a:rPr>
              <a:t>application: </a:t>
            </a:r>
            <a:r>
              <a:rPr lang="fr-FR" sz="1800" dirty="0"/>
              <a:t>de </a:t>
            </a:r>
            <a:r>
              <a:rPr lang="fr-FR" sz="1800" b="1" dirty="0" err="1">
                <a:solidFill>
                  <a:srgbClr val="FF0000"/>
                </a:solidFill>
              </a:rPr>
              <a:t>ServletContext</a:t>
            </a:r>
            <a:endParaRPr lang="fr-FR" sz="1800" b="1" dirty="0">
              <a:solidFill>
                <a:srgbClr val="FF0000"/>
              </a:solidFill>
            </a:endParaRPr>
          </a:p>
          <a:p>
            <a:pPr marL="1714500" lvl="3" indent="-457200">
              <a:buFont typeface="Wingdings" charset="2"/>
              <a:buChar char="ü"/>
            </a:pPr>
            <a:r>
              <a:rPr lang="fr-FR" sz="1800" b="1" dirty="0">
                <a:solidFill>
                  <a:schemeClr val="accent2">
                    <a:lumMod val="50000"/>
                  </a:schemeClr>
                </a:solidFill>
              </a:rPr>
              <a:t>out: </a:t>
            </a:r>
            <a:r>
              <a:rPr lang="fr-FR" sz="1800" dirty="0"/>
              <a:t>de </a:t>
            </a:r>
            <a:r>
              <a:rPr lang="fr-FR" sz="1800" b="1" dirty="0">
                <a:solidFill>
                  <a:srgbClr val="FF0000"/>
                </a:solidFill>
              </a:rPr>
              <a:t>PrintWriter</a:t>
            </a:r>
          </a:p>
          <a:p>
            <a:pPr marL="1714500" lvl="3" indent="-457200">
              <a:buFont typeface="Wingdings" charset="2"/>
              <a:buChar char="ü"/>
            </a:pPr>
            <a:r>
              <a:rPr lang="fr-FR" sz="1800" b="1" dirty="0">
                <a:solidFill>
                  <a:schemeClr val="accent2">
                    <a:lumMod val="50000"/>
                  </a:schemeClr>
                </a:solidFill>
              </a:rPr>
              <a:t>page: </a:t>
            </a:r>
            <a:r>
              <a:rPr lang="fr-FR" sz="1800" dirty="0"/>
              <a:t>de </a:t>
            </a:r>
            <a:r>
              <a:rPr lang="fr-FR" sz="1800" b="1" dirty="0">
                <a:solidFill>
                  <a:srgbClr val="FF0000"/>
                </a:solidFill>
              </a:rPr>
              <a:t>Object</a:t>
            </a:r>
          </a:p>
          <a:p>
            <a:pPr marL="1714500" lvl="3" indent="-457200">
              <a:buFont typeface="Wingdings" charset="2"/>
              <a:buChar char="ü"/>
            </a:pPr>
            <a:r>
              <a:rPr lang="fr-FR" sz="1800" b="1" dirty="0">
                <a:solidFill>
                  <a:schemeClr val="accent2">
                    <a:lumMod val="50000"/>
                  </a:schemeClr>
                </a:solidFill>
              </a:rPr>
              <a:t>config: </a:t>
            </a:r>
            <a:r>
              <a:rPr lang="fr-FR" sz="1800" dirty="0"/>
              <a:t>de </a:t>
            </a:r>
            <a:r>
              <a:rPr lang="fr-FR" sz="1800" b="1" dirty="0" err="1">
                <a:solidFill>
                  <a:srgbClr val="FF0000"/>
                </a:solidFill>
              </a:rPr>
              <a:t>ServletConfig</a:t>
            </a:r>
            <a:endParaRPr lang="fr-FR" sz="1800" b="1" dirty="0">
              <a:solidFill>
                <a:srgbClr val="FF0000"/>
              </a:solidFill>
            </a:endParaRPr>
          </a:p>
          <a:p>
            <a:pPr marL="1714500" lvl="3" indent="-457200">
              <a:buFont typeface="Wingdings" charset="2"/>
              <a:buChar char="ü"/>
            </a:pPr>
            <a:r>
              <a:rPr lang="fr-FR" sz="1800" b="1" dirty="0" err="1">
                <a:solidFill>
                  <a:schemeClr val="accent2">
                    <a:lumMod val="50000"/>
                  </a:schemeClr>
                </a:solidFill>
              </a:rPr>
              <a:t>pageContext</a:t>
            </a:r>
            <a:r>
              <a:rPr lang="fr-FR" sz="1800" b="1" dirty="0">
                <a:solidFill>
                  <a:schemeClr val="accent2">
                    <a:lumMod val="50000"/>
                  </a:schemeClr>
                </a:solidFill>
              </a:rPr>
              <a:t>: </a:t>
            </a:r>
            <a:r>
              <a:rPr lang="fr-FR" sz="1800" dirty="0"/>
              <a:t>de </a:t>
            </a:r>
            <a:r>
              <a:rPr lang="fr-FR" sz="1800" b="1" dirty="0" err="1">
                <a:solidFill>
                  <a:srgbClr val="FF0000"/>
                </a:solidFill>
              </a:rPr>
              <a:t>javax.servlet.jsp.PageContext</a:t>
            </a:r>
            <a:r>
              <a:rPr lang="fr-FR" sz="1800" b="1" dirty="0">
                <a:solidFill>
                  <a:srgbClr val="FF0000"/>
                </a:solidFill>
              </a:rPr>
              <a:t> </a:t>
            </a:r>
          </a:p>
          <a:p>
            <a:pPr marL="1714500" lvl="3" indent="-457200">
              <a:buFont typeface="Wingdings" charset="2"/>
              <a:buChar char="ü"/>
            </a:pPr>
            <a:r>
              <a:rPr lang="fr-FR" sz="1800" b="1" dirty="0">
                <a:solidFill>
                  <a:schemeClr val="accent2">
                    <a:lumMod val="50000"/>
                  </a:schemeClr>
                </a:solidFill>
              </a:rPr>
              <a:t>exception: </a:t>
            </a:r>
            <a:r>
              <a:rPr lang="fr-FR" sz="1800" dirty="0"/>
              <a:t>de </a:t>
            </a:r>
            <a:r>
              <a:rPr lang="fr-FR" sz="1800" b="1" dirty="0" err="1">
                <a:solidFill>
                  <a:srgbClr val="FF0000"/>
                </a:solidFill>
              </a:rPr>
              <a:t>Throwable</a:t>
            </a:r>
            <a:r>
              <a:rPr lang="fr-FR" sz="1800" b="1" dirty="0">
                <a:solidFill>
                  <a:srgbClr val="FF0000"/>
                </a:solidFill>
              </a:rPr>
              <a:t>.</a:t>
            </a:r>
          </a:p>
        </p:txBody>
      </p:sp>
      <p:sp>
        <p:nvSpPr>
          <p:cNvPr id="7" name="Titre 1"/>
          <p:cNvSpPr txBox="1">
            <a:spLocks/>
          </p:cNvSpPr>
          <p:nvPr/>
        </p:nvSpPr>
        <p:spPr>
          <a:xfrm>
            <a:off x="1491522" y="0"/>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Différentes parties d’une JSP</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Tree>
    <p:extLst>
      <p:ext uri="{BB962C8B-B14F-4D97-AF65-F5344CB8AC3E}">
        <p14:creationId xmlns:p14="http://schemas.microsoft.com/office/powerpoint/2010/main" val="3236124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0" name="Espace réservé du contenu 2"/>
          <p:cNvSpPr>
            <a:spLocks noGrp="1"/>
          </p:cNvSpPr>
          <p:nvPr>
            <p:ph idx="1"/>
          </p:nvPr>
        </p:nvSpPr>
        <p:spPr>
          <a:xfrm>
            <a:off x="1491522" y="685800"/>
            <a:ext cx="10700478" cy="4214813"/>
          </a:xfrm>
        </p:spPr>
        <p:txBody>
          <a:bodyPr>
            <a:noAutofit/>
          </a:bodyPr>
          <a:lstStyle/>
          <a:p>
            <a:pPr lvl="1"/>
            <a:r>
              <a:rPr lang="fr-FR" sz="2100" dirty="0"/>
              <a:t>Une page </a:t>
            </a:r>
            <a:r>
              <a:rPr lang="fr-FR" sz="2100" b="1" dirty="0">
                <a:solidFill>
                  <a:srgbClr val="FF0000"/>
                </a:solidFill>
              </a:rPr>
              <a:t>JSP</a:t>
            </a:r>
            <a:r>
              <a:rPr lang="fr-FR" sz="2100" dirty="0"/>
              <a:t> est constitué de plusieurs éléments: </a:t>
            </a:r>
            <a:r>
              <a:rPr lang="fr-FR" sz="2100" b="1" dirty="0">
                <a:solidFill>
                  <a:srgbClr val="FF0000"/>
                </a:solidFill>
              </a:rPr>
              <a:t>le code HTML, les directives, les commentaires, les scripts Java et les actions.</a:t>
            </a:r>
          </a:p>
          <a:p>
            <a:pPr marL="914400" lvl="2" indent="0">
              <a:buNone/>
            </a:pPr>
            <a:r>
              <a:rPr lang="fr-FR" sz="1700" b="1" dirty="0">
                <a:solidFill>
                  <a:srgbClr val="FF0000"/>
                </a:solidFill>
              </a:rPr>
              <a:t>	</a:t>
            </a:r>
            <a:r>
              <a:rPr lang="mr-IN" sz="1700" b="1" dirty="0"/>
              <a:t>…</a:t>
            </a:r>
            <a:endParaRPr lang="fr-FR" sz="1700" b="1" dirty="0"/>
          </a:p>
          <a:p>
            <a:pPr marL="1371600" lvl="2" indent="-457200">
              <a:buFont typeface="+mj-lt"/>
              <a:buAutoNum type="arabicParenR" startAt="4"/>
            </a:pPr>
            <a:r>
              <a:rPr lang="fr-FR" sz="1900" b="1" dirty="0">
                <a:solidFill>
                  <a:srgbClr val="FF0000"/>
                </a:solidFill>
              </a:rPr>
              <a:t>Les actions: </a:t>
            </a:r>
            <a:r>
              <a:rPr lang="fr-FR" sz="1900" dirty="0"/>
              <a:t>les actions sont écrites en </a:t>
            </a:r>
            <a:r>
              <a:rPr lang="fr-FR" sz="1900" b="1" dirty="0">
                <a:solidFill>
                  <a:srgbClr val="FF0000"/>
                </a:solidFill>
              </a:rPr>
              <a:t>XML</a:t>
            </a:r>
            <a:r>
              <a:rPr lang="fr-FR" sz="1900" dirty="0"/>
              <a:t> et permettent de condenser en une ligne un traitement qui serait long à écrire à l’aide de script java. il existe deux types d’actions: </a:t>
            </a:r>
            <a:r>
              <a:rPr lang="fr-FR" sz="1900" b="1" dirty="0"/>
              <a:t>standards</a:t>
            </a:r>
            <a:r>
              <a:rPr lang="fr-FR" sz="1900" dirty="0"/>
              <a:t> et </a:t>
            </a:r>
            <a:r>
              <a:rPr lang="fr-FR" sz="1900" b="1" dirty="0"/>
              <a:t>personnalisées.</a:t>
            </a:r>
            <a:endParaRPr lang="fr-FR" b="1" dirty="0">
              <a:solidFill>
                <a:srgbClr val="FF0000"/>
              </a:solidFill>
            </a:endParaRPr>
          </a:p>
        </p:txBody>
      </p:sp>
      <p:sp>
        <p:nvSpPr>
          <p:cNvPr id="7" name="Titre 1"/>
          <p:cNvSpPr txBox="1">
            <a:spLocks/>
          </p:cNvSpPr>
          <p:nvPr/>
        </p:nvSpPr>
        <p:spPr>
          <a:xfrm>
            <a:off x="1491522" y="0"/>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Différentes parties d’une JSP</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Tree>
    <p:extLst>
      <p:ext uri="{BB962C8B-B14F-4D97-AF65-F5344CB8AC3E}">
        <p14:creationId xmlns:p14="http://schemas.microsoft.com/office/powerpoint/2010/main" val="1724087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0" name="Espace réservé du contenu 2"/>
          <p:cNvSpPr>
            <a:spLocks noGrp="1"/>
          </p:cNvSpPr>
          <p:nvPr>
            <p:ph idx="1"/>
          </p:nvPr>
        </p:nvSpPr>
        <p:spPr>
          <a:xfrm>
            <a:off x="1491522" y="868362"/>
            <a:ext cx="10700478" cy="5641802"/>
          </a:xfrm>
        </p:spPr>
        <p:txBody>
          <a:bodyPr>
            <a:noAutofit/>
          </a:bodyPr>
          <a:lstStyle/>
          <a:p>
            <a:pPr lvl="1"/>
            <a:r>
              <a:rPr lang="fr-FR" dirty="0"/>
              <a:t>Il existe plusieurs types de  balises de script java qu’on peut utiliser dans une page JSP.</a:t>
            </a:r>
          </a:p>
          <a:p>
            <a:pPr lvl="1"/>
            <a:r>
              <a:rPr lang="fr-FR" b="1" dirty="0">
                <a:solidFill>
                  <a:srgbClr val="FF0000"/>
                </a:solidFill>
              </a:rPr>
              <a:t>Bloc de déclaration de données </a:t>
            </a:r>
            <a:r>
              <a:rPr lang="fr-FR" b="1" dirty="0">
                <a:solidFill>
                  <a:srgbClr val="0432FF"/>
                </a:solidFill>
              </a:rPr>
              <a:t>&lt;%! ... %&gt; </a:t>
            </a:r>
            <a:endParaRPr lang="fr-FR" dirty="0"/>
          </a:p>
          <a:p>
            <a:pPr lvl="2">
              <a:buFont typeface="Wingdings" charset="2"/>
              <a:buChar char="ü"/>
            </a:pPr>
            <a:r>
              <a:rPr lang="fr-FR" sz="2000" dirty="0"/>
              <a:t>Ces balises permettent de déclarer des variables et des méthodes d'instances à utiliser dans toute la page. Les </a:t>
            </a:r>
            <a:r>
              <a:rPr lang="fr-FR" sz="2000" b="1" dirty="0">
                <a:solidFill>
                  <a:srgbClr val="FF0000"/>
                </a:solidFill>
              </a:rPr>
              <a:t>balises de scripting </a:t>
            </a:r>
            <a:r>
              <a:rPr lang="fr-FR" sz="2000" dirty="0"/>
              <a:t>ne génèrent aucun caractère dans le fichier HTML de sortie.</a:t>
            </a:r>
          </a:p>
          <a:p>
            <a:pPr lvl="2">
              <a:buFont typeface="Wingdings" charset="2"/>
              <a:buChar char="ü"/>
            </a:pPr>
            <a:r>
              <a:rPr lang="fr-FR" sz="2000" b="1" dirty="0">
                <a:solidFill>
                  <a:srgbClr val="FF0000"/>
                </a:solidFill>
              </a:rPr>
              <a:t>Exemple: </a:t>
            </a:r>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p:txBody>
      </p:sp>
      <p:sp>
        <p:nvSpPr>
          <p:cNvPr id="7" name="Titre 1"/>
          <p:cNvSpPr txBox="1">
            <a:spLocks/>
          </p:cNvSpPr>
          <p:nvPr/>
        </p:nvSpPr>
        <p:spPr>
          <a:xfrm>
            <a:off x="1491522" y="0"/>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Balises de scripting d’éléments</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
        <p:nvSpPr>
          <p:cNvPr id="2" name="Rectangle 1"/>
          <p:cNvSpPr/>
          <p:nvPr/>
        </p:nvSpPr>
        <p:spPr>
          <a:xfrm>
            <a:off x="3643312" y="4175038"/>
            <a:ext cx="7272338" cy="1911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30000" noProof="0" dirty="0">
                <a:ln>
                  <a:noFill/>
                </a:ln>
                <a:solidFill>
                  <a:srgbClr val="FB0007"/>
                </a:solidFill>
                <a:effectLst/>
                <a:uLnTx/>
                <a:uFillTx/>
                <a:latin typeface="Times-Roman" charset="0"/>
                <a:ea typeface="+mn-ea"/>
                <a:cs typeface="+mn-cs"/>
              </a:rPr>
              <a:t>&lt;</a:t>
            </a:r>
            <a:r>
              <a:rPr kumimoji="0" lang="mr-IN" sz="2800" b="1" i="0" u="none" strike="noStrike" kern="1200" cap="none" spc="0" normalizeH="0" baseline="30000" noProof="0" dirty="0">
                <a:ln>
                  <a:noFill/>
                </a:ln>
                <a:solidFill>
                  <a:srgbClr val="FB0007"/>
                </a:solidFill>
                <a:effectLst/>
                <a:uLnTx/>
                <a:uFillTx/>
                <a:latin typeface="Times-Roman" charset="0"/>
                <a:ea typeface="+mn-ea"/>
                <a:cs typeface="Mangal" panose="02040503050203030202" pitchFamily="18" charset="0"/>
              </a:rPr>
              <a:t>% </a:t>
            </a:r>
            <a:r>
              <a:rPr kumimoji="0" lang="mr-IN" sz="3600" b="1" i="0" u="none" strike="noStrike" kern="1200" cap="none" spc="0" normalizeH="0" baseline="30000" noProof="0" dirty="0">
                <a:ln>
                  <a:noFill/>
                </a:ln>
                <a:solidFill>
                  <a:srgbClr val="0000FF"/>
                </a:solidFill>
                <a:effectLst/>
                <a:uLnTx/>
                <a:uFillTx/>
                <a:latin typeface="Times-Roman" charset="0"/>
                <a:ea typeface="+mn-ea"/>
                <a:cs typeface="Mangal" panose="02040503050203030202" pitchFamily="18"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2800" b="1" i="0" u="none" strike="noStrike" kern="1200" cap="none" spc="0" normalizeH="0" baseline="30000" noProof="0" dirty="0" err="1">
                <a:ln>
                  <a:noFill/>
                </a:ln>
                <a:solidFill>
                  <a:srgbClr val="0000FF"/>
                </a:solidFill>
                <a:effectLst/>
                <a:uLnTx/>
                <a:uFillTx/>
                <a:latin typeface="Times-Roman" charset="0"/>
                <a:ea typeface="+mn-ea"/>
                <a:cs typeface="+mn-cs"/>
              </a:rPr>
              <a:t>private</a:t>
            </a:r>
            <a:r>
              <a:rPr kumimoji="0" lang="fr-FR" sz="28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2800" b="1" i="0" u="none" strike="noStrike" kern="1200" cap="none" spc="0" normalizeH="0" baseline="30000" noProof="0" dirty="0" err="1">
                <a:ln>
                  <a:noFill/>
                </a:ln>
                <a:solidFill>
                  <a:srgbClr val="0000FF"/>
                </a:solidFill>
                <a:effectLst/>
                <a:uLnTx/>
                <a:uFillTx/>
                <a:latin typeface="Times-Roman" charset="0"/>
                <a:ea typeface="+mn-ea"/>
                <a:cs typeface="+mn-cs"/>
              </a:rPr>
              <a:t>int</a:t>
            </a:r>
            <a:r>
              <a:rPr kumimoji="0" lang="fr-FR" sz="28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2800" b="1" i="0" u="none" strike="noStrike" kern="1200" cap="none" spc="0" normalizeH="0" baseline="30000" noProof="0" dirty="0">
                <a:ln>
                  <a:noFill/>
                </a:ln>
                <a:solidFill>
                  <a:srgbClr val="000000"/>
                </a:solidFill>
                <a:effectLst/>
                <a:uLnTx/>
                <a:uFillTx/>
                <a:latin typeface="Times-Roman" charset="0"/>
                <a:ea typeface="+mn-ea"/>
                <a:cs typeface="+mn-cs"/>
              </a:rPr>
              <a:t>nombre= 30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2800" b="1" i="0" u="none" strike="noStrike" kern="1200" cap="none" spc="0" normalizeH="0" baseline="30000" noProof="0" dirty="0" err="1">
                <a:ln>
                  <a:noFill/>
                </a:ln>
                <a:solidFill>
                  <a:srgbClr val="0000FF"/>
                </a:solidFill>
                <a:effectLst/>
                <a:uLnTx/>
                <a:uFillTx/>
                <a:latin typeface="Times-Roman" charset="0"/>
                <a:ea typeface="+mn-ea"/>
                <a:cs typeface="+mn-cs"/>
              </a:rPr>
              <a:t>private</a:t>
            </a:r>
            <a:r>
              <a:rPr kumimoji="0" lang="fr-FR" sz="28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2800" b="1" i="0" u="none" strike="noStrike" kern="1200" cap="none" spc="0" normalizeH="0" baseline="30000" noProof="0" dirty="0" err="1">
                <a:ln>
                  <a:noFill/>
                </a:ln>
                <a:solidFill>
                  <a:srgbClr val="0000FF"/>
                </a:solidFill>
                <a:effectLst/>
                <a:uLnTx/>
                <a:uFillTx/>
                <a:latin typeface="Times-Roman" charset="0"/>
                <a:ea typeface="+mn-ea"/>
                <a:cs typeface="+mn-cs"/>
              </a:rPr>
              <a:t>int</a:t>
            </a:r>
            <a:r>
              <a:rPr kumimoji="0" lang="fr-FR" sz="28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2800" b="1" i="0" u="none" strike="noStrike" kern="1200" cap="none" spc="0" normalizeH="0" baseline="30000" noProof="0" dirty="0" err="1">
                <a:ln>
                  <a:noFill/>
                </a:ln>
                <a:solidFill>
                  <a:srgbClr val="000000"/>
                </a:solidFill>
                <a:effectLst/>
                <a:uLnTx/>
                <a:uFillTx/>
                <a:latin typeface="Times-Roman" charset="0"/>
                <a:ea typeface="+mn-ea"/>
                <a:cs typeface="+mn-cs"/>
              </a:rPr>
              <a:t>incrementerNombre</a:t>
            </a:r>
            <a:r>
              <a:rPr kumimoji="0" lang="fr-FR" sz="2800" b="1" i="0" u="none" strike="noStrike" kern="1200" cap="none" spc="0" normalizeH="0" baseline="30000" noProof="0" dirty="0">
                <a:ln>
                  <a:noFill/>
                </a:ln>
                <a:solidFill>
                  <a:srgbClr val="000000"/>
                </a:solidFill>
                <a:effectLst/>
                <a:uLnTx/>
                <a:uFillTx/>
                <a:latin typeface="Times-Roman" charset="0"/>
                <a:ea typeface="+mn-ea"/>
                <a:cs typeface="+mn-cs"/>
              </a:rPr>
              <a:t> ( ) {</a:t>
            </a:r>
            <a:r>
              <a:rPr kumimoji="0" lang="fr-FR" sz="2800" b="1" i="0" u="none" strike="noStrike" kern="1200" cap="none" spc="0" normalizeH="0" baseline="30000" noProof="0" dirty="0">
                <a:ln>
                  <a:noFill/>
                </a:ln>
                <a:solidFill>
                  <a:srgbClr val="0000FF"/>
                </a:solidFill>
                <a:effectLst/>
                <a:uLnTx/>
                <a:uFillTx/>
                <a:latin typeface="Times-Roman" charset="0"/>
                <a:ea typeface="+mn-ea"/>
                <a:cs typeface="+mn-cs"/>
              </a:rPr>
              <a:t>return </a:t>
            </a:r>
            <a:r>
              <a:rPr kumimoji="0" lang="fr-FR" sz="2800" b="1" i="0" u="none" strike="noStrike" kern="1200" cap="none" spc="0" normalizeH="0" baseline="30000" noProof="0" dirty="0">
                <a:ln>
                  <a:noFill/>
                </a:ln>
                <a:solidFill>
                  <a:srgbClr val="000000"/>
                </a:solidFill>
                <a:effectLst/>
                <a:uLnTx/>
                <a:uFillTx/>
                <a:latin typeface="Times-Roman" charset="0"/>
                <a:ea typeface="+mn-ea"/>
                <a:cs typeface="+mn-cs"/>
              </a:rPr>
              <a:t>nombre++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2800" b="1" i="0" u="none" strike="noStrike" kern="1200" cap="none" spc="0" normalizeH="0" baseline="30000" noProof="0" dirty="0">
                <a:ln>
                  <a:noFill/>
                </a:ln>
                <a:solidFill>
                  <a:srgbClr val="FB0007"/>
                </a:solidFill>
                <a:effectLst/>
                <a:uLnTx/>
                <a:uFillTx/>
                <a:latin typeface="Times-Roman" charset="0"/>
                <a:ea typeface="+mn-ea"/>
                <a:cs typeface="Mangal" panose="02040503050203030202" pitchFamily="18" charset="0"/>
              </a:rPr>
              <a:t>%&gt;</a:t>
            </a:r>
            <a:endParaRPr kumimoji="0" lang="fr-FR" sz="28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4108352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0" name="Espace réservé du contenu 2"/>
          <p:cNvSpPr>
            <a:spLocks noGrp="1"/>
          </p:cNvSpPr>
          <p:nvPr>
            <p:ph idx="1"/>
          </p:nvPr>
        </p:nvSpPr>
        <p:spPr>
          <a:xfrm>
            <a:off x="1491522" y="868362"/>
            <a:ext cx="10700478" cy="5641802"/>
          </a:xfrm>
        </p:spPr>
        <p:txBody>
          <a:bodyPr>
            <a:noAutofit/>
          </a:bodyPr>
          <a:lstStyle/>
          <a:p>
            <a:pPr lvl="1"/>
            <a:r>
              <a:rPr lang="fr-FR" b="1" dirty="0">
                <a:solidFill>
                  <a:srgbClr val="FF0000"/>
                </a:solidFill>
              </a:rPr>
              <a:t>Affichage des données:</a:t>
            </a:r>
            <a:r>
              <a:rPr lang="fr-FR" b="1" dirty="0">
                <a:solidFill>
                  <a:srgbClr val="0432FF"/>
                </a:solidFill>
              </a:rPr>
              <a:t>&lt;%= ... %&gt; </a:t>
            </a:r>
            <a:endParaRPr lang="fr-FR" dirty="0"/>
          </a:p>
          <a:p>
            <a:pPr lvl="2">
              <a:buFont typeface="Wingdings" charset="2"/>
              <a:buChar char="ü"/>
            </a:pPr>
            <a:r>
              <a:rPr lang="fr-FR" sz="2400" dirty="0"/>
              <a:t>Ces balises doivent contenir une et une seule expression valide et complète du langage. Elles sont utilisées pour intégrer des valeurs dans le code </a:t>
            </a:r>
            <a:r>
              <a:rPr lang="fr-FR" sz="2400" b="1" dirty="0">
                <a:solidFill>
                  <a:srgbClr val="FF0000"/>
                </a:solidFill>
              </a:rPr>
              <a:t>HTML</a:t>
            </a:r>
            <a:r>
              <a:rPr lang="fr-FR" sz="2400" dirty="0"/>
              <a:t>. L’expression est évaluée et convertie en chaîne de caractères avant d’être affichée sur le navigateur.</a:t>
            </a:r>
          </a:p>
          <a:p>
            <a:pPr lvl="2">
              <a:buFont typeface="Wingdings" charset="2"/>
              <a:buChar char="ü"/>
            </a:pPr>
            <a:r>
              <a:rPr lang="fr-FR" sz="2400" b="1" dirty="0">
                <a:solidFill>
                  <a:srgbClr val="FF0000"/>
                </a:solidFill>
              </a:rPr>
              <a:t>Exemple: </a:t>
            </a:r>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p:txBody>
      </p:sp>
      <p:sp>
        <p:nvSpPr>
          <p:cNvPr id="7" name="Titre 1"/>
          <p:cNvSpPr txBox="1">
            <a:spLocks/>
          </p:cNvSpPr>
          <p:nvPr/>
        </p:nvSpPr>
        <p:spPr>
          <a:xfrm>
            <a:off x="1491522" y="0"/>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Balises de scripting d’éléments</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
        <p:nvSpPr>
          <p:cNvPr id="2" name="Rectangle 1"/>
          <p:cNvSpPr/>
          <p:nvPr/>
        </p:nvSpPr>
        <p:spPr>
          <a:xfrm>
            <a:off x="3600450" y="4244714"/>
            <a:ext cx="7272338" cy="137027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600" b="1" i="0" u="none" strike="noStrike" kern="1200" cap="none" spc="0" normalizeH="0" baseline="30000" noProof="0" dirty="0">
                <a:ln>
                  <a:noFill/>
                </a:ln>
                <a:solidFill>
                  <a:srgbClr val="000000"/>
                </a:solidFill>
                <a:effectLst/>
                <a:uLnTx/>
                <a:uFillTx/>
                <a:latin typeface="Times-Roman" charset="0"/>
                <a:ea typeface="+mn-ea"/>
                <a:cs typeface="+mn-cs"/>
              </a:rPr>
              <a:t>Bonjour. Il est </a:t>
            </a:r>
            <a:r>
              <a:rPr kumimoji="0" lang="fr-FR" sz="3600" b="1" i="0" u="none" strike="noStrike" kern="1200" cap="none" spc="0" normalizeH="0" baseline="30000" noProof="0" dirty="0">
                <a:ln>
                  <a:noFill/>
                </a:ln>
                <a:solidFill>
                  <a:srgbClr val="0000FF"/>
                </a:solidFill>
                <a:effectLst/>
                <a:uLnTx/>
                <a:uFillTx/>
                <a:latin typeface="Times-Roman" charset="0"/>
                <a:ea typeface="+mn-ea"/>
                <a:cs typeface="+mn-cs"/>
              </a:rPr>
              <a:t>&lt;% = new </a:t>
            </a:r>
            <a:r>
              <a:rPr kumimoji="0" lang="fr-FR" sz="3600" b="1" i="0" u="none" strike="noStrike" kern="1200" cap="none" spc="0" normalizeH="0" baseline="30000" noProof="0" dirty="0" err="1">
                <a:ln>
                  <a:noFill/>
                </a:ln>
                <a:solidFill>
                  <a:srgbClr val="000000"/>
                </a:solidFill>
                <a:effectLst/>
                <a:uLnTx/>
                <a:uFillTx/>
                <a:latin typeface="Times-Roman" charset="0"/>
                <a:ea typeface="+mn-ea"/>
                <a:cs typeface="+mn-cs"/>
              </a:rPr>
              <a:t>java.util.Date</a:t>
            </a:r>
            <a:r>
              <a:rPr kumimoji="0" lang="fr-FR" sz="3600" b="1" i="0" u="none" strike="noStrike" kern="1200" cap="none" spc="0" normalizeH="0" baseline="30000" noProof="0" dirty="0">
                <a:ln>
                  <a:noFill/>
                </a:ln>
                <a:solidFill>
                  <a:srgbClr val="000000"/>
                </a:solidFill>
                <a:effectLst/>
                <a:uLnTx/>
                <a:uFillTx/>
                <a:latin typeface="Times-Roman" charset="0"/>
                <a:ea typeface="+mn-ea"/>
                <a:cs typeface="+mn-cs"/>
              </a:rPr>
              <a:t> ( ) </a:t>
            </a:r>
            <a:r>
              <a:rPr kumimoji="0" lang="fr-FR" sz="3600" b="1" i="0" u="none" strike="noStrike" kern="1200" cap="none" spc="0" normalizeH="0" baseline="30000" noProof="0" dirty="0">
                <a:ln>
                  <a:noFill/>
                </a:ln>
                <a:solidFill>
                  <a:srgbClr val="0000FF"/>
                </a:solidFill>
                <a:effectLst/>
                <a:uLnTx/>
                <a:uFillTx/>
                <a:latin typeface="Times-Roman" charset="0"/>
                <a:ea typeface="+mn-ea"/>
                <a:cs typeface="+mn-cs"/>
              </a:rPr>
              <a:t>%&gt;</a:t>
            </a:r>
            <a:endParaRPr kumimoji="0" lang="fr-FR" sz="36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546542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0" name="Espace réservé du contenu 2"/>
          <p:cNvSpPr>
            <a:spLocks noGrp="1"/>
          </p:cNvSpPr>
          <p:nvPr>
            <p:ph idx="1"/>
          </p:nvPr>
        </p:nvSpPr>
        <p:spPr>
          <a:xfrm>
            <a:off x="1491522" y="868362"/>
            <a:ext cx="10700478" cy="5641802"/>
          </a:xfrm>
        </p:spPr>
        <p:txBody>
          <a:bodyPr>
            <a:noAutofit/>
          </a:bodyPr>
          <a:lstStyle/>
          <a:p>
            <a:pPr lvl="1"/>
            <a:r>
              <a:rPr lang="fr-FR" b="1" dirty="0">
                <a:solidFill>
                  <a:srgbClr val="FF0000"/>
                </a:solidFill>
              </a:rPr>
              <a:t>Scriptlets:</a:t>
            </a:r>
            <a:r>
              <a:rPr lang="fr-FR" b="1" dirty="0">
                <a:solidFill>
                  <a:srgbClr val="0432FF"/>
                </a:solidFill>
              </a:rPr>
              <a:t>&lt;% ... %&gt; </a:t>
            </a:r>
            <a:endParaRPr lang="fr-FR" dirty="0"/>
          </a:p>
          <a:p>
            <a:pPr lvl="2">
              <a:buFont typeface="Wingdings" charset="2"/>
              <a:buChar char="ü"/>
            </a:pPr>
            <a:r>
              <a:rPr lang="fr-FR" sz="2000" dirty="0"/>
              <a:t>Les scriptlets sont des blocs de code java. Ils peuvent contenir un ensemble d'instructions et de déclarations. Les variables qui y sont déclarées ne sont valables que dans la partie ultérieure de la page JSP à la différence des blocs de déclarations.</a:t>
            </a:r>
          </a:p>
          <a:p>
            <a:pPr lvl="2">
              <a:buFont typeface="Wingdings" charset="2"/>
              <a:buChar char="ü"/>
            </a:pPr>
            <a:r>
              <a:rPr lang="fr-FR" sz="2000" dirty="0"/>
              <a:t>Ce tag ne peut pas contenir de tags </a:t>
            </a:r>
            <a:r>
              <a:rPr lang="fr-FR" sz="2000" b="1" dirty="0">
                <a:solidFill>
                  <a:srgbClr val="FF0000"/>
                </a:solidFill>
              </a:rPr>
              <a:t>HTML</a:t>
            </a:r>
            <a:r>
              <a:rPr lang="fr-FR" sz="2000" dirty="0"/>
              <a:t> ou </a:t>
            </a:r>
            <a:r>
              <a:rPr lang="fr-FR" sz="2000" b="1" dirty="0">
                <a:solidFill>
                  <a:srgbClr val="FF0000"/>
                </a:solidFill>
              </a:rPr>
              <a:t>JSP</a:t>
            </a:r>
            <a:r>
              <a:rPr lang="fr-FR" sz="2000" dirty="0"/>
              <a:t>. Pour écrire ces tags, </a:t>
            </a:r>
            <a:r>
              <a:rPr lang="fr-FR" sz="2000" b="1" dirty="0">
                <a:solidFill>
                  <a:srgbClr val="FF0000"/>
                </a:solidFill>
              </a:rPr>
              <a:t>il faut fermer le tag du scriptlet</a:t>
            </a:r>
            <a:r>
              <a:rPr lang="fr-FR" sz="2000" dirty="0"/>
              <a:t>, </a:t>
            </a:r>
            <a:r>
              <a:rPr lang="fr-FR" sz="2000" b="1" dirty="0">
                <a:solidFill>
                  <a:srgbClr val="FF0000"/>
                </a:solidFill>
              </a:rPr>
              <a:t>mettre le tag HTML ou JSP puis de nouveau commencer un tag de scriptlet pour continuer le code</a:t>
            </a:r>
            <a:r>
              <a:rPr lang="fr-FR" sz="2000" dirty="0"/>
              <a:t>.</a:t>
            </a:r>
          </a:p>
          <a:p>
            <a:pPr lvl="2">
              <a:buFont typeface="Wingdings" charset="2"/>
              <a:buChar char="ü"/>
            </a:pPr>
            <a:r>
              <a:rPr lang="fr-FR" sz="2400" b="1" dirty="0">
                <a:solidFill>
                  <a:srgbClr val="FF0000"/>
                </a:solidFill>
              </a:rPr>
              <a:t>Exemple: </a:t>
            </a:r>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p:txBody>
      </p:sp>
      <p:sp>
        <p:nvSpPr>
          <p:cNvPr id="7" name="Titre 1"/>
          <p:cNvSpPr txBox="1">
            <a:spLocks/>
          </p:cNvSpPr>
          <p:nvPr/>
        </p:nvSpPr>
        <p:spPr>
          <a:xfrm>
            <a:off x="1491522" y="0"/>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Balises de scripting d’éléments</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
        <p:nvSpPr>
          <p:cNvPr id="2" name="Rectangle 1"/>
          <p:cNvSpPr/>
          <p:nvPr/>
        </p:nvSpPr>
        <p:spPr>
          <a:xfrm>
            <a:off x="3686174" y="4330439"/>
            <a:ext cx="7858125" cy="19971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3600" b="1" i="0" u="none" strike="noStrike" kern="1200" cap="none" spc="0" normalizeH="0" baseline="30000" noProof="0" dirty="0">
                <a:ln>
                  <a:noFill/>
                </a:ln>
                <a:solidFill>
                  <a:srgbClr val="FB0007"/>
                </a:solidFill>
                <a:effectLst/>
                <a:uLnTx/>
                <a:uFillTx/>
                <a:latin typeface="Times-Roman" charset="0"/>
                <a:ea typeface="+mn-ea"/>
                <a:cs typeface="Mangal" panose="02040503050203030202" pitchFamily="18" charset="0"/>
              </a:rPr>
              <a:t>&lt;%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600" b="1" i="0" u="none" strike="noStrike" kern="1200" cap="none" spc="0" normalizeH="0" baseline="30000" noProof="0" dirty="0">
                <a:ln>
                  <a:noFill/>
                </a:ln>
                <a:solidFill>
                  <a:srgbClr val="000000"/>
                </a:solidFill>
                <a:effectLst/>
                <a:uLnTx/>
                <a:uFillTx/>
                <a:latin typeface="Times-Roman" charset="0"/>
                <a:ea typeface="+mn-ea"/>
                <a:cs typeface="+mn-cs"/>
              </a:rPr>
              <a:t>	String nom = request.getParameter(</a:t>
            </a:r>
            <a:r>
              <a:rPr kumimoji="0" lang="fr-FR" sz="3600" b="1" i="0" u="none" strike="noStrike" kern="1200" cap="none" spc="0" normalizeH="0" baseline="30000" noProof="0" dirty="0">
                <a:ln>
                  <a:noFill/>
                </a:ln>
                <a:solidFill>
                  <a:srgbClr val="0000FF"/>
                </a:solidFill>
                <a:effectLst/>
                <a:uLnTx/>
                <a:uFillTx/>
                <a:latin typeface="Times-Roman" charset="0"/>
                <a:ea typeface="+mn-ea"/>
                <a:cs typeface="+mn-cs"/>
              </a:rPr>
              <a:t>"nom"</a:t>
            </a:r>
            <a:r>
              <a:rPr kumimoji="0" lang="fr-FR" sz="3600" b="1" i="0" u="none" strike="noStrike" kern="1200" cap="none" spc="0" normalizeH="0" baseline="30000" noProof="0" dirty="0">
                <a:ln>
                  <a:noFill/>
                </a:ln>
                <a:solidFill>
                  <a:srgbClr val="000000"/>
                </a:solidFill>
                <a:effectLst/>
                <a:uLnTx/>
                <a:uFillTx/>
                <a:latin typeface="Times-Roman" charset="0"/>
                <a:ea typeface="+mn-ea"/>
                <a:cs typeface="+mn-cs"/>
              </a:rPr>
              <a: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600" b="1" i="0" u="none" strike="noStrike" kern="1200" cap="none" spc="0" normalizeH="0" baseline="30000" noProof="0" dirty="0">
                <a:ln>
                  <a:noFill/>
                </a:ln>
                <a:solidFill>
                  <a:srgbClr val="000000"/>
                </a:solidFill>
                <a:effectLst/>
                <a:uLnTx/>
                <a:uFillTx/>
                <a:latin typeface="Times-Roman" charset="0"/>
                <a:ea typeface="+mn-ea"/>
                <a:cs typeface="+mn-cs"/>
              </a:rPr>
              <a:t>	out.println (</a:t>
            </a:r>
            <a:r>
              <a:rPr kumimoji="0" lang="fr-FR" sz="3600" b="1" i="0" u="none" strike="noStrike" kern="1200" cap="none" spc="0" normalizeH="0" baseline="30000" noProof="0" dirty="0">
                <a:ln>
                  <a:noFill/>
                </a:ln>
                <a:solidFill>
                  <a:srgbClr val="0000FF"/>
                </a:solidFill>
                <a:effectLst/>
                <a:uLnTx/>
                <a:uFillTx/>
                <a:latin typeface="Times-Roman" charset="0"/>
                <a:ea typeface="+mn-ea"/>
                <a:cs typeface="+mn-cs"/>
              </a:rPr>
              <a:t>"Nom de l’utilisateur : " </a:t>
            </a:r>
            <a:r>
              <a:rPr kumimoji="0" lang="fr-FR" sz="3600" b="1" i="0" u="none" strike="noStrike" kern="1200" cap="none" spc="0" normalizeH="0" baseline="30000" noProof="0" dirty="0">
                <a:ln>
                  <a:noFill/>
                </a:ln>
                <a:solidFill>
                  <a:srgbClr val="000000"/>
                </a:solidFill>
                <a:effectLst/>
                <a:uLnTx/>
                <a:uFillTx/>
                <a:latin typeface="Times-Roman" charset="0"/>
                <a:ea typeface="+mn-ea"/>
                <a:cs typeface="+mn-cs"/>
              </a:rPr>
              <a:t>+ nom)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600" b="1" i="0" u="none" strike="noStrike" kern="1200" cap="none" spc="0" normalizeH="0" baseline="30000" noProof="0" dirty="0">
                <a:ln>
                  <a:noFill/>
                </a:ln>
                <a:solidFill>
                  <a:srgbClr val="FB0007"/>
                </a:solidFill>
                <a:effectLst/>
                <a:uLnTx/>
                <a:uFillTx/>
                <a:latin typeface="Times-Roman" charset="0"/>
                <a:ea typeface="+mn-ea"/>
                <a:cs typeface="+mn-cs"/>
              </a:rPr>
              <a:t>%&gt;</a:t>
            </a:r>
            <a:endParaRPr kumimoji="0" lang="fr-FR" sz="36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97046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0" name="Espace réservé du contenu 2"/>
          <p:cNvSpPr>
            <a:spLocks noGrp="1"/>
          </p:cNvSpPr>
          <p:nvPr>
            <p:ph idx="1"/>
          </p:nvPr>
        </p:nvSpPr>
        <p:spPr>
          <a:xfrm>
            <a:off x="1491522" y="868362"/>
            <a:ext cx="10700478" cy="5641802"/>
          </a:xfrm>
        </p:spPr>
        <p:txBody>
          <a:bodyPr>
            <a:noAutofit/>
          </a:bodyPr>
          <a:lstStyle/>
          <a:p>
            <a:pPr lvl="1"/>
            <a:endParaRPr lang="fr-FR" dirty="0"/>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p:txBody>
      </p:sp>
      <p:sp>
        <p:nvSpPr>
          <p:cNvPr id="7" name="Titre 1"/>
          <p:cNvSpPr txBox="1">
            <a:spLocks/>
          </p:cNvSpPr>
          <p:nvPr/>
        </p:nvSpPr>
        <p:spPr>
          <a:xfrm>
            <a:off x="1491522" y="0"/>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Les actions</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
        <p:nvSpPr>
          <p:cNvPr id="8" name="Espace réservé du contenu 2"/>
          <p:cNvSpPr txBox="1">
            <a:spLocks/>
          </p:cNvSpPr>
          <p:nvPr/>
        </p:nvSpPr>
        <p:spPr>
          <a:xfrm>
            <a:off x="1491522" y="685800"/>
            <a:ext cx="10700478" cy="600692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fr-FR" sz="4000" b="1" i="0" u="none" strike="noStrike" kern="1200" cap="none" spc="0" normalizeH="0" baseline="0" noProof="0" dirty="0">
                <a:ln>
                  <a:noFill/>
                </a:ln>
                <a:solidFill>
                  <a:srgbClr val="FF0000"/>
                </a:solidFill>
                <a:effectLst/>
                <a:uLnTx/>
                <a:uFillTx/>
                <a:latin typeface="Corbel" panose="020B0503020204020204"/>
                <a:ea typeface="+mn-ea"/>
                <a:cs typeface="+mn-cs"/>
              </a:rPr>
              <a:t>Les actions standards </a:t>
            </a:r>
            <a:r>
              <a:rPr kumimoji="0" lang="fr-FR" sz="4000" b="0" i="0" u="none" strike="noStrike" kern="1200" cap="none" spc="0" normalizeH="0" baseline="0" noProof="0" dirty="0">
                <a:ln>
                  <a:noFill/>
                </a:ln>
                <a:solidFill>
                  <a:prstClr val="black"/>
                </a:solidFill>
                <a:effectLst/>
                <a:uLnTx/>
                <a:uFillTx/>
                <a:latin typeface="Corbel" panose="020B0503020204020204"/>
                <a:ea typeface="+mn-ea"/>
                <a:cs typeface="+mn-cs"/>
              </a:rPr>
              <a:t>sont celles de base, accessibles à toutes les pages </a:t>
            </a:r>
            <a:r>
              <a:rPr kumimoji="0" lang="fr-FR" sz="4000" b="1" i="0" u="none" strike="noStrike" kern="1200" cap="none" spc="0" normalizeH="0" baseline="0" noProof="0" dirty="0" err="1">
                <a:ln>
                  <a:noFill/>
                </a:ln>
                <a:solidFill>
                  <a:srgbClr val="FF0000"/>
                </a:solidFill>
                <a:effectLst/>
                <a:uLnTx/>
                <a:uFillTx/>
                <a:latin typeface="Corbel" panose="020B0503020204020204"/>
                <a:ea typeface="+mn-ea"/>
                <a:cs typeface="+mn-cs"/>
              </a:rPr>
              <a:t>jsp</a:t>
            </a:r>
            <a:r>
              <a:rPr kumimoji="0" lang="fr-FR" sz="4000" b="0" i="0" u="none" strike="noStrike" kern="1200" cap="none" spc="0" normalizeH="0" baseline="0" noProof="0" dirty="0">
                <a:ln>
                  <a:noFill/>
                </a:ln>
                <a:solidFill>
                  <a:prstClr val="black"/>
                </a:solidFill>
                <a:effectLst/>
                <a:uLnTx/>
                <a:uFillTx/>
                <a:latin typeface="Corbel" panose="020B0503020204020204"/>
                <a:ea typeface="+mn-ea"/>
                <a:cs typeface="+mn-cs"/>
              </a:rPr>
              <a:t> car définies dans l’ </a:t>
            </a:r>
            <a:r>
              <a:rPr kumimoji="0" lang="fr-FR" sz="4000" b="1" i="0" u="none" strike="noStrike" kern="1200" cap="none" spc="0" normalizeH="0" baseline="0" noProof="0" dirty="0">
                <a:ln>
                  <a:noFill/>
                </a:ln>
                <a:solidFill>
                  <a:srgbClr val="FF0000"/>
                </a:solidFill>
                <a:effectLst/>
                <a:uLnTx/>
                <a:uFillTx/>
                <a:latin typeface="Corbel" panose="020B0503020204020204"/>
                <a:ea typeface="+mn-ea"/>
                <a:cs typeface="+mn-cs"/>
              </a:rPr>
              <a:t>API JEE </a:t>
            </a:r>
            <a:r>
              <a:rPr kumimoji="0" lang="fr-FR" sz="4000" b="0" i="0" u="none" strike="noStrike" kern="1200" cap="none" spc="0" normalizeH="0" baseline="0" noProof="0" dirty="0">
                <a:ln>
                  <a:noFill/>
                </a:ln>
                <a:solidFill>
                  <a:prstClr val="black"/>
                </a:solidFill>
                <a:effectLst/>
                <a:uLnTx/>
                <a:uFillTx/>
                <a:latin typeface="Corbel" panose="020B0503020204020204"/>
                <a:ea typeface="+mn-ea"/>
                <a:cs typeface="+mn-cs"/>
              </a:rPr>
              <a:t>pour les pages </a:t>
            </a:r>
            <a:r>
              <a:rPr kumimoji="0" lang="fr-FR" sz="4000" b="1" i="0" u="none" strike="noStrike" kern="1200" cap="none" spc="0" normalizeH="0" baseline="0" noProof="0" dirty="0">
                <a:ln>
                  <a:noFill/>
                </a:ln>
                <a:solidFill>
                  <a:srgbClr val="FF0000"/>
                </a:solidFill>
                <a:effectLst/>
                <a:uLnTx/>
                <a:uFillTx/>
                <a:latin typeface="Corbel" panose="020B0503020204020204"/>
                <a:ea typeface="+mn-ea"/>
                <a:cs typeface="+mn-cs"/>
              </a:rPr>
              <a:t>JSP</a:t>
            </a:r>
            <a:r>
              <a:rPr kumimoji="0" lang="fr-FR" sz="4000" b="0" i="0" u="none" strike="noStrike" kern="1200" cap="none" spc="0" normalizeH="0" baseline="0" noProof="0" dirty="0">
                <a:ln>
                  <a:noFill/>
                </a:ln>
                <a:solidFill>
                  <a:prstClr val="black"/>
                </a:solidFill>
                <a:effectLst/>
                <a:uLnTx/>
                <a:uFillTx/>
                <a:latin typeface="Corbel" panose="020B0503020204020204"/>
                <a:ea typeface="+mn-ea"/>
                <a:cs typeface="+mn-cs"/>
              </a:rPr>
              <a:t>. Les éléments XML correspondant commencent par le préfixe </a:t>
            </a:r>
            <a:r>
              <a:rPr kumimoji="0" lang="fr-FR" sz="4000" b="1" i="0" u="none" strike="noStrike" kern="1200" cap="none" spc="0" normalizeH="0" baseline="0" noProof="0" dirty="0" err="1">
                <a:ln>
                  <a:noFill/>
                </a:ln>
                <a:solidFill>
                  <a:srgbClr val="FF0000"/>
                </a:solidFill>
                <a:effectLst/>
                <a:uLnTx/>
                <a:uFillTx/>
                <a:latin typeface="Corbel" panose="020B0503020204020204"/>
                <a:ea typeface="+mn-ea"/>
                <a:cs typeface="+mn-cs"/>
              </a:rPr>
              <a:t>jsp</a:t>
            </a:r>
            <a:r>
              <a:rPr kumimoji="0" lang="fr-FR" sz="4000" b="0" i="0" u="none" strike="noStrike" kern="1200" cap="none" spc="0" normalizeH="0" baseline="0" noProof="0" dirty="0">
                <a:ln>
                  <a:noFill/>
                </a:ln>
                <a:solidFill>
                  <a:prstClr val="black"/>
                </a:solidFill>
                <a:effectLst/>
                <a:uLnTx/>
                <a:uFillTx/>
                <a:latin typeface="Corbel" panose="020B0503020204020204"/>
                <a:ea typeface="+mn-ea"/>
                <a:cs typeface="+mn-cs"/>
              </a:rPr>
              <a:t>.</a:t>
            </a:r>
          </a:p>
          <a:p>
            <a:pPr marL="742950" marR="0" lvl="1"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fr-FR" sz="4000" b="1" i="0" u="none" strike="noStrike" kern="1200" cap="none" spc="0" normalizeH="0" baseline="0" noProof="0" dirty="0">
                <a:ln>
                  <a:noFill/>
                </a:ln>
                <a:solidFill>
                  <a:srgbClr val="FF0000"/>
                </a:solidFill>
                <a:effectLst/>
                <a:uLnTx/>
                <a:uFillTx/>
                <a:latin typeface="Corbel" panose="020B0503020204020204"/>
                <a:ea typeface="+mn-ea"/>
                <a:cs typeface="+mn-cs"/>
              </a:rPr>
              <a:t>Les actions personnalisées </a:t>
            </a:r>
            <a:r>
              <a:rPr kumimoji="0" lang="fr-FR" sz="4000" b="0" i="0" u="none" strike="noStrike" kern="1200" cap="none" spc="0" normalizeH="0" baseline="0" noProof="0" dirty="0">
                <a:ln>
                  <a:noFill/>
                </a:ln>
                <a:solidFill>
                  <a:prstClr val="black"/>
                </a:solidFill>
                <a:effectLst/>
                <a:uLnTx/>
                <a:uFillTx/>
                <a:latin typeface="Corbel" panose="020B0503020204020204"/>
                <a:ea typeface="+mn-ea"/>
                <a:cs typeface="+mn-cs"/>
              </a:rPr>
              <a:t>viennent enrichir les actions standards en offrant de nouvelles possibilités. On les utilise grâce aux librairies de tags personnalisés déclarés dans </a:t>
            </a:r>
            <a:r>
              <a:rPr kumimoji="0" lang="fr-FR" sz="4000" b="0" i="0" u="none" strike="noStrike" kern="1200" cap="none" spc="0" normalizeH="0" baseline="0" noProof="0" dirty="0" err="1">
                <a:ln>
                  <a:noFill/>
                </a:ln>
                <a:solidFill>
                  <a:prstClr val="black"/>
                </a:solidFill>
                <a:effectLst/>
                <a:uLnTx/>
                <a:uFillTx/>
                <a:latin typeface="Corbel" panose="020B0503020204020204"/>
                <a:ea typeface="+mn-ea"/>
                <a:cs typeface="+mn-cs"/>
              </a:rPr>
              <a:t>taglib</a:t>
            </a:r>
            <a:r>
              <a:rPr kumimoji="0" lang="fr-FR" sz="4000" b="0" i="0" u="none" strike="noStrike" kern="1200" cap="none" spc="0" normalizeH="0" baseline="0" noProof="0" dirty="0">
                <a:ln>
                  <a:noFill/>
                </a:ln>
                <a:solidFill>
                  <a:prstClr val="black"/>
                </a:solidFill>
                <a:effectLst/>
                <a:uLnTx/>
                <a:uFillTx/>
                <a:latin typeface="Corbel" panose="020B0503020204020204"/>
                <a:ea typeface="+mn-ea"/>
                <a:cs typeface="+mn-cs"/>
              </a:rPr>
              <a:t>.</a:t>
            </a:r>
          </a:p>
        </p:txBody>
      </p:sp>
    </p:spTree>
    <p:extLst>
      <p:ext uri="{BB962C8B-B14F-4D97-AF65-F5344CB8AC3E}">
        <p14:creationId xmlns:p14="http://schemas.microsoft.com/office/powerpoint/2010/main" val="341901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0" name="Espace réservé du contenu 2"/>
          <p:cNvSpPr>
            <a:spLocks noGrp="1"/>
          </p:cNvSpPr>
          <p:nvPr>
            <p:ph idx="1"/>
          </p:nvPr>
        </p:nvSpPr>
        <p:spPr>
          <a:xfrm>
            <a:off x="1491522" y="868362"/>
            <a:ext cx="10700478" cy="2514598"/>
          </a:xfrm>
        </p:spPr>
        <p:txBody>
          <a:bodyPr>
            <a:noAutofit/>
          </a:bodyPr>
          <a:lstStyle/>
          <a:p>
            <a:pPr lvl="1"/>
            <a:endParaRPr lang="fr-FR" dirty="0"/>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p:txBody>
      </p:sp>
      <p:sp>
        <p:nvSpPr>
          <p:cNvPr id="7" name="Titre 1"/>
          <p:cNvSpPr txBox="1">
            <a:spLocks/>
          </p:cNvSpPr>
          <p:nvPr/>
        </p:nvSpPr>
        <p:spPr>
          <a:xfrm>
            <a:off x="1491522" y="0"/>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Les actions</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
        <p:nvSpPr>
          <p:cNvPr id="8" name="Espace réservé du contenu 2"/>
          <p:cNvSpPr txBox="1">
            <a:spLocks/>
          </p:cNvSpPr>
          <p:nvPr/>
        </p:nvSpPr>
        <p:spPr>
          <a:xfrm>
            <a:off x="1491522" y="868361"/>
            <a:ext cx="10700478" cy="2514599"/>
          </a:xfrm>
          <a:prstGeom prst="rect">
            <a:avLst/>
          </a:prstGeom>
        </p:spPr>
        <p:txBody>
          <a:bodyPr vert="horz" lIns="91440" tIns="45720" rIns="91440" bIns="45720" rtlCol="0" anchor="ctr">
            <a:normAutofit fontScale="85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fr-FR" sz="3600" b="1" i="0" u="none" strike="noStrike" kern="1200" cap="none" spc="0" normalizeH="0" baseline="0" noProof="0" dirty="0">
                <a:ln>
                  <a:noFill/>
                </a:ln>
                <a:solidFill>
                  <a:srgbClr val="C00000"/>
                </a:solidFill>
                <a:effectLst/>
                <a:uLnTx/>
                <a:uFillTx/>
                <a:latin typeface="Corbel" panose="020B0503020204020204"/>
                <a:ea typeface="+mn-ea"/>
                <a:cs typeface="+mn-cs"/>
              </a:rPr>
              <a:t>&lt;</a:t>
            </a:r>
            <a:r>
              <a:rPr kumimoji="0" lang="fr-FR" sz="3600" b="1" i="0" u="none" strike="noStrike" kern="1200" cap="none" spc="0" normalizeH="0" baseline="0" noProof="0" dirty="0" err="1">
                <a:ln>
                  <a:noFill/>
                </a:ln>
                <a:solidFill>
                  <a:srgbClr val="C00000"/>
                </a:solidFill>
                <a:effectLst/>
                <a:uLnTx/>
                <a:uFillTx/>
                <a:latin typeface="Corbel" panose="020B0503020204020204"/>
                <a:ea typeface="+mn-ea"/>
                <a:cs typeface="+mn-cs"/>
              </a:rPr>
              <a:t>jsp:useBean</a:t>
            </a:r>
            <a:r>
              <a:rPr kumimoji="0" lang="fr-FR" sz="3600" b="1" i="0" u="none" strike="noStrike" kern="1200" cap="none" spc="0" normalizeH="0" baseline="0" noProof="0" dirty="0">
                <a:ln>
                  <a:noFill/>
                </a:ln>
                <a:solidFill>
                  <a:srgbClr val="C00000"/>
                </a:solidFill>
                <a:effectLst/>
                <a:uLnTx/>
                <a:uFillTx/>
                <a:latin typeface="Corbel" panose="020B0503020204020204"/>
                <a:ea typeface="+mn-ea"/>
                <a:cs typeface="+mn-cs"/>
              </a:rPr>
              <a:t> /&gt; </a:t>
            </a:r>
            <a:r>
              <a:rPr kumimoji="0" lang="fr-FR" sz="3600" b="0" i="0" u="none" strike="noStrike" kern="1200" cap="none" spc="0" normalizeH="0" baseline="0" noProof="0" dirty="0">
                <a:ln>
                  <a:noFill/>
                </a:ln>
                <a:solidFill>
                  <a:prstClr val="black"/>
                </a:solidFill>
                <a:effectLst/>
                <a:uLnTx/>
                <a:uFillTx/>
                <a:latin typeface="Corbel" panose="020B0503020204020204"/>
                <a:ea typeface="+mn-ea"/>
                <a:cs typeface="+mn-cs"/>
              </a:rPr>
              <a:t>: permet de créer ou d’importer des attributs de requête, de session et d’application. L’attribut créé ou importé peut ainsi être utilisé dans la page JSP, comme s’il correspondait à une variable de la classe indiquée dans </a:t>
            </a:r>
            <a:r>
              <a:rPr kumimoji="0" lang="fr-FR" sz="3600" b="1" i="0" u="none" strike="noStrike" kern="1200" cap="none" spc="0" normalizeH="0" baseline="0" noProof="0" dirty="0" err="1">
                <a:ln>
                  <a:noFill/>
                </a:ln>
                <a:solidFill>
                  <a:srgbClr val="C00000"/>
                </a:solidFill>
                <a:effectLst/>
                <a:uLnTx/>
                <a:uFillTx/>
                <a:latin typeface="Corbel" panose="020B0503020204020204"/>
                <a:ea typeface="+mn-ea"/>
                <a:cs typeface="+mn-cs"/>
              </a:rPr>
              <a:t>usebean</a:t>
            </a:r>
            <a:r>
              <a:rPr kumimoji="0" lang="fr-FR" sz="3600" b="0" i="0" u="none" strike="noStrike" kern="1200" cap="none" spc="0" normalizeH="0" baseline="0" noProof="0" dirty="0">
                <a:ln>
                  <a:noFill/>
                </a:ln>
                <a:solidFill>
                  <a:prstClr val="black"/>
                </a:solidFill>
                <a:effectLst/>
                <a:uLnTx/>
                <a:uFillTx/>
                <a:latin typeface="Corbel" panose="020B0503020204020204"/>
                <a:ea typeface="+mn-ea"/>
                <a:cs typeface="+mn-cs"/>
              </a:rPr>
              <a:t>.</a:t>
            </a:r>
          </a:p>
          <a:p>
            <a:pPr marL="1543050" marR="0" lvl="3" indent="-171450" algn="l" defTabSz="457200" rtl="0" eaLnBrk="1" fontAlgn="auto" latinLnBrk="0" hangingPunct="1">
              <a:lnSpc>
                <a:spcPct val="100000"/>
              </a:lnSpc>
              <a:spcBef>
                <a:spcPct val="20000"/>
              </a:spcBef>
              <a:spcAft>
                <a:spcPts val="600"/>
              </a:spcAft>
              <a:buClr>
                <a:srgbClr val="30ACEC">
                  <a:lumMod val="75000"/>
                </a:srgbClr>
              </a:buClr>
              <a:buSzPct val="145000"/>
              <a:buFont typeface="Wingdings" charset="2"/>
              <a:buChar char="ü"/>
              <a:tabLst/>
              <a:defRPr/>
            </a:pPr>
            <a:r>
              <a:rPr kumimoji="0" lang="fr-FR" sz="3200" b="1" i="0" u="none" strike="noStrike" kern="1200" cap="none" spc="0" normalizeH="0" baseline="0" noProof="0" dirty="0">
                <a:ln>
                  <a:noFill/>
                </a:ln>
                <a:solidFill>
                  <a:srgbClr val="C00000"/>
                </a:solidFill>
                <a:effectLst/>
                <a:uLnTx/>
                <a:uFillTx/>
                <a:latin typeface="Corbel" panose="020B0503020204020204"/>
                <a:ea typeface="+mn-ea"/>
                <a:cs typeface="+mn-cs"/>
              </a:rPr>
              <a:t>Syntaxe:</a:t>
            </a:r>
          </a:p>
        </p:txBody>
      </p:sp>
      <p:sp>
        <p:nvSpPr>
          <p:cNvPr id="2" name="Rectangle 1"/>
          <p:cNvSpPr/>
          <p:nvPr/>
        </p:nvSpPr>
        <p:spPr>
          <a:xfrm>
            <a:off x="2222505" y="3382962"/>
            <a:ext cx="9590374" cy="8932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&lt;</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jsp:useBean</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id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nomAttribut</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class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package.Classe</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a:t>
            </a:r>
            <a:r>
              <a:rPr kumimoji="0" lang="fr-FR" sz="3200" b="1" i="0" u="none" strike="noStrike" kern="1200" cap="none" spc="0" normalizeH="0" baseline="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scope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portéeAttribut</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/&gt;</a:t>
            </a:r>
            <a:endParaRPr kumimoji="0" lang="fr-FR" sz="32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9" name="Espace réservé du contenu 2"/>
          <p:cNvSpPr txBox="1">
            <a:spLocks/>
          </p:cNvSpPr>
          <p:nvPr/>
        </p:nvSpPr>
        <p:spPr>
          <a:xfrm>
            <a:off x="2423851" y="4499316"/>
            <a:ext cx="9546653" cy="2358684"/>
          </a:xfrm>
          <a:prstGeom prst="rect">
            <a:avLst/>
          </a:prstGeom>
        </p:spPr>
        <p:txBody>
          <a:bodyPr vert="horz" lIns="91440" tIns="45720" rIns="91440" bIns="45720" rtlCol="0" anchor="ctr">
            <a:normAutofit fontScale="850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600"/>
              </a:spcAft>
              <a:buClr>
                <a:srgbClr val="30ACEC">
                  <a:lumMod val="75000"/>
                </a:srgbClr>
              </a:buClr>
              <a:buSzPct val="145000"/>
              <a:buFont typeface="Wingdings" charset="2"/>
              <a:buChar char="ü"/>
              <a:tabLst/>
              <a:defRPr/>
            </a:pPr>
            <a:r>
              <a:rPr kumimoji="0" lang="fr-FR" sz="2800" b="1" i="0" u="none" strike="noStrike" kern="1200" cap="none" spc="0" normalizeH="0" baseline="0" noProof="0" dirty="0">
                <a:ln>
                  <a:noFill/>
                </a:ln>
                <a:solidFill>
                  <a:srgbClr val="C00000"/>
                </a:solidFill>
                <a:effectLst/>
                <a:uLnTx/>
                <a:uFillTx/>
                <a:latin typeface="Corbel" panose="020B0503020204020204"/>
                <a:ea typeface="+mn-ea"/>
                <a:cs typeface="+mn-cs"/>
              </a:rPr>
              <a:t>Explication: </a:t>
            </a:r>
            <a:r>
              <a:rPr kumimoji="0" lang="fr-FR" sz="2800" b="0" i="0" u="none" strike="noStrike" kern="1200" cap="none" spc="0" normalizeH="0" baseline="0" noProof="0" dirty="0">
                <a:ln>
                  <a:noFill/>
                </a:ln>
                <a:solidFill>
                  <a:prstClr val="black"/>
                </a:solidFill>
                <a:effectLst/>
                <a:uLnTx/>
                <a:uFillTx/>
                <a:latin typeface="Corbel" panose="020B0503020204020204"/>
                <a:ea typeface="+mn-ea"/>
                <a:cs typeface="+mn-cs"/>
              </a:rPr>
              <a:t>si l’attribut de nom </a:t>
            </a:r>
            <a:r>
              <a:rPr kumimoji="0" lang="fr-FR" sz="2800" b="1" i="0" u="none" strike="noStrike" kern="1200" cap="none" spc="0" normalizeH="0" baseline="0" noProof="0" dirty="0" err="1">
                <a:ln>
                  <a:noFill/>
                </a:ln>
                <a:solidFill>
                  <a:srgbClr val="0432FF"/>
                </a:solidFill>
                <a:effectLst/>
                <a:uLnTx/>
                <a:uFillTx/>
                <a:latin typeface="Corbel" panose="020B0503020204020204"/>
                <a:ea typeface="+mn-ea"/>
                <a:cs typeface="+mn-cs"/>
              </a:rPr>
              <a:t>nomAttribut</a:t>
            </a:r>
            <a:r>
              <a:rPr kumimoji="0" lang="fr-FR" sz="2800" b="0" i="0" u="none" strike="noStrike" kern="1200" cap="none" spc="0" normalizeH="0" baseline="0" noProof="0" dirty="0">
                <a:ln>
                  <a:noFill/>
                </a:ln>
                <a:solidFill>
                  <a:prstClr val="black"/>
                </a:solidFill>
                <a:effectLst/>
                <a:uLnTx/>
                <a:uFillTx/>
                <a:latin typeface="Corbel" panose="020B0503020204020204"/>
                <a:ea typeface="+mn-ea"/>
                <a:cs typeface="+mn-cs"/>
              </a:rPr>
              <a:t> existe dans la </a:t>
            </a:r>
            <a:r>
              <a:rPr kumimoji="0" lang="fr-FR" sz="2800" b="1" i="0" u="none" strike="noStrike" kern="1200" cap="none" spc="0" normalizeH="0" baseline="0" noProof="0" dirty="0">
                <a:ln>
                  <a:noFill/>
                </a:ln>
                <a:solidFill>
                  <a:srgbClr val="C00000"/>
                </a:solidFill>
                <a:effectLst/>
                <a:uLnTx/>
                <a:uFillTx/>
                <a:latin typeface="Corbel" panose="020B0503020204020204"/>
                <a:ea typeface="+mn-ea"/>
                <a:cs typeface="+mn-cs"/>
              </a:rPr>
              <a:t>portée</a:t>
            </a:r>
            <a:r>
              <a:rPr kumimoji="0" lang="fr-FR" sz="2800" b="0" i="0" u="none" strike="noStrike" kern="1200" cap="none" spc="0" normalizeH="0" baseline="0" noProof="0" dirty="0">
                <a:ln>
                  <a:noFill/>
                </a:ln>
                <a:solidFill>
                  <a:prstClr val="black"/>
                </a:solidFill>
                <a:effectLst/>
                <a:uLnTx/>
                <a:uFillTx/>
                <a:latin typeface="Corbel" panose="020B0503020204020204"/>
                <a:ea typeface="+mn-ea"/>
                <a:cs typeface="+mn-cs"/>
              </a:rPr>
              <a:t> indiquée alors il est importé dans la page et on peut l’utiliser, sinon il est créé (de classe </a:t>
            </a:r>
            <a:r>
              <a:rPr kumimoji="0" lang="fr-FR" sz="2800" b="1" i="0" u="none" strike="noStrike" kern="1200" cap="none" spc="0" normalizeH="0" baseline="0" noProof="0" dirty="0" err="1">
                <a:ln>
                  <a:noFill/>
                </a:ln>
                <a:solidFill>
                  <a:srgbClr val="0432FF"/>
                </a:solidFill>
                <a:effectLst/>
                <a:uLnTx/>
                <a:uFillTx/>
                <a:latin typeface="Corbel" panose="020B0503020204020204"/>
                <a:ea typeface="+mn-ea"/>
                <a:cs typeface="+mn-cs"/>
              </a:rPr>
              <a:t>package.Classe</a:t>
            </a:r>
            <a:r>
              <a:rPr kumimoji="0" lang="fr-FR" sz="2800" b="0" i="0" u="none" strike="noStrike" kern="1200" cap="none" spc="0" normalizeH="0" baseline="0" noProof="0" dirty="0">
                <a:ln>
                  <a:noFill/>
                </a:ln>
                <a:solidFill>
                  <a:prstClr val="black"/>
                </a:solidFill>
                <a:effectLst/>
                <a:uLnTx/>
                <a:uFillTx/>
                <a:latin typeface="Corbel" panose="020B0503020204020204"/>
                <a:ea typeface="+mn-ea"/>
                <a:cs typeface="+mn-cs"/>
              </a:rPr>
              <a:t>) avec la </a:t>
            </a:r>
            <a:r>
              <a:rPr kumimoji="0" lang="fr-FR" sz="2800" b="1" i="0" u="none" strike="noStrike" kern="1200" cap="none" spc="0" normalizeH="0" baseline="0" noProof="0" dirty="0">
                <a:ln>
                  <a:noFill/>
                </a:ln>
                <a:solidFill>
                  <a:srgbClr val="C00000"/>
                </a:solidFill>
                <a:effectLst/>
                <a:uLnTx/>
                <a:uFillTx/>
                <a:latin typeface="Corbel" panose="020B0503020204020204"/>
                <a:ea typeface="+mn-ea"/>
                <a:cs typeface="+mn-cs"/>
              </a:rPr>
              <a:t>portée </a:t>
            </a:r>
            <a:r>
              <a:rPr kumimoji="0" lang="fr-FR" sz="2800" b="0" i="0" u="none" strike="noStrike" kern="1200" cap="none" spc="0" normalizeH="0" baseline="0" noProof="0" dirty="0">
                <a:ln>
                  <a:noFill/>
                </a:ln>
                <a:solidFill>
                  <a:prstClr val="black"/>
                </a:solidFill>
                <a:effectLst/>
                <a:uLnTx/>
                <a:uFillTx/>
                <a:latin typeface="Corbel" panose="020B0503020204020204"/>
                <a:ea typeface="+mn-ea"/>
                <a:cs typeface="+mn-cs"/>
              </a:rPr>
              <a:t>indiquée et on peut aussi l’utiliser.</a:t>
            </a:r>
          </a:p>
          <a:p>
            <a:pPr marL="742950" marR="0" lvl="1" indent="-285750" algn="l" defTabSz="457200" rtl="0" eaLnBrk="1" fontAlgn="auto" latinLnBrk="0" hangingPunct="1">
              <a:lnSpc>
                <a:spcPct val="100000"/>
              </a:lnSpc>
              <a:spcBef>
                <a:spcPct val="20000"/>
              </a:spcBef>
              <a:spcAft>
                <a:spcPts val="600"/>
              </a:spcAft>
              <a:buClr>
                <a:srgbClr val="30ACEC">
                  <a:lumMod val="75000"/>
                </a:srgbClr>
              </a:buClr>
              <a:buSzPct val="145000"/>
              <a:buFont typeface="Wingdings" charset="2"/>
              <a:buChar char="ü"/>
              <a:tabLst/>
              <a:defRPr/>
            </a:pPr>
            <a:r>
              <a:rPr kumimoji="0" lang="fr-FR" sz="2800" b="1" i="0" u="none" strike="noStrike" kern="1200" cap="none" spc="0" normalizeH="0" baseline="0" noProof="0" dirty="0">
                <a:ln>
                  <a:noFill/>
                </a:ln>
                <a:solidFill>
                  <a:srgbClr val="C00000"/>
                </a:solidFill>
                <a:effectLst/>
                <a:uLnTx/>
                <a:uFillTx/>
                <a:latin typeface="Corbel" panose="020B0503020204020204"/>
                <a:ea typeface="+mn-ea"/>
                <a:cs typeface="+mn-cs"/>
              </a:rPr>
              <a:t>NB: </a:t>
            </a:r>
            <a:r>
              <a:rPr kumimoji="0" lang="fr-FR" sz="2800" b="0" i="0" u="none" strike="noStrike" kern="1200" cap="none" spc="0" normalizeH="0" baseline="0" noProof="0" dirty="0">
                <a:ln>
                  <a:noFill/>
                </a:ln>
                <a:solidFill>
                  <a:prstClr val="black"/>
                </a:solidFill>
                <a:effectLst/>
                <a:uLnTx/>
                <a:uFillTx/>
                <a:latin typeface="Corbel" panose="020B0503020204020204"/>
                <a:ea typeface="+mn-ea"/>
                <a:cs typeface="+mn-cs"/>
              </a:rPr>
              <a:t>la classe déclarée ne doit pas disposer </a:t>
            </a:r>
            <a:r>
              <a:rPr kumimoji="0" lang="fr-FR" sz="2800" b="1" i="0" u="none" strike="noStrike" kern="1200" cap="none" spc="0" normalizeH="0" baseline="0" noProof="0" dirty="0">
                <a:ln>
                  <a:noFill/>
                </a:ln>
                <a:solidFill>
                  <a:srgbClr val="C00000"/>
                </a:solidFill>
                <a:effectLst/>
                <a:uLnTx/>
                <a:uFillTx/>
                <a:latin typeface="Corbel" panose="020B0503020204020204"/>
                <a:ea typeface="+mn-ea"/>
                <a:cs typeface="+mn-cs"/>
              </a:rPr>
              <a:t>d’aucun constructeur</a:t>
            </a:r>
            <a:r>
              <a:rPr kumimoji="0" lang="fr-FR" sz="2800" b="0" i="0" u="none" strike="noStrike" kern="1200" cap="none" spc="0" normalizeH="0" baseline="0" noProof="0" dirty="0">
                <a:ln>
                  <a:noFill/>
                </a:ln>
                <a:solidFill>
                  <a:prstClr val="black"/>
                </a:solidFill>
                <a:effectLst/>
                <a:uLnTx/>
                <a:uFillTx/>
                <a:latin typeface="Corbel" panose="020B0503020204020204"/>
                <a:ea typeface="+mn-ea"/>
                <a:cs typeface="+mn-cs"/>
              </a:rPr>
              <a:t>, en dehors du constructeur par défaut sans paramètres</a:t>
            </a:r>
            <a:endParaRPr kumimoji="0" lang="fr-FR" sz="4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882339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0" name="Espace réservé du contenu 2"/>
          <p:cNvSpPr>
            <a:spLocks noGrp="1"/>
          </p:cNvSpPr>
          <p:nvPr>
            <p:ph idx="1"/>
          </p:nvPr>
        </p:nvSpPr>
        <p:spPr>
          <a:xfrm>
            <a:off x="1491522" y="868362"/>
            <a:ext cx="10700478" cy="2514598"/>
          </a:xfrm>
        </p:spPr>
        <p:txBody>
          <a:bodyPr>
            <a:noAutofit/>
          </a:bodyPr>
          <a:lstStyle/>
          <a:p>
            <a:pPr lvl="1"/>
            <a:endParaRPr lang="fr-FR" dirty="0"/>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p:txBody>
      </p:sp>
      <p:sp>
        <p:nvSpPr>
          <p:cNvPr id="7" name="Titre 1"/>
          <p:cNvSpPr txBox="1">
            <a:spLocks/>
          </p:cNvSpPr>
          <p:nvPr/>
        </p:nvSpPr>
        <p:spPr>
          <a:xfrm>
            <a:off x="1491522" y="-94129"/>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Les actions</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
        <p:nvSpPr>
          <p:cNvPr id="8" name="Espace réservé du contenu 2"/>
          <p:cNvSpPr txBox="1">
            <a:spLocks/>
          </p:cNvSpPr>
          <p:nvPr/>
        </p:nvSpPr>
        <p:spPr>
          <a:xfrm>
            <a:off x="1491522" y="693550"/>
            <a:ext cx="10700478" cy="3382961"/>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fr-FR" sz="1600" b="1" i="0" u="none" strike="noStrike" kern="1200" cap="none" spc="0" normalizeH="0" baseline="0" noProof="0" dirty="0">
                <a:ln>
                  <a:noFill/>
                </a:ln>
                <a:solidFill>
                  <a:srgbClr val="C00000"/>
                </a:solidFill>
                <a:effectLst/>
                <a:uLnTx/>
                <a:uFillTx/>
                <a:latin typeface="Corbel" panose="020B0503020204020204"/>
                <a:ea typeface="+mn-ea"/>
                <a:cs typeface="+mn-cs"/>
              </a:rPr>
              <a:t>&lt;</a:t>
            </a:r>
            <a:r>
              <a:rPr kumimoji="0" lang="fr-FR" sz="1600" b="1" i="0" u="none" strike="noStrike" kern="1200" cap="none" spc="0" normalizeH="0" baseline="0" noProof="0" dirty="0" err="1">
                <a:ln>
                  <a:noFill/>
                </a:ln>
                <a:solidFill>
                  <a:srgbClr val="C00000"/>
                </a:solidFill>
                <a:effectLst/>
                <a:uLnTx/>
                <a:uFillTx/>
                <a:latin typeface="Corbel" panose="020B0503020204020204"/>
                <a:ea typeface="+mn-ea"/>
                <a:cs typeface="+mn-cs"/>
              </a:rPr>
              <a:t>jsp:useBean</a:t>
            </a:r>
            <a:r>
              <a:rPr kumimoji="0" lang="fr-FR" sz="1600" b="1" i="0" u="none" strike="noStrike" kern="1200" cap="none" spc="0" normalizeH="0" baseline="0" noProof="0" dirty="0">
                <a:ln>
                  <a:noFill/>
                </a:ln>
                <a:solidFill>
                  <a:srgbClr val="C00000"/>
                </a:solidFill>
                <a:effectLst/>
                <a:uLnTx/>
                <a:uFillTx/>
                <a:latin typeface="Corbel" panose="020B0503020204020204"/>
                <a:ea typeface="+mn-ea"/>
                <a:cs typeface="+mn-cs"/>
              </a:rPr>
              <a:t> /&gt; </a:t>
            </a:r>
            <a:r>
              <a:rPr kumimoji="0" lang="fr-FR" sz="1600" b="0" i="0" u="none" strike="noStrike" kern="1200" cap="none" spc="0" normalizeH="0" baseline="0" noProof="0" dirty="0">
                <a:ln>
                  <a:noFill/>
                </a:ln>
                <a:solidFill>
                  <a:prstClr val="black"/>
                </a:solidFill>
                <a:effectLst/>
                <a:uLnTx/>
                <a:uFillTx/>
                <a:latin typeface="Corbel" panose="020B0503020204020204"/>
                <a:ea typeface="+mn-ea"/>
                <a:cs typeface="+mn-cs"/>
              </a:rPr>
              <a:t>:</a:t>
            </a:r>
          </a:p>
          <a:p>
            <a:pPr marL="1543050" marR="0" lvl="3" indent="-171450" algn="l" defTabSz="457200" rtl="0" eaLnBrk="1" fontAlgn="auto" latinLnBrk="0" hangingPunct="1">
              <a:lnSpc>
                <a:spcPct val="100000"/>
              </a:lnSpc>
              <a:spcBef>
                <a:spcPct val="20000"/>
              </a:spcBef>
              <a:spcAft>
                <a:spcPts val="600"/>
              </a:spcAft>
              <a:buClr>
                <a:srgbClr val="30ACEC">
                  <a:lumMod val="75000"/>
                </a:srgbClr>
              </a:buClr>
              <a:buSzPct val="145000"/>
              <a:buFont typeface="Wingdings" charset="2"/>
              <a:buChar char="ü"/>
              <a:tabLst/>
              <a:defRPr/>
            </a:pPr>
            <a:r>
              <a:rPr kumimoji="0" lang="mr-IN" sz="1800" b="0" i="0" u="none" strike="noStrike" kern="1200" cap="none" spc="0" normalizeH="0" baseline="0" noProof="0" dirty="0">
                <a:ln>
                  <a:noFill/>
                </a:ln>
                <a:solidFill>
                  <a:prstClr val="black"/>
                </a:solidFill>
                <a:effectLst/>
                <a:uLnTx/>
                <a:uFillTx/>
                <a:latin typeface="Corbel" panose="020B0503020204020204"/>
                <a:ea typeface="+mn-ea"/>
                <a:cs typeface="Mangal" panose="02040503050203030202" pitchFamily="18" charset="0"/>
              </a:rPr>
              <a:t>…</a:t>
            </a: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1543050" marR="0" lvl="3" indent="-171450" algn="l" defTabSz="457200" rtl="0" eaLnBrk="1" fontAlgn="auto" latinLnBrk="0" hangingPunct="1">
              <a:lnSpc>
                <a:spcPct val="100000"/>
              </a:lnSpc>
              <a:spcBef>
                <a:spcPct val="20000"/>
              </a:spcBef>
              <a:spcAft>
                <a:spcPts val="600"/>
              </a:spcAft>
              <a:buClr>
                <a:srgbClr val="30ACEC">
                  <a:lumMod val="75000"/>
                </a:srgbClr>
              </a:buClr>
              <a:buSzPct val="145000"/>
              <a:buFont typeface="Wingdings" charset="2"/>
              <a:buChar char="ü"/>
              <a:tabLst/>
              <a:defRPr/>
            </a:pPr>
            <a:r>
              <a:rPr kumimoji="0" lang="fr-FR" sz="1800" b="1" i="0" u="none" strike="noStrike" kern="1200" cap="none" spc="0" normalizeH="0" baseline="0" noProof="0" dirty="0" err="1">
                <a:ln>
                  <a:noFill/>
                </a:ln>
                <a:solidFill>
                  <a:srgbClr val="0432FF"/>
                </a:solidFill>
                <a:effectLst/>
                <a:uLnTx/>
                <a:uFillTx/>
                <a:latin typeface="Corbel" panose="020B0503020204020204"/>
                <a:ea typeface="+mn-ea"/>
                <a:cs typeface="+mn-cs"/>
              </a:rPr>
              <a:t>portéeAttribut</a:t>
            </a:r>
            <a:r>
              <a:rPr kumimoji="0" lang="fr-FR" sz="1800" b="1" i="0" u="none" strike="noStrike" kern="1200" cap="none" spc="0" normalizeH="0" baseline="0" noProof="0" dirty="0">
                <a:ln>
                  <a:noFill/>
                </a:ln>
                <a:solidFill>
                  <a:srgbClr val="0432FF"/>
                </a:solidFill>
                <a:effectLst/>
                <a:uLnTx/>
                <a:uFillTx/>
                <a:latin typeface="Corbel" panose="020B0503020204020204"/>
                <a:ea typeface="+mn-ea"/>
                <a:cs typeface="+mn-cs"/>
              </a:rPr>
              <a:t> </a:t>
            </a:r>
            <a:r>
              <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rPr>
              <a:t>peut prendre les valeurs suivantes:</a:t>
            </a:r>
          </a:p>
          <a:p>
            <a:pPr marL="2514600" marR="0" lvl="5" indent="-228600" algn="l" defTabSz="457200" rtl="0" eaLnBrk="1" fontAlgn="auto" latinLnBrk="0" hangingPunct="1">
              <a:lnSpc>
                <a:spcPct val="100000"/>
              </a:lnSpc>
              <a:spcBef>
                <a:spcPct val="20000"/>
              </a:spcBef>
              <a:spcAft>
                <a:spcPts val="600"/>
              </a:spcAft>
              <a:buClr>
                <a:srgbClr val="30ACEC">
                  <a:lumMod val="75000"/>
                </a:srgbClr>
              </a:buClr>
              <a:buSzPct val="145000"/>
              <a:buFont typeface="Courier New" charset="0"/>
              <a:buChar char="o"/>
              <a:tabLst/>
              <a:defRPr/>
            </a:pPr>
            <a:r>
              <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rPr>
              <a:t>request pour les attributs de portée </a:t>
            </a:r>
            <a:r>
              <a:rPr kumimoji="0" lang="fr-FR" sz="1800" b="1" i="0" u="none" strike="noStrike" kern="1200" cap="none" spc="0" normalizeH="0" baseline="0" noProof="0" dirty="0">
                <a:ln>
                  <a:noFill/>
                </a:ln>
                <a:solidFill>
                  <a:srgbClr val="0432FF"/>
                </a:solidFill>
                <a:effectLst/>
                <a:uLnTx/>
                <a:uFillTx/>
                <a:latin typeface="Corbel" panose="020B0503020204020204"/>
                <a:ea typeface="+mn-ea"/>
                <a:cs typeface="+mn-cs"/>
              </a:rPr>
              <a:t>requêtes</a:t>
            </a:r>
          </a:p>
          <a:p>
            <a:pPr marL="2514600" marR="0" lvl="5" indent="-228600" algn="l" defTabSz="457200" rtl="0" eaLnBrk="1" fontAlgn="auto" latinLnBrk="0" hangingPunct="1">
              <a:lnSpc>
                <a:spcPct val="100000"/>
              </a:lnSpc>
              <a:spcBef>
                <a:spcPct val="20000"/>
              </a:spcBef>
              <a:spcAft>
                <a:spcPts val="600"/>
              </a:spcAft>
              <a:buClr>
                <a:srgbClr val="30ACEC">
                  <a:lumMod val="75000"/>
                </a:srgbClr>
              </a:buClr>
              <a:buSzPct val="145000"/>
              <a:buFont typeface="Courier New" charset="0"/>
              <a:buChar char="o"/>
              <a:tabLst/>
              <a:defRPr/>
            </a:pPr>
            <a:r>
              <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rPr>
              <a:t>session pour les attributs de portée </a:t>
            </a:r>
            <a:r>
              <a:rPr kumimoji="0" lang="fr-FR" sz="1800" b="1" i="0" u="none" strike="noStrike" kern="1200" cap="none" spc="0" normalizeH="0" baseline="0" noProof="0" dirty="0">
                <a:ln>
                  <a:noFill/>
                </a:ln>
                <a:solidFill>
                  <a:srgbClr val="0432FF"/>
                </a:solidFill>
                <a:effectLst/>
                <a:uLnTx/>
                <a:uFillTx/>
                <a:latin typeface="Corbel" panose="020B0503020204020204"/>
                <a:ea typeface="+mn-ea"/>
                <a:cs typeface="+mn-cs"/>
              </a:rPr>
              <a:t>session</a:t>
            </a:r>
          </a:p>
          <a:p>
            <a:pPr marL="2514600" marR="0" lvl="5" indent="-228600" algn="l" defTabSz="457200" rtl="0" eaLnBrk="1" fontAlgn="auto" latinLnBrk="0" hangingPunct="1">
              <a:lnSpc>
                <a:spcPct val="100000"/>
              </a:lnSpc>
              <a:spcBef>
                <a:spcPct val="20000"/>
              </a:spcBef>
              <a:spcAft>
                <a:spcPts val="600"/>
              </a:spcAft>
              <a:buClr>
                <a:srgbClr val="30ACEC">
                  <a:lumMod val="75000"/>
                </a:srgbClr>
              </a:buClr>
              <a:buSzPct val="145000"/>
              <a:buFont typeface="Courier New" charset="0"/>
              <a:buChar char="o"/>
              <a:tabLst/>
              <a:defRPr/>
            </a:pPr>
            <a:r>
              <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rPr>
              <a:t>application pour les attributs de portée </a:t>
            </a:r>
            <a:r>
              <a:rPr kumimoji="0" lang="fr-FR" sz="1800" b="1" i="0" u="none" strike="noStrike" kern="1200" cap="none" spc="0" normalizeH="0" baseline="0" noProof="0" dirty="0">
                <a:ln>
                  <a:noFill/>
                </a:ln>
                <a:solidFill>
                  <a:srgbClr val="0432FF"/>
                </a:solidFill>
                <a:effectLst/>
                <a:uLnTx/>
                <a:uFillTx/>
                <a:latin typeface="Corbel" panose="020B0503020204020204"/>
                <a:ea typeface="+mn-ea"/>
                <a:cs typeface="+mn-cs"/>
              </a:rPr>
              <a:t>application </a:t>
            </a:r>
          </a:p>
          <a:p>
            <a:pPr marL="2514600" marR="0" lvl="5" indent="-228600" algn="l" defTabSz="457200" rtl="0" eaLnBrk="1" fontAlgn="auto" latinLnBrk="0" hangingPunct="1">
              <a:lnSpc>
                <a:spcPct val="100000"/>
              </a:lnSpc>
              <a:spcBef>
                <a:spcPct val="20000"/>
              </a:spcBef>
              <a:spcAft>
                <a:spcPts val="600"/>
              </a:spcAft>
              <a:buClr>
                <a:srgbClr val="30ACEC">
                  <a:lumMod val="75000"/>
                </a:srgbClr>
              </a:buClr>
              <a:buSzPct val="145000"/>
              <a:buFont typeface="Courier New" charset="0"/>
              <a:buChar char="o"/>
              <a:tabLst/>
              <a:defRPr/>
            </a:pPr>
            <a:r>
              <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rPr>
              <a:t>page pour les attributs de portée </a:t>
            </a:r>
            <a:r>
              <a:rPr kumimoji="0" lang="fr-FR" sz="1800" b="1" i="0" u="none" strike="noStrike" kern="1200" cap="none" spc="0" normalizeH="0" baseline="0" noProof="0" dirty="0">
                <a:ln>
                  <a:noFill/>
                </a:ln>
                <a:solidFill>
                  <a:srgbClr val="0432FF"/>
                </a:solidFill>
                <a:effectLst/>
                <a:uLnTx/>
                <a:uFillTx/>
                <a:latin typeface="Corbel" panose="020B0503020204020204"/>
                <a:ea typeface="+mn-ea"/>
                <a:cs typeface="+mn-cs"/>
              </a:rPr>
              <a:t>page</a:t>
            </a:r>
            <a:r>
              <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rPr>
              <a:t>.</a:t>
            </a:r>
          </a:p>
          <a:p>
            <a:pPr marL="1543050" marR="0" lvl="3" indent="-171450" algn="l" defTabSz="457200" rtl="0" eaLnBrk="1" fontAlgn="auto" latinLnBrk="0" hangingPunct="1">
              <a:lnSpc>
                <a:spcPct val="100000"/>
              </a:lnSpc>
              <a:spcBef>
                <a:spcPct val="20000"/>
              </a:spcBef>
              <a:spcAft>
                <a:spcPts val="600"/>
              </a:spcAft>
              <a:buClr>
                <a:srgbClr val="30ACEC">
                  <a:lumMod val="75000"/>
                </a:srgbClr>
              </a:buClr>
              <a:buSzPct val="145000"/>
              <a:buFont typeface="Wingdings" charset="2"/>
              <a:buChar char="ü"/>
              <a:tabLst/>
              <a:defRPr/>
            </a:pPr>
            <a:r>
              <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rPr>
              <a:t> Exemple:</a:t>
            </a:r>
            <a:endParaRPr kumimoji="0" lang="fr-FR" sz="1600" b="1" i="0" u="none" strike="noStrike" kern="1200" cap="none" spc="0" normalizeH="0" baseline="0" noProof="0" dirty="0">
              <a:ln>
                <a:noFill/>
              </a:ln>
              <a:solidFill>
                <a:srgbClr val="C00000"/>
              </a:solidFill>
              <a:effectLst/>
              <a:uLnTx/>
              <a:uFillTx/>
              <a:latin typeface="Corbel" panose="020B0503020204020204"/>
              <a:ea typeface="+mn-ea"/>
              <a:cs typeface="+mn-cs"/>
            </a:endParaRPr>
          </a:p>
        </p:txBody>
      </p:sp>
      <p:sp>
        <p:nvSpPr>
          <p:cNvPr id="11" name="Rectangle 10"/>
          <p:cNvSpPr/>
          <p:nvPr/>
        </p:nvSpPr>
        <p:spPr>
          <a:xfrm>
            <a:off x="2104546" y="3932101"/>
            <a:ext cx="9590374" cy="89320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&lt;</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jsp:useBean</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id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"personne"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class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err="1">
                <a:ln>
                  <a:noFill/>
                </a:ln>
                <a:solidFill>
                  <a:srgbClr val="0B5501"/>
                </a:solidFill>
                <a:effectLst/>
                <a:uLnTx/>
                <a:uFillTx/>
                <a:latin typeface="Times-Roman" charset="0"/>
                <a:ea typeface="+mn-ea"/>
                <a:cs typeface="+mn-cs"/>
              </a:rPr>
              <a:t>joe.cours.jsp.</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Personne</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scope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"request" /&gt;</a:t>
            </a:r>
            <a:endParaRPr kumimoji="0" lang="fr-FR" sz="32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2" name="Espace réservé du contenu 2"/>
          <p:cNvSpPr txBox="1">
            <a:spLocks/>
          </p:cNvSpPr>
          <p:nvPr/>
        </p:nvSpPr>
        <p:spPr>
          <a:xfrm>
            <a:off x="2131440" y="4859585"/>
            <a:ext cx="9853313" cy="63092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marR="0" lvl="3" indent="0" algn="l" defTabSz="914400" rtl="0" eaLnBrk="1" fontAlgn="auto" latinLnBrk="0" hangingPunct="1">
              <a:lnSpc>
                <a:spcPct val="100000"/>
              </a:lnSpc>
              <a:spcBef>
                <a:spcPts val="0"/>
              </a:spcBef>
              <a:spcAft>
                <a:spcPts val="0"/>
              </a:spcAft>
              <a:buClrTx/>
              <a:buSzTx/>
              <a:buFont typeface="Arial"/>
              <a:buNone/>
              <a:tabLst/>
              <a:defRPr/>
            </a:pPr>
            <a:r>
              <a:rPr kumimoji="0" lang="fr-FR" sz="2800" b="0" i="0" u="none" strike="noStrike" kern="1200" cap="none" spc="0" normalizeH="0" baseline="30000" noProof="0" dirty="0">
                <a:ln>
                  <a:noFill/>
                </a:ln>
                <a:solidFill>
                  <a:prstClr val="black"/>
                </a:solidFill>
                <a:effectLst/>
                <a:uLnTx/>
                <a:uFillTx/>
                <a:latin typeface="Corbel" panose="020B0503020204020204"/>
                <a:ea typeface="+mn-ea"/>
                <a:cs typeface="+mn-cs"/>
              </a:rPr>
              <a:t>Cette action correspondrait au script java suivant:</a:t>
            </a:r>
            <a:endParaRPr kumimoji="0" lang="fr-FR" sz="2800" b="1" i="0" u="none" strike="noStrike" kern="1200" cap="none" spc="0" normalizeH="0" baseline="0" noProof="0" dirty="0">
              <a:ln>
                <a:noFill/>
              </a:ln>
              <a:solidFill>
                <a:srgbClr val="C00000"/>
              </a:solidFill>
              <a:effectLst/>
              <a:uLnTx/>
              <a:uFillTx/>
              <a:latin typeface="Corbel" panose="020B0503020204020204"/>
              <a:ea typeface="+mn-ea"/>
              <a:cs typeface="+mn-cs"/>
            </a:endParaRPr>
          </a:p>
        </p:txBody>
      </p:sp>
      <p:sp>
        <p:nvSpPr>
          <p:cNvPr id="13" name="Rectangle 12"/>
          <p:cNvSpPr/>
          <p:nvPr/>
        </p:nvSpPr>
        <p:spPr>
          <a:xfrm>
            <a:off x="2185228" y="5356269"/>
            <a:ext cx="9590374" cy="178411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30000" noProof="0" dirty="0">
                <a:ln>
                  <a:noFill/>
                </a:ln>
                <a:solidFill>
                  <a:srgbClr val="000000"/>
                </a:solidFill>
                <a:effectLst/>
                <a:uLnTx/>
                <a:uFillTx/>
                <a:latin typeface="Times-Roman" charset="0"/>
                <a:ea typeface="+mn-ea"/>
                <a:cs typeface="+mn-cs"/>
              </a:rPr>
              <a:t>&lt;% Personne personne = (Personne) </a:t>
            </a:r>
            <a:r>
              <a:rPr kumimoji="0" lang="fr-FR" sz="2800" b="1" i="0" u="none" strike="noStrike" kern="1200" cap="none" spc="0" normalizeH="0" baseline="30000" noProof="0" dirty="0" err="1">
                <a:ln>
                  <a:noFill/>
                </a:ln>
                <a:solidFill>
                  <a:srgbClr val="FB0007"/>
                </a:solidFill>
                <a:effectLst/>
                <a:uLnTx/>
                <a:uFillTx/>
                <a:latin typeface="Times-Roman" charset="0"/>
                <a:ea typeface="+mn-ea"/>
                <a:cs typeface="+mn-cs"/>
              </a:rPr>
              <a:t>request</a:t>
            </a:r>
            <a:r>
              <a:rPr kumimoji="0" lang="fr-FR" sz="2800" b="0" i="0" u="none" strike="noStrike" kern="1200" cap="none" spc="0" normalizeH="0" baseline="30000" noProof="0" dirty="0" err="1">
                <a:ln>
                  <a:noFill/>
                </a:ln>
                <a:solidFill>
                  <a:srgbClr val="000000"/>
                </a:solidFill>
                <a:effectLst/>
                <a:uLnTx/>
                <a:uFillTx/>
                <a:latin typeface="Times-Roman" charset="0"/>
                <a:ea typeface="+mn-ea"/>
                <a:cs typeface="+mn-cs"/>
              </a:rPr>
              <a:t>.getAttribute</a:t>
            </a:r>
            <a:r>
              <a:rPr kumimoji="0" lang="fr-FR" sz="2800" b="0" i="0" u="none" strike="noStrike" kern="1200" cap="none" spc="0" normalizeH="0" baseline="30000" noProof="0" dirty="0">
                <a:ln>
                  <a:noFill/>
                </a:ln>
                <a:solidFill>
                  <a:srgbClr val="000000"/>
                </a:solidFill>
                <a:effectLst/>
                <a:uLnTx/>
                <a:uFillTx/>
                <a:latin typeface="Times-Roman" charset="0"/>
                <a:ea typeface="+mn-ea"/>
                <a:cs typeface="+mn-cs"/>
              </a:rPr>
              <a:t> (</a:t>
            </a:r>
            <a:r>
              <a:rPr kumimoji="0" lang="fr-FR" sz="28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2800" b="0" i="0" u="none" strike="noStrike" kern="1200" cap="none" spc="0" normalizeH="0" baseline="30000" noProof="0" dirty="0">
                <a:ln>
                  <a:noFill/>
                </a:ln>
                <a:solidFill>
                  <a:srgbClr val="0000FF"/>
                </a:solidFill>
                <a:effectLst/>
                <a:uLnTx/>
                <a:uFillTx/>
                <a:latin typeface="Times-Roman" charset="0"/>
                <a:ea typeface="+mn-ea"/>
                <a:cs typeface="+mn-cs"/>
              </a:rPr>
              <a:t>personne </a:t>
            </a:r>
            <a:r>
              <a:rPr kumimoji="0" lang="fr-FR" sz="2800" b="1" i="0" u="none" strike="noStrike" kern="1200" cap="none" spc="0" normalizeH="0" baseline="30000" noProof="0" dirty="0">
                <a:ln>
                  <a:noFill/>
                </a:ln>
                <a:solidFill>
                  <a:srgbClr val="0000FF"/>
                </a:solidFill>
                <a:effectLst/>
                <a:uLnTx/>
                <a:uFillTx/>
                <a:latin typeface="Times-Roman" charset="0"/>
                <a:ea typeface="+mn-ea"/>
                <a:cs typeface="+mn-cs"/>
              </a:rPr>
              <a:t>"</a:t>
            </a:r>
            <a:r>
              <a:rPr kumimoji="0" lang="fr-FR" sz="2800" b="0" i="0" u="none" strike="noStrike" kern="1200" cap="none" spc="0" normalizeH="0" baseline="30000" noProof="0" dirty="0">
                <a:ln>
                  <a:noFill/>
                </a:ln>
                <a:solidFill>
                  <a:srgbClr val="000000"/>
                </a:solidFill>
                <a:effectLst/>
                <a:uLnTx/>
                <a:uFillTx/>
                <a:latin typeface="Times-Roman" charset="0"/>
                <a:ea typeface="+mn-ea"/>
                <a:cs typeface="+mn-cs"/>
              </a:rPr>
              <a:t>); </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30000" noProof="0" dirty="0">
                <a:ln>
                  <a:noFill/>
                </a:ln>
                <a:solidFill>
                  <a:srgbClr val="0000FF"/>
                </a:solidFill>
                <a:effectLst/>
                <a:uLnTx/>
                <a:uFillTx/>
                <a:latin typeface="Times-Roman" charset="0"/>
                <a:ea typeface="+mn-ea"/>
                <a:cs typeface="+mn-cs"/>
              </a:rPr>
              <a:t>if </a:t>
            </a:r>
            <a:r>
              <a:rPr kumimoji="0" lang="fr-FR" sz="2800" b="0" i="0" u="none" strike="noStrike" kern="1200" cap="none" spc="0" normalizeH="0" baseline="30000" noProof="0" dirty="0">
                <a:ln>
                  <a:noFill/>
                </a:ln>
                <a:solidFill>
                  <a:srgbClr val="000000"/>
                </a:solidFill>
                <a:effectLst/>
                <a:uLnTx/>
                <a:uFillTx/>
                <a:latin typeface="Times-Roman" charset="0"/>
                <a:ea typeface="+mn-ea"/>
                <a:cs typeface="+mn-cs"/>
              </a:rPr>
              <a:t>(personne == </a:t>
            </a:r>
            <a:r>
              <a:rPr kumimoji="0" lang="fr-FR" sz="2800" b="0" i="0" u="none" strike="noStrike" kern="1200" cap="none" spc="0" normalizeH="0" baseline="30000" noProof="0" dirty="0" err="1">
                <a:ln>
                  <a:noFill/>
                </a:ln>
                <a:solidFill>
                  <a:srgbClr val="0000FF"/>
                </a:solidFill>
                <a:effectLst/>
                <a:uLnTx/>
                <a:uFillTx/>
                <a:latin typeface="Times-Roman" charset="0"/>
                <a:ea typeface="+mn-ea"/>
                <a:cs typeface="+mn-cs"/>
              </a:rPr>
              <a:t>null</a:t>
            </a:r>
            <a:r>
              <a:rPr kumimoji="0" lang="fr-FR" sz="2800" b="0" i="0" u="none" strike="noStrike" kern="1200" cap="none" spc="0" normalizeH="0" baseline="30000" noProof="0" dirty="0">
                <a:ln>
                  <a:noFill/>
                </a:ln>
                <a:solidFill>
                  <a:srgbClr val="000000"/>
                </a:solidFill>
                <a:effectLst/>
                <a:uLnTx/>
                <a:uFillTx/>
                <a:latin typeface="Times-Roman" charset="0"/>
                <a:ea typeface="+mn-ea"/>
                <a:cs typeface="+mn-cs"/>
              </a:rPr>
              <a:t>)</a:t>
            </a:r>
            <a:r>
              <a:rPr kumimoji="0" lang="mr-IN" sz="2800" b="0" i="0" u="none" strike="noStrike" kern="1200" cap="none" spc="0" normalizeH="0" baseline="30000" noProof="0" dirty="0">
                <a:ln>
                  <a:noFill/>
                </a:ln>
                <a:solidFill>
                  <a:srgbClr val="000000"/>
                </a:solidFill>
                <a:effectLst/>
                <a:uLnTx/>
                <a:uFillTx/>
                <a:latin typeface="Times-Roman" charset="0"/>
                <a:ea typeface="+mn-ea"/>
                <a:cs typeface="Mangal" panose="02040503050203030202" pitchFamily="18" charset="0"/>
              </a:rPr>
              <a:t>{</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fr-FR" sz="2800" b="0" i="0" u="none" strike="noStrike" kern="1200" cap="none" spc="0" normalizeH="0" baseline="30000" noProof="0" dirty="0">
                <a:ln>
                  <a:noFill/>
                </a:ln>
                <a:solidFill>
                  <a:srgbClr val="000000"/>
                </a:solidFill>
                <a:effectLst/>
                <a:uLnTx/>
                <a:uFillTx/>
                <a:latin typeface="Times-Roman" charset="0"/>
                <a:ea typeface="+mn-ea"/>
                <a:cs typeface="+mn-cs"/>
              </a:rPr>
              <a:t>personne = </a:t>
            </a:r>
            <a:r>
              <a:rPr kumimoji="0" lang="fr-FR" sz="2800" b="0" i="0" u="none" strike="noStrike" kern="1200" cap="none" spc="0" normalizeH="0" baseline="30000" noProof="0" dirty="0">
                <a:ln>
                  <a:noFill/>
                </a:ln>
                <a:solidFill>
                  <a:srgbClr val="0000FF"/>
                </a:solidFill>
                <a:effectLst/>
                <a:uLnTx/>
                <a:uFillTx/>
                <a:latin typeface="Times-Roman" charset="0"/>
                <a:ea typeface="+mn-ea"/>
                <a:cs typeface="+mn-cs"/>
              </a:rPr>
              <a:t>new </a:t>
            </a:r>
            <a:r>
              <a:rPr kumimoji="0" lang="fr-FR" sz="2800" b="0" i="0" u="none" strike="noStrike" kern="1200" cap="none" spc="0" normalizeH="0" baseline="30000" noProof="0" dirty="0">
                <a:ln>
                  <a:noFill/>
                </a:ln>
                <a:solidFill>
                  <a:srgbClr val="000000"/>
                </a:solidFill>
                <a:effectLst/>
                <a:uLnTx/>
                <a:uFillTx/>
                <a:latin typeface="Times-Roman" charset="0"/>
                <a:ea typeface="+mn-ea"/>
                <a:cs typeface="+mn-cs"/>
              </a:rPr>
              <a:t>Personne ( );</a:t>
            </a:r>
          </a:p>
          <a:p>
            <a:pPr marL="457200" marR="0" lvl="1" indent="0" algn="l" defTabSz="457200" rtl="0" eaLnBrk="1" fontAlgn="auto" latinLnBrk="0" hangingPunct="1">
              <a:lnSpc>
                <a:spcPct val="100000"/>
              </a:lnSpc>
              <a:spcBef>
                <a:spcPts val="0"/>
              </a:spcBef>
              <a:spcAft>
                <a:spcPts val="0"/>
              </a:spcAft>
              <a:buClrTx/>
              <a:buSzTx/>
              <a:buFontTx/>
              <a:buNone/>
              <a:tabLst/>
              <a:defRPr/>
            </a:pPr>
            <a:r>
              <a:rPr kumimoji="0" lang="fr-FR" sz="2800" b="1" i="0" u="none" strike="noStrike" kern="1200" cap="none" spc="0" normalizeH="0" baseline="30000" noProof="0" dirty="0" err="1">
                <a:ln>
                  <a:noFill/>
                </a:ln>
                <a:solidFill>
                  <a:srgbClr val="FB0007"/>
                </a:solidFill>
                <a:effectLst/>
                <a:uLnTx/>
                <a:uFillTx/>
                <a:latin typeface="Times-Roman" charset="0"/>
                <a:ea typeface="+mn-ea"/>
                <a:cs typeface="+mn-cs"/>
              </a:rPr>
              <a:t>request</a:t>
            </a:r>
            <a:r>
              <a:rPr kumimoji="0" lang="fr-FR" sz="2800" b="0" i="0" u="none" strike="noStrike" kern="1200" cap="none" spc="0" normalizeH="0" baseline="30000" noProof="0" dirty="0" err="1">
                <a:ln>
                  <a:noFill/>
                </a:ln>
                <a:solidFill>
                  <a:srgbClr val="000000"/>
                </a:solidFill>
                <a:effectLst/>
                <a:uLnTx/>
                <a:uFillTx/>
                <a:latin typeface="Times-Roman" charset="0"/>
                <a:ea typeface="+mn-ea"/>
                <a:cs typeface="+mn-cs"/>
              </a:rPr>
              <a:t>.setAttribute</a:t>
            </a:r>
            <a:r>
              <a:rPr kumimoji="0" lang="fr-FR" sz="2800" b="0" i="0" u="none" strike="noStrike" kern="1200" cap="none" spc="0" normalizeH="0" baseline="30000" noProof="0" dirty="0">
                <a:ln>
                  <a:noFill/>
                </a:ln>
                <a:solidFill>
                  <a:srgbClr val="000000"/>
                </a:solidFill>
                <a:effectLst/>
                <a:uLnTx/>
                <a:uFillTx/>
                <a:latin typeface="Times-Roman" charset="0"/>
                <a:ea typeface="+mn-ea"/>
                <a:cs typeface="+mn-cs"/>
              </a:rPr>
              <a:t> (</a:t>
            </a:r>
            <a:r>
              <a:rPr kumimoji="0" lang="fr-FR" sz="28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2800" b="0" i="0" u="none" strike="noStrike" kern="1200" cap="none" spc="0" normalizeH="0" baseline="30000" noProof="0" dirty="0">
                <a:ln>
                  <a:noFill/>
                </a:ln>
                <a:solidFill>
                  <a:srgbClr val="0000FF"/>
                </a:solidFill>
                <a:effectLst/>
                <a:uLnTx/>
                <a:uFillTx/>
                <a:latin typeface="Times-Roman" charset="0"/>
                <a:ea typeface="+mn-ea"/>
                <a:cs typeface="+mn-cs"/>
              </a:rPr>
              <a:t>personne </a:t>
            </a:r>
            <a:r>
              <a:rPr kumimoji="0" lang="fr-FR" sz="2800" b="1" i="0" u="none" strike="noStrike" kern="1200" cap="none" spc="0" normalizeH="0" baseline="30000" noProof="0" dirty="0">
                <a:ln>
                  <a:noFill/>
                </a:ln>
                <a:solidFill>
                  <a:srgbClr val="0000FF"/>
                </a:solidFill>
                <a:effectLst/>
                <a:uLnTx/>
                <a:uFillTx/>
                <a:latin typeface="Times-Roman" charset="0"/>
                <a:ea typeface="+mn-ea"/>
                <a:cs typeface="+mn-cs"/>
              </a:rPr>
              <a:t>"</a:t>
            </a:r>
            <a:r>
              <a:rPr kumimoji="0" lang="fr-FR" sz="2800" b="0" i="0" u="none" strike="noStrike" kern="1200" cap="none" spc="0" normalizeH="0" baseline="30000" noProof="0" dirty="0">
                <a:ln>
                  <a:noFill/>
                </a:ln>
                <a:solidFill>
                  <a:srgbClr val="000000"/>
                </a:solidFill>
                <a:effectLst/>
                <a:uLnTx/>
                <a:uFillTx/>
                <a:latin typeface="Times-Roman" charset="0"/>
                <a:ea typeface="+mn-ea"/>
                <a:cs typeface="+mn-cs"/>
              </a:rPr>
              <a:t>,personne);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2800" b="0" i="0" u="none" strike="noStrike" kern="1200" cap="none" spc="0" normalizeH="0" baseline="30000" noProof="0" dirty="0">
                <a:ln>
                  <a:noFill/>
                </a:ln>
                <a:solidFill>
                  <a:srgbClr val="000000"/>
                </a:solidFill>
                <a:effectLst/>
                <a:uLnTx/>
                <a:uFillTx/>
                <a:latin typeface="Times-Roman" charset="0"/>
                <a:ea typeface="+mn-ea"/>
                <a:cs typeface="Mangal" panose="02040503050203030202" pitchFamily="18" charset="0"/>
              </a:rPr>
              <a:t>%&gt;</a:t>
            </a:r>
          </a:p>
        </p:txBody>
      </p:sp>
    </p:spTree>
    <p:extLst>
      <p:ext uri="{BB962C8B-B14F-4D97-AF65-F5344CB8AC3E}">
        <p14:creationId xmlns:p14="http://schemas.microsoft.com/office/powerpoint/2010/main" val="1294388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0" name="Espace réservé du contenu 2"/>
          <p:cNvSpPr>
            <a:spLocks noGrp="1"/>
          </p:cNvSpPr>
          <p:nvPr>
            <p:ph idx="1"/>
          </p:nvPr>
        </p:nvSpPr>
        <p:spPr>
          <a:xfrm>
            <a:off x="1491522" y="868362"/>
            <a:ext cx="10700478" cy="2514598"/>
          </a:xfrm>
        </p:spPr>
        <p:txBody>
          <a:bodyPr>
            <a:noAutofit/>
          </a:bodyPr>
          <a:lstStyle/>
          <a:p>
            <a:pPr lvl="1"/>
            <a:endParaRPr lang="fr-FR" dirty="0"/>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p:txBody>
      </p:sp>
      <p:sp>
        <p:nvSpPr>
          <p:cNvPr id="7" name="Titre 1"/>
          <p:cNvSpPr txBox="1">
            <a:spLocks/>
          </p:cNvSpPr>
          <p:nvPr/>
        </p:nvSpPr>
        <p:spPr>
          <a:xfrm>
            <a:off x="1491522" y="0"/>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Les actions</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
        <p:nvSpPr>
          <p:cNvPr id="8" name="Espace réservé du contenu 2"/>
          <p:cNvSpPr txBox="1">
            <a:spLocks/>
          </p:cNvSpPr>
          <p:nvPr/>
        </p:nvSpPr>
        <p:spPr>
          <a:xfrm>
            <a:off x="1491522" y="868360"/>
            <a:ext cx="10700478" cy="5653463"/>
          </a:xfrm>
          <a:prstGeom prst="rect">
            <a:avLst/>
          </a:prstGeom>
        </p:spPr>
        <p:txBody>
          <a:bodyPr vert="horz" lIns="91440" tIns="45720" rIns="91440" bIns="45720" rtlCol="0" anchor="ctr">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fr-FR" sz="2800" b="1" i="0" u="none" strike="noStrike" kern="1200" cap="none" spc="0" normalizeH="0" baseline="0" noProof="0" dirty="0">
                <a:ln>
                  <a:noFill/>
                </a:ln>
                <a:solidFill>
                  <a:srgbClr val="C00000"/>
                </a:solidFill>
                <a:effectLst/>
                <a:uLnTx/>
                <a:uFillTx/>
                <a:latin typeface="Corbel" panose="020B0503020204020204"/>
                <a:ea typeface="+mn-ea"/>
                <a:cs typeface="+mn-cs"/>
              </a:rPr>
              <a:t>&lt;</a:t>
            </a:r>
            <a:r>
              <a:rPr kumimoji="0" lang="fr-FR" sz="2800" b="1" i="0" u="none" strike="noStrike" kern="1200" cap="none" spc="0" normalizeH="0" baseline="0" noProof="0" dirty="0" err="1">
                <a:ln>
                  <a:noFill/>
                </a:ln>
                <a:solidFill>
                  <a:srgbClr val="C00000"/>
                </a:solidFill>
                <a:effectLst/>
                <a:uLnTx/>
                <a:uFillTx/>
                <a:latin typeface="Corbel" panose="020B0503020204020204"/>
                <a:ea typeface="+mn-ea"/>
                <a:cs typeface="+mn-cs"/>
              </a:rPr>
              <a:t>jsp:useBean</a:t>
            </a:r>
            <a:r>
              <a:rPr kumimoji="0" lang="fr-FR" sz="2800" b="1" i="0" u="none" strike="noStrike" kern="1200" cap="none" spc="0" normalizeH="0" baseline="0" noProof="0" dirty="0">
                <a:ln>
                  <a:noFill/>
                </a:ln>
                <a:solidFill>
                  <a:srgbClr val="C00000"/>
                </a:solidFill>
                <a:effectLst/>
                <a:uLnTx/>
                <a:uFillTx/>
                <a:latin typeface="Corbel" panose="020B0503020204020204"/>
                <a:ea typeface="+mn-ea"/>
                <a:cs typeface="+mn-cs"/>
              </a:rPr>
              <a:t> /&gt; :</a:t>
            </a:r>
          </a:p>
          <a:p>
            <a:pPr marL="1543050" marR="0" lvl="3" indent="-171450" algn="l" defTabSz="457200" rtl="0" eaLnBrk="1" fontAlgn="auto" latinLnBrk="0" hangingPunct="1">
              <a:lnSpc>
                <a:spcPct val="100000"/>
              </a:lnSpc>
              <a:spcBef>
                <a:spcPct val="20000"/>
              </a:spcBef>
              <a:spcAft>
                <a:spcPts val="600"/>
              </a:spcAft>
              <a:buClr>
                <a:srgbClr val="30ACEC">
                  <a:lumMod val="75000"/>
                </a:srgbClr>
              </a:buClr>
              <a:buSzPct val="145000"/>
              <a:buFont typeface="Wingdings" charset="2"/>
              <a:buChar char="ü"/>
              <a:tabLst/>
              <a:defRPr/>
            </a:pPr>
            <a:r>
              <a:rPr kumimoji="0" lang="mr-IN" sz="2400" b="1" i="0" u="none" strike="noStrike" kern="1200" cap="none" spc="0" normalizeH="0" baseline="0" noProof="0" dirty="0">
                <a:ln>
                  <a:noFill/>
                </a:ln>
                <a:solidFill>
                  <a:srgbClr val="212121"/>
                </a:solidFill>
                <a:effectLst/>
                <a:uLnTx/>
                <a:uFillTx/>
                <a:latin typeface="Corbel" panose="020B0503020204020204"/>
                <a:ea typeface="+mn-ea"/>
                <a:cs typeface="Mangal" panose="02040503050203030202" pitchFamily="18" charset="0"/>
              </a:rPr>
              <a:t>…</a:t>
            </a:r>
            <a:endParaRPr kumimoji="0" lang="fr-FR" sz="2400" b="1" i="0" u="none" strike="noStrike" kern="1200" cap="none" spc="0" normalizeH="0" baseline="0" noProof="0" dirty="0">
              <a:ln>
                <a:noFill/>
              </a:ln>
              <a:solidFill>
                <a:srgbClr val="212121"/>
              </a:solidFill>
              <a:effectLst/>
              <a:uLnTx/>
              <a:uFillTx/>
              <a:latin typeface="Corbel" panose="020B0503020204020204"/>
              <a:ea typeface="+mn-ea"/>
              <a:cs typeface="+mn-cs"/>
            </a:endParaRPr>
          </a:p>
          <a:p>
            <a:pPr marL="1543050" marR="0" lvl="3" indent="-171450" algn="l" defTabSz="457200" rtl="0" eaLnBrk="1" fontAlgn="auto" latinLnBrk="0" hangingPunct="1">
              <a:lnSpc>
                <a:spcPct val="100000"/>
              </a:lnSpc>
              <a:spcBef>
                <a:spcPct val="20000"/>
              </a:spcBef>
              <a:spcAft>
                <a:spcPts val="600"/>
              </a:spcAft>
              <a:buClr>
                <a:srgbClr val="30ACEC">
                  <a:lumMod val="75000"/>
                </a:srgbClr>
              </a:buClr>
              <a:buSzPct val="145000"/>
              <a:buFont typeface="Wingdings" charset="2"/>
              <a:buChar char="ü"/>
              <a:tabLst/>
              <a:defRPr/>
            </a:pPr>
            <a:r>
              <a:rPr kumimoji="0" lang="fr-FR" sz="2400" b="1" i="0" u="none" strike="noStrike" kern="1200" cap="none" spc="0" normalizeH="0" baseline="0" noProof="0" dirty="0">
                <a:ln>
                  <a:noFill/>
                </a:ln>
                <a:solidFill>
                  <a:srgbClr val="C00000"/>
                </a:solidFill>
                <a:effectLst/>
                <a:uLnTx/>
                <a:uFillTx/>
                <a:latin typeface="Corbel" panose="020B0503020204020204"/>
                <a:ea typeface="+mn-ea"/>
                <a:cs typeface="+mn-cs"/>
              </a:rPr>
              <a:t>Remarque:  </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Pour l’action </a:t>
            </a:r>
            <a:r>
              <a:rPr kumimoji="0" lang="fr-FR" sz="2400" b="1" i="0" u="none" strike="noStrike" kern="1200" cap="none" spc="0" normalizeH="0" baseline="0" noProof="0" dirty="0" err="1">
                <a:ln>
                  <a:noFill/>
                </a:ln>
                <a:solidFill>
                  <a:srgbClr val="C00000"/>
                </a:solidFill>
                <a:effectLst/>
                <a:uLnTx/>
                <a:uFillTx/>
                <a:latin typeface="Corbel" panose="020B0503020204020204"/>
                <a:ea typeface="+mn-ea"/>
                <a:cs typeface="+mn-cs"/>
              </a:rPr>
              <a:t>useBean</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 la classe utilisée n’a pas à être un </a:t>
            </a:r>
            <a:r>
              <a:rPr kumimoji="0" lang="fr-FR" sz="2400" b="1" i="0" u="none" strike="noStrike" kern="1200" cap="none" spc="0" normalizeH="0" baseline="0" noProof="0" dirty="0">
                <a:ln>
                  <a:noFill/>
                </a:ln>
                <a:solidFill>
                  <a:srgbClr val="C00000"/>
                </a:solidFill>
                <a:effectLst/>
                <a:uLnTx/>
                <a:uFillTx/>
                <a:latin typeface="Corbel" panose="020B0503020204020204"/>
                <a:ea typeface="+mn-ea"/>
                <a:cs typeface="+mn-cs"/>
              </a:rPr>
              <a:t>JavaBean</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 Mais si vous utilisez les actions </a:t>
            </a:r>
            <a:r>
              <a:rPr kumimoji="0" lang="fr-FR" sz="2400" b="1" i="0" u="none" strike="noStrike" kern="1200" cap="none" spc="0" normalizeH="0" baseline="0" noProof="0" dirty="0" err="1">
                <a:ln>
                  <a:noFill/>
                </a:ln>
                <a:solidFill>
                  <a:srgbClr val="0432FF"/>
                </a:solidFill>
                <a:effectLst/>
                <a:uLnTx/>
                <a:uFillTx/>
                <a:latin typeface="Corbel" panose="020B0503020204020204"/>
                <a:ea typeface="+mn-ea"/>
                <a:cs typeface="+mn-cs"/>
              </a:rPr>
              <a:t>setProperty</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 et </a:t>
            </a:r>
            <a:r>
              <a:rPr kumimoji="0" lang="fr-FR" sz="2400" b="1" i="0" u="none" strike="noStrike" kern="1200" cap="none" spc="0" normalizeH="0" baseline="0" noProof="0" dirty="0" err="1">
                <a:ln>
                  <a:noFill/>
                </a:ln>
                <a:solidFill>
                  <a:srgbClr val="0432FF"/>
                </a:solidFill>
                <a:effectLst/>
                <a:uLnTx/>
                <a:uFillTx/>
                <a:latin typeface="Corbel" panose="020B0503020204020204"/>
                <a:ea typeface="+mn-ea"/>
                <a:cs typeface="+mn-cs"/>
              </a:rPr>
              <a:t>getProperty</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 en liaison avec </a:t>
            </a:r>
            <a:r>
              <a:rPr kumimoji="0" lang="fr-FR" sz="2400" b="1" i="0" u="none" strike="noStrike" kern="1200" cap="none" spc="0" normalizeH="0" baseline="0" noProof="0" dirty="0" err="1">
                <a:ln>
                  <a:noFill/>
                </a:ln>
                <a:solidFill>
                  <a:srgbClr val="C00000"/>
                </a:solidFill>
                <a:effectLst/>
                <a:uLnTx/>
                <a:uFillTx/>
                <a:latin typeface="Corbel" panose="020B0503020204020204"/>
                <a:ea typeface="+mn-ea"/>
                <a:cs typeface="+mn-cs"/>
              </a:rPr>
              <a:t>useBean</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 la classe doit être nécessairement un </a:t>
            </a:r>
            <a:r>
              <a:rPr kumimoji="0" lang="fr-FR" sz="2400" b="1" i="0" u="none" strike="noStrike" kern="1200" cap="none" spc="0" normalizeH="0" baseline="0" noProof="0" dirty="0">
                <a:ln>
                  <a:noFill/>
                </a:ln>
                <a:solidFill>
                  <a:srgbClr val="C00000"/>
                </a:solidFill>
                <a:effectLst/>
                <a:uLnTx/>
                <a:uFillTx/>
                <a:latin typeface="Corbel" panose="020B0503020204020204"/>
                <a:ea typeface="+mn-ea"/>
                <a:cs typeface="+mn-cs"/>
              </a:rPr>
              <a:t>JavaBean</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a:t>
            </a:r>
          </a:p>
          <a:p>
            <a:pPr marL="1543050" marR="0" lvl="3" indent="-171450" algn="l" defTabSz="457200" rtl="0" eaLnBrk="1" fontAlgn="auto" latinLnBrk="0" hangingPunct="1">
              <a:lnSpc>
                <a:spcPct val="100000"/>
              </a:lnSpc>
              <a:spcBef>
                <a:spcPct val="20000"/>
              </a:spcBef>
              <a:spcAft>
                <a:spcPts val="600"/>
              </a:spcAft>
              <a:buClr>
                <a:srgbClr val="30ACEC">
                  <a:lumMod val="75000"/>
                </a:srgbClr>
              </a:buClr>
              <a:buSzPct val="145000"/>
              <a:buFont typeface="Wingdings" charset="2"/>
              <a:buChar char="ü"/>
              <a:tabLst/>
              <a:defRPr/>
            </a:pPr>
            <a:r>
              <a:rPr kumimoji="0" lang="fr-FR" sz="2400" b="1" i="0" u="none" strike="noStrike" kern="1200" cap="none" spc="0" normalizeH="0" baseline="0" noProof="0" dirty="0">
                <a:ln>
                  <a:noFill/>
                </a:ln>
                <a:solidFill>
                  <a:srgbClr val="C00000"/>
                </a:solidFill>
                <a:effectLst/>
                <a:uLnTx/>
                <a:uFillTx/>
                <a:latin typeface="Corbel" panose="020B0503020204020204"/>
                <a:ea typeface="+mn-ea"/>
                <a:cs typeface="+mn-cs"/>
              </a:rPr>
              <a:t>Un JavaBean </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est une classe java possédant éventuellement </a:t>
            </a:r>
            <a:r>
              <a:rPr kumimoji="0" lang="fr-FR" sz="2400" b="1" i="0" u="none" strike="noStrike" kern="1200" cap="none" spc="0" normalizeH="0" baseline="0" noProof="0" dirty="0">
                <a:ln>
                  <a:noFill/>
                </a:ln>
                <a:solidFill>
                  <a:srgbClr val="C00000"/>
                </a:solidFill>
                <a:effectLst/>
                <a:uLnTx/>
                <a:uFillTx/>
                <a:latin typeface="Corbel" panose="020B0503020204020204"/>
                <a:ea typeface="+mn-ea"/>
                <a:cs typeface="+mn-cs"/>
              </a:rPr>
              <a:t>un constructeur sans paramètres</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 qui contient </a:t>
            </a:r>
            <a:r>
              <a:rPr kumimoji="0" lang="fr-FR" sz="2400" b="1" i="0" u="none" strike="noStrike" kern="1200" cap="none" spc="0" normalizeH="0" baseline="0" noProof="0" dirty="0">
                <a:ln>
                  <a:noFill/>
                </a:ln>
                <a:solidFill>
                  <a:srgbClr val="C00000"/>
                </a:solidFill>
                <a:effectLst/>
                <a:uLnTx/>
                <a:uFillTx/>
                <a:latin typeface="Corbel" panose="020B0503020204020204"/>
                <a:ea typeface="+mn-ea"/>
                <a:cs typeface="+mn-cs"/>
              </a:rPr>
              <a:t>des propriétés (champs) </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et des méthodes et tous les champs sont accessibles par des </a:t>
            </a:r>
            <a:r>
              <a:rPr kumimoji="0" lang="fr-FR" sz="2400" b="1" i="0" u="none" strike="noStrike" kern="1200" cap="none" spc="0" normalizeH="0" baseline="0" noProof="0" dirty="0">
                <a:ln>
                  <a:noFill/>
                </a:ln>
                <a:solidFill>
                  <a:srgbClr val="C00000"/>
                </a:solidFill>
                <a:effectLst/>
                <a:uLnTx/>
                <a:uFillTx/>
                <a:latin typeface="Corbel" panose="020B0503020204020204"/>
                <a:ea typeface="+mn-ea"/>
                <a:cs typeface="+mn-cs"/>
              </a:rPr>
              <a:t>getter et setter</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 La classe doit implémenter </a:t>
            </a:r>
            <a:r>
              <a:rPr kumimoji="0" lang="fr-FR" sz="2400" b="1" i="0" u="none" strike="noStrike" kern="1200" cap="none" spc="0" normalizeH="0" baseline="0" noProof="0" dirty="0" err="1">
                <a:ln>
                  <a:noFill/>
                </a:ln>
                <a:solidFill>
                  <a:srgbClr val="0432FF"/>
                </a:solidFill>
                <a:effectLst/>
                <a:uLnTx/>
                <a:uFillTx/>
                <a:latin typeface="Corbel" panose="020B0503020204020204"/>
                <a:ea typeface="+mn-ea"/>
                <a:cs typeface="+mn-cs"/>
              </a:rPr>
              <a:t>java.io.Serializable</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 .</a:t>
            </a:r>
          </a:p>
          <a:p>
            <a:pPr marL="742950" marR="0" lvl="1"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charset="0"/>
              <a:buChar char="•"/>
              <a:tabLst/>
              <a:defRPr/>
            </a:pPr>
            <a:r>
              <a:rPr kumimoji="0" lang="fr-FR" sz="2800" b="1" i="0" u="none" strike="noStrike" kern="1200" cap="none" spc="0" normalizeH="0" baseline="0" noProof="0" dirty="0">
                <a:ln>
                  <a:noFill/>
                </a:ln>
                <a:solidFill>
                  <a:srgbClr val="C00000"/>
                </a:solidFill>
                <a:effectLst/>
                <a:uLnTx/>
                <a:uFillTx/>
                <a:latin typeface="Corbel" panose="020B0503020204020204"/>
                <a:ea typeface="+mn-ea"/>
                <a:cs typeface="+mn-cs"/>
              </a:rPr>
              <a:t>&lt;</a:t>
            </a:r>
            <a:r>
              <a:rPr kumimoji="0" lang="fr-FR" sz="2800" b="1" i="0" u="none" strike="noStrike" kern="1200" cap="none" spc="0" normalizeH="0" baseline="0" noProof="0" dirty="0" err="1">
                <a:ln>
                  <a:noFill/>
                </a:ln>
                <a:solidFill>
                  <a:srgbClr val="C00000"/>
                </a:solidFill>
                <a:effectLst/>
                <a:uLnTx/>
                <a:uFillTx/>
                <a:latin typeface="Corbel" panose="020B0503020204020204"/>
                <a:ea typeface="+mn-ea"/>
                <a:cs typeface="+mn-cs"/>
              </a:rPr>
              <a:t>jsp:setProperty</a:t>
            </a:r>
            <a:r>
              <a:rPr kumimoji="0" lang="fr-FR" sz="2800" b="1" i="0" u="none" strike="noStrike" kern="1200" cap="none" spc="0" normalizeH="0" baseline="0" noProof="0" dirty="0">
                <a:ln>
                  <a:noFill/>
                </a:ln>
                <a:solidFill>
                  <a:srgbClr val="C00000"/>
                </a:solidFill>
                <a:effectLst/>
                <a:uLnTx/>
                <a:uFillTx/>
                <a:latin typeface="Corbel" panose="020B0503020204020204"/>
                <a:ea typeface="+mn-ea"/>
                <a:cs typeface="+mn-cs"/>
              </a:rPr>
              <a:t> /&gt;:  </a:t>
            </a:r>
            <a:r>
              <a:rPr kumimoji="0" lang="fr-FR" sz="2800" b="0" i="0" u="none" strike="noStrike" kern="1200" cap="none" spc="0" normalizeH="0" baseline="0" noProof="0" dirty="0">
                <a:ln>
                  <a:noFill/>
                </a:ln>
                <a:solidFill>
                  <a:prstClr val="black"/>
                </a:solidFill>
                <a:effectLst/>
                <a:uLnTx/>
                <a:uFillTx/>
                <a:latin typeface="Corbel" panose="020B0503020204020204"/>
                <a:ea typeface="+mn-ea"/>
                <a:cs typeface="+mn-cs"/>
              </a:rPr>
              <a:t>permet d’initialiser une ou plusieurs propriétés d’un JavaBean, grâces aux paramètres présents dans la requête appelant la page</a:t>
            </a:r>
            <a:endParaRPr kumimoji="0" lang="fr-FR" sz="2800" b="1" i="0" u="none" strike="noStrike" kern="1200" cap="none" spc="0" normalizeH="0" baseline="0" noProof="0" dirty="0">
              <a:ln>
                <a:noFill/>
              </a:ln>
              <a:solidFill>
                <a:srgbClr val="C00000"/>
              </a:solidFill>
              <a:effectLst/>
              <a:uLnTx/>
              <a:uFillTx/>
              <a:latin typeface="Corbel" panose="020B0503020204020204"/>
              <a:ea typeface="+mn-ea"/>
              <a:cs typeface="+mn-cs"/>
            </a:endParaRPr>
          </a:p>
        </p:txBody>
      </p:sp>
    </p:spTree>
    <p:extLst>
      <p:ext uri="{BB962C8B-B14F-4D97-AF65-F5344CB8AC3E}">
        <p14:creationId xmlns:p14="http://schemas.microsoft.com/office/powerpoint/2010/main" val="628689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9" name="Titre 1"/>
          <p:cNvSpPr txBox="1">
            <a:spLocks/>
          </p:cNvSpPr>
          <p:nvPr/>
        </p:nvSpPr>
        <p:spPr>
          <a:xfrm>
            <a:off x="1199118" y="-173226"/>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prstClr val="black"/>
                </a:solidFill>
                <a:effectLst/>
                <a:uLnTx/>
                <a:uFillTx/>
                <a:latin typeface="Corbel" panose="020B0503020204020204"/>
                <a:ea typeface="+mj-ea"/>
                <a:cs typeface="+mj-cs"/>
              </a:rPr>
              <a:t>Introduction</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
        <p:nvSpPr>
          <p:cNvPr id="10" name="Espace réservé du contenu 2"/>
          <p:cNvSpPr>
            <a:spLocks noGrp="1"/>
          </p:cNvSpPr>
          <p:nvPr>
            <p:ph idx="1"/>
          </p:nvPr>
        </p:nvSpPr>
        <p:spPr>
          <a:xfrm>
            <a:off x="739367" y="1291609"/>
            <a:ext cx="10700478" cy="4550319"/>
          </a:xfrm>
        </p:spPr>
        <p:txBody>
          <a:bodyPr>
            <a:normAutofit fontScale="92500" lnSpcReduction="10000"/>
          </a:bodyPr>
          <a:lstStyle/>
          <a:p>
            <a:pPr lvl="1"/>
            <a:r>
              <a:rPr lang="fr-FR" sz="3400" dirty="0"/>
              <a:t>Une page </a:t>
            </a:r>
            <a:r>
              <a:rPr lang="fr-FR" sz="3400" b="1" dirty="0">
                <a:solidFill>
                  <a:srgbClr val="FF0000"/>
                </a:solidFill>
              </a:rPr>
              <a:t>JSP</a:t>
            </a:r>
            <a:r>
              <a:rPr lang="fr-FR" sz="3400" dirty="0"/>
              <a:t> est une page </a:t>
            </a:r>
            <a:r>
              <a:rPr lang="fr-FR" sz="3400" b="1" dirty="0">
                <a:solidFill>
                  <a:srgbClr val="FF0000"/>
                </a:solidFill>
              </a:rPr>
              <a:t>HTML</a:t>
            </a:r>
            <a:r>
              <a:rPr lang="fr-FR" sz="3400" dirty="0"/>
              <a:t> qui peut contenir du code java.</a:t>
            </a:r>
          </a:p>
          <a:p>
            <a:pPr lvl="1"/>
            <a:r>
              <a:rPr lang="fr-FR" sz="3400" b="1" dirty="0"/>
              <a:t>Le Serveur Web compile les fichiers JSP dans des Servlets </a:t>
            </a:r>
            <a:r>
              <a:rPr lang="fr-FR" sz="3400" dirty="0"/>
              <a:t>lorsqu’ils sont demandés pour la première fois (c’est-à-dire lorsque le tout premier utilisateur y accède) et exécute le code des servlets compilées.</a:t>
            </a:r>
          </a:p>
          <a:p>
            <a:pPr lvl="1"/>
            <a:r>
              <a:rPr lang="fr-FR" sz="3400" dirty="0"/>
              <a:t>Lorsqu’une page </a:t>
            </a:r>
            <a:r>
              <a:rPr lang="fr-FR" sz="3400" b="1" dirty="0">
                <a:solidFill>
                  <a:srgbClr val="FF0000"/>
                </a:solidFill>
              </a:rPr>
              <a:t>JSP</a:t>
            </a:r>
            <a:r>
              <a:rPr lang="fr-FR" sz="3400" dirty="0"/>
              <a:t> est compilée en servlet, cette servlet (donc le fichier .class résultant) est stocké dans le répertoire </a:t>
            </a:r>
            <a:r>
              <a:rPr lang="fr-FR" sz="3400" b="1" dirty="0" err="1">
                <a:solidFill>
                  <a:srgbClr val="FF0000"/>
                </a:solidFill>
              </a:rPr>
              <a:t>work</a:t>
            </a:r>
            <a:r>
              <a:rPr lang="fr-FR" sz="3400" dirty="0"/>
              <a:t> s’il s’agit du serveur </a:t>
            </a:r>
            <a:r>
              <a:rPr lang="fr-FR" sz="3400" b="1" dirty="0">
                <a:solidFill>
                  <a:srgbClr val="FF0000"/>
                </a:solidFill>
              </a:rPr>
              <a:t>Tomcat</a:t>
            </a:r>
            <a:r>
              <a:rPr lang="fr-FR" sz="3400" dirty="0"/>
              <a:t>.</a:t>
            </a:r>
          </a:p>
        </p:txBody>
      </p:sp>
    </p:spTree>
    <p:extLst>
      <p:ext uri="{BB962C8B-B14F-4D97-AF65-F5344CB8AC3E}">
        <p14:creationId xmlns:p14="http://schemas.microsoft.com/office/powerpoint/2010/main" val="454864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0" name="Espace réservé du contenu 2"/>
          <p:cNvSpPr>
            <a:spLocks noGrp="1"/>
          </p:cNvSpPr>
          <p:nvPr>
            <p:ph idx="1"/>
          </p:nvPr>
        </p:nvSpPr>
        <p:spPr>
          <a:xfrm>
            <a:off x="1491522" y="868362"/>
            <a:ext cx="10700478" cy="2514598"/>
          </a:xfrm>
        </p:spPr>
        <p:txBody>
          <a:bodyPr>
            <a:noAutofit/>
          </a:bodyPr>
          <a:lstStyle/>
          <a:p>
            <a:pPr lvl="1"/>
            <a:endParaRPr lang="fr-FR" dirty="0"/>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p:txBody>
      </p:sp>
      <p:sp>
        <p:nvSpPr>
          <p:cNvPr id="7" name="Titre 1"/>
          <p:cNvSpPr txBox="1">
            <a:spLocks/>
          </p:cNvSpPr>
          <p:nvPr/>
        </p:nvSpPr>
        <p:spPr>
          <a:xfrm>
            <a:off x="1491522" y="0"/>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Les actions</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
        <p:nvSpPr>
          <p:cNvPr id="8" name="Espace réservé du contenu 2"/>
          <p:cNvSpPr txBox="1">
            <a:spLocks/>
          </p:cNvSpPr>
          <p:nvPr/>
        </p:nvSpPr>
        <p:spPr>
          <a:xfrm>
            <a:off x="1491522" y="868362"/>
            <a:ext cx="10700478" cy="223791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charset="0"/>
              <a:buChar char="•"/>
              <a:tabLst/>
              <a:defRPr/>
            </a:pPr>
            <a:r>
              <a:rPr kumimoji="0" lang="fr-FR" sz="2800" b="1" i="0" u="none" strike="noStrike" kern="1200" cap="none" spc="0" normalizeH="0" baseline="0" noProof="0" dirty="0">
                <a:ln>
                  <a:noFill/>
                </a:ln>
                <a:solidFill>
                  <a:srgbClr val="C00000"/>
                </a:solidFill>
                <a:effectLst/>
                <a:uLnTx/>
                <a:uFillTx/>
                <a:latin typeface="Corbel" panose="020B0503020204020204"/>
                <a:ea typeface="+mn-ea"/>
                <a:cs typeface="+mn-cs"/>
              </a:rPr>
              <a:t>&lt;</a:t>
            </a:r>
            <a:r>
              <a:rPr kumimoji="0" lang="fr-FR" sz="2800" b="1" i="0" u="none" strike="noStrike" kern="1200" cap="none" spc="0" normalizeH="0" baseline="0" noProof="0" dirty="0" err="1">
                <a:ln>
                  <a:noFill/>
                </a:ln>
                <a:solidFill>
                  <a:srgbClr val="C00000"/>
                </a:solidFill>
                <a:effectLst/>
                <a:uLnTx/>
                <a:uFillTx/>
                <a:latin typeface="Corbel" panose="020B0503020204020204"/>
                <a:ea typeface="+mn-ea"/>
                <a:cs typeface="+mn-cs"/>
              </a:rPr>
              <a:t>jsp:setProperty</a:t>
            </a:r>
            <a:r>
              <a:rPr kumimoji="0" lang="fr-FR" sz="2800" b="1" i="0" u="none" strike="noStrike" kern="1200" cap="none" spc="0" normalizeH="0" baseline="0" noProof="0" dirty="0">
                <a:ln>
                  <a:noFill/>
                </a:ln>
                <a:solidFill>
                  <a:srgbClr val="C00000"/>
                </a:solidFill>
                <a:effectLst/>
                <a:uLnTx/>
                <a:uFillTx/>
                <a:latin typeface="Corbel" panose="020B0503020204020204"/>
                <a:ea typeface="+mn-ea"/>
                <a:cs typeface="+mn-cs"/>
              </a:rPr>
              <a:t> /&gt;:  </a:t>
            </a:r>
            <a:r>
              <a:rPr kumimoji="0" lang="fr-FR" sz="2800" b="0" i="0" u="none" strike="noStrike" kern="1200" cap="none" spc="0" normalizeH="0" baseline="0" noProof="0" dirty="0">
                <a:ln>
                  <a:noFill/>
                </a:ln>
                <a:solidFill>
                  <a:prstClr val="black"/>
                </a:solidFill>
                <a:effectLst/>
                <a:uLnTx/>
                <a:uFillTx/>
                <a:latin typeface="Corbel" panose="020B0503020204020204"/>
                <a:ea typeface="+mn-ea"/>
                <a:cs typeface="+mn-cs"/>
              </a:rPr>
              <a:t>permet d’initialiser une ou plusieurs propriétés d’un JavaBean, grâces aux paramètres présents dans la requête appelant la page</a:t>
            </a:r>
          </a:p>
          <a:p>
            <a:pPr marL="1543050" marR="0" lvl="3" indent="-171450" algn="l" defTabSz="457200" rtl="0" eaLnBrk="1" fontAlgn="auto" latinLnBrk="0" hangingPunct="1">
              <a:lnSpc>
                <a:spcPct val="100000"/>
              </a:lnSpc>
              <a:spcBef>
                <a:spcPct val="20000"/>
              </a:spcBef>
              <a:spcAft>
                <a:spcPts val="600"/>
              </a:spcAft>
              <a:buClr>
                <a:srgbClr val="30ACEC">
                  <a:lumMod val="75000"/>
                </a:srgbClr>
              </a:buClr>
              <a:buSzPct val="145000"/>
              <a:buFont typeface="Wingdings" charset="2"/>
              <a:buChar char="ü"/>
              <a:tabLst/>
              <a:defRPr/>
            </a:pPr>
            <a:r>
              <a:rPr kumimoji="0" lang="fr-FR" sz="2400" b="1" i="0" u="none" strike="noStrike" kern="1200" cap="none" spc="0" normalizeH="0" baseline="0" noProof="0" dirty="0">
                <a:ln>
                  <a:noFill/>
                </a:ln>
                <a:solidFill>
                  <a:srgbClr val="C00000"/>
                </a:solidFill>
                <a:effectLst/>
                <a:uLnTx/>
                <a:uFillTx/>
                <a:latin typeface="Corbel" panose="020B0503020204020204"/>
                <a:ea typeface="+mn-ea"/>
                <a:cs typeface="+mn-cs"/>
              </a:rPr>
              <a:t>Exemple:</a:t>
            </a:r>
          </a:p>
        </p:txBody>
      </p:sp>
      <p:sp>
        <p:nvSpPr>
          <p:cNvPr id="2" name="Rectangle 1"/>
          <p:cNvSpPr/>
          <p:nvPr/>
        </p:nvSpPr>
        <p:spPr>
          <a:xfrm>
            <a:off x="2286001" y="3106272"/>
            <a:ext cx="9590374" cy="11026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&lt;</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jsp:useBean</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id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"personne"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class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err="1">
                <a:ln>
                  <a:noFill/>
                </a:ln>
                <a:solidFill>
                  <a:srgbClr val="0B5501"/>
                </a:solidFill>
                <a:effectLst/>
                <a:uLnTx/>
                <a:uFillTx/>
                <a:latin typeface="Times-Roman" charset="0"/>
                <a:ea typeface="+mn-ea"/>
                <a:cs typeface="+mn-cs"/>
              </a:rPr>
              <a:t>com.jsp.</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Personne</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scope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"session" /&gt;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&lt;</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jsp:setProperty</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err="1">
                <a:ln>
                  <a:noFill/>
                </a:ln>
                <a:solidFill>
                  <a:srgbClr val="0B5501"/>
                </a:solidFill>
                <a:effectLst/>
                <a:uLnTx/>
                <a:uFillTx/>
                <a:latin typeface="Times-Roman" charset="0"/>
                <a:ea typeface="+mn-ea"/>
                <a:cs typeface="+mn-cs"/>
              </a:rPr>
              <a:t>name</a:t>
            </a:r>
            <a:r>
              <a:rPr kumimoji="0" lang="fr-FR" sz="3200" b="1" i="0" u="none" strike="noStrike" kern="1200" cap="none" spc="0" normalizeH="0" baseline="30000" noProof="0" dirty="0">
                <a:ln>
                  <a:noFill/>
                </a:ln>
                <a:solidFill>
                  <a:srgbClr val="0B5501"/>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 personne " </a:t>
            </a:r>
            <a:r>
              <a:rPr kumimoji="0" lang="fr-FR" sz="3200" b="1" i="0" u="none" strike="noStrike" kern="1200" cap="none" spc="0" normalizeH="0" baseline="30000" noProof="0" dirty="0" err="1">
                <a:ln>
                  <a:noFill/>
                </a:ln>
                <a:solidFill>
                  <a:srgbClr val="0B5501"/>
                </a:solidFill>
                <a:effectLst/>
                <a:uLnTx/>
                <a:uFillTx/>
                <a:latin typeface="Times-Roman" charset="0"/>
                <a:ea typeface="+mn-ea"/>
                <a:cs typeface="+mn-cs"/>
              </a:rPr>
              <a:t>property</a:t>
            </a:r>
            <a:r>
              <a:rPr kumimoji="0" lang="fr-FR" sz="3200" b="1" i="0" u="none" strike="noStrike" kern="1200" cap="none" spc="0" normalizeH="0" baseline="30000" noProof="0" dirty="0">
                <a:ln>
                  <a:noFill/>
                </a:ln>
                <a:solidFill>
                  <a:srgbClr val="0B5501"/>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 nom " /&gt;</a:t>
            </a:r>
            <a:endParaRPr kumimoji="0" lang="fr-FR" sz="32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1" name="Espace réservé du contenu 2"/>
          <p:cNvSpPr txBox="1">
            <a:spLocks/>
          </p:cNvSpPr>
          <p:nvPr/>
        </p:nvSpPr>
        <p:spPr>
          <a:xfrm>
            <a:off x="2286001" y="4572266"/>
            <a:ext cx="9590374" cy="2237910"/>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600"/>
              </a:spcAft>
              <a:buClr>
                <a:srgbClr val="30ACEC">
                  <a:lumMod val="75000"/>
                </a:srgbClr>
              </a:buClr>
              <a:buSzPct val="145000"/>
              <a:buFont typeface="Wingdings" charset="2"/>
              <a:buChar char="ü"/>
              <a:tabLst/>
              <a:defRPr/>
            </a:pPr>
            <a:r>
              <a:rPr kumimoji="0" lang="fr-FR" sz="2400" b="1" i="0" u="none" strike="noStrike" kern="1200" cap="none" spc="0" normalizeH="0" baseline="0" noProof="0" dirty="0">
                <a:ln>
                  <a:noFill/>
                </a:ln>
                <a:solidFill>
                  <a:srgbClr val="C00000"/>
                </a:solidFill>
                <a:effectLst/>
                <a:uLnTx/>
                <a:uFillTx/>
                <a:latin typeface="Corbel" panose="020B0503020204020204"/>
                <a:ea typeface="+mn-ea"/>
                <a:cs typeface="+mn-cs"/>
              </a:rPr>
              <a:t>Signification:</a:t>
            </a:r>
          </a:p>
          <a:p>
            <a:pPr marL="1200150" marR="0" lvl="2" indent="-285750" algn="l" defTabSz="457200" rtl="0" eaLnBrk="1" fontAlgn="auto" latinLnBrk="0" hangingPunct="1">
              <a:lnSpc>
                <a:spcPct val="100000"/>
              </a:lnSpc>
              <a:spcBef>
                <a:spcPct val="20000"/>
              </a:spcBef>
              <a:spcAft>
                <a:spcPts val="600"/>
              </a:spcAft>
              <a:buClr>
                <a:srgbClr val="30ACEC">
                  <a:lumMod val="75000"/>
                </a:srgbClr>
              </a:buClr>
              <a:buSzPct val="145000"/>
              <a:buFont typeface="Courier New" charset="0"/>
              <a:buChar char="o"/>
              <a:tabLst/>
              <a:defRPr/>
            </a:pPr>
            <a:r>
              <a:rPr kumimoji="0" lang="fr-FR" sz="2200" b="1" i="0" u="none" strike="noStrike" kern="1200" cap="none" spc="0" normalizeH="0" baseline="0" noProof="0" dirty="0">
                <a:ln>
                  <a:noFill/>
                </a:ln>
                <a:solidFill>
                  <a:srgbClr val="C00000"/>
                </a:solidFill>
                <a:effectLst/>
                <a:uLnTx/>
                <a:uFillTx/>
                <a:latin typeface="Corbel" panose="020B0503020204020204"/>
                <a:ea typeface="+mn-ea"/>
                <a:cs typeface="+mn-cs"/>
              </a:rPr>
              <a:t> </a:t>
            </a:r>
            <a:r>
              <a:rPr kumimoji="0" lang="fr-FR" sz="2200" b="1" i="0" u="none" strike="noStrike" kern="1200" cap="none" spc="0" normalizeH="0" baseline="0" noProof="0" dirty="0" err="1">
                <a:ln>
                  <a:noFill/>
                </a:ln>
                <a:solidFill>
                  <a:srgbClr val="0432FF"/>
                </a:solidFill>
                <a:effectLst/>
                <a:uLnTx/>
                <a:uFillTx/>
                <a:latin typeface="Corbel" panose="020B0503020204020204"/>
                <a:ea typeface="+mn-ea"/>
                <a:cs typeface="+mn-cs"/>
              </a:rPr>
              <a:t>jsp:useBean</a:t>
            </a:r>
            <a:r>
              <a:rPr kumimoji="0" lang="fr-FR" sz="2200" b="1" i="0" u="none" strike="noStrike" kern="1200" cap="none" spc="0" normalizeH="0" baseline="0" noProof="0" dirty="0">
                <a:ln>
                  <a:noFill/>
                </a:ln>
                <a:solidFill>
                  <a:srgbClr val="0432FF"/>
                </a:solidFill>
                <a:effectLst/>
                <a:uLnTx/>
                <a:uFillTx/>
                <a:latin typeface="Corbel" panose="020B0503020204020204"/>
                <a:ea typeface="+mn-ea"/>
                <a:cs typeface="+mn-cs"/>
              </a:rPr>
              <a:t>: </a:t>
            </a:r>
            <a:r>
              <a:rPr kumimoji="0" lang="fr-FR" sz="2200" b="0" i="0" u="none" strike="noStrike" kern="1200" cap="none" spc="0" normalizeH="0" baseline="0" noProof="0" dirty="0">
                <a:ln>
                  <a:noFill/>
                </a:ln>
                <a:solidFill>
                  <a:prstClr val="black"/>
                </a:solidFill>
                <a:effectLst/>
                <a:uLnTx/>
                <a:uFillTx/>
                <a:latin typeface="Corbel" panose="020B0503020204020204"/>
                <a:ea typeface="+mn-ea"/>
                <a:cs typeface="+mn-cs"/>
              </a:rPr>
              <a:t>si on utilise l’attribut personne de type Personne pour la session</a:t>
            </a:r>
          </a:p>
          <a:p>
            <a:pPr marL="1200150" marR="0" lvl="2" indent="-285750" algn="l" defTabSz="457200" rtl="0" eaLnBrk="1" fontAlgn="auto" latinLnBrk="0" hangingPunct="1">
              <a:lnSpc>
                <a:spcPct val="100000"/>
              </a:lnSpc>
              <a:spcBef>
                <a:spcPct val="20000"/>
              </a:spcBef>
              <a:spcAft>
                <a:spcPts val="600"/>
              </a:spcAft>
              <a:buClr>
                <a:srgbClr val="30ACEC">
                  <a:lumMod val="75000"/>
                </a:srgbClr>
              </a:buClr>
              <a:buSzPct val="145000"/>
              <a:buFont typeface="Courier New" charset="0"/>
              <a:buChar char="o"/>
              <a:tabLst/>
              <a:defRPr/>
            </a:pPr>
            <a:r>
              <a:rPr kumimoji="0" lang="fr-FR" sz="2200" b="1" i="0" u="none" strike="noStrike" kern="1200" cap="none" spc="0" normalizeH="0" baseline="0" noProof="0" dirty="0" err="1">
                <a:ln>
                  <a:noFill/>
                </a:ln>
                <a:solidFill>
                  <a:srgbClr val="0432FF"/>
                </a:solidFill>
                <a:effectLst/>
                <a:uLnTx/>
                <a:uFillTx/>
                <a:latin typeface="Corbel" panose="020B0503020204020204"/>
                <a:ea typeface="+mn-ea"/>
                <a:cs typeface="+mn-cs"/>
              </a:rPr>
              <a:t>jsp:setProperty</a:t>
            </a:r>
            <a:r>
              <a:rPr kumimoji="0" lang="fr-FR" sz="2200" b="1" i="0" u="none" strike="noStrike" kern="1200" cap="none" spc="0" normalizeH="0" baseline="0" noProof="0" dirty="0">
                <a:ln>
                  <a:noFill/>
                </a:ln>
                <a:solidFill>
                  <a:srgbClr val="0432FF"/>
                </a:solidFill>
                <a:effectLst/>
                <a:uLnTx/>
                <a:uFillTx/>
                <a:latin typeface="Corbel" panose="020B0503020204020204"/>
                <a:ea typeface="+mn-ea"/>
                <a:cs typeface="+mn-cs"/>
              </a:rPr>
              <a:t>: </a:t>
            </a:r>
            <a:r>
              <a:rPr kumimoji="0" lang="fr-FR" sz="2200" b="0" i="0" u="none" strike="noStrike" kern="1200" cap="none" spc="0" normalizeH="0" baseline="0" noProof="0" dirty="0">
                <a:ln>
                  <a:noFill/>
                </a:ln>
                <a:solidFill>
                  <a:prstClr val="black"/>
                </a:solidFill>
                <a:effectLst/>
                <a:uLnTx/>
                <a:uFillTx/>
                <a:latin typeface="Corbel" panose="020B0503020204020204"/>
                <a:ea typeface="+mn-ea"/>
                <a:cs typeface="+mn-cs"/>
              </a:rPr>
              <a:t>utilise cet attribut et suppose que c’est un </a:t>
            </a:r>
            <a:r>
              <a:rPr kumimoji="0" lang="fr-FR" sz="2200" b="1" i="0" u="none" strike="noStrike" kern="1200" cap="none" spc="0" normalizeH="0" baseline="0" noProof="0" dirty="0">
                <a:ln>
                  <a:noFill/>
                </a:ln>
                <a:solidFill>
                  <a:srgbClr val="0432FF"/>
                </a:solidFill>
                <a:effectLst/>
                <a:uLnTx/>
                <a:uFillTx/>
                <a:latin typeface="Corbel" panose="020B0503020204020204"/>
                <a:ea typeface="+mn-ea"/>
                <a:cs typeface="+mn-cs"/>
              </a:rPr>
              <a:t>JavaBean</a:t>
            </a:r>
            <a:r>
              <a:rPr kumimoji="0" lang="fr-FR" sz="2200" b="0" i="0" u="none" strike="noStrike" kern="1200" cap="none" spc="0" normalizeH="0" baseline="0" noProof="0" dirty="0">
                <a:ln>
                  <a:noFill/>
                </a:ln>
                <a:solidFill>
                  <a:prstClr val="black"/>
                </a:solidFill>
                <a:effectLst/>
                <a:uLnTx/>
                <a:uFillTx/>
                <a:latin typeface="Corbel" panose="020B0503020204020204"/>
                <a:ea typeface="+mn-ea"/>
                <a:cs typeface="+mn-cs"/>
              </a:rPr>
              <a:t> pour initialiser sa propriété </a:t>
            </a:r>
            <a:r>
              <a:rPr kumimoji="0" lang="fr-FR" sz="2400" b="1" i="0" u="none" strike="noStrike" kern="1200" cap="none" spc="0" normalizeH="0" baseline="0" noProof="0" dirty="0">
                <a:ln>
                  <a:noFill/>
                </a:ln>
                <a:solidFill>
                  <a:srgbClr val="0432FF"/>
                </a:solidFill>
                <a:effectLst/>
                <a:uLnTx/>
                <a:uFillTx/>
                <a:latin typeface="Corbel" panose="020B0503020204020204"/>
                <a:ea typeface="+mn-ea"/>
                <a:cs typeface="+mn-cs"/>
              </a:rPr>
              <a:t>nom</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 avec le paramètre </a:t>
            </a:r>
            <a:r>
              <a:rPr kumimoji="0" lang="fr-FR" sz="2400" b="1" i="0" u="none" strike="noStrike" kern="1200" cap="none" spc="0" normalizeH="0" baseline="0" noProof="0" dirty="0">
                <a:ln>
                  <a:noFill/>
                </a:ln>
                <a:solidFill>
                  <a:srgbClr val="0432FF"/>
                </a:solidFill>
                <a:effectLst/>
                <a:uLnTx/>
                <a:uFillTx/>
                <a:latin typeface="Corbel" panose="020B0503020204020204"/>
                <a:ea typeface="+mn-ea"/>
                <a:cs typeface="+mn-cs"/>
              </a:rPr>
              <a:t>nom</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 de la requête reçue. </a:t>
            </a:r>
            <a:r>
              <a:rPr kumimoji="0" lang="fr-FR" sz="2400" b="1" i="0" u="none" strike="noStrike" kern="1200" cap="none" spc="0" normalizeH="0" baseline="0" noProof="0" dirty="0">
                <a:ln>
                  <a:noFill/>
                </a:ln>
                <a:solidFill>
                  <a:srgbClr val="0432FF"/>
                </a:solidFill>
                <a:effectLst/>
                <a:uLnTx/>
                <a:uFillTx/>
                <a:latin typeface="Corbel" panose="020B0503020204020204"/>
                <a:ea typeface="+mn-ea"/>
                <a:cs typeface="+mn-cs"/>
              </a:rPr>
              <a:t>Si ce paramètre nom n’a pas été reçu </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dans la requête, </a:t>
            </a:r>
            <a:r>
              <a:rPr kumimoji="0" lang="fr-FR" sz="2400" b="1" i="0" u="none" strike="noStrike" kern="1200" cap="none" spc="0" normalizeH="0" baseline="0" noProof="0" dirty="0">
                <a:ln>
                  <a:noFill/>
                </a:ln>
                <a:solidFill>
                  <a:srgbClr val="FF0000"/>
                </a:solidFill>
                <a:effectLst/>
                <a:uLnTx/>
                <a:uFillTx/>
                <a:latin typeface="Corbel" panose="020B0503020204020204"/>
                <a:ea typeface="+mn-ea"/>
                <a:cs typeface="+mn-cs"/>
              </a:rPr>
              <a:t>la propriété n’est pas initialisée.</a:t>
            </a:r>
            <a:endParaRPr kumimoji="0" lang="fr-FR" sz="2800" b="1" i="0" u="none" strike="noStrike" kern="1200" cap="none" spc="0" normalizeH="0" baseline="0" noProof="0" dirty="0">
              <a:ln>
                <a:noFill/>
              </a:ln>
              <a:solidFill>
                <a:srgbClr val="FF0000"/>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584265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0" name="Espace réservé du contenu 2"/>
          <p:cNvSpPr>
            <a:spLocks noGrp="1"/>
          </p:cNvSpPr>
          <p:nvPr>
            <p:ph idx="1"/>
          </p:nvPr>
        </p:nvSpPr>
        <p:spPr>
          <a:xfrm>
            <a:off x="1491522" y="868362"/>
            <a:ext cx="10700478" cy="2514598"/>
          </a:xfrm>
        </p:spPr>
        <p:txBody>
          <a:bodyPr>
            <a:noAutofit/>
          </a:bodyPr>
          <a:lstStyle/>
          <a:p>
            <a:pPr lvl="1"/>
            <a:endParaRPr lang="fr-FR" dirty="0"/>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p:txBody>
      </p:sp>
      <p:sp>
        <p:nvSpPr>
          <p:cNvPr id="7" name="Titre 1"/>
          <p:cNvSpPr txBox="1">
            <a:spLocks/>
          </p:cNvSpPr>
          <p:nvPr/>
        </p:nvSpPr>
        <p:spPr>
          <a:xfrm>
            <a:off x="1491522" y="0"/>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Les actions</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
        <p:nvSpPr>
          <p:cNvPr id="8" name="Espace réservé du contenu 2"/>
          <p:cNvSpPr txBox="1">
            <a:spLocks/>
          </p:cNvSpPr>
          <p:nvPr/>
        </p:nvSpPr>
        <p:spPr>
          <a:xfrm>
            <a:off x="1491522" y="868362"/>
            <a:ext cx="10700478" cy="129687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charset="0"/>
              <a:buChar char="•"/>
              <a:tabLst/>
              <a:defRPr/>
            </a:pPr>
            <a:r>
              <a:rPr kumimoji="0" lang="fr-FR" sz="2000" b="1" i="0" u="none" strike="noStrike" kern="1200" cap="none" spc="0" normalizeH="0" baseline="0" noProof="0" dirty="0">
                <a:ln>
                  <a:noFill/>
                </a:ln>
                <a:solidFill>
                  <a:srgbClr val="C00000"/>
                </a:solidFill>
                <a:effectLst/>
                <a:uLnTx/>
                <a:uFillTx/>
                <a:latin typeface="Corbel" panose="020B0503020204020204"/>
                <a:ea typeface="+mn-ea"/>
                <a:cs typeface="+mn-cs"/>
              </a:rPr>
              <a:t>&lt;</a:t>
            </a:r>
            <a:r>
              <a:rPr kumimoji="0" lang="fr-FR" sz="2000" b="1" i="0" u="none" strike="noStrike" kern="1200" cap="none" spc="0" normalizeH="0" baseline="0" noProof="0" dirty="0" err="1">
                <a:ln>
                  <a:noFill/>
                </a:ln>
                <a:solidFill>
                  <a:srgbClr val="C00000"/>
                </a:solidFill>
                <a:effectLst/>
                <a:uLnTx/>
                <a:uFillTx/>
                <a:latin typeface="Corbel" panose="020B0503020204020204"/>
                <a:ea typeface="+mn-ea"/>
                <a:cs typeface="+mn-cs"/>
              </a:rPr>
              <a:t>jsp:setProperty</a:t>
            </a:r>
            <a:r>
              <a:rPr kumimoji="0" lang="fr-FR" sz="2000" b="1" i="0" u="none" strike="noStrike" kern="1200" cap="none" spc="0" normalizeH="0" baseline="0" noProof="0" dirty="0">
                <a:ln>
                  <a:noFill/>
                </a:ln>
                <a:solidFill>
                  <a:srgbClr val="C00000"/>
                </a:solidFill>
                <a:effectLst/>
                <a:uLnTx/>
                <a:uFillTx/>
                <a:latin typeface="Corbel" panose="020B0503020204020204"/>
                <a:ea typeface="+mn-ea"/>
                <a:cs typeface="+mn-cs"/>
              </a:rPr>
              <a:t> /&gt;:  </a:t>
            </a:r>
            <a:endParaRPr kumimoji="0" lang="fr-FR" sz="2000" b="0" i="0" u="none" strike="noStrike" kern="1200" cap="none" spc="0" normalizeH="0" baseline="0" noProof="0" dirty="0">
              <a:ln>
                <a:noFill/>
              </a:ln>
              <a:solidFill>
                <a:prstClr val="black"/>
              </a:solidFill>
              <a:effectLst/>
              <a:uLnTx/>
              <a:uFillTx/>
              <a:latin typeface="Corbel" panose="020B0503020204020204"/>
              <a:ea typeface="+mn-ea"/>
              <a:cs typeface="+mn-cs"/>
            </a:endParaRPr>
          </a:p>
          <a:p>
            <a:pPr marL="1543050" marR="0" lvl="3" indent="-171450" algn="l" defTabSz="457200" rtl="0" eaLnBrk="1" fontAlgn="auto" latinLnBrk="0" hangingPunct="1">
              <a:lnSpc>
                <a:spcPct val="100000"/>
              </a:lnSpc>
              <a:spcBef>
                <a:spcPct val="20000"/>
              </a:spcBef>
              <a:spcAft>
                <a:spcPts val="600"/>
              </a:spcAft>
              <a:buClr>
                <a:srgbClr val="30ACEC">
                  <a:lumMod val="75000"/>
                </a:srgbClr>
              </a:buClr>
              <a:buSzPct val="145000"/>
              <a:buFont typeface="Wingdings" charset="2"/>
              <a:buChar char="ü"/>
              <a:tabLst/>
              <a:defRPr/>
            </a:pPr>
            <a:r>
              <a:rPr kumimoji="0" lang="mr-IN" sz="2000" b="1" i="0" u="none" strike="noStrike" kern="1200" cap="none" spc="0" normalizeH="0" baseline="0" noProof="0" dirty="0">
                <a:ln>
                  <a:noFill/>
                </a:ln>
                <a:solidFill>
                  <a:prstClr val="black"/>
                </a:solidFill>
                <a:effectLst/>
                <a:uLnTx/>
                <a:uFillTx/>
                <a:latin typeface="Corbel" panose="020B0503020204020204"/>
                <a:ea typeface="+mn-ea"/>
                <a:cs typeface="Mangal" panose="02040503050203030202" pitchFamily="18" charset="0"/>
              </a:rPr>
              <a:t>…</a:t>
            </a:r>
            <a:endParaRPr kumimoji="0" lang="fr-FR" sz="2000" b="1" i="0" u="none" strike="noStrike" kern="1200" cap="none" spc="0" normalizeH="0" baseline="0" noProof="0" dirty="0">
              <a:ln>
                <a:noFill/>
              </a:ln>
              <a:solidFill>
                <a:prstClr val="black"/>
              </a:solidFill>
              <a:effectLst/>
              <a:uLnTx/>
              <a:uFillTx/>
              <a:latin typeface="Corbel" panose="020B0503020204020204"/>
              <a:ea typeface="+mn-ea"/>
              <a:cs typeface="+mn-cs"/>
            </a:endParaRPr>
          </a:p>
          <a:p>
            <a:pPr marL="1543050" marR="0" lvl="3" indent="-171450" algn="l" defTabSz="457200" rtl="0" eaLnBrk="1" fontAlgn="auto" latinLnBrk="0" hangingPunct="1">
              <a:lnSpc>
                <a:spcPct val="100000"/>
              </a:lnSpc>
              <a:spcBef>
                <a:spcPct val="20000"/>
              </a:spcBef>
              <a:spcAft>
                <a:spcPts val="600"/>
              </a:spcAft>
              <a:buClr>
                <a:srgbClr val="30ACEC">
                  <a:lumMod val="75000"/>
                </a:srgbClr>
              </a:buClr>
              <a:buSzPct val="145000"/>
              <a:buFont typeface="Wingdings" charset="2"/>
              <a:buChar char="ü"/>
              <a:tabLst/>
              <a:defRPr/>
            </a:pPr>
            <a:r>
              <a:rPr kumimoji="0" lang="fr-FR" sz="1800" b="1" i="0" u="none" strike="noStrike" kern="1200" cap="none" spc="0" normalizeH="0" baseline="0" noProof="0" dirty="0">
                <a:ln>
                  <a:noFill/>
                </a:ln>
                <a:solidFill>
                  <a:srgbClr val="C00000"/>
                </a:solidFill>
                <a:effectLst/>
                <a:uLnTx/>
                <a:uFillTx/>
                <a:latin typeface="Corbel" panose="020B0503020204020204"/>
                <a:ea typeface="+mn-ea"/>
                <a:cs typeface="+mn-cs"/>
              </a:rPr>
              <a:t>Exemple:</a:t>
            </a:r>
          </a:p>
        </p:txBody>
      </p:sp>
      <p:sp>
        <p:nvSpPr>
          <p:cNvPr id="2" name="Rectangle 1"/>
          <p:cNvSpPr/>
          <p:nvPr/>
        </p:nvSpPr>
        <p:spPr>
          <a:xfrm>
            <a:off x="2380130" y="2083266"/>
            <a:ext cx="9590374" cy="110265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&lt;</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jsp:useBean</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id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"personne"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class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err="1">
                <a:ln>
                  <a:noFill/>
                </a:ln>
                <a:solidFill>
                  <a:srgbClr val="0B5501"/>
                </a:solidFill>
                <a:effectLst/>
                <a:uLnTx/>
                <a:uFillTx/>
                <a:latin typeface="Times-Roman" charset="0"/>
                <a:ea typeface="+mn-ea"/>
                <a:cs typeface="+mn-cs"/>
              </a:rPr>
              <a:t>com.jsp.</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Personne</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scope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"session" /&gt;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&lt;</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jsp:setProperty</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err="1">
                <a:ln>
                  <a:noFill/>
                </a:ln>
                <a:solidFill>
                  <a:srgbClr val="0B5501"/>
                </a:solidFill>
                <a:effectLst/>
                <a:uLnTx/>
                <a:uFillTx/>
                <a:latin typeface="Times-Roman" charset="0"/>
                <a:ea typeface="+mn-ea"/>
                <a:cs typeface="+mn-cs"/>
              </a:rPr>
              <a:t>name</a:t>
            </a:r>
            <a:r>
              <a:rPr kumimoji="0" lang="fr-FR" sz="3200" b="1" i="0" u="none" strike="noStrike" kern="1200" cap="none" spc="0" normalizeH="0" baseline="30000" noProof="0" dirty="0">
                <a:ln>
                  <a:noFill/>
                </a:ln>
                <a:solidFill>
                  <a:srgbClr val="0B5501"/>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 personne " </a:t>
            </a:r>
            <a:r>
              <a:rPr kumimoji="0" lang="fr-FR" sz="3200" b="1" i="0" u="none" strike="noStrike" kern="1200" cap="none" spc="0" normalizeH="0" baseline="30000" noProof="0" dirty="0" err="1">
                <a:ln>
                  <a:noFill/>
                </a:ln>
                <a:solidFill>
                  <a:srgbClr val="0B5501"/>
                </a:solidFill>
                <a:effectLst/>
                <a:uLnTx/>
                <a:uFillTx/>
                <a:latin typeface="Times-Roman" charset="0"/>
                <a:ea typeface="+mn-ea"/>
                <a:cs typeface="+mn-cs"/>
              </a:rPr>
              <a:t>property</a:t>
            </a:r>
            <a:r>
              <a:rPr kumimoji="0" lang="fr-FR" sz="3200" b="1" i="0" u="none" strike="noStrike" kern="1200" cap="none" spc="0" normalizeH="0" baseline="30000" noProof="0" dirty="0">
                <a:ln>
                  <a:noFill/>
                </a:ln>
                <a:solidFill>
                  <a:srgbClr val="0B5501"/>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 nom " /&gt;</a:t>
            </a:r>
            <a:endParaRPr kumimoji="0" lang="fr-FR" sz="32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1" name="Espace réservé du contenu 2"/>
          <p:cNvSpPr txBox="1">
            <a:spLocks/>
          </p:cNvSpPr>
          <p:nvPr/>
        </p:nvSpPr>
        <p:spPr>
          <a:xfrm>
            <a:off x="2380130" y="3132135"/>
            <a:ext cx="9590374" cy="47757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457200" marR="0" lvl="1" indent="0" algn="l" defTabSz="457200" rtl="0" eaLnBrk="1" fontAlgn="auto" latinLnBrk="0" hangingPunct="1">
              <a:lnSpc>
                <a:spcPct val="100000"/>
              </a:lnSpc>
              <a:spcBef>
                <a:spcPct val="20000"/>
              </a:spcBef>
              <a:spcAft>
                <a:spcPts val="600"/>
              </a:spcAft>
              <a:buClr>
                <a:srgbClr val="30ACEC">
                  <a:lumMod val="75000"/>
                </a:srgbClr>
              </a:buClr>
              <a:buSzPct val="145000"/>
              <a:buFont typeface="Arial"/>
              <a:buNone/>
              <a:tabLst/>
              <a:defRPr/>
            </a:pPr>
            <a:r>
              <a:rPr kumimoji="0" lang="fr-FR" sz="2200" b="0" i="0" u="none" strike="noStrike" kern="1200" cap="none" spc="0" normalizeH="0" baseline="0" noProof="0" dirty="0">
                <a:ln>
                  <a:noFill/>
                </a:ln>
                <a:solidFill>
                  <a:prstClr val="black"/>
                </a:solidFill>
                <a:effectLst/>
                <a:uLnTx/>
                <a:uFillTx/>
                <a:latin typeface="Corbel" panose="020B0503020204020204"/>
                <a:ea typeface="+mn-ea"/>
                <a:cs typeface="+mn-cs"/>
              </a:rPr>
              <a:t>Equivalence de cette expression:</a:t>
            </a:r>
            <a:endParaRPr kumimoji="0" lang="fr-FR" sz="2800" b="1" i="0" u="none" strike="noStrike" kern="1200" cap="none" spc="0" normalizeH="0" baseline="0" noProof="0" dirty="0">
              <a:ln>
                <a:noFill/>
              </a:ln>
              <a:solidFill>
                <a:srgbClr val="FF0000"/>
              </a:solidFill>
              <a:effectLst/>
              <a:uLnTx/>
              <a:uFillTx/>
              <a:latin typeface="Corbel" panose="020B0503020204020204"/>
              <a:ea typeface="+mn-ea"/>
              <a:cs typeface="+mn-cs"/>
            </a:endParaRPr>
          </a:p>
        </p:txBody>
      </p:sp>
      <p:sp>
        <p:nvSpPr>
          <p:cNvPr id="9" name="Rectangle 8"/>
          <p:cNvSpPr/>
          <p:nvPr/>
        </p:nvSpPr>
        <p:spPr>
          <a:xfrm>
            <a:off x="2380130" y="3615174"/>
            <a:ext cx="9590374" cy="131628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&lt;</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jsp:useBean</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id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"personne"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class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err="1">
                <a:ln>
                  <a:noFill/>
                </a:ln>
                <a:solidFill>
                  <a:srgbClr val="0B5501"/>
                </a:solidFill>
                <a:effectLst/>
                <a:uLnTx/>
                <a:uFillTx/>
                <a:latin typeface="Times-Roman" charset="0"/>
                <a:ea typeface="+mn-ea"/>
                <a:cs typeface="+mn-cs"/>
              </a:rPr>
              <a:t>joe.cours.jsp.</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Personne</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scope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"session" /&gt;</a:t>
            </a:r>
            <a:endParaRPr kumimoji="0" lang="fr-FR" sz="3200" b="0" i="0" u="none" strike="noStrike" kern="1200" cap="none" spc="0" normalizeH="0" baseline="30000" noProof="0" dirty="0">
              <a:ln>
                <a:noFill/>
              </a:ln>
              <a:solidFill>
                <a:srgbClr val="000000"/>
              </a:solidFill>
              <a:effectLst/>
              <a:uLnTx/>
              <a:uFillTx/>
              <a:latin typeface="Times-Roman"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0" i="0" u="none" strike="noStrike" kern="1200" cap="none" spc="0" normalizeH="0" baseline="30000" noProof="0" dirty="0">
                <a:ln>
                  <a:noFill/>
                </a:ln>
                <a:solidFill>
                  <a:srgbClr val="000000"/>
                </a:solidFill>
                <a:effectLst/>
                <a:uLnTx/>
                <a:uFillTx/>
                <a:latin typeface="Times-Roman" charset="0"/>
                <a:ea typeface="+mn-ea"/>
                <a:cs typeface="+mn-cs"/>
              </a:rPr>
              <a:t>&lt;% </a:t>
            </a:r>
            <a:r>
              <a:rPr kumimoji="0" lang="fr-FR" sz="3200" b="0" i="0" u="none" strike="noStrike" kern="1200" cap="none" spc="0" normalizeH="0" baseline="30000" noProof="0" dirty="0">
                <a:ln>
                  <a:noFill/>
                </a:ln>
                <a:solidFill>
                  <a:srgbClr val="0000FF"/>
                </a:solidFill>
                <a:effectLst/>
                <a:uLnTx/>
                <a:uFillTx/>
                <a:latin typeface="Times-Roman" charset="0"/>
                <a:ea typeface="+mn-ea"/>
                <a:cs typeface="+mn-cs"/>
              </a:rPr>
              <a:t>if </a:t>
            </a:r>
            <a:r>
              <a:rPr kumimoji="0" lang="fr-FR" sz="3200" b="0" i="0" u="none" strike="noStrike" kern="1200" cap="none" spc="0" normalizeH="0" baseline="30000" noProof="0" dirty="0">
                <a:ln>
                  <a:noFill/>
                </a:ln>
                <a:solidFill>
                  <a:srgbClr val="000000"/>
                </a:solidFill>
                <a:effectLst/>
                <a:uLnTx/>
                <a:uFillTx/>
                <a:latin typeface="Times-Roman" charset="0"/>
                <a:ea typeface="+mn-ea"/>
                <a:cs typeface="+mn-cs"/>
              </a:rPr>
              <a:t>(request.getParameter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0" i="0" u="none" strike="noStrike" kern="1200" cap="none" spc="0" normalizeH="0" baseline="30000" noProof="0" dirty="0">
                <a:ln>
                  <a:noFill/>
                </a:ln>
                <a:solidFill>
                  <a:srgbClr val="0000FF"/>
                </a:solidFill>
                <a:effectLst/>
                <a:uLnTx/>
                <a:uFillTx/>
                <a:latin typeface="Times-Roman" charset="0"/>
                <a:ea typeface="+mn-ea"/>
                <a:cs typeface="+mn-cs"/>
              </a:rPr>
              <a:t>nom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a:t>
            </a:r>
            <a:r>
              <a:rPr kumimoji="0" lang="fr-FR" sz="3200" b="0" i="0" u="none" strike="noStrike" kern="1200" cap="none" spc="0" normalizeH="0" baseline="30000" noProof="0" dirty="0">
                <a:ln>
                  <a:noFill/>
                </a:ln>
                <a:solidFill>
                  <a:srgbClr val="000000"/>
                </a:solidFill>
                <a:effectLst/>
                <a:uLnTx/>
                <a:uFillTx/>
                <a:latin typeface="Times-Roman" charset="0"/>
                <a:ea typeface="+mn-ea"/>
                <a:cs typeface="+mn-cs"/>
              </a:rPr>
              <a:t>) != </a:t>
            </a:r>
            <a:r>
              <a:rPr kumimoji="0" lang="fr-FR" sz="3200" b="0" i="0" u="none" strike="noStrike" kern="1200" cap="none" spc="0" normalizeH="0" baseline="30000" noProof="0" dirty="0" err="1">
                <a:ln>
                  <a:noFill/>
                </a:ln>
                <a:solidFill>
                  <a:srgbClr val="0000FF"/>
                </a:solidFill>
                <a:effectLst/>
                <a:uLnTx/>
                <a:uFillTx/>
                <a:latin typeface="Times-Roman" charset="0"/>
                <a:ea typeface="+mn-ea"/>
                <a:cs typeface="+mn-cs"/>
              </a:rPr>
              <a:t>null</a:t>
            </a:r>
            <a:r>
              <a:rPr kumimoji="0" lang="fr-FR" sz="3200" b="0" i="0" u="none" strike="noStrike" kern="1200" cap="none" spc="0" normalizeH="0" baseline="30000" noProof="0" dirty="0">
                <a:ln>
                  <a:noFill/>
                </a:ln>
                <a:solidFill>
                  <a:srgbClr val="000000"/>
                </a:solidFill>
                <a:effectLst/>
                <a:uLnTx/>
                <a:uFillTx/>
                <a:latin typeface="Times-Roman" charset="0"/>
                <a:ea typeface="+mn-ea"/>
                <a:cs typeface="+mn-cs"/>
              </a:rPr>
              <a:t>) </a:t>
            </a:r>
            <a:r>
              <a:rPr kumimoji="0" lang="fr-FR" sz="3200" b="0" i="0" u="none" strike="noStrike" kern="1200" cap="none" spc="0" normalizeH="0" baseline="30000" noProof="0" dirty="0" err="1">
                <a:ln>
                  <a:noFill/>
                </a:ln>
                <a:solidFill>
                  <a:srgbClr val="000000"/>
                </a:solidFill>
                <a:effectLst/>
                <a:uLnTx/>
                <a:uFillTx/>
                <a:latin typeface="Times-Roman" charset="0"/>
                <a:ea typeface="+mn-ea"/>
                <a:cs typeface="+mn-cs"/>
              </a:rPr>
              <a:t>personne.setNom</a:t>
            </a:r>
            <a:r>
              <a:rPr kumimoji="0" lang="fr-FR" sz="3200" b="0" i="0" u="none" strike="noStrike" kern="1200" cap="none" spc="0" normalizeH="0" baseline="30000" noProof="0" dirty="0">
                <a:ln>
                  <a:noFill/>
                </a:ln>
                <a:solidFill>
                  <a:srgbClr val="000000"/>
                </a:solidFill>
                <a:effectLst/>
                <a:uLnTx/>
                <a:uFillTx/>
                <a:latin typeface="Times-Roman" charset="0"/>
                <a:ea typeface="+mn-ea"/>
                <a:cs typeface="+mn-cs"/>
              </a:rPr>
              <a:t> ( request.getParameter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0" i="0" u="none" strike="noStrike" kern="1200" cap="none" spc="0" normalizeH="0" baseline="30000" noProof="0" dirty="0">
                <a:ln>
                  <a:noFill/>
                </a:ln>
                <a:solidFill>
                  <a:srgbClr val="0000FF"/>
                </a:solidFill>
                <a:effectLst/>
                <a:uLnTx/>
                <a:uFillTx/>
                <a:latin typeface="Times-Roman" charset="0"/>
                <a:ea typeface="+mn-ea"/>
                <a:cs typeface="+mn-cs"/>
              </a:rPr>
              <a:t>nom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a:t>
            </a:r>
            <a:r>
              <a:rPr kumimoji="0" lang="fr-FR" sz="3200" b="0" i="0" u="none" strike="noStrike" kern="1200" cap="none" spc="0" normalizeH="0" baseline="30000" noProof="0" dirty="0">
                <a:ln>
                  <a:noFill/>
                </a:ln>
                <a:solidFill>
                  <a:srgbClr val="000000"/>
                </a:solidFill>
                <a:effectLst/>
                <a:uLnTx/>
                <a:uFillTx/>
                <a:latin typeface="Times-Roman" charset="0"/>
                <a:ea typeface="+mn-ea"/>
                <a:cs typeface="+mn-cs"/>
              </a:rPr>
              <a:t>)); %&gt;</a:t>
            </a:r>
            <a:endParaRPr kumimoji="0" lang="fr-FR" sz="32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2" name="Espace réservé du contenu 2"/>
          <p:cNvSpPr txBox="1">
            <a:spLocks/>
          </p:cNvSpPr>
          <p:nvPr/>
        </p:nvSpPr>
        <p:spPr>
          <a:xfrm>
            <a:off x="2259107" y="4931457"/>
            <a:ext cx="9711397" cy="97236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600"/>
              </a:spcAft>
              <a:buClr>
                <a:srgbClr val="30ACEC">
                  <a:lumMod val="75000"/>
                </a:srgbClr>
              </a:buClr>
              <a:buSzPct val="145000"/>
              <a:buFont typeface="Wingdings" charset="2"/>
              <a:buChar char="ü"/>
              <a:tabLst/>
              <a:defRPr/>
            </a:pPr>
            <a:r>
              <a:rPr kumimoji="0" lang="fr-FR" sz="1800" b="1" i="0" u="none" strike="noStrike" kern="1200" cap="none" spc="0" normalizeH="0" baseline="0" noProof="0" dirty="0">
                <a:ln>
                  <a:noFill/>
                </a:ln>
                <a:solidFill>
                  <a:srgbClr val="C00000"/>
                </a:solidFill>
                <a:effectLst/>
                <a:uLnTx/>
                <a:uFillTx/>
                <a:latin typeface="Corbel" panose="020B0503020204020204"/>
                <a:ea typeface="+mn-ea"/>
                <a:cs typeface="+mn-cs"/>
              </a:rPr>
              <a:t>Pour initialiser toutes les propriétés du JavaBean d’un seul coup</a:t>
            </a:r>
            <a:r>
              <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rPr>
              <a:t>, avec les paramètres passés dans la requête, on ferait:</a:t>
            </a:r>
          </a:p>
        </p:txBody>
      </p:sp>
      <p:sp>
        <p:nvSpPr>
          <p:cNvPr id="13" name="Rectangle 12"/>
          <p:cNvSpPr/>
          <p:nvPr/>
        </p:nvSpPr>
        <p:spPr>
          <a:xfrm>
            <a:off x="2380130" y="5753817"/>
            <a:ext cx="9590374" cy="11041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&lt;</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jsp:useBean</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id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"personne"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class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err="1">
                <a:ln>
                  <a:noFill/>
                </a:ln>
                <a:solidFill>
                  <a:srgbClr val="0B5501"/>
                </a:solidFill>
                <a:effectLst/>
                <a:uLnTx/>
                <a:uFillTx/>
                <a:latin typeface="Times-Roman" charset="0"/>
                <a:ea typeface="+mn-ea"/>
                <a:cs typeface="+mn-cs"/>
              </a:rPr>
              <a:t>joe.cours.jsp.</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Personne</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scope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"session" /&gt;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&lt;</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jsp:setProperty</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err="1">
                <a:ln>
                  <a:noFill/>
                </a:ln>
                <a:solidFill>
                  <a:srgbClr val="0B5501"/>
                </a:solidFill>
                <a:effectLst/>
                <a:uLnTx/>
                <a:uFillTx/>
                <a:latin typeface="Times-Roman" charset="0"/>
                <a:ea typeface="+mn-ea"/>
                <a:cs typeface="+mn-cs"/>
              </a:rPr>
              <a:t>name</a:t>
            </a:r>
            <a:r>
              <a:rPr kumimoji="0" lang="fr-FR" sz="3200" b="1" i="0" u="none" strike="noStrike" kern="1200" cap="none" spc="0" normalizeH="0" baseline="30000" noProof="0" dirty="0">
                <a:ln>
                  <a:noFill/>
                </a:ln>
                <a:solidFill>
                  <a:srgbClr val="0B5501"/>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 personne " </a:t>
            </a:r>
            <a:r>
              <a:rPr kumimoji="0" lang="fr-FR" sz="3200" b="1" i="0" u="none" strike="noStrike" kern="1200" cap="none" spc="0" normalizeH="0" baseline="30000" noProof="0" dirty="0" err="1">
                <a:ln>
                  <a:noFill/>
                </a:ln>
                <a:solidFill>
                  <a:srgbClr val="0B5501"/>
                </a:solidFill>
                <a:effectLst/>
                <a:uLnTx/>
                <a:uFillTx/>
                <a:latin typeface="Times-Roman" charset="0"/>
                <a:ea typeface="+mn-ea"/>
                <a:cs typeface="+mn-cs"/>
              </a:rPr>
              <a:t>property</a:t>
            </a:r>
            <a:r>
              <a:rPr kumimoji="0" lang="fr-FR" sz="3200" b="1" i="0" u="none" strike="noStrike" kern="1200" cap="none" spc="0" normalizeH="0" baseline="30000" noProof="0" dirty="0">
                <a:ln>
                  <a:noFill/>
                </a:ln>
                <a:solidFill>
                  <a:srgbClr val="0B5501"/>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 </a:t>
            </a:r>
            <a:r>
              <a:rPr kumimoji="0" lang="fr-FR" sz="4000" b="1" i="0" u="none" strike="noStrike" kern="1200" cap="none" spc="0" normalizeH="0" baseline="30000" noProof="0" dirty="0">
                <a:ln>
                  <a:noFill/>
                </a:ln>
                <a:solidFill>
                  <a:srgbClr val="FB0007"/>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/&gt;</a:t>
            </a:r>
            <a:endParaRPr kumimoji="0" lang="fr-FR" sz="32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420516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0" name="Espace réservé du contenu 2"/>
          <p:cNvSpPr>
            <a:spLocks noGrp="1"/>
          </p:cNvSpPr>
          <p:nvPr>
            <p:ph idx="1"/>
          </p:nvPr>
        </p:nvSpPr>
        <p:spPr>
          <a:xfrm>
            <a:off x="1491522" y="868362"/>
            <a:ext cx="10700478" cy="2514598"/>
          </a:xfrm>
        </p:spPr>
        <p:txBody>
          <a:bodyPr>
            <a:noAutofit/>
          </a:bodyPr>
          <a:lstStyle/>
          <a:p>
            <a:pPr lvl="1"/>
            <a:endParaRPr lang="fr-FR" dirty="0"/>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p:txBody>
      </p:sp>
      <p:sp>
        <p:nvSpPr>
          <p:cNvPr id="7" name="Titre 1"/>
          <p:cNvSpPr txBox="1">
            <a:spLocks/>
          </p:cNvSpPr>
          <p:nvPr/>
        </p:nvSpPr>
        <p:spPr>
          <a:xfrm>
            <a:off x="1491522" y="0"/>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Les actions</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
        <p:nvSpPr>
          <p:cNvPr id="8" name="Espace réservé du contenu 2"/>
          <p:cNvSpPr txBox="1">
            <a:spLocks/>
          </p:cNvSpPr>
          <p:nvPr/>
        </p:nvSpPr>
        <p:spPr>
          <a:xfrm>
            <a:off x="1491522" y="868361"/>
            <a:ext cx="10700478" cy="194207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fr-FR" sz="2800" b="1" i="0" u="none" strike="noStrike" kern="1200" cap="none" spc="0" normalizeH="0" baseline="0" noProof="0" dirty="0">
                <a:ln>
                  <a:noFill/>
                </a:ln>
                <a:solidFill>
                  <a:srgbClr val="C00000"/>
                </a:solidFill>
                <a:effectLst/>
                <a:uLnTx/>
                <a:uFillTx/>
                <a:latin typeface="Corbel" panose="020B0503020204020204"/>
                <a:ea typeface="+mn-ea"/>
                <a:cs typeface="+mn-cs"/>
              </a:rPr>
              <a:t>&lt; </a:t>
            </a:r>
            <a:r>
              <a:rPr kumimoji="0" lang="fr-FR" sz="2800" b="1" i="0" u="none" strike="noStrike" kern="1200" cap="none" spc="0" normalizeH="0" baseline="0" noProof="0" dirty="0" err="1">
                <a:ln>
                  <a:noFill/>
                </a:ln>
                <a:solidFill>
                  <a:srgbClr val="C00000"/>
                </a:solidFill>
                <a:effectLst/>
                <a:uLnTx/>
                <a:uFillTx/>
                <a:latin typeface="Corbel" panose="020B0503020204020204"/>
                <a:ea typeface="+mn-ea"/>
                <a:cs typeface="+mn-cs"/>
              </a:rPr>
              <a:t>jsp:getProperty</a:t>
            </a:r>
            <a:r>
              <a:rPr kumimoji="0" lang="fr-FR" sz="2800" b="1" i="0" u="none" strike="noStrike" kern="1200" cap="none" spc="0" normalizeH="0" baseline="0" noProof="0" dirty="0">
                <a:ln>
                  <a:noFill/>
                </a:ln>
                <a:solidFill>
                  <a:srgbClr val="C00000"/>
                </a:solidFill>
                <a:effectLst/>
                <a:uLnTx/>
                <a:uFillTx/>
                <a:latin typeface="Corbel" panose="020B0503020204020204"/>
                <a:ea typeface="+mn-ea"/>
                <a:cs typeface="+mn-cs"/>
              </a:rPr>
              <a:t> /&gt; :</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 permet d’afficher la propriété indiquée d’un </a:t>
            </a:r>
            <a:r>
              <a:rPr kumimoji="0" lang="fr-FR" sz="2400" b="1" i="0" u="none" strike="noStrike" kern="1200" cap="none" spc="0" normalizeH="0" baseline="0" noProof="0" dirty="0">
                <a:ln>
                  <a:noFill/>
                </a:ln>
                <a:solidFill>
                  <a:srgbClr val="212121"/>
                </a:solidFill>
                <a:effectLst/>
                <a:uLnTx/>
                <a:uFillTx/>
                <a:latin typeface="Corbel" panose="020B0503020204020204"/>
                <a:ea typeface="+mn-ea"/>
                <a:cs typeface="+mn-cs"/>
              </a:rPr>
              <a:t>JavaBean</a:t>
            </a:r>
          </a:p>
          <a:p>
            <a:pPr marL="1543050" marR="0" lvl="3" indent="-171450" algn="l" defTabSz="457200" rtl="0" eaLnBrk="1" fontAlgn="auto" latinLnBrk="0" hangingPunct="1">
              <a:lnSpc>
                <a:spcPct val="100000"/>
              </a:lnSpc>
              <a:spcBef>
                <a:spcPct val="20000"/>
              </a:spcBef>
              <a:spcAft>
                <a:spcPts val="600"/>
              </a:spcAft>
              <a:buClr>
                <a:srgbClr val="30ACEC">
                  <a:lumMod val="75000"/>
                </a:srgbClr>
              </a:buClr>
              <a:buSzPct val="145000"/>
              <a:buFont typeface="Wingdings" charset="2"/>
              <a:buChar char="ü"/>
              <a:tabLst/>
              <a:defRPr/>
            </a:pPr>
            <a:r>
              <a:rPr kumimoji="0" lang="fr-FR" sz="2400" b="1" i="0" u="none" strike="noStrike" kern="1200" cap="none" spc="0" normalizeH="0" baseline="0" noProof="0" dirty="0">
                <a:ln>
                  <a:noFill/>
                </a:ln>
                <a:solidFill>
                  <a:srgbClr val="C00000"/>
                </a:solidFill>
                <a:effectLst/>
                <a:uLnTx/>
                <a:uFillTx/>
                <a:latin typeface="Corbel" panose="020B0503020204020204"/>
                <a:ea typeface="+mn-ea"/>
                <a:cs typeface="+mn-cs"/>
              </a:rPr>
              <a:t>Exemple:</a:t>
            </a:r>
            <a:r>
              <a:rPr kumimoji="0" lang="fr-FR" sz="2400" b="1" i="0" u="none" strike="noStrike" kern="1200" cap="none" spc="0" normalizeH="0" baseline="0" noProof="0" dirty="0">
                <a:ln>
                  <a:noFill/>
                </a:ln>
                <a:solidFill>
                  <a:srgbClr val="212121"/>
                </a:solidFill>
                <a:effectLst/>
                <a:uLnTx/>
                <a:uFillTx/>
                <a:latin typeface="Corbel" panose="020B0503020204020204"/>
                <a:ea typeface="+mn-ea"/>
                <a:cs typeface="+mn-cs"/>
              </a:rPr>
              <a:t> </a:t>
            </a:r>
          </a:p>
        </p:txBody>
      </p:sp>
      <p:sp>
        <p:nvSpPr>
          <p:cNvPr id="9" name="Espace réservé du contenu 2"/>
          <p:cNvSpPr txBox="1">
            <a:spLocks/>
          </p:cNvSpPr>
          <p:nvPr/>
        </p:nvSpPr>
        <p:spPr>
          <a:xfrm>
            <a:off x="1491522" y="5466989"/>
            <a:ext cx="10478982" cy="1225738"/>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1543050" marR="0" lvl="3" indent="-171450" algn="l" defTabSz="457200" rtl="0" eaLnBrk="1" fontAlgn="auto" latinLnBrk="0" hangingPunct="1">
              <a:lnSpc>
                <a:spcPct val="100000"/>
              </a:lnSpc>
              <a:spcBef>
                <a:spcPct val="20000"/>
              </a:spcBef>
              <a:spcAft>
                <a:spcPts val="600"/>
              </a:spcAft>
              <a:buClr>
                <a:srgbClr val="30ACEC">
                  <a:lumMod val="75000"/>
                </a:srgbClr>
              </a:buClr>
              <a:buSzPct val="145000"/>
              <a:buFont typeface="Wingdings" charset="2"/>
              <a:buChar char="ü"/>
              <a:tabLst/>
              <a:defRPr/>
            </a:pPr>
            <a:r>
              <a:rPr kumimoji="0" lang="fr-FR" sz="2000" b="1" i="0" u="none" strike="noStrike" kern="1200" cap="none" spc="0" normalizeH="0" baseline="0" noProof="0" dirty="0">
                <a:ln>
                  <a:noFill/>
                </a:ln>
                <a:solidFill>
                  <a:srgbClr val="C00000"/>
                </a:solidFill>
                <a:effectLst/>
                <a:uLnTx/>
                <a:uFillTx/>
                <a:latin typeface="Corbel" panose="020B0503020204020204"/>
                <a:ea typeface="+mn-ea"/>
                <a:cs typeface="+mn-cs"/>
              </a:rPr>
              <a:t> NB: </a:t>
            </a:r>
            <a:r>
              <a:rPr kumimoji="0" lang="fr-FR" sz="2000" b="0" i="0" u="none" strike="noStrike" kern="1200" cap="none" spc="0" normalizeH="0" baseline="0" noProof="0" dirty="0">
                <a:ln>
                  <a:noFill/>
                </a:ln>
                <a:solidFill>
                  <a:srgbClr val="212121"/>
                </a:solidFill>
                <a:effectLst/>
                <a:uLnTx/>
                <a:uFillTx/>
                <a:latin typeface="Corbel" panose="020B0503020204020204"/>
                <a:ea typeface="+mn-ea"/>
                <a:cs typeface="+mn-cs"/>
              </a:rPr>
              <a:t>l’utilisation de </a:t>
            </a:r>
            <a:r>
              <a:rPr kumimoji="0" lang="fr-FR" sz="2000" b="1" i="0" u="none" strike="noStrike" kern="1200" cap="none" spc="0" normalizeH="0" baseline="0" noProof="0" dirty="0" err="1">
                <a:ln>
                  <a:noFill/>
                </a:ln>
                <a:solidFill>
                  <a:srgbClr val="C00000"/>
                </a:solidFill>
                <a:effectLst/>
                <a:uLnTx/>
                <a:uFillTx/>
                <a:latin typeface="Corbel" panose="020B0503020204020204"/>
                <a:ea typeface="+mn-ea"/>
                <a:cs typeface="+mn-cs"/>
              </a:rPr>
              <a:t>jsp:getProperty</a:t>
            </a:r>
            <a:r>
              <a:rPr kumimoji="0" lang="fr-FR" sz="2000" b="0" i="0" u="none" strike="noStrike" kern="1200" cap="none" spc="0" normalizeH="0" baseline="0" noProof="0" dirty="0">
                <a:ln>
                  <a:noFill/>
                </a:ln>
                <a:solidFill>
                  <a:srgbClr val="212121"/>
                </a:solidFill>
                <a:effectLst/>
                <a:uLnTx/>
                <a:uFillTx/>
                <a:latin typeface="Corbel" panose="020B0503020204020204"/>
                <a:ea typeface="+mn-ea"/>
                <a:cs typeface="+mn-cs"/>
              </a:rPr>
              <a:t> oblige dans </a:t>
            </a:r>
            <a:r>
              <a:rPr kumimoji="0" lang="fr-FR" sz="2000" b="1" i="0" u="none" strike="noStrike" kern="1200" cap="none" spc="0" normalizeH="0" baseline="0" noProof="0" dirty="0" err="1">
                <a:ln>
                  <a:noFill/>
                </a:ln>
                <a:solidFill>
                  <a:srgbClr val="C00000"/>
                </a:solidFill>
                <a:effectLst/>
                <a:uLnTx/>
                <a:uFillTx/>
                <a:latin typeface="Corbel" panose="020B0503020204020204"/>
                <a:ea typeface="+mn-ea"/>
                <a:cs typeface="+mn-cs"/>
              </a:rPr>
              <a:t>useBean</a:t>
            </a:r>
            <a:r>
              <a:rPr kumimoji="0" lang="fr-FR" sz="2000" b="0" i="0" u="none" strike="noStrike" kern="1200" cap="none" spc="0" normalizeH="0" baseline="0" noProof="0" dirty="0">
                <a:ln>
                  <a:noFill/>
                </a:ln>
                <a:solidFill>
                  <a:srgbClr val="212121"/>
                </a:solidFill>
                <a:effectLst/>
                <a:uLnTx/>
                <a:uFillTx/>
                <a:latin typeface="Corbel" panose="020B0503020204020204"/>
                <a:ea typeface="+mn-ea"/>
                <a:cs typeface="+mn-cs"/>
              </a:rPr>
              <a:t> que l’attribut soit un </a:t>
            </a:r>
            <a:r>
              <a:rPr kumimoji="0" lang="fr-FR" sz="2000" b="1" i="0" u="none" strike="noStrike" kern="1200" cap="none" spc="0" normalizeH="0" baseline="0" noProof="0" dirty="0">
                <a:ln>
                  <a:noFill/>
                </a:ln>
                <a:solidFill>
                  <a:srgbClr val="0432FF"/>
                </a:solidFill>
                <a:effectLst/>
                <a:uLnTx/>
                <a:uFillTx/>
                <a:latin typeface="Corbel" panose="020B0503020204020204"/>
                <a:ea typeface="+mn-ea"/>
                <a:cs typeface="+mn-cs"/>
              </a:rPr>
              <a:t>JavaBean (donc à avoir des méthodes </a:t>
            </a:r>
            <a:r>
              <a:rPr kumimoji="0" lang="fr-FR" sz="2000" b="1" i="0" u="none" strike="noStrike" kern="1200" cap="none" spc="0" normalizeH="0" baseline="0" noProof="0" dirty="0" err="1">
                <a:ln>
                  <a:noFill/>
                </a:ln>
                <a:solidFill>
                  <a:srgbClr val="0432FF"/>
                </a:solidFill>
                <a:effectLst/>
                <a:uLnTx/>
                <a:uFillTx/>
                <a:latin typeface="Corbel" panose="020B0503020204020204"/>
                <a:ea typeface="+mn-ea"/>
                <a:cs typeface="+mn-cs"/>
              </a:rPr>
              <a:t>get</a:t>
            </a:r>
            <a:r>
              <a:rPr kumimoji="0" lang="fr-FR" sz="2000" b="1" i="0" u="none" strike="noStrike" kern="1200" cap="none" spc="0" normalizeH="0" baseline="0" noProof="0" dirty="0">
                <a:ln>
                  <a:noFill/>
                </a:ln>
                <a:solidFill>
                  <a:srgbClr val="0432FF"/>
                </a:solidFill>
                <a:effectLst/>
                <a:uLnTx/>
                <a:uFillTx/>
                <a:latin typeface="Corbel" panose="020B0503020204020204"/>
                <a:ea typeface="+mn-ea"/>
                <a:cs typeface="+mn-cs"/>
              </a:rPr>
              <a:t> ( ) et set ( ) sur chacune de ses propriétés) </a:t>
            </a:r>
            <a:r>
              <a:rPr kumimoji="0" lang="fr-FR" sz="2000" b="0" i="0" u="none" strike="noStrike" kern="1200" cap="none" spc="0" normalizeH="0" baseline="0" noProof="0" dirty="0">
                <a:ln>
                  <a:noFill/>
                </a:ln>
                <a:solidFill>
                  <a:srgbClr val="212121"/>
                </a:solidFill>
                <a:effectLst/>
                <a:uLnTx/>
                <a:uFillTx/>
                <a:latin typeface="Corbel" panose="020B0503020204020204"/>
                <a:ea typeface="+mn-ea"/>
                <a:cs typeface="+mn-cs"/>
              </a:rPr>
              <a:t>ce qui n’est pas nécessaire lorsqu’on utilise </a:t>
            </a:r>
            <a:r>
              <a:rPr kumimoji="0" lang="fr-FR" sz="2000" b="1" i="0" u="none" strike="noStrike" kern="1200" cap="none" spc="0" normalizeH="0" baseline="0" noProof="0" dirty="0">
                <a:ln>
                  <a:noFill/>
                </a:ln>
                <a:solidFill>
                  <a:srgbClr val="C00000"/>
                </a:solidFill>
                <a:effectLst/>
                <a:uLnTx/>
                <a:uFillTx/>
                <a:latin typeface="Corbel" panose="020B0503020204020204"/>
                <a:ea typeface="+mn-ea"/>
                <a:cs typeface="+mn-cs"/>
              </a:rPr>
              <a:t>&lt;% = </a:t>
            </a:r>
            <a:r>
              <a:rPr kumimoji="0" lang="fr-FR" sz="2000" b="1" i="0" u="none" strike="noStrike" kern="1200" cap="none" spc="0" normalizeH="0" baseline="0" noProof="0" dirty="0" err="1">
                <a:ln>
                  <a:noFill/>
                </a:ln>
                <a:solidFill>
                  <a:srgbClr val="C00000"/>
                </a:solidFill>
                <a:effectLst/>
                <a:uLnTx/>
                <a:uFillTx/>
                <a:latin typeface="Corbel" panose="020B0503020204020204"/>
                <a:ea typeface="+mn-ea"/>
                <a:cs typeface="+mn-cs"/>
              </a:rPr>
              <a:t>personne.nom</a:t>
            </a:r>
            <a:r>
              <a:rPr kumimoji="0" lang="fr-FR" sz="2000" b="1" i="0" u="none" strike="noStrike" kern="1200" cap="none" spc="0" normalizeH="0" baseline="0" noProof="0" dirty="0">
                <a:ln>
                  <a:noFill/>
                </a:ln>
                <a:solidFill>
                  <a:srgbClr val="C00000"/>
                </a:solidFill>
                <a:effectLst/>
                <a:uLnTx/>
                <a:uFillTx/>
                <a:latin typeface="Corbel" panose="020B0503020204020204"/>
                <a:ea typeface="+mn-ea"/>
                <a:cs typeface="+mn-cs"/>
              </a:rPr>
              <a:t> %&gt;.</a:t>
            </a:r>
          </a:p>
        </p:txBody>
      </p:sp>
      <p:sp>
        <p:nvSpPr>
          <p:cNvPr id="11" name="Rectangle 10"/>
          <p:cNvSpPr/>
          <p:nvPr/>
        </p:nvSpPr>
        <p:spPr>
          <a:xfrm>
            <a:off x="2380130" y="2511098"/>
            <a:ext cx="9590374" cy="110418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&lt;</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jsp:useBean</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id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"personne"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class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 </a:t>
            </a:r>
            <a:r>
              <a:rPr kumimoji="0" lang="fr-FR" sz="3200" b="1" i="0" u="none" strike="noStrike" kern="1200" cap="none" spc="0" normalizeH="0" baseline="30000" noProof="0" dirty="0" err="1">
                <a:ln>
                  <a:noFill/>
                </a:ln>
                <a:solidFill>
                  <a:srgbClr val="0B5501"/>
                </a:solidFill>
                <a:effectLst/>
                <a:uLnTx/>
                <a:uFillTx/>
                <a:latin typeface="Times-Roman" charset="0"/>
                <a:ea typeface="+mn-ea"/>
                <a:cs typeface="+mn-cs"/>
              </a:rPr>
              <a:t>com.cours.jsp.</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Personne</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scope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"session" /&gt;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&lt;</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jsp:getProperty</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err="1">
                <a:ln>
                  <a:noFill/>
                </a:ln>
                <a:solidFill>
                  <a:srgbClr val="0B5501"/>
                </a:solidFill>
                <a:effectLst/>
                <a:uLnTx/>
                <a:uFillTx/>
                <a:latin typeface="Times-Roman" charset="0"/>
                <a:ea typeface="+mn-ea"/>
                <a:cs typeface="+mn-cs"/>
              </a:rPr>
              <a:t>name</a:t>
            </a:r>
            <a:r>
              <a:rPr kumimoji="0" lang="fr-FR" sz="3200" b="1" i="0" u="none" strike="noStrike" kern="1200" cap="none" spc="0" normalizeH="0" baseline="30000" noProof="0" dirty="0">
                <a:ln>
                  <a:noFill/>
                </a:ln>
                <a:solidFill>
                  <a:srgbClr val="0B5501"/>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 personne " </a:t>
            </a:r>
            <a:r>
              <a:rPr kumimoji="0" lang="fr-FR" sz="3200" b="1" i="0" u="none" strike="noStrike" kern="1200" cap="none" spc="0" normalizeH="0" baseline="30000" noProof="0" dirty="0" err="1">
                <a:ln>
                  <a:noFill/>
                </a:ln>
                <a:solidFill>
                  <a:srgbClr val="0B5501"/>
                </a:solidFill>
                <a:effectLst/>
                <a:uLnTx/>
                <a:uFillTx/>
                <a:latin typeface="Times-Roman" charset="0"/>
                <a:ea typeface="+mn-ea"/>
                <a:cs typeface="+mn-cs"/>
              </a:rPr>
              <a:t>property</a:t>
            </a:r>
            <a:r>
              <a:rPr kumimoji="0" lang="fr-FR" sz="3200" b="1" i="0" u="none" strike="noStrike" kern="1200" cap="none" spc="0" normalizeH="0" baseline="30000" noProof="0" dirty="0">
                <a:ln>
                  <a:noFill/>
                </a:ln>
                <a:solidFill>
                  <a:srgbClr val="0B5501"/>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nom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/&gt;</a:t>
            </a:r>
            <a:endParaRPr kumimoji="0" lang="fr-FR" sz="32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2" name="Espace réservé du contenu 2"/>
          <p:cNvSpPr txBox="1">
            <a:spLocks/>
          </p:cNvSpPr>
          <p:nvPr/>
        </p:nvSpPr>
        <p:spPr>
          <a:xfrm>
            <a:off x="2380130" y="3701746"/>
            <a:ext cx="9590374" cy="47757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457200" marR="0" lvl="1" indent="0" algn="l" defTabSz="457200" rtl="0" eaLnBrk="1" fontAlgn="auto" latinLnBrk="0" hangingPunct="1">
              <a:lnSpc>
                <a:spcPct val="100000"/>
              </a:lnSpc>
              <a:spcBef>
                <a:spcPct val="20000"/>
              </a:spcBef>
              <a:spcAft>
                <a:spcPts val="600"/>
              </a:spcAft>
              <a:buClr>
                <a:srgbClr val="30ACEC">
                  <a:lumMod val="75000"/>
                </a:srgbClr>
              </a:buClr>
              <a:buSzPct val="145000"/>
              <a:buFont typeface="Arial"/>
              <a:buNone/>
              <a:tabLst/>
              <a:defRPr/>
            </a:pPr>
            <a:r>
              <a:rPr kumimoji="0" lang="fr-FR" sz="2200" b="0" i="0" u="none" strike="noStrike" kern="1200" cap="none" spc="0" normalizeH="0" baseline="0" noProof="0" dirty="0">
                <a:ln>
                  <a:noFill/>
                </a:ln>
                <a:solidFill>
                  <a:prstClr val="black"/>
                </a:solidFill>
                <a:effectLst/>
                <a:uLnTx/>
                <a:uFillTx/>
                <a:latin typeface="Corbel" panose="020B0503020204020204"/>
                <a:ea typeface="+mn-ea"/>
                <a:cs typeface="+mn-cs"/>
              </a:rPr>
              <a:t>Equivalence de cette expression:</a:t>
            </a:r>
            <a:endParaRPr kumimoji="0" lang="fr-FR" sz="2800" b="1" i="0" u="none" strike="noStrike" kern="1200" cap="none" spc="0" normalizeH="0" baseline="0" noProof="0" dirty="0">
              <a:ln>
                <a:noFill/>
              </a:ln>
              <a:solidFill>
                <a:srgbClr val="FF0000"/>
              </a:solidFill>
              <a:effectLst/>
              <a:uLnTx/>
              <a:uFillTx/>
              <a:latin typeface="Corbel" panose="020B0503020204020204"/>
              <a:ea typeface="+mn-ea"/>
              <a:cs typeface="+mn-cs"/>
            </a:endParaRPr>
          </a:p>
        </p:txBody>
      </p:sp>
      <p:sp>
        <p:nvSpPr>
          <p:cNvPr id="13" name="Rectangle 12"/>
          <p:cNvSpPr/>
          <p:nvPr/>
        </p:nvSpPr>
        <p:spPr>
          <a:xfrm>
            <a:off x="2380130" y="4243573"/>
            <a:ext cx="9590374" cy="10949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&lt; </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jsp:useBean</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id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"personne"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class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err="1">
                <a:ln>
                  <a:noFill/>
                </a:ln>
                <a:solidFill>
                  <a:srgbClr val="0B5501"/>
                </a:solidFill>
                <a:effectLst/>
                <a:uLnTx/>
                <a:uFillTx/>
                <a:latin typeface="Times-Roman" charset="0"/>
                <a:ea typeface="+mn-ea"/>
                <a:cs typeface="+mn-cs"/>
              </a:rPr>
              <a:t>com.cours.jsp.</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Personne</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scope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"session" /&gt;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3200" b="0" i="0" u="none" strike="noStrike" kern="1200" cap="none" spc="0" normalizeH="0" baseline="30000" noProof="0" dirty="0">
                <a:ln>
                  <a:noFill/>
                </a:ln>
                <a:solidFill>
                  <a:srgbClr val="000000"/>
                </a:solidFill>
                <a:effectLst/>
                <a:uLnTx/>
                <a:uFillTx/>
                <a:latin typeface="Times-Roman" charset="0"/>
                <a:ea typeface="+mn-ea"/>
                <a:cs typeface="Mangal" panose="02040503050203030202" pitchFamily="18" charset="0"/>
              </a:rPr>
              <a:t>&lt;% = </a:t>
            </a:r>
            <a:r>
              <a:rPr kumimoji="0" lang="mr-IN" sz="3200" b="0" i="0" u="none" strike="noStrike" kern="1200" cap="none" spc="0" normalizeH="0" baseline="30000" noProof="0" dirty="0" err="1">
                <a:ln>
                  <a:noFill/>
                </a:ln>
                <a:solidFill>
                  <a:srgbClr val="000000"/>
                </a:solidFill>
                <a:effectLst/>
                <a:uLnTx/>
                <a:uFillTx/>
                <a:latin typeface="Times-Roman" charset="0"/>
                <a:ea typeface="+mn-ea"/>
                <a:cs typeface="Mangal" panose="02040503050203030202" pitchFamily="18" charset="0"/>
              </a:rPr>
              <a:t>personne.getNom</a:t>
            </a:r>
            <a:r>
              <a:rPr kumimoji="0" lang="mr-IN" sz="3200" b="0" i="0" u="none" strike="noStrike" kern="1200" cap="none" spc="0" normalizeH="0" baseline="30000" noProof="0" dirty="0">
                <a:ln>
                  <a:noFill/>
                </a:ln>
                <a:solidFill>
                  <a:srgbClr val="000000"/>
                </a:solidFill>
                <a:effectLst/>
                <a:uLnTx/>
                <a:uFillTx/>
                <a:latin typeface="Times-Roman" charset="0"/>
                <a:ea typeface="+mn-ea"/>
                <a:cs typeface="Mangal" panose="02040503050203030202" pitchFamily="18" charset="0"/>
              </a:rPr>
              <a:t> ( ) %&gt;</a:t>
            </a:r>
            <a:endParaRPr kumimoji="0" lang="fr-FR" sz="32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9634981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0" name="Espace réservé du contenu 2"/>
          <p:cNvSpPr>
            <a:spLocks noGrp="1"/>
          </p:cNvSpPr>
          <p:nvPr>
            <p:ph idx="1"/>
          </p:nvPr>
        </p:nvSpPr>
        <p:spPr>
          <a:xfrm>
            <a:off x="1491522" y="868362"/>
            <a:ext cx="10700478" cy="1847944"/>
          </a:xfrm>
        </p:spPr>
        <p:txBody>
          <a:bodyPr>
            <a:noAutofit/>
          </a:bodyPr>
          <a:lstStyle/>
          <a:p>
            <a:pPr lvl="1"/>
            <a:endParaRPr lang="fr-FR" dirty="0"/>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p:txBody>
      </p:sp>
      <p:sp>
        <p:nvSpPr>
          <p:cNvPr id="7" name="Titre 1"/>
          <p:cNvSpPr txBox="1">
            <a:spLocks/>
          </p:cNvSpPr>
          <p:nvPr/>
        </p:nvSpPr>
        <p:spPr>
          <a:xfrm>
            <a:off x="1491522" y="0"/>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Les actions</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
        <p:nvSpPr>
          <p:cNvPr id="8" name="Espace réservé du contenu 2"/>
          <p:cNvSpPr txBox="1">
            <a:spLocks/>
          </p:cNvSpPr>
          <p:nvPr/>
        </p:nvSpPr>
        <p:spPr>
          <a:xfrm>
            <a:off x="1491522" y="868361"/>
            <a:ext cx="10478982" cy="194207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fr-FR" sz="2800" b="1" i="0" u="none" strike="noStrike" kern="1200" cap="none" spc="0" normalizeH="0" baseline="0" noProof="0" dirty="0">
                <a:ln>
                  <a:noFill/>
                </a:ln>
                <a:solidFill>
                  <a:srgbClr val="C00000"/>
                </a:solidFill>
                <a:effectLst/>
                <a:uLnTx/>
                <a:uFillTx/>
                <a:latin typeface="Corbel" panose="020B0503020204020204"/>
                <a:ea typeface="+mn-ea"/>
                <a:cs typeface="+mn-cs"/>
              </a:rPr>
              <a:t>&lt; </a:t>
            </a:r>
            <a:r>
              <a:rPr kumimoji="0" lang="fr-FR" sz="2800" b="1" i="0" u="none" strike="noStrike" kern="1200" cap="none" spc="0" normalizeH="0" baseline="0" noProof="0" dirty="0" err="1">
                <a:ln>
                  <a:noFill/>
                </a:ln>
                <a:solidFill>
                  <a:srgbClr val="C00000"/>
                </a:solidFill>
                <a:effectLst/>
                <a:uLnTx/>
                <a:uFillTx/>
                <a:latin typeface="Corbel" panose="020B0503020204020204"/>
                <a:ea typeface="+mn-ea"/>
                <a:cs typeface="+mn-cs"/>
              </a:rPr>
              <a:t>jsp:forward</a:t>
            </a:r>
            <a:r>
              <a:rPr kumimoji="0" lang="fr-FR" sz="2800" b="1" i="0" u="none" strike="noStrike" kern="1200" cap="none" spc="0" normalizeH="0" baseline="0" noProof="0" dirty="0">
                <a:ln>
                  <a:noFill/>
                </a:ln>
                <a:solidFill>
                  <a:srgbClr val="C00000"/>
                </a:solidFill>
                <a:effectLst/>
                <a:uLnTx/>
                <a:uFillTx/>
                <a:latin typeface="Corbel" panose="020B0503020204020204"/>
                <a:ea typeface="+mn-ea"/>
                <a:cs typeface="+mn-cs"/>
              </a:rPr>
              <a:t> /&gt;:</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 cette action permet de transférer le contrôle à une autre JSP ou à une servlet. Voici la syntaxe:</a:t>
            </a:r>
            <a:endParaRPr kumimoji="0" lang="fr-FR" sz="2400" b="1" i="0" u="none" strike="noStrike" kern="1200" cap="none" spc="0" normalizeH="0" baseline="0" noProof="0" dirty="0">
              <a:ln>
                <a:noFill/>
              </a:ln>
              <a:solidFill>
                <a:srgbClr val="212121"/>
              </a:solidFill>
              <a:effectLst/>
              <a:uLnTx/>
              <a:uFillTx/>
              <a:latin typeface="Corbel" panose="020B0503020204020204"/>
              <a:ea typeface="+mn-ea"/>
              <a:cs typeface="+mn-cs"/>
            </a:endParaRPr>
          </a:p>
          <a:p>
            <a:pPr marL="1543050" marR="0" lvl="3" indent="-171450" algn="l" defTabSz="457200" rtl="0" eaLnBrk="1" fontAlgn="auto" latinLnBrk="0" hangingPunct="1">
              <a:lnSpc>
                <a:spcPct val="100000"/>
              </a:lnSpc>
              <a:spcBef>
                <a:spcPct val="20000"/>
              </a:spcBef>
              <a:spcAft>
                <a:spcPts val="600"/>
              </a:spcAft>
              <a:buClr>
                <a:srgbClr val="30ACEC">
                  <a:lumMod val="75000"/>
                </a:srgbClr>
              </a:buClr>
              <a:buSzPct val="145000"/>
              <a:buFont typeface="Wingdings" charset="2"/>
              <a:buChar char="ü"/>
              <a:tabLst/>
              <a:defRPr/>
            </a:pPr>
            <a:r>
              <a:rPr kumimoji="0" lang="fr-FR" sz="2400" b="1" i="0" u="none" strike="noStrike" kern="1200" cap="none" spc="0" normalizeH="0" baseline="0" noProof="0" dirty="0">
                <a:ln>
                  <a:noFill/>
                </a:ln>
                <a:solidFill>
                  <a:srgbClr val="C00000"/>
                </a:solidFill>
                <a:effectLst/>
                <a:uLnTx/>
                <a:uFillTx/>
                <a:latin typeface="Corbel" panose="020B0503020204020204"/>
                <a:ea typeface="+mn-ea"/>
                <a:cs typeface="+mn-cs"/>
              </a:rPr>
              <a:t>Exemple 1:</a:t>
            </a:r>
            <a:r>
              <a:rPr kumimoji="0" lang="fr-FR" sz="2400" b="1" i="0" u="none" strike="noStrike" kern="1200" cap="none" spc="0" normalizeH="0" baseline="0" noProof="0" dirty="0">
                <a:ln>
                  <a:noFill/>
                </a:ln>
                <a:solidFill>
                  <a:srgbClr val="212121"/>
                </a:solidFill>
                <a:effectLst/>
                <a:uLnTx/>
                <a:uFillTx/>
                <a:latin typeface="Corbel" panose="020B0503020204020204"/>
                <a:ea typeface="+mn-ea"/>
                <a:cs typeface="+mn-cs"/>
              </a:rPr>
              <a:t> </a:t>
            </a:r>
          </a:p>
        </p:txBody>
      </p:sp>
      <p:sp>
        <p:nvSpPr>
          <p:cNvPr id="14" name="Rectangle 13"/>
          <p:cNvSpPr/>
          <p:nvPr/>
        </p:nvSpPr>
        <p:spPr>
          <a:xfrm>
            <a:off x="2380130" y="2511098"/>
            <a:ext cx="9590374" cy="50104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&lt; </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jsp:forward</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page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 </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verspage.jsp</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 /&gt;</a:t>
            </a:r>
            <a:endParaRPr kumimoji="0" lang="fr-FR" sz="32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5" name="Espace réservé du contenu 2"/>
          <p:cNvSpPr txBox="1">
            <a:spLocks/>
          </p:cNvSpPr>
          <p:nvPr/>
        </p:nvSpPr>
        <p:spPr>
          <a:xfrm>
            <a:off x="2380130" y="3114580"/>
            <a:ext cx="9590374" cy="477573"/>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457200" marR="0" lvl="1" indent="0" algn="l" defTabSz="457200" rtl="0" eaLnBrk="1" fontAlgn="auto" latinLnBrk="0" hangingPunct="1">
              <a:lnSpc>
                <a:spcPct val="100000"/>
              </a:lnSpc>
              <a:spcBef>
                <a:spcPct val="20000"/>
              </a:spcBef>
              <a:spcAft>
                <a:spcPts val="600"/>
              </a:spcAft>
              <a:buClr>
                <a:srgbClr val="30ACEC">
                  <a:lumMod val="75000"/>
                </a:srgbClr>
              </a:buClr>
              <a:buSzPct val="145000"/>
              <a:buFont typeface="Arial"/>
              <a:buNone/>
              <a:tabLst/>
              <a:defRPr/>
            </a:pPr>
            <a:r>
              <a:rPr kumimoji="0" lang="fr-FR" sz="2200" b="0" i="0" u="none" strike="noStrike" kern="1200" cap="none" spc="0" normalizeH="0" baseline="0" noProof="0" dirty="0">
                <a:ln>
                  <a:noFill/>
                </a:ln>
                <a:solidFill>
                  <a:prstClr val="black"/>
                </a:solidFill>
                <a:effectLst/>
                <a:uLnTx/>
                <a:uFillTx/>
                <a:latin typeface="Corbel" panose="020B0503020204020204"/>
                <a:ea typeface="+mn-ea"/>
                <a:cs typeface="+mn-cs"/>
              </a:rPr>
              <a:t>Equivalence de cette expression:</a:t>
            </a:r>
            <a:endParaRPr kumimoji="0" lang="fr-FR" sz="2800" b="1" i="0" u="none" strike="noStrike" kern="1200" cap="none" spc="0" normalizeH="0" baseline="0" noProof="0" dirty="0">
              <a:ln>
                <a:noFill/>
              </a:ln>
              <a:solidFill>
                <a:srgbClr val="FF0000"/>
              </a:solidFill>
              <a:effectLst/>
              <a:uLnTx/>
              <a:uFillTx/>
              <a:latin typeface="Corbel" panose="020B0503020204020204"/>
              <a:ea typeface="+mn-ea"/>
              <a:cs typeface="+mn-cs"/>
            </a:endParaRPr>
          </a:p>
        </p:txBody>
      </p:sp>
      <p:sp>
        <p:nvSpPr>
          <p:cNvPr id="16" name="Rectangle 15"/>
          <p:cNvSpPr/>
          <p:nvPr/>
        </p:nvSpPr>
        <p:spPr>
          <a:xfrm>
            <a:off x="2380130" y="3859305"/>
            <a:ext cx="9590374" cy="15924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30000" noProof="0" dirty="0">
                <a:ln>
                  <a:noFill/>
                </a:ln>
                <a:solidFill>
                  <a:srgbClr val="0B5501"/>
                </a:solidFill>
                <a:effectLst/>
                <a:uLnTx/>
                <a:uFillTx/>
                <a:latin typeface="Times-Roman" charset="0"/>
                <a:ea typeface="+mn-ea"/>
                <a:cs typeface="+mn-cs"/>
              </a:rPr>
              <a:t>&lt;% </a:t>
            </a:r>
            <a:r>
              <a:rPr kumimoji="0" lang="fr-FR" sz="3200" b="1" i="0" u="none" strike="noStrike" kern="1200" cap="none" spc="0" normalizeH="0" baseline="30000" noProof="0" dirty="0" err="1">
                <a:ln>
                  <a:noFill/>
                </a:ln>
                <a:solidFill>
                  <a:srgbClr val="0B5501"/>
                </a:solidFill>
                <a:effectLst/>
                <a:uLnTx/>
                <a:uFillTx/>
                <a:latin typeface="Times-Roman" charset="0"/>
                <a:ea typeface="+mn-ea"/>
                <a:cs typeface="+mn-cs"/>
              </a:rPr>
              <a:t>RequestDispatcher</a:t>
            </a:r>
            <a:r>
              <a:rPr kumimoji="0" lang="fr-FR" sz="3200" b="1" i="0" u="none" strike="noStrike" kern="1200" cap="none" spc="0" normalizeH="0" baseline="30000" noProof="0" dirty="0">
                <a:ln>
                  <a:noFill/>
                </a:ln>
                <a:solidFill>
                  <a:srgbClr val="0B5501"/>
                </a:solidFill>
                <a:effectLst/>
                <a:uLnTx/>
                <a:uFillTx/>
                <a:latin typeface="Times-Roman" charset="0"/>
                <a:ea typeface="+mn-ea"/>
                <a:cs typeface="+mn-cs"/>
              </a:rPr>
              <a:t> </a:t>
            </a:r>
            <a:r>
              <a:rPr kumimoji="0" lang="fr-FR" sz="3200" b="1" i="0" u="none" strike="noStrike" kern="1200" cap="none" spc="0" normalizeH="0" baseline="30000" noProof="0" dirty="0" err="1">
                <a:ln>
                  <a:noFill/>
                </a:ln>
                <a:solidFill>
                  <a:srgbClr val="0B5501"/>
                </a:solidFill>
                <a:effectLst/>
                <a:uLnTx/>
                <a:uFillTx/>
                <a:latin typeface="Times-Roman" charset="0"/>
                <a:ea typeface="+mn-ea"/>
                <a:cs typeface="+mn-cs"/>
              </a:rPr>
              <a:t>disp</a:t>
            </a:r>
            <a:r>
              <a:rPr kumimoji="0" lang="fr-FR" sz="3200" b="1" i="0" u="none" strike="noStrike" kern="1200" cap="none" spc="0" normalizeH="0" baseline="30000" noProof="0" dirty="0">
                <a:ln>
                  <a:noFill/>
                </a:ln>
                <a:solidFill>
                  <a:srgbClr val="0B5501"/>
                </a:solidFill>
                <a:effectLst/>
                <a:uLnTx/>
                <a:uFillTx/>
                <a:latin typeface="Times-Roman" charset="0"/>
                <a:ea typeface="+mn-ea"/>
                <a:cs typeface="+mn-cs"/>
              </a:rPr>
              <a:t> = </a:t>
            </a:r>
            <a:r>
              <a:rPr kumimoji="0" lang="fr-FR" sz="3200" b="1" i="0" u="none" strike="noStrike" kern="1200" cap="none" spc="0" normalizeH="0" baseline="30000" noProof="0" dirty="0" err="1">
                <a:ln>
                  <a:noFill/>
                </a:ln>
                <a:solidFill>
                  <a:srgbClr val="0B5501"/>
                </a:solidFill>
                <a:effectLst/>
                <a:uLnTx/>
                <a:uFillTx/>
                <a:latin typeface="Times-Roman" charset="0"/>
                <a:ea typeface="+mn-ea"/>
                <a:cs typeface="+mn-cs"/>
              </a:rPr>
              <a:t>request.getRequestDispatcher</a:t>
            </a:r>
            <a:r>
              <a:rPr kumimoji="0" lang="fr-FR" sz="3200" b="1" i="0" u="none" strike="noStrike" kern="1200" cap="none" spc="0" normalizeH="0" baseline="30000" noProof="0" dirty="0">
                <a:ln>
                  <a:noFill/>
                </a:ln>
                <a:solidFill>
                  <a:srgbClr val="0B5501"/>
                </a:solidFill>
                <a:effectLst/>
                <a:uLnTx/>
                <a:uFillTx/>
                <a:latin typeface="Times-Roman" charset="0"/>
                <a:ea typeface="+mn-ea"/>
                <a:cs typeface="+mn-cs"/>
              </a:rPr>
              <a:t> </a:t>
            </a:r>
            <a:r>
              <a:rPr kumimoji="0" lang="fr-FR" sz="3200" b="0" i="0" u="none" strike="noStrike" kern="1200" cap="none" spc="0" normalizeH="0" baseline="30000" noProof="0" dirty="0">
                <a:ln>
                  <a:noFill/>
                </a:ln>
                <a:solidFill>
                  <a:srgbClr val="000000"/>
                </a:solidFill>
                <a:effectLst/>
                <a:uLnTx/>
                <a:uFillTx/>
                <a:latin typeface="Times-Roman" charset="0"/>
                <a:ea typeface="+mn-ea"/>
                <a:cs typeface="+mn-cs"/>
              </a:rPr>
              <a:t>(</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verspage.jsp</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 </a:t>
            </a:r>
            <a:r>
              <a:rPr kumimoji="0" lang="fr-FR" sz="3200" b="0" i="0" u="none" strike="noStrike" kern="1200" cap="none" spc="0" normalizeH="0" baseline="30000" noProof="0" dirty="0">
                <a:ln>
                  <a:noFill/>
                </a:ln>
                <a:solidFill>
                  <a:srgbClr val="000000"/>
                </a:solidFill>
                <a:effectLst/>
                <a:uLnTx/>
                <a:uFillTx/>
                <a:latin typeface="Times-Roman" charset="0"/>
                <a:ea typeface="+mn-ea"/>
                <a:cs typeface="+mn-cs"/>
              </a:rPr>
              <a:t>); </a:t>
            </a:r>
            <a:r>
              <a:rPr kumimoji="0" lang="fr-FR" sz="3200" b="1" i="0" u="none" strike="noStrike" kern="1200" cap="none" spc="0" normalizeH="0" baseline="30000" noProof="0" dirty="0" err="1">
                <a:ln>
                  <a:noFill/>
                </a:ln>
                <a:solidFill>
                  <a:srgbClr val="0B5501"/>
                </a:solidFill>
                <a:effectLst/>
                <a:uLnTx/>
                <a:uFillTx/>
                <a:latin typeface="Times-Roman" charset="0"/>
                <a:ea typeface="+mn-ea"/>
                <a:cs typeface="+mn-cs"/>
              </a:rPr>
              <a:t>disp.</a:t>
            </a:r>
            <a:r>
              <a:rPr kumimoji="0" lang="fr-FR" sz="3200" b="1" i="0" u="none" strike="noStrike" kern="1200" cap="none" spc="0" normalizeH="0" baseline="30000" noProof="0" dirty="0" err="1">
                <a:ln>
                  <a:noFill/>
                </a:ln>
                <a:solidFill>
                  <a:srgbClr val="FB0007"/>
                </a:solidFill>
                <a:effectLst/>
                <a:uLnTx/>
                <a:uFillTx/>
                <a:latin typeface="Times-Roman" charset="0"/>
                <a:ea typeface="+mn-ea"/>
                <a:cs typeface="+mn-cs"/>
              </a:rPr>
              <a:t>forward</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0B5501"/>
                </a:solidFill>
                <a:effectLst/>
                <a:uLnTx/>
                <a:uFillTx/>
                <a:latin typeface="Times-Roman" charset="0"/>
                <a:ea typeface="+mn-ea"/>
                <a:cs typeface="+mn-cs"/>
              </a:rPr>
              <a:t>(request, response);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3200" b="1" i="0" u="none" strike="noStrike" kern="1200" cap="none" spc="0" normalizeH="0" baseline="30000" noProof="0" dirty="0">
                <a:ln>
                  <a:noFill/>
                </a:ln>
                <a:solidFill>
                  <a:srgbClr val="0B5501"/>
                </a:solidFill>
                <a:effectLst/>
                <a:uLnTx/>
                <a:uFillTx/>
                <a:latin typeface="Times-Roman" charset="0"/>
                <a:ea typeface="+mn-ea"/>
                <a:cs typeface="Mangal" panose="02040503050203030202" pitchFamily="18" charset="0"/>
              </a:rPr>
              <a:t>%&gt;.</a:t>
            </a:r>
            <a:endParaRPr kumimoji="0" lang="fr-FR" sz="32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718844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0" name="Espace réservé du contenu 2"/>
          <p:cNvSpPr>
            <a:spLocks noGrp="1"/>
          </p:cNvSpPr>
          <p:nvPr>
            <p:ph idx="1"/>
          </p:nvPr>
        </p:nvSpPr>
        <p:spPr>
          <a:xfrm>
            <a:off x="1491522" y="868362"/>
            <a:ext cx="10700478" cy="1847944"/>
          </a:xfrm>
        </p:spPr>
        <p:txBody>
          <a:bodyPr>
            <a:noAutofit/>
          </a:bodyPr>
          <a:lstStyle/>
          <a:p>
            <a:pPr lvl="1"/>
            <a:endParaRPr lang="fr-FR" dirty="0"/>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p:txBody>
      </p:sp>
      <p:sp>
        <p:nvSpPr>
          <p:cNvPr id="7" name="Titre 1"/>
          <p:cNvSpPr txBox="1">
            <a:spLocks/>
          </p:cNvSpPr>
          <p:nvPr/>
        </p:nvSpPr>
        <p:spPr>
          <a:xfrm>
            <a:off x="1491522" y="0"/>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Les actions</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
        <p:nvSpPr>
          <p:cNvPr id="8" name="Espace réservé du contenu 2"/>
          <p:cNvSpPr txBox="1">
            <a:spLocks/>
          </p:cNvSpPr>
          <p:nvPr/>
        </p:nvSpPr>
        <p:spPr>
          <a:xfrm>
            <a:off x="1491522" y="868361"/>
            <a:ext cx="10478982" cy="1942074"/>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fr-FR" sz="2800" b="1" i="0" u="none" strike="noStrike" kern="1200" cap="none" spc="0" normalizeH="0" baseline="0" noProof="0" dirty="0">
                <a:ln>
                  <a:noFill/>
                </a:ln>
                <a:solidFill>
                  <a:srgbClr val="C00000"/>
                </a:solidFill>
                <a:effectLst/>
                <a:uLnTx/>
                <a:uFillTx/>
                <a:latin typeface="Corbel" panose="020B0503020204020204"/>
                <a:ea typeface="+mn-ea"/>
                <a:cs typeface="+mn-cs"/>
              </a:rPr>
              <a:t>&lt; </a:t>
            </a:r>
            <a:r>
              <a:rPr kumimoji="0" lang="fr-FR" sz="2800" b="1" i="0" u="none" strike="noStrike" kern="1200" cap="none" spc="0" normalizeH="0" baseline="0" noProof="0" dirty="0" err="1">
                <a:ln>
                  <a:noFill/>
                </a:ln>
                <a:solidFill>
                  <a:srgbClr val="C00000"/>
                </a:solidFill>
                <a:effectLst/>
                <a:uLnTx/>
                <a:uFillTx/>
                <a:latin typeface="Corbel" panose="020B0503020204020204"/>
                <a:ea typeface="+mn-ea"/>
                <a:cs typeface="+mn-cs"/>
              </a:rPr>
              <a:t>jsp:forward</a:t>
            </a:r>
            <a:r>
              <a:rPr kumimoji="0" lang="fr-FR" sz="2800" b="1" i="0" u="none" strike="noStrike" kern="1200" cap="none" spc="0" normalizeH="0" baseline="0" noProof="0" dirty="0">
                <a:ln>
                  <a:noFill/>
                </a:ln>
                <a:solidFill>
                  <a:srgbClr val="C00000"/>
                </a:solidFill>
                <a:effectLst/>
                <a:uLnTx/>
                <a:uFillTx/>
                <a:latin typeface="Corbel" panose="020B0503020204020204"/>
                <a:ea typeface="+mn-ea"/>
                <a:cs typeface="+mn-cs"/>
              </a:rPr>
              <a:t> /&gt;:</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 cette action permet de transférer le contrôle à une autre JSP ou à une servlet. Voici la syntaxe:</a:t>
            </a:r>
            <a:endParaRPr kumimoji="0" lang="fr-FR" sz="2400" b="1" i="0" u="none" strike="noStrike" kern="1200" cap="none" spc="0" normalizeH="0" baseline="0" noProof="0" dirty="0">
              <a:ln>
                <a:noFill/>
              </a:ln>
              <a:solidFill>
                <a:srgbClr val="212121"/>
              </a:solidFill>
              <a:effectLst/>
              <a:uLnTx/>
              <a:uFillTx/>
              <a:latin typeface="Corbel" panose="020B0503020204020204"/>
              <a:ea typeface="+mn-ea"/>
              <a:cs typeface="+mn-cs"/>
            </a:endParaRPr>
          </a:p>
          <a:p>
            <a:pPr marL="1543050" marR="0" lvl="3" indent="-171450" algn="l" defTabSz="457200" rtl="0" eaLnBrk="1" fontAlgn="auto" latinLnBrk="0" hangingPunct="1">
              <a:lnSpc>
                <a:spcPct val="100000"/>
              </a:lnSpc>
              <a:spcBef>
                <a:spcPct val="20000"/>
              </a:spcBef>
              <a:spcAft>
                <a:spcPts val="600"/>
              </a:spcAft>
              <a:buClr>
                <a:srgbClr val="30ACEC">
                  <a:lumMod val="75000"/>
                </a:srgbClr>
              </a:buClr>
              <a:buSzPct val="145000"/>
              <a:buFont typeface="Wingdings" charset="2"/>
              <a:buChar char="ü"/>
              <a:tabLst/>
              <a:defRPr/>
            </a:pPr>
            <a:r>
              <a:rPr kumimoji="0" lang="fr-FR" sz="2400" b="1" i="0" u="none" strike="noStrike" kern="1200" cap="none" spc="0" normalizeH="0" baseline="0" noProof="0" dirty="0">
                <a:ln>
                  <a:noFill/>
                </a:ln>
                <a:solidFill>
                  <a:srgbClr val="C00000"/>
                </a:solidFill>
                <a:effectLst/>
                <a:uLnTx/>
                <a:uFillTx/>
                <a:latin typeface="Corbel" panose="020B0503020204020204"/>
                <a:ea typeface="+mn-ea"/>
                <a:cs typeface="+mn-cs"/>
              </a:rPr>
              <a:t>Exemple 2:</a:t>
            </a:r>
            <a:r>
              <a:rPr kumimoji="0" lang="fr-FR" sz="2400" b="1" i="0" u="none" strike="noStrike" kern="1200" cap="none" spc="0" normalizeH="0" baseline="0" noProof="0" dirty="0">
                <a:ln>
                  <a:noFill/>
                </a:ln>
                <a:solidFill>
                  <a:srgbClr val="212121"/>
                </a:solidFill>
                <a:effectLst/>
                <a:uLnTx/>
                <a:uFillTx/>
                <a:latin typeface="Corbel" panose="020B0503020204020204"/>
                <a:ea typeface="+mn-ea"/>
                <a:cs typeface="+mn-cs"/>
              </a:rPr>
              <a:t> </a:t>
            </a:r>
          </a:p>
        </p:txBody>
      </p:sp>
      <p:sp>
        <p:nvSpPr>
          <p:cNvPr id="14" name="Rectangle 13"/>
          <p:cNvSpPr/>
          <p:nvPr/>
        </p:nvSpPr>
        <p:spPr>
          <a:xfrm>
            <a:off x="2572128" y="2522759"/>
            <a:ext cx="9590374" cy="183230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&lt; </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jsp:forward</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page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 </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verspage.jsp</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30000" noProof="0" dirty="0">
                <a:ln>
                  <a:noFill/>
                </a:ln>
                <a:solidFill>
                  <a:srgbClr val="000000"/>
                </a:solidFill>
                <a:effectLst/>
                <a:uLnTx/>
                <a:uFillTx/>
                <a:latin typeface="Times-Roman" charset="0"/>
                <a:ea typeface="+mn-ea"/>
                <a:cs typeface="+mn-cs"/>
              </a:rPr>
              <a:t>&lt; </a:t>
            </a:r>
            <a:r>
              <a:rPr kumimoji="0" lang="fr-FR" sz="3200" b="1" i="0" u="none" strike="noStrike" kern="1200" cap="none" spc="0" normalizeH="0" baseline="30000" noProof="0" dirty="0" err="1">
                <a:ln>
                  <a:noFill/>
                </a:ln>
                <a:solidFill>
                  <a:srgbClr val="000000"/>
                </a:solidFill>
                <a:effectLst/>
                <a:uLnTx/>
                <a:uFillTx/>
                <a:latin typeface="Times-Roman" charset="0"/>
                <a:ea typeface="+mn-ea"/>
                <a:cs typeface="+mn-cs"/>
              </a:rPr>
              <a:t>jsp:</a:t>
            </a:r>
            <a:r>
              <a:rPr kumimoji="0" lang="fr-FR" sz="3200" b="1" i="0" u="none" strike="noStrike" kern="1200" cap="none" spc="0" normalizeH="0" baseline="30000" noProof="0" dirty="0" err="1">
                <a:ln>
                  <a:noFill/>
                </a:ln>
                <a:solidFill>
                  <a:srgbClr val="FB0007"/>
                </a:solidFill>
                <a:effectLst/>
                <a:uLnTx/>
                <a:uFillTx/>
                <a:latin typeface="Times-Roman" charset="0"/>
                <a:ea typeface="+mn-ea"/>
                <a:cs typeface="+mn-cs"/>
              </a:rPr>
              <a:t>param</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 </a:t>
            </a:r>
            <a:r>
              <a:rPr kumimoji="0" lang="fr-FR" sz="3200" b="1" i="0" u="none" strike="noStrike" kern="1200" cap="none" spc="0" normalizeH="0" baseline="30000" noProof="0" dirty="0" err="1">
                <a:ln>
                  <a:noFill/>
                </a:ln>
                <a:solidFill>
                  <a:srgbClr val="000000"/>
                </a:solidFill>
                <a:effectLst/>
                <a:uLnTx/>
                <a:uFillTx/>
                <a:latin typeface="Times-Roman" charset="0"/>
                <a:ea typeface="+mn-ea"/>
                <a:cs typeface="+mn-cs"/>
              </a:rPr>
              <a:t>name</a:t>
            </a:r>
            <a:r>
              <a:rPr kumimoji="0" lang="fr-FR" sz="3200" b="1" i="0" u="none" strike="noStrike" kern="1200" cap="none" spc="0" normalizeH="0" baseline="30000" noProof="0" dirty="0">
                <a:ln>
                  <a:noFill/>
                </a:ln>
                <a:solidFill>
                  <a:srgbClr val="000000"/>
                </a:solidFill>
                <a:effectLst/>
                <a:uLnTx/>
                <a:uFillTx/>
                <a:latin typeface="Times-Roman" charset="0"/>
                <a:ea typeface="+mn-ea"/>
                <a:cs typeface="+mn-cs"/>
              </a:rPr>
              <a:t> =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000000"/>
                </a:solidFill>
                <a:effectLst/>
                <a:uLnTx/>
                <a:uFillTx/>
                <a:latin typeface="Times-Roman" charset="0"/>
                <a:ea typeface="+mn-ea"/>
                <a:cs typeface="+mn-cs"/>
              </a:rPr>
              <a:t>prénom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000000"/>
                </a:solidFill>
                <a:effectLst/>
                <a:uLnTx/>
                <a:uFillTx/>
                <a:latin typeface="Times-Roman" charset="0"/>
                <a:ea typeface="+mn-ea"/>
                <a:cs typeface="+mn-cs"/>
              </a:rPr>
              <a:t>value =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000000"/>
                </a:solidFill>
                <a:effectLst/>
                <a:uLnTx/>
                <a:uFillTx/>
                <a:latin typeface="Times-Roman" charset="0"/>
                <a:ea typeface="+mn-ea"/>
                <a:cs typeface="+mn-cs"/>
              </a:rPr>
              <a:t>joseph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000000"/>
                </a:solidFill>
                <a:effectLst/>
                <a:uLnTx/>
                <a:uFillTx/>
                <a:latin typeface="Times-Roman" charset="0"/>
                <a:ea typeface="+mn-ea"/>
                <a:cs typeface="+mn-cs"/>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30000" noProof="0" dirty="0">
                <a:ln>
                  <a:noFill/>
                </a:ln>
                <a:solidFill>
                  <a:srgbClr val="000000"/>
                </a:solidFill>
                <a:effectLst/>
                <a:uLnTx/>
                <a:uFillTx/>
                <a:latin typeface="Times-Roman" charset="0"/>
                <a:ea typeface="+mn-ea"/>
                <a:cs typeface="+mn-cs"/>
              </a:rPr>
              <a:t>&lt;</a:t>
            </a:r>
            <a:r>
              <a:rPr kumimoji="0" lang="fr-FR" sz="3200" b="1" i="0" u="none" strike="noStrike" kern="1200" cap="none" spc="0" normalizeH="0" baseline="30000" noProof="0" dirty="0" err="1">
                <a:ln>
                  <a:noFill/>
                </a:ln>
                <a:solidFill>
                  <a:srgbClr val="000000"/>
                </a:solidFill>
                <a:effectLst/>
                <a:uLnTx/>
                <a:uFillTx/>
                <a:latin typeface="Times-Roman" charset="0"/>
                <a:ea typeface="+mn-ea"/>
                <a:cs typeface="+mn-cs"/>
              </a:rPr>
              <a:t>jsp:</a:t>
            </a:r>
            <a:r>
              <a:rPr kumimoji="0" lang="fr-FR" sz="3200" b="1" i="0" u="none" strike="noStrike" kern="1200" cap="none" spc="0" normalizeH="0" baseline="30000" noProof="0" dirty="0" err="1">
                <a:ln>
                  <a:noFill/>
                </a:ln>
                <a:solidFill>
                  <a:srgbClr val="FB0007"/>
                </a:solidFill>
                <a:effectLst/>
                <a:uLnTx/>
                <a:uFillTx/>
                <a:latin typeface="Times-Roman" charset="0"/>
                <a:ea typeface="+mn-ea"/>
                <a:cs typeface="+mn-cs"/>
              </a:rPr>
              <a:t>param</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 </a:t>
            </a:r>
            <a:r>
              <a:rPr kumimoji="0" lang="fr-FR" sz="3200" b="1" i="0" u="none" strike="noStrike" kern="1200" cap="none" spc="0" normalizeH="0" baseline="30000" noProof="0" dirty="0" err="1">
                <a:ln>
                  <a:noFill/>
                </a:ln>
                <a:solidFill>
                  <a:srgbClr val="000000"/>
                </a:solidFill>
                <a:effectLst/>
                <a:uLnTx/>
                <a:uFillTx/>
                <a:latin typeface="Times-Roman" charset="0"/>
                <a:ea typeface="+mn-ea"/>
                <a:cs typeface="+mn-cs"/>
              </a:rPr>
              <a:t>name</a:t>
            </a:r>
            <a:r>
              <a:rPr kumimoji="0" lang="fr-FR" sz="3200" b="1" i="0" u="none" strike="noStrike" kern="1200" cap="none" spc="0" normalizeH="0" baseline="30000" noProof="0" dirty="0">
                <a:ln>
                  <a:noFill/>
                </a:ln>
                <a:solidFill>
                  <a:srgbClr val="000000"/>
                </a:solidFill>
                <a:effectLst/>
                <a:uLnTx/>
                <a:uFillTx/>
                <a:latin typeface="Times-Roman" charset="0"/>
                <a:ea typeface="+mn-ea"/>
                <a:cs typeface="+mn-cs"/>
              </a:rPr>
              <a:t>=</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a:t>
            </a:r>
            <a:r>
              <a:rPr kumimoji="0" lang="fr-FR" sz="3200" b="1" i="0" u="none" strike="noStrike" kern="1200" cap="none" spc="0" normalizeH="0" baseline="30000" noProof="0" dirty="0" err="1">
                <a:ln>
                  <a:noFill/>
                </a:ln>
                <a:solidFill>
                  <a:srgbClr val="000000"/>
                </a:solidFill>
                <a:effectLst/>
                <a:uLnTx/>
                <a:uFillTx/>
                <a:latin typeface="Times-Roman" charset="0"/>
                <a:ea typeface="+mn-ea"/>
                <a:cs typeface="+mn-cs"/>
              </a:rPr>
              <a:t>nom</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a:t>
            </a:r>
            <a:r>
              <a:rPr kumimoji="0" lang="fr-FR" sz="3200" b="1" i="0" u="none" strike="noStrike" kern="1200" cap="none" spc="0" normalizeH="0" baseline="30000" noProof="0" dirty="0" err="1">
                <a:ln>
                  <a:noFill/>
                </a:ln>
                <a:solidFill>
                  <a:srgbClr val="000000"/>
                </a:solidFill>
                <a:effectLst/>
                <a:uLnTx/>
                <a:uFillTx/>
                <a:latin typeface="Times-Roman" charset="0"/>
                <a:ea typeface="+mn-ea"/>
                <a:cs typeface="+mn-cs"/>
              </a:rPr>
              <a:t>value</a:t>
            </a:r>
            <a:r>
              <a:rPr kumimoji="0" lang="fr-FR" sz="3200" b="1" i="0" u="none" strike="noStrike" kern="1200" cap="none" spc="0" normalizeH="0" baseline="30000" noProof="0" dirty="0">
                <a:ln>
                  <a:noFill/>
                </a:ln>
                <a:solidFill>
                  <a:srgbClr val="000000"/>
                </a:solidFill>
                <a:effectLst/>
                <a:uLnTx/>
                <a:uFillTx/>
                <a:latin typeface="Times-Roman" charset="0"/>
                <a:ea typeface="+mn-ea"/>
                <a:cs typeface="+mn-cs"/>
              </a:rPr>
              <a:t>=</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a:t>
            </a:r>
            <a:r>
              <a:rPr kumimoji="0" lang="fr-FR" sz="3200" b="1" i="0" u="none" strike="noStrike" kern="1200" cap="none" spc="0" normalizeH="0" baseline="30000" noProof="0" dirty="0" err="1">
                <a:ln>
                  <a:noFill/>
                </a:ln>
                <a:solidFill>
                  <a:srgbClr val="000000"/>
                </a:solidFill>
                <a:effectLst/>
                <a:uLnTx/>
                <a:uFillTx/>
                <a:latin typeface="Times-Roman" charset="0"/>
                <a:ea typeface="+mn-ea"/>
                <a:cs typeface="+mn-cs"/>
              </a:rPr>
              <a:t>ndong</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a:t>
            </a:r>
            <a:r>
              <a:rPr kumimoji="0" lang="fr-FR" sz="3200" b="1" i="0" u="none" strike="noStrike" kern="1200" cap="none" spc="0" normalizeH="0" baseline="30000" noProof="0" dirty="0">
                <a:ln>
                  <a:noFill/>
                </a:ln>
                <a:solidFill>
                  <a:srgbClr val="000000"/>
                </a:solidFill>
                <a:effectLst/>
                <a:uLnTx/>
                <a:uFillTx/>
                <a:latin typeface="Times-Roman" charset="0"/>
                <a:ea typeface="+mn-ea"/>
                <a:cs typeface="+mn-cs"/>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&lt; </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jsp:forward</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&gt;</a:t>
            </a:r>
            <a:endParaRPr kumimoji="0" lang="fr-FR" sz="32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5" name="Espace réservé du contenu 2"/>
          <p:cNvSpPr txBox="1">
            <a:spLocks/>
          </p:cNvSpPr>
          <p:nvPr/>
        </p:nvSpPr>
        <p:spPr>
          <a:xfrm>
            <a:off x="2380130" y="4388742"/>
            <a:ext cx="9590374" cy="1362295"/>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457200" marR="0" lvl="1" indent="0" algn="l" defTabSz="457200" rtl="0" eaLnBrk="1" fontAlgn="auto" latinLnBrk="0" hangingPunct="1">
              <a:lnSpc>
                <a:spcPct val="100000"/>
              </a:lnSpc>
              <a:spcBef>
                <a:spcPct val="20000"/>
              </a:spcBef>
              <a:spcAft>
                <a:spcPts val="600"/>
              </a:spcAft>
              <a:buClr>
                <a:srgbClr val="30ACEC">
                  <a:lumMod val="75000"/>
                </a:srgbClr>
              </a:buClr>
              <a:buSzPct val="145000"/>
              <a:buFont typeface="Arial"/>
              <a:buNone/>
              <a:tabLst/>
              <a:defRPr/>
            </a:pPr>
            <a:r>
              <a:rPr kumimoji="0" lang="fr-FR" sz="2200" b="0" i="0" u="none" strike="noStrike" kern="1200" cap="none" spc="0" normalizeH="0" baseline="0" noProof="0" dirty="0">
                <a:ln>
                  <a:noFill/>
                </a:ln>
                <a:solidFill>
                  <a:prstClr val="black"/>
                </a:solidFill>
                <a:effectLst/>
                <a:uLnTx/>
                <a:uFillTx/>
                <a:latin typeface="Corbel" panose="020B0503020204020204"/>
                <a:ea typeface="+mn-ea"/>
                <a:cs typeface="+mn-cs"/>
              </a:rPr>
              <a:t>Cela signifie de transférer le contrôle à </a:t>
            </a:r>
            <a:r>
              <a:rPr kumimoji="0" lang="fr-FR" sz="2200" b="1" i="0" u="none" strike="noStrike" kern="1200" cap="none" spc="0" normalizeH="0" baseline="0" noProof="0" dirty="0" err="1">
                <a:ln>
                  <a:noFill/>
                </a:ln>
                <a:solidFill>
                  <a:srgbClr val="0432FF"/>
                </a:solidFill>
                <a:effectLst/>
                <a:uLnTx/>
                <a:uFillTx/>
                <a:latin typeface="Corbel" panose="020B0503020204020204"/>
                <a:ea typeface="+mn-ea"/>
                <a:cs typeface="+mn-cs"/>
              </a:rPr>
              <a:t>verspage.jsp</a:t>
            </a:r>
            <a:r>
              <a:rPr kumimoji="0" lang="fr-FR" sz="2200" b="0" i="0" u="none" strike="noStrike" kern="1200" cap="none" spc="0" normalizeH="0" baseline="0" noProof="0" dirty="0">
                <a:ln>
                  <a:noFill/>
                </a:ln>
                <a:solidFill>
                  <a:prstClr val="black"/>
                </a:solidFill>
                <a:effectLst/>
                <a:uLnTx/>
                <a:uFillTx/>
                <a:latin typeface="Corbel" panose="020B0503020204020204"/>
                <a:ea typeface="+mn-ea"/>
                <a:cs typeface="+mn-cs"/>
              </a:rPr>
              <a:t> tout en ajoutant en paramètres de la requête les paramètres indiqués par </a:t>
            </a:r>
            <a:r>
              <a:rPr kumimoji="0" lang="fr-FR" sz="2200" b="1" i="0" u="none" strike="noStrike" kern="1200" cap="none" spc="0" normalizeH="0" baseline="0" noProof="0" dirty="0" err="1">
                <a:ln>
                  <a:noFill/>
                </a:ln>
                <a:solidFill>
                  <a:srgbClr val="0432FF"/>
                </a:solidFill>
                <a:effectLst/>
                <a:uLnTx/>
                <a:uFillTx/>
                <a:latin typeface="Corbel" panose="020B0503020204020204"/>
                <a:ea typeface="+mn-ea"/>
                <a:cs typeface="+mn-cs"/>
              </a:rPr>
              <a:t>jsp:param</a:t>
            </a:r>
            <a:r>
              <a:rPr kumimoji="0" lang="fr-FR" sz="2200" b="1" i="0" u="none" strike="noStrike" kern="1200" cap="none" spc="0" normalizeH="0" baseline="0" noProof="0" dirty="0">
                <a:ln>
                  <a:noFill/>
                </a:ln>
                <a:solidFill>
                  <a:srgbClr val="0432FF"/>
                </a:solidFill>
                <a:effectLst/>
                <a:uLnTx/>
                <a:uFillTx/>
                <a:latin typeface="Corbel" panose="020B0503020204020204"/>
                <a:ea typeface="+mn-ea"/>
                <a:cs typeface="+mn-cs"/>
              </a:rPr>
              <a:t>.</a:t>
            </a:r>
          </a:p>
          <a:p>
            <a:pPr marL="457200" marR="0" lvl="1" indent="0" algn="l" defTabSz="457200" rtl="0" eaLnBrk="1" fontAlgn="auto" latinLnBrk="0" hangingPunct="1">
              <a:lnSpc>
                <a:spcPct val="100000"/>
              </a:lnSpc>
              <a:spcBef>
                <a:spcPct val="20000"/>
              </a:spcBef>
              <a:spcAft>
                <a:spcPts val="600"/>
              </a:spcAft>
              <a:buClr>
                <a:srgbClr val="30ACEC">
                  <a:lumMod val="75000"/>
                </a:srgbClr>
              </a:buClr>
              <a:buSzPct val="145000"/>
              <a:buFont typeface="Arial"/>
              <a:buNone/>
              <a:tabLst/>
              <a:defRPr/>
            </a:pPr>
            <a:r>
              <a:rPr kumimoji="0" lang="fr-FR" sz="2200" b="0" i="0" u="none" strike="noStrike" kern="1200" cap="none" spc="0" normalizeH="0" baseline="0" noProof="0" dirty="0">
                <a:ln>
                  <a:noFill/>
                </a:ln>
                <a:solidFill>
                  <a:prstClr val="black"/>
                </a:solidFill>
                <a:effectLst/>
                <a:uLnTx/>
                <a:uFillTx/>
                <a:latin typeface="Corbel" panose="020B0503020204020204"/>
                <a:ea typeface="+mn-ea"/>
                <a:cs typeface="+mn-cs"/>
              </a:rPr>
              <a:t>Et ces paramètres de formulaire peuvent être affichés dans </a:t>
            </a:r>
            <a:r>
              <a:rPr kumimoji="0" lang="fr-FR" sz="2200" b="1" i="0" u="none" strike="noStrike" kern="1200" cap="none" spc="0" normalizeH="0" baseline="0" noProof="0" dirty="0" err="1">
                <a:ln>
                  <a:noFill/>
                </a:ln>
                <a:solidFill>
                  <a:srgbClr val="0432FF"/>
                </a:solidFill>
                <a:effectLst/>
                <a:uLnTx/>
                <a:uFillTx/>
                <a:latin typeface="Corbel" panose="020B0503020204020204"/>
                <a:ea typeface="+mn-ea"/>
                <a:cs typeface="+mn-cs"/>
              </a:rPr>
              <a:t>verspage.jsp</a:t>
            </a:r>
            <a:r>
              <a:rPr kumimoji="0" lang="fr-FR" sz="2200" b="0" i="0" u="none" strike="noStrike" kern="1200" cap="none" spc="0" normalizeH="0" baseline="0" noProof="0" dirty="0">
                <a:ln>
                  <a:noFill/>
                </a:ln>
                <a:solidFill>
                  <a:prstClr val="black"/>
                </a:solidFill>
                <a:effectLst/>
                <a:uLnTx/>
                <a:uFillTx/>
                <a:latin typeface="Corbel" panose="020B0503020204020204"/>
                <a:ea typeface="+mn-ea"/>
                <a:cs typeface="+mn-cs"/>
              </a:rPr>
              <a:t> par le script suivant:</a:t>
            </a:r>
            <a:endParaRPr kumimoji="0" lang="fr-FR" sz="3600" b="1" i="0" u="none" strike="noStrike" kern="1200" cap="none" spc="0" normalizeH="0" baseline="0" noProof="0" dirty="0">
              <a:ln>
                <a:noFill/>
              </a:ln>
              <a:solidFill>
                <a:srgbClr val="FF0000"/>
              </a:solidFill>
              <a:effectLst/>
              <a:uLnTx/>
              <a:uFillTx/>
              <a:latin typeface="Corbel" panose="020B0503020204020204"/>
              <a:ea typeface="+mn-ea"/>
              <a:cs typeface="+mn-cs"/>
            </a:endParaRPr>
          </a:p>
        </p:txBody>
      </p:sp>
      <p:sp>
        <p:nvSpPr>
          <p:cNvPr id="16" name="Rectangle 15"/>
          <p:cNvSpPr/>
          <p:nvPr/>
        </p:nvSpPr>
        <p:spPr>
          <a:xfrm>
            <a:off x="2588180" y="5751037"/>
            <a:ext cx="9590374" cy="110696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0" i="0" u="none" strike="noStrike" kern="1200" cap="none" spc="0" normalizeH="0" baseline="30000" noProof="0" dirty="0">
                <a:ln>
                  <a:noFill/>
                </a:ln>
                <a:solidFill>
                  <a:srgbClr val="000000"/>
                </a:solidFill>
                <a:effectLst/>
                <a:uLnTx/>
                <a:uFillTx/>
                <a:latin typeface="Times-Roman" charset="0"/>
                <a:ea typeface="+mn-ea"/>
                <a:cs typeface="+mn-cs"/>
              </a:rPr>
              <a:t>&lt;% = request.getParameter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0" i="0" u="none" strike="noStrike" kern="1200" cap="none" spc="0" normalizeH="0" baseline="30000" noProof="0" dirty="0">
                <a:ln>
                  <a:noFill/>
                </a:ln>
                <a:solidFill>
                  <a:srgbClr val="0000FF"/>
                </a:solidFill>
                <a:effectLst/>
                <a:uLnTx/>
                <a:uFillTx/>
                <a:latin typeface="Times-Roman" charset="0"/>
                <a:ea typeface="+mn-ea"/>
                <a:cs typeface="+mn-cs"/>
              </a:rPr>
              <a:t>prénom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a:t>
            </a:r>
            <a:r>
              <a:rPr kumimoji="0" lang="fr-FR" sz="3200" b="0" i="0" u="none" strike="noStrike" kern="1200" cap="none" spc="0" normalizeH="0" baseline="30000" noProof="0" dirty="0">
                <a:ln>
                  <a:noFill/>
                </a:ln>
                <a:solidFill>
                  <a:srgbClr val="000000"/>
                </a:solidFill>
                <a:effectLst/>
                <a:uLnTx/>
                <a:uFillTx/>
                <a:latin typeface="Times-Roman" charset="0"/>
                <a:ea typeface="+mn-ea"/>
                <a:cs typeface="+mn-cs"/>
              </a:rPr>
              <a:t>) %&gt; &lt;</a:t>
            </a:r>
            <a:r>
              <a:rPr kumimoji="0" lang="fr-FR" sz="3200" b="0" i="0" u="none" strike="noStrike" kern="1200" cap="none" spc="0" normalizeH="0" baseline="30000" noProof="0" dirty="0" err="1">
                <a:ln>
                  <a:noFill/>
                </a:ln>
                <a:solidFill>
                  <a:srgbClr val="000000"/>
                </a:solidFill>
                <a:effectLst/>
                <a:uLnTx/>
                <a:uFillTx/>
                <a:latin typeface="Times-Roman" charset="0"/>
                <a:ea typeface="+mn-ea"/>
                <a:cs typeface="+mn-cs"/>
              </a:rPr>
              <a:t>br</a:t>
            </a:r>
            <a:r>
              <a:rPr kumimoji="0" lang="fr-FR" sz="3200" b="0" i="0" u="none" strike="noStrike" kern="1200" cap="none" spc="0" normalizeH="0" baseline="30000" noProof="0" dirty="0">
                <a:ln>
                  <a:noFill/>
                </a:ln>
                <a:solidFill>
                  <a:srgbClr val="000000"/>
                </a:solidFill>
                <a:effectLst/>
                <a:uLnTx/>
                <a:uFillTx/>
                <a:latin typeface="Times-Roman" charset="0"/>
                <a:ea typeface="+mn-ea"/>
                <a:cs typeface="+mn-cs"/>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0" i="0" u="none" strike="noStrike" kern="1200" cap="none" spc="0" normalizeH="0" baseline="30000" noProof="0" dirty="0">
                <a:ln>
                  <a:noFill/>
                </a:ln>
                <a:solidFill>
                  <a:srgbClr val="000000"/>
                </a:solidFill>
                <a:effectLst/>
                <a:uLnTx/>
                <a:uFillTx/>
                <a:latin typeface="Times-Roman" charset="0"/>
                <a:ea typeface="+mn-ea"/>
                <a:cs typeface="+mn-cs"/>
              </a:rPr>
              <a:t>&lt;% = request.getParameter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0" i="0" u="none" strike="noStrike" kern="1200" cap="none" spc="0" normalizeH="0" baseline="30000" noProof="0" dirty="0">
                <a:ln>
                  <a:noFill/>
                </a:ln>
                <a:solidFill>
                  <a:srgbClr val="0000FF"/>
                </a:solidFill>
                <a:effectLst/>
                <a:uLnTx/>
                <a:uFillTx/>
                <a:latin typeface="Times-Roman" charset="0"/>
                <a:ea typeface="+mn-ea"/>
                <a:cs typeface="+mn-cs"/>
              </a:rPr>
              <a:t>nom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a:t>
            </a:r>
            <a:r>
              <a:rPr kumimoji="0" lang="fr-FR" sz="3200" b="0" i="0" u="none" strike="noStrike" kern="1200" cap="none" spc="0" normalizeH="0" baseline="30000" noProof="0" dirty="0">
                <a:ln>
                  <a:noFill/>
                </a:ln>
                <a:solidFill>
                  <a:srgbClr val="000000"/>
                </a:solidFill>
                <a:effectLst/>
                <a:uLnTx/>
                <a:uFillTx/>
                <a:latin typeface="Times-Roman" charset="0"/>
                <a:ea typeface="+mn-ea"/>
                <a:cs typeface="+mn-cs"/>
              </a:rPr>
              <a:t>) %&gt; &lt;</a:t>
            </a:r>
            <a:r>
              <a:rPr kumimoji="0" lang="fr-FR" sz="3200" b="0" i="0" u="none" strike="noStrike" kern="1200" cap="none" spc="0" normalizeH="0" baseline="30000" noProof="0" dirty="0" err="1">
                <a:ln>
                  <a:noFill/>
                </a:ln>
                <a:solidFill>
                  <a:srgbClr val="000000"/>
                </a:solidFill>
                <a:effectLst/>
                <a:uLnTx/>
                <a:uFillTx/>
                <a:latin typeface="Times-Roman" charset="0"/>
                <a:ea typeface="+mn-ea"/>
                <a:cs typeface="+mn-cs"/>
              </a:rPr>
              <a:t>br</a:t>
            </a:r>
            <a:r>
              <a:rPr kumimoji="0" lang="fr-FR" sz="3200" b="0" i="0" u="none" strike="noStrike" kern="1200" cap="none" spc="0" normalizeH="0" baseline="30000" noProof="0" dirty="0">
                <a:ln>
                  <a:noFill/>
                </a:ln>
                <a:solidFill>
                  <a:srgbClr val="000000"/>
                </a:solidFill>
                <a:effectLst/>
                <a:uLnTx/>
                <a:uFillTx/>
                <a:latin typeface="Times-Roman" charset="0"/>
                <a:ea typeface="+mn-ea"/>
                <a:cs typeface="+mn-cs"/>
              </a:rPr>
              <a:t>&gt;</a:t>
            </a:r>
            <a:endParaRPr kumimoji="0" lang="fr-FR" sz="32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042745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0" name="Espace réservé du contenu 2"/>
          <p:cNvSpPr>
            <a:spLocks noGrp="1"/>
          </p:cNvSpPr>
          <p:nvPr>
            <p:ph idx="1"/>
          </p:nvPr>
        </p:nvSpPr>
        <p:spPr>
          <a:xfrm>
            <a:off x="1491522" y="868362"/>
            <a:ext cx="10700478" cy="1847944"/>
          </a:xfrm>
        </p:spPr>
        <p:txBody>
          <a:bodyPr>
            <a:noAutofit/>
          </a:bodyPr>
          <a:lstStyle/>
          <a:p>
            <a:pPr lvl="1"/>
            <a:endParaRPr lang="fr-FR" dirty="0"/>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p:txBody>
      </p:sp>
      <p:sp>
        <p:nvSpPr>
          <p:cNvPr id="7" name="Titre 1"/>
          <p:cNvSpPr txBox="1">
            <a:spLocks/>
          </p:cNvSpPr>
          <p:nvPr/>
        </p:nvSpPr>
        <p:spPr>
          <a:xfrm>
            <a:off x="1491522" y="0"/>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Les actions</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
        <p:nvSpPr>
          <p:cNvPr id="8" name="Espace réservé du contenu 2"/>
          <p:cNvSpPr txBox="1">
            <a:spLocks/>
          </p:cNvSpPr>
          <p:nvPr/>
        </p:nvSpPr>
        <p:spPr>
          <a:xfrm>
            <a:off x="1491522" y="868360"/>
            <a:ext cx="10478982" cy="598963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fr-FR" sz="2800" b="1" i="0" u="none" strike="noStrike" kern="1200" cap="none" spc="0" normalizeH="0" baseline="0" noProof="0" dirty="0">
                <a:ln>
                  <a:noFill/>
                </a:ln>
                <a:solidFill>
                  <a:srgbClr val="C00000"/>
                </a:solidFill>
                <a:effectLst/>
                <a:uLnTx/>
                <a:uFillTx/>
                <a:latin typeface="Corbel" panose="020B0503020204020204"/>
                <a:ea typeface="+mn-ea"/>
                <a:cs typeface="+mn-cs"/>
              </a:rPr>
              <a:t>&lt; </a:t>
            </a:r>
            <a:r>
              <a:rPr kumimoji="0" lang="fr-FR" sz="2800" b="1" i="0" u="none" strike="noStrike" kern="1200" cap="none" spc="0" normalizeH="0" baseline="0" noProof="0" dirty="0" err="1">
                <a:ln>
                  <a:noFill/>
                </a:ln>
                <a:solidFill>
                  <a:srgbClr val="C00000"/>
                </a:solidFill>
                <a:effectLst/>
                <a:uLnTx/>
                <a:uFillTx/>
                <a:latin typeface="Corbel" panose="020B0503020204020204"/>
                <a:ea typeface="+mn-ea"/>
                <a:cs typeface="+mn-cs"/>
              </a:rPr>
              <a:t>jsp:forwa</a:t>
            </a:r>
            <a:r>
              <a:rPr kumimoji="0" lang="fr-FR" sz="2800" b="1" i="0" u="none" strike="noStrike" kern="1200" cap="none" spc="0" normalizeH="0" baseline="0" noProof="0" dirty="0" err="1">
                <a:ln>
                  <a:noFill/>
                </a:ln>
                <a:solidFill>
                  <a:srgbClr val="FF0000"/>
                </a:solidFill>
                <a:effectLst/>
                <a:uLnTx/>
                <a:uFillTx/>
                <a:latin typeface="Corbel" panose="020B0503020204020204"/>
                <a:ea typeface="+mn-ea"/>
                <a:cs typeface="+mn-cs"/>
              </a:rPr>
              <a:t>HTML</a:t>
            </a:r>
            <a:r>
              <a:rPr kumimoji="0" lang="fr-FR" sz="2800" b="1" i="0" u="none" strike="noStrike" kern="1200" cap="none" spc="0" normalizeH="0" baseline="0" noProof="0" dirty="0" err="1">
                <a:ln>
                  <a:noFill/>
                </a:ln>
                <a:solidFill>
                  <a:srgbClr val="C00000"/>
                </a:solidFill>
                <a:effectLst/>
                <a:uLnTx/>
                <a:uFillTx/>
                <a:latin typeface="Corbel" panose="020B0503020204020204"/>
                <a:ea typeface="+mn-ea"/>
                <a:cs typeface="+mn-cs"/>
              </a:rPr>
              <a:t>rd</a:t>
            </a:r>
            <a:r>
              <a:rPr kumimoji="0" lang="fr-FR" sz="2800" b="1" i="0" u="none" strike="noStrike" kern="1200" cap="none" spc="0" normalizeH="0" baseline="0" noProof="0" dirty="0">
                <a:ln>
                  <a:noFill/>
                </a:ln>
                <a:solidFill>
                  <a:srgbClr val="C00000"/>
                </a:solidFill>
                <a:effectLst/>
                <a:uLnTx/>
                <a:uFillTx/>
                <a:latin typeface="Corbel" panose="020B0503020204020204"/>
                <a:ea typeface="+mn-ea"/>
                <a:cs typeface="+mn-cs"/>
              </a:rPr>
              <a:t> /&gt;:</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 cette action permet de transférer le contrôle à une autre JSP ou à une servlet. Voici la syntaxe:</a:t>
            </a:r>
            <a:endParaRPr kumimoji="0" lang="fr-FR" sz="2400" b="1" i="0" u="none" strike="noStrike" kern="1200" cap="none" spc="0" normalizeH="0" baseline="0" noProof="0" dirty="0">
              <a:ln>
                <a:noFill/>
              </a:ln>
              <a:solidFill>
                <a:srgbClr val="212121"/>
              </a:solidFill>
              <a:effectLst/>
              <a:uLnTx/>
              <a:uFillTx/>
              <a:latin typeface="Corbel" panose="020B0503020204020204"/>
              <a:ea typeface="+mn-ea"/>
              <a:cs typeface="+mn-cs"/>
            </a:endParaRPr>
          </a:p>
          <a:p>
            <a:pPr marL="1543050" marR="0" lvl="3" indent="-171450" algn="l" defTabSz="457200" rtl="0" eaLnBrk="1" fontAlgn="auto" latinLnBrk="0" hangingPunct="1">
              <a:lnSpc>
                <a:spcPct val="100000"/>
              </a:lnSpc>
              <a:spcBef>
                <a:spcPct val="20000"/>
              </a:spcBef>
              <a:spcAft>
                <a:spcPts val="600"/>
              </a:spcAft>
              <a:buClr>
                <a:srgbClr val="30ACEC">
                  <a:lumMod val="75000"/>
                </a:srgbClr>
              </a:buClr>
              <a:buSzPct val="145000"/>
              <a:buFont typeface="Wingdings" charset="2"/>
              <a:buChar char="ü"/>
              <a:tabLst/>
              <a:defRPr/>
            </a:pPr>
            <a:r>
              <a:rPr kumimoji="0" lang="fr-FR" sz="2400" b="1" i="0" u="none" strike="noStrike" kern="1200" cap="none" spc="0" normalizeH="0" baseline="0" noProof="0" dirty="0">
                <a:ln>
                  <a:noFill/>
                </a:ln>
                <a:solidFill>
                  <a:srgbClr val="C00000"/>
                </a:solidFill>
                <a:effectLst/>
                <a:uLnTx/>
                <a:uFillTx/>
                <a:latin typeface="Corbel" panose="020B0503020204020204"/>
                <a:ea typeface="+mn-ea"/>
                <a:cs typeface="+mn-cs"/>
              </a:rPr>
              <a:t>Remarque:</a:t>
            </a:r>
            <a:r>
              <a:rPr kumimoji="0" lang="fr-FR" sz="2400" b="1" i="0" u="none" strike="noStrike" kern="1200" cap="none" spc="0" normalizeH="0" baseline="0" noProof="0" dirty="0">
                <a:ln>
                  <a:noFill/>
                </a:ln>
                <a:solidFill>
                  <a:srgbClr val="212121"/>
                </a:solidFill>
                <a:effectLst/>
                <a:uLnTx/>
                <a:uFillTx/>
                <a:latin typeface="Corbel" panose="020B0503020204020204"/>
                <a:ea typeface="+mn-ea"/>
                <a:cs typeface="+mn-cs"/>
              </a:rPr>
              <a:t> </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Il faut faire </a:t>
            </a:r>
            <a:r>
              <a:rPr kumimoji="0" lang="fr-FR" sz="2400" b="1" i="0" u="none" strike="noStrike" kern="1200" cap="none" spc="0" normalizeH="0" baseline="0" noProof="0" dirty="0">
                <a:ln>
                  <a:noFill/>
                </a:ln>
                <a:solidFill>
                  <a:srgbClr val="FF0000"/>
                </a:solidFill>
                <a:effectLst/>
                <a:uLnTx/>
                <a:uFillTx/>
                <a:latin typeface="Corbel" panose="020B0503020204020204"/>
                <a:ea typeface="+mn-ea"/>
                <a:cs typeface="+mn-cs"/>
              </a:rPr>
              <a:t>ATTENTION</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 sur l’utilisation de cette action car:</a:t>
            </a:r>
          </a:p>
          <a:p>
            <a:pPr marL="2514600" marR="0" lvl="5" indent="-228600" algn="l" defTabSz="457200" rtl="0" eaLnBrk="1" fontAlgn="auto" latinLnBrk="0" hangingPunct="1">
              <a:lnSpc>
                <a:spcPct val="100000"/>
              </a:lnSpc>
              <a:spcBef>
                <a:spcPct val="20000"/>
              </a:spcBef>
              <a:spcAft>
                <a:spcPts val="600"/>
              </a:spcAft>
              <a:buClr>
                <a:srgbClr val="30ACEC">
                  <a:lumMod val="75000"/>
                </a:srgbClr>
              </a:buClr>
              <a:buSzPct val="145000"/>
              <a:buFont typeface="Wingdings" charset="2"/>
              <a:buChar char="ü"/>
              <a:tabLst/>
              <a:defRPr/>
            </a:pPr>
            <a:r>
              <a:rPr kumimoji="0" lang="fr-FR" sz="2200" b="0" i="0" u="none" strike="noStrike" kern="1200" cap="none" spc="0" normalizeH="0" baseline="0" noProof="0" dirty="0">
                <a:ln>
                  <a:noFill/>
                </a:ln>
                <a:solidFill>
                  <a:prstClr val="black"/>
                </a:solidFill>
                <a:effectLst/>
                <a:uLnTx/>
                <a:uFillTx/>
                <a:latin typeface="Corbel" panose="020B0503020204020204"/>
                <a:ea typeface="+mn-ea"/>
                <a:cs typeface="+mn-cs"/>
              </a:rPr>
              <a:t>Comme pour les servlets, le flux de sortie de </a:t>
            </a:r>
            <a:r>
              <a:rPr kumimoji="0" lang="fr-FR" sz="2200" b="1" i="0" u="none" strike="noStrike" kern="1200" cap="none" spc="0" normalizeH="0" baseline="0" noProof="0" dirty="0" err="1">
                <a:ln>
                  <a:noFill/>
                </a:ln>
                <a:solidFill>
                  <a:srgbClr val="FF0000"/>
                </a:solidFill>
                <a:effectLst/>
                <a:uLnTx/>
                <a:uFillTx/>
                <a:latin typeface="Corbel" panose="020B0503020204020204"/>
                <a:ea typeface="+mn-ea"/>
                <a:cs typeface="+mn-cs"/>
              </a:rPr>
              <a:t>pageinit.jsp</a:t>
            </a:r>
            <a:r>
              <a:rPr kumimoji="0" lang="fr-FR" sz="2200" b="0" i="0" u="none" strike="noStrike" kern="1200" cap="none" spc="0" normalizeH="0" baseline="0" noProof="0" dirty="0">
                <a:ln>
                  <a:noFill/>
                </a:ln>
                <a:solidFill>
                  <a:prstClr val="black"/>
                </a:solidFill>
                <a:effectLst/>
                <a:uLnTx/>
                <a:uFillTx/>
                <a:latin typeface="Corbel" panose="020B0503020204020204"/>
                <a:ea typeface="+mn-ea"/>
                <a:cs typeface="+mn-cs"/>
              </a:rPr>
              <a:t> (qui fait le </a:t>
            </a:r>
            <a:r>
              <a:rPr kumimoji="0" lang="fr-FR" sz="2200" b="0" i="0" u="none" strike="noStrike" kern="1200" cap="none" spc="0" normalizeH="0" baseline="0" noProof="0" dirty="0" err="1">
                <a:ln>
                  <a:noFill/>
                </a:ln>
                <a:solidFill>
                  <a:prstClr val="black"/>
                </a:solidFill>
                <a:effectLst/>
                <a:uLnTx/>
                <a:uFillTx/>
                <a:latin typeface="Corbel" panose="020B0503020204020204"/>
                <a:ea typeface="+mn-ea"/>
                <a:cs typeface="+mn-cs"/>
              </a:rPr>
              <a:t>forward</a:t>
            </a:r>
            <a:r>
              <a:rPr kumimoji="0" lang="fr-FR" sz="2200" b="0" i="0" u="none" strike="noStrike" kern="1200" cap="none" spc="0" normalizeH="0" baseline="0" noProof="0" dirty="0">
                <a:ln>
                  <a:noFill/>
                </a:ln>
                <a:solidFill>
                  <a:prstClr val="black"/>
                </a:solidFill>
                <a:effectLst/>
                <a:uLnTx/>
                <a:uFillTx/>
                <a:latin typeface="Corbel" panose="020B0503020204020204"/>
                <a:ea typeface="+mn-ea"/>
                <a:cs typeface="+mn-cs"/>
              </a:rPr>
              <a:t>) est annulé	</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au profit de </a:t>
            </a:r>
            <a:r>
              <a:rPr kumimoji="0" lang="fr-FR" sz="2400" b="1" i="0" u="none" strike="noStrike" kern="1200" cap="none" spc="0" normalizeH="0" baseline="0" noProof="0" dirty="0" err="1">
                <a:ln>
                  <a:noFill/>
                </a:ln>
                <a:solidFill>
                  <a:srgbClr val="FF0000"/>
                </a:solidFill>
                <a:effectLst/>
                <a:uLnTx/>
                <a:uFillTx/>
                <a:latin typeface="Corbel" panose="020B0503020204020204"/>
                <a:ea typeface="+mn-ea"/>
                <a:cs typeface="+mn-cs"/>
              </a:rPr>
              <a:t>verspage.jsp</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 (vers laquelle on </a:t>
            </a:r>
            <a:r>
              <a:rPr kumimoji="0" lang="fr-FR" sz="2400" b="0" i="0" u="none" strike="noStrike" kern="1200" cap="none" spc="0" normalizeH="0" baseline="0" noProof="0" dirty="0" err="1">
                <a:ln>
                  <a:noFill/>
                </a:ln>
                <a:solidFill>
                  <a:prstClr val="black"/>
                </a:solidFill>
                <a:effectLst/>
                <a:uLnTx/>
                <a:uFillTx/>
                <a:latin typeface="Corbel" panose="020B0503020204020204"/>
                <a:ea typeface="+mn-ea"/>
                <a:cs typeface="+mn-cs"/>
              </a:rPr>
              <a:t>forward</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 Cela signifie donc que </a:t>
            </a:r>
            <a:r>
              <a:rPr kumimoji="0" lang="fr-FR" sz="2400" b="1" i="0" u="none" strike="noStrike" kern="1200" cap="none" spc="0" normalizeH="0" baseline="0" noProof="0" dirty="0" err="1">
                <a:ln>
                  <a:noFill/>
                </a:ln>
                <a:solidFill>
                  <a:srgbClr val="FF0000"/>
                </a:solidFill>
                <a:effectLst/>
                <a:uLnTx/>
                <a:uFillTx/>
                <a:latin typeface="Corbel" panose="020B0503020204020204"/>
                <a:ea typeface="+mn-ea"/>
                <a:cs typeface="+mn-cs"/>
              </a:rPr>
              <a:t>pageinit.jsp</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 avec tout son </a:t>
            </a:r>
            <a:r>
              <a:rPr kumimoji="0" lang="fr-FR" sz="2400" b="1" i="0" u="none" strike="noStrike" kern="1200" cap="none" spc="0" normalizeH="0" baseline="0" noProof="0" dirty="0">
                <a:ln>
                  <a:noFill/>
                </a:ln>
                <a:solidFill>
                  <a:srgbClr val="FF0000"/>
                </a:solidFill>
                <a:effectLst/>
                <a:uLnTx/>
                <a:uFillTx/>
                <a:latin typeface="Corbel" panose="020B0503020204020204"/>
                <a:ea typeface="+mn-ea"/>
                <a:cs typeface="+mn-cs"/>
              </a:rPr>
              <a:t>code HTML ne sera pas prise en compte (ce qui n’est pas du tout intéressant). </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Il n’est pas intéressant d’écrire une </a:t>
            </a:r>
            <a:r>
              <a:rPr kumimoji="0" lang="fr-FR" sz="2400" b="1" i="0" u="none" strike="noStrike" kern="1200" cap="none" spc="0" normalizeH="0" baseline="0" noProof="0" dirty="0">
                <a:ln>
                  <a:noFill/>
                </a:ln>
                <a:solidFill>
                  <a:srgbClr val="FF0000"/>
                </a:solidFill>
                <a:effectLst/>
                <a:uLnTx/>
                <a:uFillTx/>
                <a:latin typeface="Corbel" panose="020B0503020204020204"/>
                <a:ea typeface="+mn-ea"/>
                <a:cs typeface="+mn-cs"/>
              </a:rPr>
              <a:t>JSP</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 dont le contenu ne sera jamais vu (affiché dans le navigateur), sauf si cette page ne contient que des script java, sans code.</a:t>
            </a:r>
          </a:p>
          <a:p>
            <a:pPr marL="2514600" marR="0" lvl="5" indent="-228600" algn="l" defTabSz="457200" rtl="0" eaLnBrk="1" fontAlgn="auto" latinLnBrk="0" hangingPunct="1">
              <a:lnSpc>
                <a:spcPct val="100000"/>
              </a:lnSpc>
              <a:spcBef>
                <a:spcPct val="20000"/>
              </a:spcBef>
              <a:spcAft>
                <a:spcPts val="600"/>
              </a:spcAft>
              <a:buClr>
                <a:srgbClr val="30ACEC">
                  <a:lumMod val="75000"/>
                </a:srgbClr>
              </a:buClr>
              <a:buSzPct val="145000"/>
              <a:buFont typeface="Wingdings" charset="2"/>
              <a:buChar char="ü"/>
              <a:tabLst/>
              <a:defRPr/>
            </a:pPr>
            <a:r>
              <a:rPr kumimoji="0" lang="fr-FR" sz="2200" b="0" i="0" u="none" strike="noStrike" kern="1200" cap="none" spc="0" normalizeH="0" baseline="0" noProof="0" dirty="0">
                <a:ln>
                  <a:noFill/>
                </a:ln>
                <a:solidFill>
                  <a:prstClr val="black"/>
                </a:solidFill>
                <a:effectLst/>
                <a:uLnTx/>
                <a:uFillTx/>
                <a:latin typeface="Corbel" panose="020B0503020204020204"/>
                <a:ea typeface="+mn-ea"/>
                <a:cs typeface="+mn-cs"/>
              </a:rPr>
              <a:t>Et dans ce cas précis mieux veut utiliser une servlet et non une </a:t>
            </a:r>
            <a:r>
              <a:rPr kumimoji="0" lang="fr-FR" sz="2200" b="1" i="0" u="none" strike="noStrike" kern="1200" cap="none" spc="0" normalizeH="0" baseline="0" noProof="0" dirty="0">
                <a:ln>
                  <a:noFill/>
                </a:ln>
                <a:solidFill>
                  <a:srgbClr val="FF0000"/>
                </a:solidFill>
                <a:effectLst/>
                <a:uLnTx/>
                <a:uFillTx/>
                <a:latin typeface="Corbel" panose="020B0503020204020204"/>
                <a:ea typeface="+mn-ea"/>
                <a:cs typeface="+mn-cs"/>
              </a:rPr>
              <a:t>JSP</a:t>
            </a:r>
            <a:r>
              <a:rPr kumimoji="0" lang="fr-FR" sz="2200" b="0" i="0" u="none" strike="noStrike" kern="1200" cap="none" spc="0" normalizeH="0" baseline="0" noProof="0" dirty="0">
                <a:ln>
                  <a:noFill/>
                </a:ln>
                <a:solidFill>
                  <a:prstClr val="black"/>
                </a:solidFill>
                <a:effectLst/>
                <a:uLnTx/>
                <a:uFillTx/>
                <a:latin typeface="Corbel" panose="020B0503020204020204"/>
                <a:ea typeface="+mn-ea"/>
                <a:cs typeface="+mn-cs"/>
              </a:rPr>
              <a:t>.</a:t>
            </a:r>
            <a:endParaRPr kumimoji="0" lang="fr-FR" sz="3000" b="1" i="0" u="none" strike="noStrike" kern="1200" cap="none" spc="0" normalizeH="0" baseline="0" noProof="0" dirty="0">
              <a:ln>
                <a:noFill/>
              </a:ln>
              <a:solidFill>
                <a:srgbClr val="C00000"/>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778654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0" name="Espace réservé du contenu 2"/>
          <p:cNvSpPr>
            <a:spLocks noGrp="1"/>
          </p:cNvSpPr>
          <p:nvPr>
            <p:ph idx="1"/>
          </p:nvPr>
        </p:nvSpPr>
        <p:spPr>
          <a:xfrm>
            <a:off x="1491522" y="868362"/>
            <a:ext cx="10700478" cy="1847944"/>
          </a:xfrm>
        </p:spPr>
        <p:txBody>
          <a:bodyPr>
            <a:noAutofit/>
          </a:bodyPr>
          <a:lstStyle/>
          <a:p>
            <a:pPr lvl="1"/>
            <a:endParaRPr lang="fr-FR" dirty="0"/>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p:txBody>
      </p:sp>
      <p:sp>
        <p:nvSpPr>
          <p:cNvPr id="7" name="Titre 1"/>
          <p:cNvSpPr txBox="1">
            <a:spLocks/>
          </p:cNvSpPr>
          <p:nvPr/>
        </p:nvSpPr>
        <p:spPr>
          <a:xfrm>
            <a:off x="1491522" y="0"/>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Les actions</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
        <p:nvSpPr>
          <p:cNvPr id="8" name="Espace réservé du contenu 2"/>
          <p:cNvSpPr txBox="1">
            <a:spLocks/>
          </p:cNvSpPr>
          <p:nvPr/>
        </p:nvSpPr>
        <p:spPr>
          <a:xfrm>
            <a:off x="1491522" y="868360"/>
            <a:ext cx="10478982" cy="2009311"/>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fr-FR" sz="2800" b="1" i="0" u="none" strike="noStrike" kern="1200" cap="none" spc="0" normalizeH="0" baseline="0" noProof="0" dirty="0">
                <a:ln>
                  <a:noFill/>
                </a:ln>
                <a:solidFill>
                  <a:srgbClr val="C00000"/>
                </a:solidFill>
                <a:effectLst/>
                <a:uLnTx/>
                <a:uFillTx/>
                <a:latin typeface="Corbel" panose="020B0503020204020204"/>
                <a:ea typeface="+mn-ea"/>
                <a:cs typeface="+mn-cs"/>
              </a:rPr>
              <a:t>&lt; </a:t>
            </a:r>
            <a:r>
              <a:rPr kumimoji="0" lang="fr-FR" sz="2800" b="1" i="0" u="none" strike="noStrike" kern="1200" cap="none" spc="0" normalizeH="0" baseline="0" noProof="0" dirty="0" err="1">
                <a:ln>
                  <a:noFill/>
                </a:ln>
                <a:solidFill>
                  <a:srgbClr val="C00000"/>
                </a:solidFill>
                <a:effectLst/>
                <a:uLnTx/>
                <a:uFillTx/>
                <a:latin typeface="Corbel" panose="020B0503020204020204"/>
                <a:ea typeface="+mn-ea"/>
                <a:cs typeface="+mn-cs"/>
              </a:rPr>
              <a:t>jsp:include</a:t>
            </a:r>
            <a:r>
              <a:rPr kumimoji="0" lang="fr-FR" sz="2800" b="1" i="0" u="none" strike="noStrike" kern="1200" cap="none" spc="0" normalizeH="0" baseline="0" noProof="0" dirty="0">
                <a:ln>
                  <a:noFill/>
                </a:ln>
                <a:solidFill>
                  <a:srgbClr val="C00000"/>
                </a:solidFill>
                <a:effectLst/>
                <a:uLnTx/>
                <a:uFillTx/>
                <a:latin typeface="Corbel" panose="020B0503020204020204"/>
                <a:ea typeface="+mn-ea"/>
                <a:cs typeface="+mn-cs"/>
              </a:rPr>
              <a:t> /&gt;: </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 cette action permet de transférer le contrôle à une autre JSP ou à une servlet. Contrairement à l’action </a:t>
            </a:r>
            <a:r>
              <a:rPr kumimoji="0" lang="fr-FR" sz="2400" b="0" i="0" u="none" strike="noStrike" kern="1200" cap="none" spc="0" normalizeH="0" baseline="0" noProof="0" dirty="0" err="1">
                <a:ln>
                  <a:noFill/>
                </a:ln>
                <a:solidFill>
                  <a:prstClr val="black"/>
                </a:solidFill>
                <a:effectLst/>
                <a:uLnTx/>
                <a:uFillTx/>
                <a:latin typeface="Corbel" panose="020B0503020204020204"/>
                <a:ea typeface="+mn-ea"/>
                <a:cs typeface="+mn-cs"/>
              </a:rPr>
              <a:t>forward</a:t>
            </a:r>
            <a:r>
              <a:rPr kumimoji="0" lang="fr-FR" sz="2400" b="0" i="0" u="none" strike="noStrike" kern="1200" cap="none" spc="0" normalizeH="0" baseline="0" noProof="0" dirty="0">
                <a:ln>
                  <a:noFill/>
                </a:ln>
                <a:solidFill>
                  <a:prstClr val="black"/>
                </a:solidFill>
                <a:effectLst/>
                <a:uLnTx/>
                <a:uFillTx/>
                <a:latin typeface="Corbel" panose="020B0503020204020204"/>
                <a:ea typeface="+mn-ea"/>
                <a:cs typeface="+mn-cs"/>
              </a:rPr>
              <a:t>, ici, on revient à la page initiale (d’où est partie le transfert)pour continuer l’exécution, une fois qu’on a terminé avec la page où l’on a fait le transfert. </a:t>
            </a:r>
            <a:r>
              <a:rPr kumimoji="0" lang="fr-FR" sz="3200" b="0" i="0" u="none" strike="noStrike" kern="1200" cap="none" spc="0" normalizeH="0" baseline="0" noProof="0" dirty="0">
                <a:ln>
                  <a:noFill/>
                </a:ln>
                <a:solidFill>
                  <a:prstClr val="black"/>
                </a:solidFill>
                <a:effectLst/>
                <a:uLnTx/>
                <a:uFillTx/>
                <a:latin typeface="Corbel" panose="020B0503020204020204"/>
                <a:ea typeface="+mn-ea"/>
                <a:cs typeface="+mn-cs"/>
              </a:rPr>
              <a:t>:</a:t>
            </a:r>
            <a:endParaRPr kumimoji="0" lang="fr-FR" sz="3200" b="1" i="0" u="none" strike="noStrike" kern="1200" cap="none" spc="0" normalizeH="0" baseline="0" noProof="0" dirty="0">
              <a:ln>
                <a:noFill/>
              </a:ln>
              <a:solidFill>
                <a:srgbClr val="212121"/>
              </a:solidFill>
              <a:effectLst/>
              <a:uLnTx/>
              <a:uFillTx/>
              <a:latin typeface="Corbel" panose="020B0503020204020204"/>
              <a:ea typeface="+mn-ea"/>
              <a:cs typeface="+mn-cs"/>
            </a:endParaRPr>
          </a:p>
          <a:p>
            <a:pPr marL="1543050" marR="0" lvl="3" indent="-171450" algn="l" defTabSz="457200" rtl="0" eaLnBrk="1" fontAlgn="auto" latinLnBrk="0" hangingPunct="1">
              <a:lnSpc>
                <a:spcPct val="100000"/>
              </a:lnSpc>
              <a:spcBef>
                <a:spcPct val="20000"/>
              </a:spcBef>
              <a:spcAft>
                <a:spcPts val="600"/>
              </a:spcAft>
              <a:buClr>
                <a:srgbClr val="30ACEC">
                  <a:lumMod val="75000"/>
                </a:srgbClr>
              </a:buClr>
              <a:buSzPct val="145000"/>
              <a:buFont typeface="Wingdings" charset="2"/>
              <a:buChar char="ü"/>
              <a:tabLst/>
              <a:defRPr/>
            </a:pPr>
            <a:r>
              <a:rPr kumimoji="0" lang="fr-FR" sz="2400" b="1" i="0" u="none" strike="noStrike" kern="1200" cap="none" spc="0" normalizeH="0" baseline="0" noProof="0" dirty="0">
                <a:ln>
                  <a:noFill/>
                </a:ln>
                <a:solidFill>
                  <a:srgbClr val="C00000"/>
                </a:solidFill>
                <a:effectLst/>
                <a:uLnTx/>
                <a:uFillTx/>
                <a:latin typeface="Corbel" panose="020B0503020204020204"/>
                <a:ea typeface="+mn-ea"/>
                <a:cs typeface="+mn-cs"/>
              </a:rPr>
              <a:t>Exemple:</a:t>
            </a:r>
            <a:r>
              <a:rPr kumimoji="0" lang="fr-FR" sz="2400" b="1" i="0" u="none" strike="noStrike" kern="1200" cap="none" spc="0" normalizeH="0" baseline="0" noProof="0" dirty="0">
                <a:ln>
                  <a:noFill/>
                </a:ln>
                <a:solidFill>
                  <a:srgbClr val="212121"/>
                </a:solidFill>
                <a:effectLst/>
                <a:uLnTx/>
                <a:uFillTx/>
                <a:latin typeface="Corbel" panose="020B0503020204020204"/>
                <a:ea typeface="+mn-ea"/>
                <a:cs typeface="+mn-cs"/>
              </a:rPr>
              <a:t> </a:t>
            </a:r>
          </a:p>
        </p:txBody>
      </p:sp>
      <p:sp>
        <p:nvSpPr>
          <p:cNvPr id="14" name="Rectangle 13"/>
          <p:cNvSpPr/>
          <p:nvPr/>
        </p:nvSpPr>
        <p:spPr>
          <a:xfrm>
            <a:off x="2884016" y="2819256"/>
            <a:ext cx="7725713" cy="6204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30000" noProof="0">
                <a:ln>
                  <a:noFill/>
                </a:ln>
                <a:solidFill>
                  <a:srgbClr val="0000FF"/>
                </a:solidFill>
                <a:effectLst/>
                <a:uLnTx/>
                <a:uFillTx/>
                <a:latin typeface="Times-Roman" charset="0"/>
                <a:ea typeface="+mn-ea"/>
                <a:cs typeface="+mn-cs"/>
              </a:rPr>
              <a:t>&lt; </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jsp:include</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page </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 </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verspage.jsp</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 /&gt;</a:t>
            </a:r>
            <a:endParaRPr kumimoji="0" lang="fr-FR" sz="32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5" name="Espace réservé du contenu 2"/>
          <p:cNvSpPr txBox="1">
            <a:spLocks/>
          </p:cNvSpPr>
          <p:nvPr/>
        </p:nvSpPr>
        <p:spPr>
          <a:xfrm>
            <a:off x="2380130" y="3434924"/>
            <a:ext cx="9590374" cy="463880"/>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457200" marR="0" lvl="1" indent="0" algn="l" defTabSz="457200" rtl="0" eaLnBrk="1" fontAlgn="auto" latinLnBrk="0" hangingPunct="1">
              <a:lnSpc>
                <a:spcPct val="100000"/>
              </a:lnSpc>
              <a:spcBef>
                <a:spcPct val="20000"/>
              </a:spcBef>
              <a:spcAft>
                <a:spcPts val="600"/>
              </a:spcAft>
              <a:buClr>
                <a:srgbClr val="30ACEC">
                  <a:lumMod val="75000"/>
                </a:srgbClr>
              </a:buClr>
              <a:buSzPct val="145000"/>
              <a:buFont typeface="Arial"/>
              <a:buNone/>
              <a:tabLst/>
              <a:defRPr/>
            </a:pPr>
            <a:r>
              <a:rPr kumimoji="0" lang="fr-FR" sz="2200" b="0" i="0" u="none" strike="noStrike" kern="1200" cap="none" spc="0" normalizeH="0" baseline="0" noProof="0" dirty="0">
                <a:ln>
                  <a:noFill/>
                </a:ln>
                <a:solidFill>
                  <a:prstClr val="black"/>
                </a:solidFill>
                <a:effectLst/>
                <a:uLnTx/>
                <a:uFillTx/>
                <a:latin typeface="Corbel" panose="020B0503020204020204"/>
                <a:ea typeface="+mn-ea"/>
                <a:cs typeface="+mn-cs"/>
              </a:rPr>
              <a:t>Equivalence de cette expression:</a:t>
            </a:r>
            <a:endParaRPr kumimoji="0" lang="fr-FR" sz="2200" b="1" i="0" u="none" strike="noStrike" kern="1200" cap="none" spc="0" normalizeH="0" baseline="0" noProof="0" dirty="0">
              <a:ln>
                <a:noFill/>
              </a:ln>
              <a:solidFill>
                <a:srgbClr val="0432FF"/>
              </a:solidFill>
              <a:effectLst/>
              <a:uLnTx/>
              <a:uFillTx/>
              <a:latin typeface="Corbel" panose="020B0503020204020204"/>
              <a:ea typeface="+mn-ea"/>
              <a:cs typeface="+mn-cs"/>
            </a:endParaRPr>
          </a:p>
        </p:txBody>
      </p:sp>
      <p:sp>
        <p:nvSpPr>
          <p:cNvPr id="16" name="Rectangle 15"/>
          <p:cNvSpPr/>
          <p:nvPr/>
        </p:nvSpPr>
        <p:spPr>
          <a:xfrm>
            <a:off x="2884016" y="3898805"/>
            <a:ext cx="9086488" cy="15069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3200" b="1" i="0" u="none" strike="noStrike" kern="1200" cap="none" spc="0" normalizeH="0" baseline="30000" noProof="0" dirty="0">
                <a:ln>
                  <a:noFill/>
                </a:ln>
                <a:solidFill>
                  <a:srgbClr val="0B5501"/>
                </a:solidFill>
                <a:effectLst/>
                <a:uLnTx/>
                <a:uFillTx/>
                <a:latin typeface="Times-Roman" charset="0"/>
                <a:ea typeface="+mn-ea"/>
                <a:cs typeface="+mn-cs"/>
              </a:rPr>
              <a:t>&lt;% </a:t>
            </a:r>
            <a:r>
              <a:rPr kumimoji="0" lang="fr-FR" sz="3200" b="1" i="0" u="none" strike="noStrike" kern="1200" cap="none" spc="0" normalizeH="0" baseline="30000" noProof="0" dirty="0" err="1">
                <a:ln>
                  <a:noFill/>
                </a:ln>
                <a:solidFill>
                  <a:srgbClr val="0B5501"/>
                </a:solidFill>
                <a:effectLst/>
                <a:uLnTx/>
                <a:uFillTx/>
                <a:latin typeface="Times-Roman" charset="0"/>
                <a:ea typeface="+mn-ea"/>
                <a:cs typeface="+mn-cs"/>
              </a:rPr>
              <a:t>RequestDispatcher</a:t>
            </a:r>
            <a:r>
              <a:rPr kumimoji="0" lang="fr-FR" sz="3200" b="1" i="0" u="none" strike="noStrike" kern="1200" cap="none" spc="0" normalizeH="0" baseline="30000" noProof="0" dirty="0">
                <a:ln>
                  <a:noFill/>
                </a:ln>
                <a:solidFill>
                  <a:srgbClr val="0B5501"/>
                </a:solidFill>
                <a:effectLst/>
                <a:uLnTx/>
                <a:uFillTx/>
                <a:latin typeface="Times-Roman" charset="0"/>
                <a:ea typeface="+mn-ea"/>
                <a:cs typeface="+mn-cs"/>
              </a:rPr>
              <a:t> </a:t>
            </a:r>
            <a:r>
              <a:rPr kumimoji="0" lang="fr-FR" sz="3200" b="1" i="0" u="none" strike="noStrike" kern="1200" cap="none" spc="0" normalizeH="0" baseline="30000" noProof="0" dirty="0" err="1">
                <a:ln>
                  <a:noFill/>
                </a:ln>
                <a:solidFill>
                  <a:srgbClr val="0B5501"/>
                </a:solidFill>
                <a:effectLst/>
                <a:uLnTx/>
                <a:uFillTx/>
                <a:latin typeface="Times-Roman" charset="0"/>
                <a:ea typeface="+mn-ea"/>
                <a:cs typeface="+mn-cs"/>
              </a:rPr>
              <a:t>disp</a:t>
            </a:r>
            <a:r>
              <a:rPr kumimoji="0" lang="fr-FR" sz="3200" b="1" i="0" u="none" strike="noStrike" kern="1200" cap="none" spc="0" normalizeH="0" baseline="30000" noProof="0" dirty="0">
                <a:ln>
                  <a:noFill/>
                </a:ln>
                <a:solidFill>
                  <a:srgbClr val="0B5501"/>
                </a:solidFill>
                <a:effectLst/>
                <a:uLnTx/>
                <a:uFillTx/>
                <a:latin typeface="Times-Roman" charset="0"/>
                <a:ea typeface="+mn-ea"/>
                <a:cs typeface="+mn-cs"/>
              </a:rPr>
              <a:t> = </a:t>
            </a:r>
            <a:r>
              <a:rPr kumimoji="0" lang="fr-FR" sz="3200" b="1" i="0" u="none" strike="noStrike" kern="1200" cap="none" spc="0" normalizeH="0" baseline="30000" noProof="0" dirty="0" err="1">
                <a:ln>
                  <a:noFill/>
                </a:ln>
                <a:solidFill>
                  <a:srgbClr val="0B5501"/>
                </a:solidFill>
                <a:effectLst/>
                <a:uLnTx/>
                <a:uFillTx/>
                <a:latin typeface="Times-Roman" charset="0"/>
                <a:ea typeface="+mn-ea"/>
                <a:cs typeface="+mn-cs"/>
              </a:rPr>
              <a:t>request.getRequestDispatcher</a:t>
            </a:r>
            <a:r>
              <a:rPr kumimoji="0" lang="fr-FR" sz="3200" b="1" i="0" u="none" strike="noStrike" kern="1200" cap="none" spc="0" normalizeH="0" baseline="30000" noProof="0" dirty="0">
                <a:ln>
                  <a:noFill/>
                </a:ln>
                <a:solidFill>
                  <a:srgbClr val="0B5501"/>
                </a:solidFill>
                <a:effectLst/>
                <a:uLnTx/>
                <a:uFillTx/>
                <a:latin typeface="Times-Roman" charset="0"/>
                <a:ea typeface="+mn-ea"/>
                <a:cs typeface="+mn-cs"/>
              </a:rPr>
              <a:t> </a:t>
            </a:r>
            <a:r>
              <a:rPr kumimoji="0" lang="fr-FR" sz="3200" b="0" i="0" u="none" strike="noStrike" kern="1200" cap="none" spc="0" normalizeH="0" baseline="30000" noProof="0" dirty="0">
                <a:ln>
                  <a:noFill/>
                </a:ln>
                <a:solidFill>
                  <a:srgbClr val="000000"/>
                </a:solidFill>
                <a:effectLst/>
                <a:uLnTx/>
                <a:uFillTx/>
                <a:latin typeface="Times-Roman" charset="0"/>
                <a:ea typeface="+mn-ea"/>
                <a:cs typeface="+mn-cs"/>
              </a:rPr>
              <a:t>(</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a:t>
            </a:r>
            <a:r>
              <a:rPr kumimoji="0" lang="fr-FR" sz="3200" b="1" i="0" u="none" strike="noStrike" kern="1200" cap="none" spc="0" normalizeH="0" baseline="30000" noProof="0" dirty="0" err="1">
                <a:ln>
                  <a:noFill/>
                </a:ln>
                <a:solidFill>
                  <a:srgbClr val="0000FF"/>
                </a:solidFill>
                <a:effectLst/>
                <a:uLnTx/>
                <a:uFillTx/>
                <a:latin typeface="Times-Roman" charset="0"/>
                <a:ea typeface="+mn-ea"/>
                <a:cs typeface="+mn-cs"/>
              </a:rPr>
              <a:t>verspage.jsp</a:t>
            </a:r>
            <a:r>
              <a:rPr kumimoji="0" lang="fr-FR" sz="3200" b="1" i="0" u="none" strike="noStrike" kern="1200" cap="none" spc="0" normalizeH="0" baseline="30000" noProof="0" dirty="0">
                <a:ln>
                  <a:noFill/>
                </a:ln>
                <a:solidFill>
                  <a:srgbClr val="0000FF"/>
                </a:solidFill>
                <a:effectLst/>
                <a:uLnTx/>
                <a:uFillTx/>
                <a:latin typeface="Times-Roman" charset="0"/>
                <a:ea typeface="+mn-ea"/>
                <a:cs typeface="+mn-cs"/>
              </a:rPr>
              <a:t> " </a:t>
            </a:r>
            <a:r>
              <a:rPr kumimoji="0" lang="fr-FR" sz="3200" b="0" i="0" u="none" strike="noStrike" kern="1200" cap="none" spc="0" normalizeH="0" baseline="30000" noProof="0" dirty="0">
                <a:ln>
                  <a:noFill/>
                </a:ln>
                <a:solidFill>
                  <a:srgbClr val="000000"/>
                </a:solidFill>
                <a:effectLst/>
                <a:uLnTx/>
                <a:uFillTx/>
                <a:latin typeface="Times-Roman" charset="0"/>
                <a:ea typeface="+mn-ea"/>
                <a:cs typeface="+mn-cs"/>
              </a:rPr>
              <a:t>); </a:t>
            </a:r>
            <a:r>
              <a:rPr kumimoji="0" lang="fr-FR" sz="3200" b="1" i="0" u="none" strike="noStrike" kern="1200" cap="none" spc="0" normalizeH="0" baseline="30000" noProof="0" dirty="0" err="1">
                <a:ln>
                  <a:noFill/>
                </a:ln>
                <a:solidFill>
                  <a:srgbClr val="0B5501"/>
                </a:solidFill>
                <a:effectLst/>
                <a:uLnTx/>
                <a:uFillTx/>
                <a:latin typeface="Times-Roman" charset="0"/>
                <a:ea typeface="+mn-ea"/>
                <a:cs typeface="+mn-cs"/>
              </a:rPr>
              <a:t>disp.</a:t>
            </a:r>
            <a:r>
              <a:rPr kumimoji="0" lang="fr-FR" sz="3200" b="1" i="0" u="none" strike="noStrike" kern="1200" cap="none" spc="0" normalizeH="0" baseline="30000" noProof="0" dirty="0" err="1">
                <a:ln>
                  <a:noFill/>
                </a:ln>
                <a:solidFill>
                  <a:srgbClr val="FB0007"/>
                </a:solidFill>
                <a:effectLst/>
                <a:uLnTx/>
                <a:uFillTx/>
                <a:latin typeface="Times-Roman" charset="0"/>
                <a:ea typeface="+mn-ea"/>
                <a:cs typeface="+mn-cs"/>
              </a:rPr>
              <a:t>include</a:t>
            </a:r>
            <a:r>
              <a:rPr kumimoji="0" lang="fr-FR" sz="3200" b="1" i="0" u="none" strike="noStrike" kern="1200" cap="none" spc="0" normalizeH="0" baseline="30000" noProof="0" dirty="0">
                <a:ln>
                  <a:noFill/>
                </a:ln>
                <a:solidFill>
                  <a:srgbClr val="FB0007"/>
                </a:solidFill>
                <a:effectLst/>
                <a:uLnTx/>
                <a:uFillTx/>
                <a:latin typeface="Times-Roman" charset="0"/>
                <a:ea typeface="+mn-ea"/>
                <a:cs typeface="+mn-cs"/>
              </a:rPr>
              <a:t> </a:t>
            </a:r>
            <a:r>
              <a:rPr kumimoji="0" lang="fr-FR" sz="3200" b="1" i="0" u="none" strike="noStrike" kern="1200" cap="none" spc="0" normalizeH="0" baseline="30000" noProof="0" dirty="0">
                <a:ln>
                  <a:noFill/>
                </a:ln>
                <a:solidFill>
                  <a:srgbClr val="0B5501"/>
                </a:solidFill>
                <a:effectLst/>
                <a:uLnTx/>
                <a:uFillTx/>
                <a:latin typeface="Times-Roman" charset="0"/>
                <a:ea typeface="+mn-ea"/>
                <a:cs typeface="+mn-cs"/>
              </a:rPr>
              <a:t>(request, response);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r-IN" sz="3200" b="1" i="0" u="none" strike="noStrike" kern="1200" cap="none" spc="0" normalizeH="0" baseline="30000" noProof="0" dirty="0">
                <a:ln>
                  <a:noFill/>
                </a:ln>
                <a:solidFill>
                  <a:srgbClr val="0B5501"/>
                </a:solidFill>
                <a:effectLst/>
                <a:uLnTx/>
                <a:uFillTx/>
                <a:latin typeface="Times-Roman" charset="0"/>
                <a:ea typeface="+mn-ea"/>
                <a:cs typeface="Mangal" panose="02040503050203030202" pitchFamily="18" charset="0"/>
              </a:rPr>
              <a:t>%&gt;.</a:t>
            </a:r>
            <a:endParaRPr kumimoji="0" lang="fr-FR" sz="3200" b="1"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1" name="Espace réservé du contenu 2"/>
          <p:cNvSpPr txBox="1">
            <a:spLocks/>
          </p:cNvSpPr>
          <p:nvPr/>
        </p:nvSpPr>
        <p:spPr>
          <a:xfrm>
            <a:off x="2020440" y="5605943"/>
            <a:ext cx="9950064" cy="1252057"/>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1200150" marR="0" lvl="2" indent="-285750" algn="l" defTabSz="457200" rtl="0" eaLnBrk="1" fontAlgn="auto" latinLnBrk="0" hangingPunct="1">
              <a:lnSpc>
                <a:spcPct val="100000"/>
              </a:lnSpc>
              <a:spcBef>
                <a:spcPct val="20000"/>
              </a:spcBef>
              <a:spcAft>
                <a:spcPts val="600"/>
              </a:spcAft>
              <a:buClr>
                <a:srgbClr val="30ACEC">
                  <a:lumMod val="75000"/>
                </a:srgbClr>
              </a:buClr>
              <a:buSzPct val="145000"/>
              <a:buFont typeface="Wingdings" charset="2"/>
              <a:buChar char="ü"/>
              <a:tabLst/>
              <a:defRPr/>
            </a:pPr>
            <a:r>
              <a:rPr kumimoji="0" lang="fr-FR" sz="2600" b="1" i="0" u="none" strike="noStrike" kern="1200" cap="none" spc="0" normalizeH="0" baseline="0" noProof="0" dirty="0">
                <a:ln>
                  <a:noFill/>
                </a:ln>
                <a:solidFill>
                  <a:srgbClr val="C00000"/>
                </a:solidFill>
                <a:effectLst/>
                <a:uLnTx/>
                <a:uFillTx/>
                <a:latin typeface="Corbel" panose="020B0503020204020204"/>
                <a:ea typeface="+mn-ea"/>
                <a:cs typeface="+mn-cs"/>
              </a:rPr>
              <a:t>NB:</a:t>
            </a:r>
            <a:r>
              <a:rPr kumimoji="0" lang="fr-FR" sz="2200" b="0" i="0" u="none" strike="noStrike" kern="1200" cap="none" spc="0" normalizeH="0" baseline="0" noProof="0" dirty="0">
                <a:ln>
                  <a:noFill/>
                </a:ln>
                <a:solidFill>
                  <a:prstClr val="black"/>
                </a:solidFill>
                <a:effectLst/>
                <a:uLnTx/>
                <a:uFillTx/>
                <a:latin typeface="Corbel" panose="020B0503020204020204"/>
                <a:ea typeface="+mn-ea"/>
                <a:cs typeface="+mn-cs"/>
              </a:rPr>
              <a:t> il ne faut pas confondre cette action avec la directive </a:t>
            </a:r>
            <a:r>
              <a:rPr kumimoji="0" lang="fr-FR" sz="2200" b="1" i="0" u="none" strike="noStrike" kern="1200" cap="none" spc="0" normalizeH="0" baseline="0" noProof="0" dirty="0">
                <a:ln>
                  <a:noFill/>
                </a:ln>
                <a:solidFill>
                  <a:srgbClr val="C00000"/>
                </a:solidFill>
                <a:effectLst/>
                <a:uLnTx/>
                <a:uFillTx/>
                <a:latin typeface="Corbel" panose="020B0503020204020204"/>
                <a:ea typeface="+mn-ea"/>
                <a:cs typeface="+mn-cs"/>
              </a:rPr>
              <a:t>&lt;%@ include file "</a:t>
            </a:r>
            <a:r>
              <a:rPr kumimoji="0" lang="fr-FR" sz="2200" b="1" i="0" u="none" strike="noStrike" kern="1200" cap="none" spc="0" normalizeH="0" baseline="0" noProof="0" dirty="0" err="1">
                <a:ln>
                  <a:noFill/>
                </a:ln>
                <a:solidFill>
                  <a:srgbClr val="C00000"/>
                </a:solidFill>
                <a:effectLst/>
                <a:uLnTx/>
                <a:uFillTx/>
                <a:latin typeface="Corbel" panose="020B0503020204020204"/>
                <a:ea typeface="+mn-ea"/>
                <a:cs typeface="+mn-cs"/>
              </a:rPr>
              <a:t>page.jsp</a:t>
            </a:r>
            <a:r>
              <a:rPr kumimoji="0" lang="fr-FR" sz="2200" b="1" i="0" u="none" strike="noStrike" kern="1200" cap="none" spc="0" normalizeH="0" baseline="0" noProof="0" dirty="0">
                <a:ln>
                  <a:noFill/>
                </a:ln>
                <a:solidFill>
                  <a:srgbClr val="C00000"/>
                </a:solidFill>
                <a:effectLst/>
                <a:uLnTx/>
                <a:uFillTx/>
                <a:latin typeface="Corbel" panose="020B0503020204020204"/>
                <a:ea typeface="+mn-ea"/>
                <a:cs typeface="+mn-cs"/>
              </a:rPr>
              <a:t>" %&gt;. </a:t>
            </a:r>
            <a:r>
              <a:rPr kumimoji="0" lang="fr-FR" sz="2200" b="0" i="0" u="none" strike="noStrike" kern="1200" cap="none" spc="0" normalizeH="0" baseline="0" noProof="0" dirty="0">
                <a:ln>
                  <a:noFill/>
                </a:ln>
                <a:solidFill>
                  <a:prstClr val="black"/>
                </a:solidFill>
                <a:effectLst/>
                <a:uLnTx/>
                <a:uFillTx/>
                <a:latin typeface="Corbel" panose="020B0503020204020204"/>
                <a:ea typeface="+mn-ea"/>
                <a:cs typeface="+mn-cs"/>
              </a:rPr>
              <a:t> La directive </a:t>
            </a:r>
            <a:r>
              <a:rPr kumimoji="0" lang="fr-FR" sz="2200" b="1" i="0" u="none" strike="noStrike" kern="1200" cap="none" spc="0" normalizeH="0" baseline="0" noProof="0" dirty="0">
                <a:ln>
                  <a:noFill/>
                </a:ln>
                <a:solidFill>
                  <a:srgbClr val="C00000"/>
                </a:solidFill>
                <a:effectLst/>
                <a:uLnTx/>
                <a:uFillTx/>
                <a:latin typeface="Corbel" panose="020B0503020204020204"/>
                <a:ea typeface="+mn-ea"/>
                <a:cs typeface="+mn-cs"/>
              </a:rPr>
              <a:t>est exécutée une seule fois au moment de la compilation</a:t>
            </a:r>
            <a:r>
              <a:rPr kumimoji="0" lang="fr-FR" sz="2200" b="0" i="0" u="none" strike="noStrike" kern="1200" cap="none" spc="0" normalizeH="0" baseline="0" noProof="0" dirty="0">
                <a:ln>
                  <a:noFill/>
                </a:ln>
                <a:solidFill>
                  <a:srgbClr val="C00000"/>
                </a:solidFill>
                <a:effectLst/>
                <a:uLnTx/>
                <a:uFillTx/>
                <a:latin typeface="Corbel" panose="020B0503020204020204"/>
                <a:ea typeface="+mn-ea"/>
                <a:cs typeface="+mn-cs"/>
              </a:rPr>
              <a:t> </a:t>
            </a:r>
            <a:r>
              <a:rPr kumimoji="0" lang="fr-FR" sz="2200" b="0" i="0" u="none" strike="noStrike" kern="1200" cap="none" spc="0" normalizeH="0" baseline="0" noProof="0" dirty="0">
                <a:ln>
                  <a:noFill/>
                </a:ln>
                <a:solidFill>
                  <a:prstClr val="black"/>
                </a:solidFill>
                <a:effectLst/>
                <a:uLnTx/>
                <a:uFillTx/>
                <a:latin typeface="Corbel" panose="020B0503020204020204"/>
                <a:ea typeface="+mn-ea"/>
                <a:cs typeface="+mn-cs"/>
              </a:rPr>
              <a:t>de la page JSP, tandis que l’action </a:t>
            </a:r>
            <a:r>
              <a:rPr kumimoji="0" lang="fr-FR" sz="2200" b="1" i="0" u="none" strike="noStrike" kern="1200" cap="none" spc="0" normalizeH="0" baseline="0" noProof="0" dirty="0">
                <a:ln>
                  <a:noFill/>
                </a:ln>
                <a:solidFill>
                  <a:srgbClr val="0070C0"/>
                </a:solidFill>
                <a:effectLst/>
                <a:uLnTx/>
                <a:uFillTx/>
                <a:latin typeface="Corbel" panose="020B0503020204020204"/>
                <a:ea typeface="+mn-ea"/>
                <a:cs typeface="+mn-cs"/>
              </a:rPr>
              <a:t>est exécutée autant de fois que la page est appelée</a:t>
            </a:r>
            <a:r>
              <a:rPr kumimoji="0" lang="fr-FR" sz="2200" b="0" i="0" u="none" strike="noStrike" kern="1200" cap="none" spc="0" normalizeH="0" baseline="0" noProof="0" dirty="0">
                <a:ln>
                  <a:noFill/>
                </a:ln>
                <a:solidFill>
                  <a:prstClr val="black"/>
                </a:solidFill>
                <a:effectLst/>
                <a:uLnTx/>
                <a:uFillTx/>
                <a:latin typeface="Corbel" panose="020B0503020204020204"/>
                <a:ea typeface="+mn-ea"/>
                <a:cs typeface="+mn-cs"/>
              </a:rPr>
              <a:t> et peut donc produire un résultat différent à chaque appel.</a:t>
            </a:r>
            <a:endParaRPr kumimoji="0" lang="fr-FR" sz="4000" b="1" i="0" u="none" strike="noStrike" kern="1200" cap="none" spc="0" normalizeH="0" baseline="0" noProof="0" dirty="0">
              <a:ln>
                <a:noFill/>
              </a:ln>
              <a:solidFill>
                <a:srgbClr val="212121"/>
              </a:solidFill>
              <a:effectLst/>
              <a:uLnTx/>
              <a:uFillTx/>
              <a:latin typeface="Corbel" panose="020B0503020204020204"/>
              <a:ea typeface="+mn-ea"/>
              <a:cs typeface="+mn-cs"/>
            </a:endParaRPr>
          </a:p>
        </p:txBody>
      </p:sp>
    </p:spTree>
    <p:extLst>
      <p:ext uri="{BB962C8B-B14F-4D97-AF65-F5344CB8AC3E}">
        <p14:creationId xmlns:p14="http://schemas.microsoft.com/office/powerpoint/2010/main" val="5923135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7" name="Titre 1"/>
          <p:cNvSpPr txBox="1">
            <a:spLocks/>
          </p:cNvSpPr>
          <p:nvPr/>
        </p:nvSpPr>
        <p:spPr>
          <a:xfrm>
            <a:off x="1491522" y="0"/>
            <a:ext cx="10670980" cy="607169"/>
          </a:xfrm>
          <a:prstGeom prst="rect">
            <a:avLst/>
          </a:prstGeom>
          <a:effectLst/>
        </p:spPr>
        <p:txBody>
          <a:bodyPr vert="horz" lIns="91440" tIns="45720" rIns="91440" bIns="45720" rtlCol="0" anchor="ctr">
            <a:normAutofit fontScale="850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fr-FR" b="1" dirty="0">
                <a:solidFill>
                  <a:srgbClr val="C00000"/>
                </a:solidFill>
              </a:rPr>
              <a:t>La gestion des erreurs: </a:t>
            </a:r>
            <a:r>
              <a:rPr lang="fr-SN" b="1" dirty="0">
                <a:solidFill>
                  <a:srgbClr val="00B0F0"/>
                </a:solidFill>
              </a:rPr>
              <a:t>La définition d'une page d'erreur</a:t>
            </a:r>
          </a:p>
        </p:txBody>
      </p:sp>
      <p:sp>
        <p:nvSpPr>
          <p:cNvPr id="8" name="Espace réservé du contenu 2"/>
          <p:cNvSpPr txBox="1">
            <a:spLocks/>
          </p:cNvSpPr>
          <p:nvPr/>
        </p:nvSpPr>
        <p:spPr>
          <a:xfrm>
            <a:off x="1491522" y="462579"/>
            <a:ext cx="10478982" cy="4582757"/>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lgn="just">
              <a:buClr>
                <a:srgbClr val="30ACEC">
                  <a:lumMod val="75000"/>
                </a:srgbClr>
              </a:buClr>
              <a:defRPr/>
            </a:pPr>
            <a:r>
              <a:rPr lang="fr-FR" sz="2400" dirty="0">
                <a:solidFill>
                  <a:prstClr val="black"/>
                </a:solidFill>
              </a:rPr>
              <a:t>Une page d'erreur est une JSP dont l'attribut </a:t>
            </a:r>
            <a:r>
              <a:rPr lang="fr-FR" sz="2400" b="1" dirty="0" err="1">
                <a:solidFill>
                  <a:srgbClr val="FF0000"/>
                </a:solidFill>
              </a:rPr>
              <a:t>isErrorPage</a:t>
            </a:r>
            <a:r>
              <a:rPr lang="fr-FR" sz="2400" dirty="0">
                <a:solidFill>
                  <a:prstClr val="black"/>
                </a:solidFill>
              </a:rPr>
              <a:t> est égal à true dans la directive page. Une telle page dispose d'un accès à la variable implicite nommée exception de type </a:t>
            </a:r>
            <a:r>
              <a:rPr lang="fr-FR" sz="2400" b="1" dirty="0" err="1">
                <a:solidFill>
                  <a:srgbClr val="FF0000"/>
                </a:solidFill>
              </a:rPr>
              <a:t>Throwable</a:t>
            </a:r>
            <a:r>
              <a:rPr lang="fr-FR" sz="2400" dirty="0">
                <a:solidFill>
                  <a:prstClr val="black"/>
                </a:solidFill>
              </a:rPr>
              <a:t> qui encapsule l'exception qui a été levée.</a:t>
            </a:r>
          </a:p>
          <a:p>
            <a:pPr lvl="1" algn="just">
              <a:buClr>
                <a:srgbClr val="30ACEC">
                  <a:lumMod val="75000"/>
                </a:srgbClr>
              </a:buClr>
              <a:defRPr/>
            </a:pPr>
            <a:r>
              <a:rPr lang="fr-FR" sz="2400" dirty="0">
                <a:solidFill>
                  <a:prstClr val="black"/>
                </a:solidFill>
              </a:rPr>
              <a:t>Il est possible dans une telle page d'afficher un message d'erreur personnalisé mais aussi d'inclure des traitements liés à la gestion de l'exception : ajouter l'exception dans un journal, envoyer un mail pour son traitement, ...</a:t>
            </a:r>
            <a:endParaRPr kumimoji="0" lang="fr-FR" sz="3200" b="0" i="0" u="none" strike="noStrike" kern="1200" cap="none" spc="0" normalizeH="0" baseline="0" noProof="0" dirty="0">
              <a:ln>
                <a:noFill/>
              </a:ln>
              <a:solidFill>
                <a:prstClr val="black"/>
              </a:solidFill>
              <a:effectLst/>
              <a:uLnTx/>
              <a:uFillTx/>
              <a:latin typeface="Corbel" panose="020B0503020204020204"/>
              <a:ea typeface="+mn-ea"/>
              <a:cs typeface="+mn-cs"/>
            </a:endParaRPr>
          </a:p>
          <a:p>
            <a:pPr lvl="1" algn="just">
              <a:buClr>
                <a:srgbClr val="30ACEC">
                  <a:lumMod val="75000"/>
                </a:srgbClr>
              </a:buClr>
              <a:buFont typeface="Arial" panose="020B0604020202020204" pitchFamily="34" charset="0"/>
              <a:buChar char="•"/>
              <a:defRPr/>
            </a:pPr>
            <a:r>
              <a:rPr lang="fr-FR" sz="2400" b="1" dirty="0">
                <a:solidFill>
                  <a:prstClr val="black"/>
                </a:solidFill>
              </a:rPr>
              <a:t>Exemple: </a:t>
            </a:r>
          </a:p>
        </p:txBody>
      </p:sp>
      <p:sp>
        <p:nvSpPr>
          <p:cNvPr id="9" name="Rectangle 8">
            <a:extLst>
              <a:ext uri="{FF2B5EF4-FFF2-40B4-BE49-F238E27FC236}">
                <a16:creationId xmlns:a16="http://schemas.microsoft.com/office/drawing/2014/main" id="{8C2A7F33-8883-DD4A-9833-F8E9C297E3E0}"/>
              </a:ext>
            </a:extLst>
          </p:cNvPr>
          <p:cNvSpPr/>
          <p:nvPr/>
        </p:nvSpPr>
        <p:spPr>
          <a:xfrm>
            <a:off x="4291678" y="4336803"/>
            <a:ext cx="5616115" cy="23559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fr-SN" sz="1600" dirty="0">
                <a:latin typeface="Courier New" panose="02070309020205020404" pitchFamily="49" charset="0"/>
              </a:rPr>
              <a:t>&lt;%@ page language=</a:t>
            </a:r>
            <a:r>
              <a:rPr lang="fr-SN" sz="1600" dirty="0">
                <a:solidFill>
                  <a:srgbClr val="0000FF"/>
                </a:solidFill>
                <a:latin typeface="Courier New" panose="02070309020205020404" pitchFamily="49" charset="0"/>
              </a:rPr>
              <a:t>"java"</a:t>
            </a:r>
            <a:r>
              <a:rPr lang="fr-SN" sz="1600" dirty="0">
                <a:latin typeface="Courier New" panose="02070309020205020404" pitchFamily="49" charset="0"/>
              </a:rPr>
              <a:t> </a:t>
            </a:r>
            <a:r>
              <a:rPr lang="fr-SN" sz="1600" dirty="0" err="1">
                <a:latin typeface="Courier New" panose="02070309020205020404" pitchFamily="49" charset="0"/>
              </a:rPr>
              <a:t>contentType</a:t>
            </a:r>
            <a:r>
              <a:rPr lang="fr-SN" sz="1600" dirty="0">
                <a:latin typeface="Courier New" panose="02070309020205020404" pitchFamily="49" charset="0"/>
              </a:rPr>
              <a:t>=</a:t>
            </a:r>
            <a:r>
              <a:rPr lang="fr-SN" sz="1600" dirty="0">
                <a:solidFill>
                  <a:srgbClr val="0000FF"/>
                </a:solidFill>
                <a:latin typeface="Courier New" panose="02070309020205020404" pitchFamily="49" charset="0"/>
              </a:rPr>
              <a:t>"</a:t>
            </a:r>
            <a:r>
              <a:rPr lang="fr-SN" sz="1600" dirty="0" err="1">
                <a:solidFill>
                  <a:srgbClr val="0000FF"/>
                </a:solidFill>
                <a:latin typeface="Courier New" panose="02070309020205020404" pitchFamily="49" charset="0"/>
              </a:rPr>
              <a:t>text</a:t>
            </a:r>
            <a:r>
              <a:rPr lang="fr-SN" sz="1600" dirty="0">
                <a:solidFill>
                  <a:srgbClr val="0000FF"/>
                </a:solidFill>
                <a:latin typeface="Courier New" panose="02070309020205020404" pitchFamily="49" charset="0"/>
              </a:rPr>
              <a:t>/html"</a:t>
            </a:r>
            <a:r>
              <a:rPr lang="fr-SN" sz="1600" dirty="0">
                <a:latin typeface="Courier New" panose="02070309020205020404" pitchFamily="49" charset="0"/>
              </a:rPr>
              <a:t> %&gt; </a:t>
            </a:r>
          </a:p>
          <a:p>
            <a:r>
              <a:rPr lang="fr-SN" sz="1600" dirty="0">
                <a:latin typeface="Courier New" panose="02070309020205020404" pitchFamily="49" charset="0"/>
              </a:rPr>
              <a:t>&lt;%@ page </a:t>
            </a:r>
            <a:r>
              <a:rPr lang="fr-SN" sz="1600" dirty="0" err="1">
                <a:latin typeface="Courier New" panose="02070309020205020404" pitchFamily="49" charset="0"/>
              </a:rPr>
              <a:t>isErrorPage</a:t>
            </a:r>
            <a:r>
              <a:rPr lang="fr-SN" sz="1600" dirty="0">
                <a:latin typeface="Courier New" panose="02070309020205020404" pitchFamily="49" charset="0"/>
              </a:rPr>
              <a:t>=</a:t>
            </a:r>
            <a:r>
              <a:rPr lang="fr-SN" sz="1600" dirty="0">
                <a:solidFill>
                  <a:srgbClr val="0000FF"/>
                </a:solidFill>
                <a:latin typeface="Courier New" panose="02070309020205020404" pitchFamily="49" charset="0"/>
              </a:rPr>
              <a:t>"true"</a:t>
            </a:r>
            <a:r>
              <a:rPr lang="fr-SN" sz="1600" dirty="0">
                <a:latin typeface="Courier New" panose="02070309020205020404" pitchFamily="49" charset="0"/>
              </a:rPr>
              <a:t> %&gt; </a:t>
            </a:r>
          </a:p>
          <a:p>
            <a:r>
              <a:rPr lang="fr-SN" sz="1600" dirty="0">
                <a:latin typeface="Courier New" panose="02070309020205020404" pitchFamily="49" charset="0"/>
              </a:rPr>
              <a:t>&lt;</a:t>
            </a:r>
            <a:r>
              <a:rPr lang="fr-SN" sz="1600" b="1" dirty="0">
                <a:solidFill>
                  <a:srgbClr val="000080"/>
                </a:solidFill>
                <a:latin typeface="Courier New" panose="02070309020205020404" pitchFamily="49" charset="0"/>
              </a:rPr>
              <a:t>html</a:t>
            </a:r>
            <a:r>
              <a:rPr lang="fr-SN" sz="1600" dirty="0">
                <a:latin typeface="Courier New" panose="02070309020205020404" pitchFamily="49" charset="0"/>
              </a:rPr>
              <a:t>&gt; </a:t>
            </a:r>
          </a:p>
          <a:p>
            <a:r>
              <a:rPr lang="fr-SN" sz="1600" dirty="0">
                <a:latin typeface="Courier New" panose="02070309020205020404" pitchFamily="49" charset="0"/>
              </a:rPr>
              <a:t>&lt;</a:t>
            </a:r>
            <a:r>
              <a:rPr lang="fr-SN" sz="1600" b="1" dirty="0">
                <a:solidFill>
                  <a:srgbClr val="000080"/>
                </a:solidFill>
                <a:latin typeface="Courier New" panose="02070309020205020404" pitchFamily="49" charset="0"/>
              </a:rPr>
              <a:t>body</a:t>
            </a:r>
            <a:r>
              <a:rPr lang="fr-SN" sz="1600" dirty="0">
                <a:latin typeface="Courier New" panose="02070309020205020404" pitchFamily="49" charset="0"/>
              </a:rPr>
              <a:t>&gt; </a:t>
            </a:r>
          </a:p>
          <a:p>
            <a:r>
              <a:rPr lang="fr-SN" sz="1600" dirty="0">
                <a:latin typeface="Courier New" panose="02070309020205020404" pitchFamily="49" charset="0"/>
              </a:rPr>
              <a:t>&lt;</a:t>
            </a:r>
            <a:r>
              <a:rPr lang="fr-SN" sz="1600" b="1" dirty="0">
                <a:solidFill>
                  <a:srgbClr val="000080"/>
                </a:solidFill>
                <a:latin typeface="Courier New" panose="02070309020205020404" pitchFamily="49" charset="0"/>
              </a:rPr>
              <a:t>h1</a:t>
            </a:r>
            <a:r>
              <a:rPr lang="fr-SN" sz="1600" dirty="0">
                <a:latin typeface="Courier New" panose="02070309020205020404" pitchFamily="49" charset="0"/>
              </a:rPr>
              <a:t>&gt;Une erreur est survenue lors des traitements&lt;/</a:t>
            </a:r>
            <a:r>
              <a:rPr lang="fr-SN" sz="1600" b="1" dirty="0">
                <a:solidFill>
                  <a:srgbClr val="000080"/>
                </a:solidFill>
                <a:latin typeface="Courier New" panose="02070309020205020404" pitchFamily="49" charset="0"/>
              </a:rPr>
              <a:t>h1</a:t>
            </a:r>
            <a:r>
              <a:rPr lang="fr-SN" sz="1600" dirty="0">
                <a:latin typeface="Courier New" panose="02070309020205020404" pitchFamily="49" charset="0"/>
              </a:rPr>
              <a:t>&gt; </a:t>
            </a:r>
          </a:p>
          <a:p>
            <a:r>
              <a:rPr lang="fr-SN" sz="1600" dirty="0">
                <a:latin typeface="Courier New" panose="02070309020205020404" pitchFamily="49" charset="0"/>
              </a:rPr>
              <a:t>&lt;</a:t>
            </a:r>
            <a:r>
              <a:rPr lang="fr-SN" sz="1600" b="1" dirty="0">
                <a:solidFill>
                  <a:srgbClr val="000080"/>
                </a:solidFill>
                <a:latin typeface="Courier New" panose="02070309020205020404" pitchFamily="49" charset="0"/>
              </a:rPr>
              <a:t>p</a:t>
            </a:r>
            <a:r>
              <a:rPr lang="fr-SN" sz="1600" dirty="0">
                <a:latin typeface="Courier New" panose="02070309020205020404" pitchFamily="49" charset="0"/>
              </a:rPr>
              <a:t>&gt;&lt;%= </a:t>
            </a:r>
            <a:r>
              <a:rPr lang="fr-SN" sz="1600" dirty="0" err="1">
                <a:latin typeface="Courier New" panose="02070309020205020404" pitchFamily="49" charset="0"/>
              </a:rPr>
              <a:t>exception.getMessage</a:t>
            </a:r>
            <a:r>
              <a:rPr lang="fr-SN" sz="1600" dirty="0">
                <a:latin typeface="Courier New" panose="02070309020205020404" pitchFamily="49" charset="0"/>
              </a:rPr>
              <a:t>() %&gt;&lt;/</a:t>
            </a:r>
            <a:r>
              <a:rPr lang="fr-SN" sz="1600" b="1" dirty="0">
                <a:solidFill>
                  <a:srgbClr val="000080"/>
                </a:solidFill>
                <a:latin typeface="Courier New" panose="02070309020205020404" pitchFamily="49" charset="0"/>
              </a:rPr>
              <a:t>p</a:t>
            </a:r>
            <a:r>
              <a:rPr lang="fr-SN" sz="1600" dirty="0">
                <a:latin typeface="Courier New" panose="02070309020205020404" pitchFamily="49" charset="0"/>
              </a:rPr>
              <a:t>&gt; &lt;/</a:t>
            </a:r>
            <a:r>
              <a:rPr lang="fr-SN" sz="1600" b="1" dirty="0">
                <a:solidFill>
                  <a:srgbClr val="000080"/>
                </a:solidFill>
                <a:latin typeface="Courier New" panose="02070309020205020404" pitchFamily="49" charset="0"/>
              </a:rPr>
              <a:t>body</a:t>
            </a:r>
            <a:r>
              <a:rPr lang="fr-SN" sz="1600" dirty="0">
                <a:latin typeface="Courier New" panose="02070309020205020404" pitchFamily="49" charset="0"/>
              </a:rPr>
              <a:t>&gt; </a:t>
            </a:r>
          </a:p>
          <a:p>
            <a:r>
              <a:rPr lang="fr-SN" sz="1600" dirty="0">
                <a:latin typeface="Courier New" panose="02070309020205020404" pitchFamily="49" charset="0"/>
              </a:rPr>
              <a:t>&lt;/</a:t>
            </a:r>
            <a:r>
              <a:rPr lang="fr-SN" sz="1600" b="1" dirty="0">
                <a:solidFill>
                  <a:srgbClr val="000080"/>
                </a:solidFill>
                <a:latin typeface="Courier New" panose="02070309020205020404" pitchFamily="49" charset="0"/>
              </a:rPr>
              <a:t>html</a:t>
            </a:r>
            <a:r>
              <a:rPr lang="fr-SN" sz="1600" dirty="0">
                <a:latin typeface="Courier New" panose="02070309020205020404" pitchFamily="49" charset="0"/>
              </a:rPr>
              <a:t>&gt;</a:t>
            </a:r>
            <a:endParaRPr lang="fr-SN" sz="16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1169888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0" name="Espace réservé du contenu 2"/>
          <p:cNvSpPr>
            <a:spLocks noGrp="1"/>
          </p:cNvSpPr>
          <p:nvPr>
            <p:ph idx="1"/>
          </p:nvPr>
        </p:nvSpPr>
        <p:spPr>
          <a:xfrm>
            <a:off x="1491522" y="868362"/>
            <a:ext cx="10700478" cy="1847944"/>
          </a:xfrm>
        </p:spPr>
        <p:txBody>
          <a:bodyPr>
            <a:noAutofit/>
          </a:bodyPr>
          <a:lstStyle/>
          <a:p>
            <a:pPr lvl="1"/>
            <a:endParaRPr lang="fr-FR" dirty="0"/>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p:txBody>
      </p:sp>
      <p:sp>
        <p:nvSpPr>
          <p:cNvPr id="7" name="Titre 1"/>
          <p:cNvSpPr txBox="1">
            <a:spLocks/>
          </p:cNvSpPr>
          <p:nvPr/>
        </p:nvSpPr>
        <p:spPr>
          <a:xfrm>
            <a:off x="1491522" y="0"/>
            <a:ext cx="10670980" cy="607169"/>
          </a:xfrm>
          <a:prstGeom prst="rect">
            <a:avLst/>
          </a:prstGeom>
          <a:effectLst/>
        </p:spPr>
        <p:txBody>
          <a:bodyPr vert="horz" lIns="91440" tIns="45720" rIns="91440" bIns="45720" rtlCol="0" anchor="ctr">
            <a:normAutofit fontScale="925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defRPr/>
            </a:pPr>
            <a:r>
              <a:rPr lang="fr-FR" b="1" dirty="0">
                <a:solidFill>
                  <a:srgbClr val="C00000"/>
                </a:solidFill>
              </a:rPr>
              <a:t>La gestion des erreurs</a:t>
            </a:r>
          </a:p>
        </p:txBody>
      </p:sp>
      <p:sp>
        <p:nvSpPr>
          <p:cNvPr id="8" name="Espace réservé du contenu 2"/>
          <p:cNvSpPr txBox="1">
            <a:spLocks/>
          </p:cNvSpPr>
          <p:nvPr/>
        </p:nvSpPr>
        <p:spPr>
          <a:xfrm>
            <a:off x="1491522" y="473336"/>
            <a:ext cx="10478982" cy="6067313"/>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buClr>
                <a:srgbClr val="30ACEC">
                  <a:lumMod val="75000"/>
                </a:srgbClr>
              </a:buClr>
              <a:defRPr/>
            </a:pPr>
            <a:r>
              <a:rPr lang="fr-FR" sz="2400" dirty="0">
                <a:solidFill>
                  <a:prstClr val="black"/>
                </a:solidFill>
              </a:rPr>
              <a:t>Lors de </a:t>
            </a:r>
            <a:r>
              <a:rPr lang="fr-FR" sz="2400" b="1" dirty="0">
                <a:solidFill>
                  <a:prstClr val="black"/>
                </a:solidFill>
              </a:rPr>
              <a:t>l'exécution d'une page JSP</a:t>
            </a:r>
            <a:r>
              <a:rPr lang="fr-FR" sz="2400" dirty="0">
                <a:solidFill>
                  <a:prstClr val="black"/>
                </a:solidFill>
              </a:rPr>
              <a:t>, des erreurs peuvent survenir. Chaque erreur se traduit par la levée d'une exception. Si cette exception est capturée dans un bloc </a:t>
            </a:r>
            <a:r>
              <a:rPr lang="fr-FR" sz="2400" b="1" dirty="0">
                <a:solidFill>
                  <a:prstClr val="black"/>
                </a:solidFill>
              </a:rPr>
              <a:t>try/catch </a:t>
            </a:r>
            <a:r>
              <a:rPr lang="fr-FR" sz="2400" dirty="0">
                <a:solidFill>
                  <a:prstClr val="black"/>
                </a:solidFill>
              </a:rPr>
              <a:t>de la JSP, celle-ci est traitée. Si l'exception n'est pas capturée dans la page, il y a deux possibilités selon qu'une page d'erreur est associée à la page JSP ou non : </a:t>
            </a:r>
            <a:r>
              <a:rPr kumimoji="0" lang="fr-FR" sz="3200" b="0" i="0" u="none" strike="noStrike" kern="1200" cap="none" spc="0" normalizeH="0" baseline="0" noProof="0" dirty="0">
                <a:ln>
                  <a:noFill/>
                </a:ln>
                <a:solidFill>
                  <a:prstClr val="black"/>
                </a:solidFill>
                <a:effectLst/>
                <a:uLnTx/>
                <a:uFillTx/>
                <a:latin typeface="Corbel" panose="020B0503020204020204"/>
                <a:ea typeface="+mn-ea"/>
                <a:cs typeface="+mn-cs"/>
              </a:rPr>
              <a:t>:</a:t>
            </a:r>
          </a:p>
          <a:p>
            <a:pPr lvl="3">
              <a:buClr>
                <a:srgbClr val="30ACEC">
                  <a:lumMod val="75000"/>
                </a:srgbClr>
              </a:buClr>
              <a:buFont typeface="Wingdings" charset="2"/>
              <a:buChar char="ü"/>
              <a:defRPr/>
            </a:pPr>
            <a:r>
              <a:rPr lang="fr-FR" sz="2400" dirty="0"/>
              <a:t>Sans page d'erreur associée, la pile d'exécution de l'exception est affichée</a:t>
            </a:r>
          </a:p>
          <a:p>
            <a:pPr lvl="3">
              <a:buClr>
                <a:srgbClr val="30ACEC">
                  <a:lumMod val="75000"/>
                </a:srgbClr>
              </a:buClr>
              <a:buFont typeface="Wingdings" charset="2"/>
              <a:buChar char="ü"/>
              <a:defRPr/>
            </a:pPr>
            <a:r>
              <a:rPr lang="fr-FR" sz="2400" dirty="0"/>
              <a:t>Avec une page d'erreur associée, une redirection est effectuée vers cette JSP</a:t>
            </a:r>
          </a:p>
          <a:p>
            <a:pPr lvl="1">
              <a:buClr>
                <a:srgbClr val="30ACEC">
                  <a:lumMod val="75000"/>
                </a:srgbClr>
              </a:buClr>
              <a:buFont typeface="Arial" panose="020B0604020202020204" pitchFamily="34" charset="0"/>
              <a:buChar char="•"/>
              <a:defRPr/>
            </a:pPr>
            <a:r>
              <a:rPr lang="fr-FR" sz="2400" dirty="0">
                <a:solidFill>
                  <a:prstClr val="black"/>
                </a:solidFill>
              </a:rPr>
              <a:t>La définition d'une page d'erreur permet de la préciser dans l'attribut </a:t>
            </a:r>
            <a:r>
              <a:rPr lang="fr-FR" sz="2400" b="1" dirty="0" err="1">
                <a:solidFill>
                  <a:srgbClr val="FF0000"/>
                </a:solidFill>
              </a:rPr>
              <a:t>errorPage</a:t>
            </a:r>
            <a:r>
              <a:rPr lang="fr-FR" sz="2400" dirty="0">
                <a:solidFill>
                  <a:prstClr val="black"/>
                </a:solidFill>
              </a:rPr>
              <a:t> de la directive page des autres </a:t>
            </a:r>
            <a:r>
              <a:rPr lang="fr-FR" sz="2400" b="1" dirty="0">
                <a:solidFill>
                  <a:prstClr val="black"/>
                </a:solidFill>
              </a:rPr>
              <a:t>JSP</a:t>
            </a:r>
            <a:r>
              <a:rPr lang="fr-FR" sz="2400" dirty="0">
                <a:solidFill>
                  <a:prstClr val="black"/>
                </a:solidFill>
              </a:rPr>
              <a:t> de l'application. Si une exception est levée dans les traitements d'une de ces pages, la </a:t>
            </a:r>
            <a:r>
              <a:rPr lang="fr-FR" sz="2400" b="1" dirty="0">
                <a:solidFill>
                  <a:prstClr val="black"/>
                </a:solidFill>
              </a:rPr>
              <a:t>JSP</a:t>
            </a:r>
            <a:r>
              <a:rPr lang="fr-FR" sz="2400" dirty="0">
                <a:solidFill>
                  <a:prstClr val="black"/>
                </a:solidFill>
              </a:rPr>
              <a:t> va automatiquement rediriger l'utilisateur vers la </a:t>
            </a:r>
            <a:r>
              <a:rPr lang="fr-FR" sz="2400" b="1" dirty="0">
                <a:solidFill>
                  <a:srgbClr val="FF0000"/>
                </a:solidFill>
              </a:rPr>
              <a:t>page d'erreur précisée</a:t>
            </a:r>
            <a:r>
              <a:rPr lang="fr-FR" sz="2400" dirty="0">
                <a:solidFill>
                  <a:prstClr val="black"/>
                </a:solidFill>
              </a:rPr>
              <a:t>.</a:t>
            </a:r>
          </a:p>
          <a:p>
            <a:pPr lvl="1">
              <a:buClr>
                <a:srgbClr val="30ACEC">
                  <a:lumMod val="75000"/>
                </a:srgbClr>
              </a:buClr>
              <a:buFont typeface="Arial" panose="020B0604020202020204" pitchFamily="34" charset="0"/>
              <a:buChar char="•"/>
              <a:defRPr/>
            </a:pPr>
            <a:r>
              <a:rPr lang="fr-FR" sz="2400" dirty="0">
                <a:solidFill>
                  <a:prstClr val="black"/>
                </a:solidFill>
              </a:rPr>
              <a:t>La valeur de l'attribut </a:t>
            </a:r>
            <a:r>
              <a:rPr lang="fr-FR" sz="2400" b="1" dirty="0" err="1">
                <a:solidFill>
                  <a:srgbClr val="FF0000"/>
                </a:solidFill>
              </a:rPr>
              <a:t>errorPage</a:t>
            </a:r>
            <a:r>
              <a:rPr lang="fr-FR" sz="2400" dirty="0">
                <a:solidFill>
                  <a:prstClr val="black"/>
                </a:solidFill>
              </a:rPr>
              <a:t> de la directive page doit contenir l'URL de la page d'erreur. Le plus simple est de définir cette page à la racine de l'application web et de faire précéder le nom de la page par un caractère</a:t>
            </a:r>
            <a:r>
              <a:rPr lang="fr-FR" sz="2400" b="1" dirty="0">
                <a:solidFill>
                  <a:srgbClr val="FF0000"/>
                </a:solidFill>
              </a:rPr>
              <a:t> '/' </a:t>
            </a:r>
            <a:r>
              <a:rPr lang="fr-FR" sz="2400" dirty="0">
                <a:solidFill>
                  <a:prstClr val="black"/>
                </a:solidFill>
              </a:rPr>
              <a:t>dans l'url.</a:t>
            </a:r>
          </a:p>
          <a:p>
            <a:pPr lvl="1">
              <a:buClr>
                <a:srgbClr val="30ACEC">
                  <a:lumMod val="75000"/>
                </a:srgbClr>
              </a:buClr>
              <a:buFont typeface="Arial" panose="020B0604020202020204" pitchFamily="34" charset="0"/>
              <a:buChar char="•"/>
              <a:defRPr/>
            </a:pPr>
            <a:r>
              <a:rPr lang="fr-FR" sz="2400" b="1" dirty="0">
                <a:solidFill>
                  <a:prstClr val="black"/>
                </a:solidFill>
              </a:rPr>
              <a:t>Exemple: </a:t>
            </a:r>
          </a:p>
        </p:txBody>
      </p:sp>
      <p:sp>
        <p:nvSpPr>
          <p:cNvPr id="9" name="Rectangle 8">
            <a:extLst>
              <a:ext uri="{FF2B5EF4-FFF2-40B4-BE49-F238E27FC236}">
                <a16:creationId xmlns:a16="http://schemas.microsoft.com/office/drawing/2014/main" id="{8C2A7F33-8883-DD4A-9833-F8E9C297E3E0}"/>
              </a:ext>
            </a:extLst>
          </p:cNvPr>
          <p:cNvSpPr/>
          <p:nvPr/>
        </p:nvSpPr>
        <p:spPr>
          <a:xfrm>
            <a:off x="4033494" y="5989638"/>
            <a:ext cx="6666984" cy="65098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fr-SN" sz="2000" dirty="0">
                <a:latin typeface="Courier New" panose="02070309020205020404" pitchFamily="49" charset="0"/>
              </a:rPr>
              <a:t>&lt;%@ page </a:t>
            </a:r>
            <a:r>
              <a:rPr lang="fr-SN" sz="2000" dirty="0" err="1">
                <a:latin typeface="Courier New" panose="02070309020205020404" pitchFamily="49" charset="0"/>
              </a:rPr>
              <a:t>errorPage</a:t>
            </a:r>
            <a:r>
              <a:rPr lang="fr-SN" sz="2000" dirty="0">
                <a:latin typeface="Courier New" panose="02070309020205020404" pitchFamily="49" charset="0"/>
              </a:rPr>
              <a:t>=</a:t>
            </a:r>
            <a:r>
              <a:rPr lang="fr-SN" sz="2000" dirty="0">
                <a:solidFill>
                  <a:srgbClr val="0000FF"/>
                </a:solidFill>
                <a:latin typeface="Courier New" panose="02070309020205020404" pitchFamily="49" charset="0"/>
              </a:rPr>
              <a:t>"/</a:t>
            </a:r>
            <a:r>
              <a:rPr lang="fr-SN" sz="2000" dirty="0" err="1">
                <a:solidFill>
                  <a:srgbClr val="0000FF"/>
                </a:solidFill>
                <a:latin typeface="Courier New" panose="02070309020205020404" pitchFamily="49" charset="0"/>
              </a:rPr>
              <a:t>mapagederreur.jsp</a:t>
            </a:r>
            <a:r>
              <a:rPr lang="fr-SN" sz="2000" dirty="0">
                <a:solidFill>
                  <a:srgbClr val="0000FF"/>
                </a:solidFill>
                <a:latin typeface="Courier New" panose="02070309020205020404" pitchFamily="49" charset="0"/>
              </a:rPr>
              <a:t>"</a:t>
            </a:r>
            <a:r>
              <a:rPr lang="fr-SN" sz="2000" dirty="0">
                <a:latin typeface="Courier New" panose="02070309020205020404" pitchFamily="49" charset="0"/>
              </a:rPr>
              <a:t> %&gt;</a:t>
            </a:r>
            <a:endParaRPr lang="fr-SN" sz="20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3190694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0" name="Espace réservé du contenu 2"/>
          <p:cNvSpPr>
            <a:spLocks noGrp="1"/>
          </p:cNvSpPr>
          <p:nvPr>
            <p:ph idx="1"/>
          </p:nvPr>
        </p:nvSpPr>
        <p:spPr>
          <a:xfrm>
            <a:off x="1491522" y="868362"/>
            <a:ext cx="10700478" cy="1847944"/>
          </a:xfrm>
        </p:spPr>
        <p:txBody>
          <a:bodyPr>
            <a:noAutofit/>
          </a:bodyPr>
          <a:lstStyle/>
          <a:p>
            <a:pPr lvl="1"/>
            <a:endParaRPr lang="fr-FR" dirty="0"/>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p:txBody>
      </p:sp>
      <p:sp>
        <p:nvSpPr>
          <p:cNvPr id="7" name="Titre 1"/>
          <p:cNvSpPr txBox="1">
            <a:spLocks/>
          </p:cNvSpPr>
          <p:nvPr/>
        </p:nvSpPr>
        <p:spPr>
          <a:xfrm>
            <a:off x="1491522" y="0"/>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defRPr/>
            </a:pPr>
            <a:r>
              <a:rPr lang="fr-FR" b="1" dirty="0">
                <a:solidFill>
                  <a:srgbClr val="C00000"/>
                </a:solidFill>
              </a:rPr>
              <a:t>MVC et JSP</a:t>
            </a:r>
          </a:p>
        </p:txBody>
      </p:sp>
      <p:sp>
        <p:nvSpPr>
          <p:cNvPr id="8" name="Espace réservé du contenu 2"/>
          <p:cNvSpPr txBox="1">
            <a:spLocks/>
          </p:cNvSpPr>
          <p:nvPr/>
        </p:nvSpPr>
        <p:spPr>
          <a:xfrm>
            <a:off x="1491522" y="868360"/>
            <a:ext cx="10478982" cy="567228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buClr>
                <a:srgbClr val="30ACEC">
                  <a:lumMod val="75000"/>
                </a:srgbClr>
              </a:buClr>
              <a:defRPr/>
            </a:pPr>
            <a:r>
              <a:rPr lang="fr-FR" sz="2400" b="1" dirty="0">
                <a:solidFill>
                  <a:prstClr val="black"/>
                </a:solidFill>
              </a:rPr>
              <a:t>MVC</a:t>
            </a:r>
            <a:r>
              <a:rPr lang="fr-FR" sz="2400" dirty="0">
                <a:solidFill>
                  <a:prstClr val="black"/>
                </a:solidFill>
              </a:rPr>
              <a:t> signifie Modèle et Contrôleur. C'est </a:t>
            </a:r>
            <a:r>
              <a:rPr lang="fr-FR" sz="2400" b="1" dirty="0">
                <a:solidFill>
                  <a:prstClr val="black"/>
                </a:solidFill>
              </a:rPr>
              <a:t>un modèle de conception</a:t>
            </a:r>
            <a:r>
              <a:rPr lang="fr-FR" sz="2400" dirty="0">
                <a:solidFill>
                  <a:prstClr val="black"/>
                </a:solidFill>
              </a:rPr>
              <a:t> qui sépare la logique métier, la logique de présentation et les données. </a:t>
            </a:r>
            <a:r>
              <a:rPr kumimoji="0" lang="fr-FR" sz="3200" b="0" i="0" u="none" strike="noStrike" kern="1200" cap="none" spc="0" normalizeH="0" baseline="0" noProof="0" dirty="0">
                <a:ln>
                  <a:noFill/>
                </a:ln>
                <a:solidFill>
                  <a:prstClr val="black"/>
                </a:solidFill>
                <a:effectLst/>
                <a:uLnTx/>
                <a:uFillTx/>
                <a:latin typeface="Corbel" panose="020B0503020204020204"/>
                <a:ea typeface="+mn-ea"/>
                <a:cs typeface="+mn-cs"/>
              </a:rPr>
              <a:t>:</a:t>
            </a:r>
          </a:p>
          <a:p>
            <a:pPr lvl="3">
              <a:buClr>
                <a:srgbClr val="30ACEC">
                  <a:lumMod val="75000"/>
                </a:srgbClr>
              </a:buClr>
              <a:buFont typeface="Wingdings" charset="2"/>
              <a:buChar char="ü"/>
              <a:defRPr/>
            </a:pPr>
            <a:r>
              <a:rPr lang="fr-FR" sz="2400" b="1" dirty="0"/>
              <a:t>Le contrôleur</a:t>
            </a:r>
            <a:r>
              <a:rPr lang="fr-FR" sz="2400" dirty="0"/>
              <a:t> agit comme une interface entre Vues  et  le </a:t>
            </a:r>
            <a:r>
              <a:rPr lang="fr-FR" sz="2400" dirty="0" err="1"/>
              <a:t>modéle</a:t>
            </a:r>
            <a:r>
              <a:rPr lang="fr-FR" sz="2400" dirty="0"/>
              <a:t>. Le contrôleur intercepte toutes les demandes entrantes.</a:t>
            </a:r>
          </a:p>
          <a:p>
            <a:pPr lvl="3">
              <a:buClr>
                <a:srgbClr val="30ACEC">
                  <a:lumMod val="75000"/>
                </a:srgbClr>
              </a:buClr>
              <a:buFont typeface="Wingdings" charset="2"/>
              <a:buChar char="ü"/>
              <a:defRPr/>
            </a:pPr>
            <a:r>
              <a:rPr lang="fr-FR" sz="2400" b="1" dirty="0"/>
              <a:t>Le modèle </a:t>
            </a:r>
            <a:r>
              <a:rPr lang="fr-FR" sz="2400" dirty="0"/>
              <a:t>représente l'état de l'application, c'est-à-dire les données. Il peut également avoir une logique métier.</a:t>
            </a:r>
          </a:p>
          <a:p>
            <a:pPr lvl="3">
              <a:buClr>
                <a:srgbClr val="30ACEC">
                  <a:lumMod val="75000"/>
                </a:srgbClr>
              </a:buClr>
              <a:buFont typeface="Wingdings" charset="2"/>
              <a:buChar char="ü"/>
              <a:defRPr/>
            </a:pPr>
            <a:r>
              <a:rPr lang="fr-FR" sz="2400" b="1" dirty="0"/>
              <a:t>La vue </a:t>
            </a:r>
            <a:r>
              <a:rPr lang="fr-FR" sz="2400" dirty="0"/>
              <a:t>représente la présentation, c'est-à-dire l'interface utilisateur.</a:t>
            </a:r>
          </a:p>
          <a:p>
            <a:pPr lvl="1">
              <a:buClr>
                <a:srgbClr val="30ACEC">
                  <a:lumMod val="75000"/>
                </a:srgbClr>
              </a:buClr>
              <a:buFont typeface="Arial" panose="020B0604020202020204" pitchFamily="34" charset="0"/>
              <a:buChar char="•"/>
              <a:defRPr/>
            </a:pPr>
            <a:r>
              <a:rPr lang="fr-FR" sz="2400" dirty="0">
                <a:solidFill>
                  <a:prstClr val="black"/>
                </a:solidFill>
              </a:rPr>
              <a:t>Avantage de l'architecture MVC (modèle 2)</a:t>
            </a:r>
          </a:p>
          <a:p>
            <a:pPr lvl="3">
              <a:buClr>
                <a:srgbClr val="30ACEC">
                  <a:lumMod val="75000"/>
                </a:srgbClr>
              </a:buClr>
              <a:buFont typeface="Wingdings" pitchFamily="2" charset="2"/>
              <a:buChar char="ü"/>
              <a:defRPr/>
            </a:pPr>
            <a:r>
              <a:rPr lang="fr-FR" sz="2400" dirty="0"/>
              <a:t>Le contrôle de la navigation est centralisé</a:t>
            </a:r>
          </a:p>
          <a:p>
            <a:pPr lvl="3">
              <a:buClr>
                <a:srgbClr val="30ACEC">
                  <a:lumMod val="75000"/>
                </a:srgbClr>
              </a:buClr>
              <a:buFont typeface="Wingdings" pitchFamily="2" charset="2"/>
              <a:buChar char="ü"/>
              <a:defRPr/>
            </a:pPr>
            <a:r>
              <a:rPr lang="fr-FR" sz="2400" dirty="0">
                <a:solidFill>
                  <a:prstClr val="black"/>
                </a:solidFill>
              </a:rPr>
              <a:t>Facilite  à maintenance des grandes applications</a:t>
            </a:r>
          </a:p>
        </p:txBody>
      </p:sp>
    </p:spTree>
    <p:extLst>
      <p:ext uri="{BB962C8B-B14F-4D97-AF65-F5344CB8AC3E}">
        <p14:creationId xmlns:p14="http://schemas.microsoft.com/office/powerpoint/2010/main" val="242405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9" name="Titre 1"/>
          <p:cNvSpPr txBox="1">
            <a:spLocks/>
          </p:cNvSpPr>
          <p:nvPr/>
        </p:nvSpPr>
        <p:spPr>
          <a:xfrm>
            <a:off x="1199118" y="-173226"/>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Première page JSP</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
        <p:nvSpPr>
          <p:cNvPr id="10" name="Espace réservé du contenu 2"/>
          <p:cNvSpPr>
            <a:spLocks noGrp="1"/>
          </p:cNvSpPr>
          <p:nvPr>
            <p:ph idx="1"/>
          </p:nvPr>
        </p:nvSpPr>
        <p:spPr>
          <a:xfrm>
            <a:off x="1491522" y="1291609"/>
            <a:ext cx="10700478" cy="4550319"/>
          </a:xfrm>
        </p:spPr>
        <p:txBody>
          <a:bodyPr>
            <a:normAutofit/>
          </a:bodyPr>
          <a:lstStyle/>
          <a:p>
            <a:pPr lvl="1"/>
            <a:r>
              <a:rPr lang="fr-FR" sz="3200" dirty="0"/>
              <a:t>Lorsqu’on écrit une page </a:t>
            </a:r>
            <a:r>
              <a:rPr lang="fr-FR" sz="3200" b="1" dirty="0"/>
              <a:t>JSP</a:t>
            </a:r>
            <a:r>
              <a:rPr lang="fr-FR" sz="3200" dirty="0"/>
              <a:t>, c’est du texte brut, contenant du </a:t>
            </a:r>
            <a:r>
              <a:rPr lang="fr-FR" sz="3200" b="1" dirty="0"/>
              <a:t>HTML</a:t>
            </a:r>
            <a:r>
              <a:rPr lang="fr-FR" sz="3200" dirty="0"/>
              <a:t> et du java. Ce code java est constitué de balises spéciales donnant des instructions au compilateur JSP (Jasper pour Tomcat).</a:t>
            </a:r>
          </a:p>
          <a:p>
            <a:pPr lvl="1"/>
            <a:r>
              <a:rPr lang="fr-FR" sz="3200" dirty="0"/>
              <a:t>les fichiers JSP doivent être placés </a:t>
            </a:r>
            <a:r>
              <a:rPr lang="fr-FR" sz="3200" b="1" dirty="0">
                <a:solidFill>
                  <a:srgbClr val="FF0000"/>
                </a:solidFill>
              </a:rPr>
              <a:t>à la racine de l’application WEB</a:t>
            </a:r>
            <a:r>
              <a:rPr lang="fr-FR" sz="3200" dirty="0"/>
              <a:t> (au même endroit que les fichiers </a:t>
            </a:r>
            <a:r>
              <a:rPr lang="fr-FR" sz="3200" b="1" dirty="0"/>
              <a:t>HTML</a:t>
            </a:r>
            <a:r>
              <a:rPr lang="fr-FR" sz="3200" dirty="0"/>
              <a:t> si ils existent). Vous n’avez pas besoin de modifier le fichier </a:t>
            </a:r>
            <a:r>
              <a:rPr lang="fr-FR" sz="3200" b="1" dirty="0"/>
              <a:t>web.xml </a:t>
            </a:r>
            <a:r>
              <a:rPr lang="fr-FR" sz="3200" dirty="0"/>
              <a:t>comme pour les servlets.</a:t>
            </a:r>
          </a:p>
        </p:txBody>
      </p:sp>
    </p:spTree>
    <p:extLst>
      <p:ext uri="{BB962C8B-B14F-4D97-AF65-F5344CB8AC3E}">
        <p14:creationId xmlns:p14="http://schemas.microsoft.com/office/powerpoint/2010/main" val="836395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0" name="Espace réservé du contenu 2"/>
          <p:cNvSpPr>
            <a:spLocks noGrp="1"/>
          </p:cNvSpPr>
          <p:nvPr>
            <p:ph idx="1"/>
          </p:nvPr>
        </p:nvSpPr>
        <p:spPr>
          <a:xfrm>
            <a:off x="1491522" y="868362"/>
            <a:ext cx="10700478" cy="1847944"/>
          </a:xfrm>
        </p:spPr>
        <p:txBody>
          <a:bodyPr>
            <a:noAutofit/>
          </a:bodyPr>
          <a:lstStyle/>
          <a:p>
            <a:pPr lvl="1"/>
            <a:endParaRPr lang="fr-FR" dirty="0"/>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p:txBody>
      </p:sp>
      <p:sp>
        <p:nvSpPr>
          <p:cNvPr id="7" name="Titre 1"/>
          <p:cNvSpPr txBox="1">
            <a:spLocks/>
          </p:cNvSpPr>
          <p:nvPr/>
        </p:nvSpPr>
        <p:spPr>
          <a:xfrm>
            <a:off x="1491522" y="0"/>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defRPr/>
            </a:pPr>
            <a:r>
              <a:rPr lang="fr-FR" b="1" dirty="0">
                <a:solidFill>
                  <a:srgbClr val="C00000"/>
                </a:solidFill>
              </a:rPr>
              <a:t>MVC et JSP: </a:t>
            </a:r>
            <a:r>
              <a:rPr lang="fr-FR" b="1" dirty="0">
                <a:solidFill>
                  <a:srgbClr val="00B0F0"/>
                </a:solidFill>
              </a:rPr>
              <a:t>Application</a:t>
            </a:r>
          </a:p>
        </p:txBody>
      </p:sp>
      <p:sp>
        <p:nvSpPr>
          <p:cNvPr id="8" name="Espace réservé du contenu 2"/>
          <p:cNvSpPr txBox="1">
            <a:spLocks/>
          </p:cNvSpPr>
          <p:nvPr/>
        </p:nvSpPr>
        <p:spPr>
          <a:xfrm>
            <a:off x="1491522" y="868360"/>
            <a:ext cx="10478982" cy="5672289"/>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buClr>
                <a:srgbClr val="30ACEC">
                  <a:lumMod val="75000"/>
                </a:srgbClr>
              </a:buClr>
              <a:defRPr/>
            </a:pPr>
            <a:r>
              <a:rPr lang="fr-FR" sz="2400" dirty="0">
                <a:solidFill>
                  <a:prstClr val="black"/>
                </a:solidFill>
              </a:rPr>
              <a:t>Dans cet exemple, nous utilisons </a:t>
            </a:r>
            <a:r>
              <a:rPr lang="fr-FR" sz="2400" b="1" dirty="0">
                <a:solidFill>
                  <a:prstClr val="black"/>
                </a:solidFill>
              </a:rPr>
              <a:t>une  servlet </a:t>
            </a:r>
            <a:r>
              <a:rPr lang="fr-FR" sz="2400" dirty="0">
                <a:solidFill>
                  <a:prstClr val="black"/>
                </a:solidFill>
              </a:rPr>
              <a:t>en tant que contrôleur</a:t>
            </a:r>
            <a:r>
              <a:rPr lang="fr-FR" sz="2400" b="1" dirty="0">
                <a:solidFill>
                  <a:prstClr val="black"/>
                </a:solidFill>
              </a:rPr>
              <a:t>, une page </a:t>
            </a:r>
            <a:r>
              <a:rPr lang="fr-FR" sz="2400" b="1" dirty="0" err="1">
                <a:solidFill>
                  <a:prstClr val="black"/>
                </a:solidFill>
              </a:rPr>
              <a:t>jsp</a:t>
            </a:r>
            <a:r>
              <a:rPr lang="fr-FR" sz="2400" b="1" dirty="0">
                <a:solidFill>
                  <a:prstClr val="black"/>
                </a:solidFill>
              </a:rPr>
              <a:t> </a:t>
            </a:r>
            <a:r>
              <a:rPr lang="fr-FR" sz="2400" dirty="0">
                <a:solidFill>
                  <a:prstClr val="black"/>
                </a:solidFill>
              </a:rPr>
              <a:t>en tant que composant de vue et une classe JavaBean en tant que modèle.</a:t>
            </a:r>
          </a:p>
          <a:p>
            <a:pPr lvl="1">
              <a:buClr>
                <a:srgbClr val="30ACEC">
                  <a:lumMod val="75000"/>
                </a:srgbClr>
              </a:buClr>
              <a:defRPr/>
            </a:pPr>
            <a:r>
              <a:rPr lang="fr-FR" sz="2400" dirty="0">
                <a:solidFill>
                  <a:prstClr val="black"/>
                </a:solidFill>
              </a:rPr>
              <a:t>Dans cet exemple, nous avons les fichiers suivants: </a:t>
            </a:r>
            <a:r>
              <a:rPr kumimoji="0" lang="fr-FR" sz="3200" b="0" i="0" u="none" strike="noStrike" kern="1200" cap="none" spc="0" normalizeH="0" baseline="0" noProof="0" dirty="0">
                <a:ln>
                  <a:noFill/>
                </a:ln>
                <a:solidFill>
                  <a:prstClr val="black"/>
                </a:solidFill>
                <a:effectLst/>
                <a:uLnTx/>
                <a:uFillTx/>
                <a:latin typeface="Corbel" panose="020B0503020204020204"/>
                <a:ea typeface="+mn-ea"/>
                <a:cs typeface="+mn-cs"/>
              </a:rPr>
              <a:t>:</a:t>
            </a:r>
          </a:p>
          <a:p>
            <a:pPr lvl="3">
              <a:buClr>
                <a:srgbClr val="30ACEC">
                  <a:lumMod val="75000"/>
                </a:srgbClr>
              </a:buClr>
              <a:buFont typeface="Wingdings" charset="2"/>
              <a:buChar char="ü"/>
              <a:defRPr/>
            </a:pPr>
            <a:r>
              <a:rPr lang="fr-FR" sz="2400" b="1" dirty="0">
                <a:solidFill>
                  <a:prstClr val="black"/>
                </a:solidFill>
              </a:rPr>
              <a:t>index.jsp </a:t>
            </a:r>
            <a:r>
              <a:rPr lang="fr-FR" sz="2400" dirty="0">
                <a:solidFill>
                  <a:prstClr val="black"/>
                </a:solidFill>
              </a:rPr>
              <a:t>une page qui reçoit les entrées de l'utilisateur.</a:t>
            </a:r>
          </a:p>
          <a:p>
            <a:pPr lvl="3">
              <a:buClr>
                <a:srgbClr val="30ACEC">
                  <a:lumMod val="75000"/>
                </a:srgbClr>
              </a:buClr>
              <a:buFont typeface="Wingdings" charset="2"/>
              <a:buChar char="ü"/>
              <a:defRPr/>
            </a:pPr>
            <a:r>
              <a:rPr lang="fr-FR" sz="2400" b="1" dirty="0" err="1">
                <a:solidFill>
                  <a:prstClr val="black"/>
                </a:solidFill>
              </a:rPr>
              <a:t>ControllerServlet.java</a:t>
            </a:r>
            <a:r>
              <a:rPr lang="fr-FR" sz="2400" b="1" dirty="0">
                <a:solidFill>
                  <a:prstClr val="black"/>
                </a:solidFill>
              </a:rPr>
              <a:t> </a:t>
            </a:r>
            <a:r>
              <a:rPr lang="fr-FR" sz="2400" dirty="0">
                <a:solidFill>
                  <a:prstClr val="black"/>
                </a:solidFill>
              </a:rPr>
              <a:t>un servlet qui agit en tant que contrôleur.</a:t>
            </a:r>
          </a:p>
          <a:p>
            <a:pPr lvl="3">
              <a:buClr>
                <a:srgbClr val="30ACEC">
                  <a:lumMod val="75000"/>
                </a:srgbClr>
              </a:buClr>
              <a:buFont typeface="Wingdings" charset="2"/>
              <a:buChar char="ü"/>
              <a:defRPr/>
            </a:pPr>
            <a:r>
              <a:rPr lang="fr-FR" sz="2400" b="1" dirty="0">
                <a:solidFill>
                  <a:prstClr val="black"/>
                </a:solidFill>
              </a:rPr>
              <a:t>login-</a:t>
            </a:r>
            <a:r>
              <a:rPr lang="fr-FR" sz="2400" b="1" dirty="0" err="1">
                <a:solidFill>
                  <a:prstClr val="black"/>
                </a:solidFill>
              </a:rPr>
              <a:t>success.jsp</a:t>
            </a:r>
            <a:r>
              <a:rPr lang="fr-FR" sz="2400" b="1" dirty="0">
                <a:solidFill>
                  <a:prstClr val="black"/>
                </a:solidFill>
              </a:rPr>
              <a:t> </a:t>
            </a:r>
            <a:r>
              <a:rPr lang="fr-FR" sz="2400" dirty="0">
                <a:solidFill>
                  <a:prstClr val="black"/>
                </a:solidFill>
              </a:rPr>
              <a:t>et </a:t>
            </a:r>
            <a:r>
              <a:rPr lang="fr-FR" sz="2400" b="1" dirty="0">
                <a:solidFill>
                  <a:prstClr val="black"/>
                </a:solidFill>
              </a:rPr>
              <a:t>login-</a:t>
            </a:r>
            <a:r>
              <a:rPr lang="fr-FR" sz="2400" b="1" dirty="0" err="1">
                <a:solidFill>
                  <a:prstClr val="black"/>
                </a:solidFill>
              </a:rPr>
              <a:t>error.jsp</a:t>
            </a:r>
            <a:r>
              <a:rPr lang="fr-FR" sz="2400" b="1" dirty="0">
                <a:solidFill>
                  <a:prstClr val="black"/>
                </a:solidFill>
              </a:rPr>
              <a:t> </a:t>
            </a:r>
            <a:r>
              <a:rPr lang="fr-FR" sz="2400" dirty="0">
                <a:solidFill>
                  <a:prstClr val="black"/>
                </a:solidFill>
              </a:rPr>
              <a:t>fichiers agit comme composants d'affichage.</a:t>
            </a:r>
          </a:p>
          <a:p>
            <a:pPr lvl="3">
              <a:buClr>
                <a:srgbClr val="30ACEC">
                  <a:lumMod val="75000"/>
                </a:srgbClr>
              </a:buClr>
              <a:buFont typeface="Wingdings" charset="2"/>
              <a:buChar char="ü"/>
              <a:defRPr/>
            </a:pPr>
            <a:r>
              <a:rPr lang="fr-FR" sz="2400" dirty="0">
                <a:solidFill>
                  <a:prstClr val="black"/>
                </a:solidFill>
              </a:rPr>
              <a:t>Le fichier </a:t>
            </a:r>
            <a:r>
              <a:rPr lang="fr-FR" sz="2400" b="1" dirty="0" err="1">
                <a:solidFill>
                  <a:prstClr val="black"/>
                </a:solidFill>
              </a:rPr>
              <a:t>LoginBean.java</a:t>
            </a:r>
            <a:r>
              <a:rPr lang="fr-FR" sz="2400" b="1" dirty="0">
                <a:solidFill>
                  <a:prstClr val="black"/>
                </a:solidFill>
              </a:rPr>
              <a:t> </a:t>
            </a:r>
            <a:r>
              <a:rPr lang="fr-FR" sz="2400" dirty="0">
                <a:solidFill>
                  <a:prstClr val="black"/>
                </a:solidFill>
              </a:rPr>
              <a:t>qui agit en tant que modèle</a:t>
            </a:r>
          </a:p>
          <a:p>
            <a:pPr lvl="3">
              <a:buClr>
                <a:srgbClr val="30ACEC">
                  <a:lumMod val="75000"/>
                </a:srgbClr>
              </a:buClr>
              <a:buFont typeface="Wingdings" charset="2"/>
              <a:buChar char="ü"/>
              <a:defRPr/>
            </a:pPr>
            <a:r>
              <a:rPr lang="fr-FR" sz="2400" dirty="0">
                <a:solidFill>
                  <a:prstClr val="black"/>
                </a:solidFill>
              </a:rPr>
              <a:t>fichier </a:t>
            </a:r>
            <a:r>
              <a:rPr lang="fr-FR" sz="2400" b="1" dirty="0">
                <a:solidFill>
                  <a:prstClr val="black"/>
                </a:solidFill>
              </a:rPr>
              <a:t>web.xml </a:t>
            </a:r>
            <a:r>
              <a:rPr lang="fr-FR" sz="2400" dirty="0">
                <a:solidFill>
                  <a:prstClr val="black"/>
                </a:solidFill>
              </a:rPr>
              <a:t>pour mapper le servlet.</a:t>
            </a:r>
          </a:p>
          <a:p>
            <a:pPr lvl="3">
              <a:buClr>
                <a:srgbClr val="30ACEC">
                  <a:lumMod val="75000"/>
                </a:srgbClr>
              </a:buClr>
              <a:buFont typeface="Wingdings" charset="2"/>
              <a:buChar char="ü"/>
              <a:defRPr/>
            </a:pPr>
            <a:endParaRPr lang="fr-FR" sz="2400" dirty="0">
              <a:solidFill>
                <a:prstClr val="black"/>
              </a:solidFill>
            </a:endParaRPr>
          </a:p>
        </p:txBody>
      </p:sp>
    </p:spTree>
    <p:extLst>
      <p:ext uri="{BB962C8B-B14F-4D97-AF65-F5344CB8AC3E}">
        <p14:creationId xmlns:p14="http://schemas.microsoft.com/office/powerpoint/2010/main" val="4207802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0" name="Espace réservé du contenu 2"/>
          <p:cNvSpPr>
            <a:spLocks noGrp="1"/>
          </p:cNvSpPr>
          <p:nvPr>
            <p:ph idx="1"/>
          </p:nvPr>
        </p:nvSpPr>
        <p:spPr>
          <a:xfrm>
            <a:off x="1491522" y="868362"/>
            <a:ext cx="10700478" cy="1847944"/>
          </a:xfrm>
        </p:spPr>
        <p:txBody>
          <a:bodyPr>
            <a:noAutofit/>
          </a:bodyPr>
          <a:lstStyle/>
          <a:p>
            <a:pPr lvl="1"/>
            <a:endParaRPr lang="fr-FR" dirty="0"/>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p:txBody>
      </p:sp>
      <p:sp>
        <p:nvSpPr>
          <p:cNvPr id="7" name="Titre 1"/>
          <p:cNvSpPr txBox="1">
            <a:spLocks/>
          </p:cNvSpPr>
          <p:nvPr/>
        </p:nvSpPr>
        <p:spPr>
          <a:xfrm>
            <a:off x="1491522" y="0"/>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defRPr/>
            </a:pPr>
            <a:r>
              <a:rPr lang="fr-FR" b="1" dirty="0">
                <a:solidFill>
                  <a:srgbClr val="C00000"/>
                </a:solidFill>
              </a:rPr>
              <a:t>MVC et JSP: </a:t>
            </a:r>
            <a:r>
              <a:rPr lang="fr-FR" b="1" dirty="0">
                <a:solidFill>
                  <a:srgbClr val="00B0F0"/>
                </a:solidFill>
              </a:rPr>
              <a:t>Application</a:t>
            </a:r>
          </a:p>
        </p:txBody>
      </p:sp>
      <p:sp>
        <p:nvSpPr>
          <p:cNvPr id="8" name="Espace réservé du contenu 2"/>
          <p:cNvSpPr txBox="1">
            <a:spLocks/>
          </p:cNvSpPr>
          <p:nvPr/>
        </p:nvSpPr>
        <p:spPr>
          <a:xfrm>
            <a:off x="1215938" y="1102124"/>
            <a:ext cx="10478982" cy="232687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buClr>
                <a:srgbClr val="30ACEC">
                  <a:lumMod val="75000"/>
                </a:srgbClr>
              </a:buClr>
              <a:defRPr/>
            </a:pPr>
            <a:r>
              <a:rPr lang="fr-FR" sz="2400" b="1" dirty="0">
                <a:solidFill>
                  <a:prstClr val="black"/>
                </a:solidFill>
              </a:rPr>
              <a:t>Index.jsp</a:t>
            </a:r>
          </a:p>
          <a:p>
            <a:pPr lvl="3">
              <a:buClr>
                <a:srgbClr val="30ACEC">
                  <a:lumMod val="75000"/>
                </a:srgbClr>
              </a:buClr>
              <a:buFont typeface="Wingdings" charset="2"/>
              <a:buChar char="ü"/>
              <a:defRPr/>
            </a:pPr>
            <a:endParaRPr lang="fr-FR" sz="2400" dirty="0">
              <a:solidFill>
                <a:prstClr val="black"/>
              </a:solidFill>
            </a:endParaRPr>
          </a:p>
        </p:txBody>
      </p:sp>
      <p:sp>
        <p:nvSpPr>
          <p:cNvPr id="9" name="Rectangle 8">
            <a:extLst>
              <a:ext uri="{FF2B5EF4-FFF2-40B4-BE49-F238E27FC236}">
                <a16:creationId xmlns:a16="http://schemas.microsoft.com/office/drawing/2014/main" id="{7350FD83-FB05-964C-8C09-45CB6360D4A1}"/>
              </a:ext>
            </a:extLst>
          </p:cNvPr>
          <p:cNvSpPr/>
          <p:nvPr/>
        </p:nvSpPr>
        <p:spPr>
          <a:xfrm>
            <a:off x="2884016" y="2914570"/>
            <a:ext cx="9086488" cy="232687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fr-SN" sz="2000" dirty="0">
                <a:solidFill>
                  <a:srgbClr val="000000"/>
                </a:solidFill>
                <a:latin typeface="verdana" panose="020B0604030504040204" pitchFamily="34" charset="0"/>
              </a:rPr>
              <a:t>&lt;</a:t>
            </a:r>
            <a:r>
              <a:rPr lang="fr-SN" sz="2000" dirty="0" err="1">
                <a:solidFill>
                  <a:srgbClr val="000000"/>
                </a:solidFill>
                <a:latin typeface="verdana" panose="020B0604030504040204" pitchFamily="34" charset="0"/>
              </a:rPr>
              <a:t>form</a:t>
            </a:r>
            <a:r>
              <a:rPr lang="fr-SN" sz="2000" dirty="0">
                <a:solidFill>
                  <a:srgbClr val="000000"/>
                </a:solidFill>
                <a:latin typeface="verdana" panose="020B0604030504040204" pitchFamily="34" charset="0"/>
              </a:rPr>
              <a:t> action=</a:t>
            </a:r>
            <a:r>
              <a:rPr lang="fr-SN" sz="2000" dirty="0">
                <a:solidFill>
                  <a:srgbClr val="0000FF"/>
                </a:solidFill>
                <a:latin typeface="verdana" panose="020B0604030504040204" pitchFamily="34" charset="0"/>
              </a:rPr>
              <a:t>"</a:t>
            </a:r>
            <a:r>
              <a:rPr lang="fr-SN" sz="2000" dirty="0" err="1">
                <a:solidFill>
                  <a:srgbClr val="0000FF"/>
                </a:solidFill>
                <a:latin typeface="verdana" panose="020B0604030504040204" pitchFamily="34" charset="0"/>
              </a:rPr>
              <a:t>ControllerServlet</a:t>
            </a:r>
            <a:r>
              <a:rPr lang="fr-SN" sz="2000" dirty="0">
                <a:solidFill>
                  <a:srgbClr val="0000FF"/>
                </a:solidFill>
                <a:latin typeface="verdana" panose="020B0604030504040204" pitchFamily="34" charset="0"/>
              </a:rPr>
              <a:t>"</a:t>
            </a:r>
            <a:r>
              <a:rPr lang="fr-SN" sz="2000" dirty="0">
                <a:solidFill>
                  <a:srgbClr val="000000"/>
                </a:solidFill>
                <a:latin typeface="verdana" panose="020B0604030504040204" pitchFamily="34" charset="0"/>
              </a:rPr>
              <a:t> </a:t>
            </a:r>
            <a:r>
              <a:rPr lang="fr-SN" sz="2000" dirty="0" err="1">
                <a:solidFill>
                  <a:srgbClr val="000000"/>
                </a:solidFill>
                <a:latin typeface="verdana" panose="020B0604030504040204" pitchFamily="34" charset="0"/>
              </a:rPr>
              <a:t>method</a:t>
            </a:r>
            <a:r>
              <a:rPr lang="fr-SN" sz="2000" dirty="0">
                <a:solidFill>
                  <a:srgbClr val="000000"/>
                </a:solidFill>
                <a:latin typeface="verdana" panose="020B0604030504040204" pitchFamily="34" charset="0"/>
              </a:rPr>
              <a:t>=</a:t>
            </a:r>
            <a:r>
              <a:rPr lang="fr-SN" sz="2000" dirty="0">
                <a:solidFill>
                  <a:srgbClr val="0000FF"/>
                </a:solidFill>
                <a:latin typeface="verdana" panose="020B0604030504040204" pitchFamily="34" charset="0"/>
              </a:rPr>
              <a:t>"post"</a:t>
            </a:r>
            <a:r>
              <a:rPr lang="fr-SN" sz="2000" dirty="0">
                <a:solidFill>
                  <a:srgbClr val="000000"/>
                </a:solidFill>
                <a:latin typeface="verdana" panose="020B0604030504040204" pitchFamily="34" charset="0"/>
              </a:rPr>
              <a:t>&gt;  </a:t>
            </a:r>
          </a:p>
          <a:p>
            <a:r>
              <a:rPr lang="fr-SN" sz="2000" dirty="0">
                <a:solidFill>
                  <a:srgbClr val="000000"/>
                </a:solidFill>
                <a:latin typeface="verdana" panose="020B0604030504040204" pitchFamily="34" charset="0"/>
              </a:rPr>
              <a:t>	Name:&lt;input type=</a:t>
            </a:r>
            <a:r>
              <a:rPr lang="fr-SN" sz="2000" dirty="0">
                <a:solidFill>
                  <a:srgbClr val="0000FF"/>
                </a:solidFill>
                <a:latin typeface="verdana" panose="020B0604030504040204" pitchFamily="34" charset="0"/>
              </a:rPr>
              <a:t>"</a:t>
            </a:r>
            <a:r>
              <a:rPr lang="fr-SN" sz="2000" dirty="0" err="1">
                <a:solidFill>
                  <a:srgbClr val="0000FF"/>
                </a:solidFill>
                <a:latin typeface="verdana" panose="020B0604030504040204" pitchFamily="34" charset="0"/>
              </a:rPr>
              <a:t>text</a:t>
            </a:r>
            <a:r>
              <a:rPr lang="fr-SN" sz="2000" dirty="0">
                <a:solidFill>
                  <a:srgbClr val="0000FF"/>
                </a:solidFill>
                <a:latin typeface="verdana" panose="020B0604030504040204" pitchFamily="34" charset="0"/>
              </a:rPr>
              <a:t>"</a:t>
            </a:r>
            <a:r>
              <a:rPr lang="fr-SN" sz="2000" dirty="0">
                <a:solidFill>
                  <a:srgbClr val="000000"/>
                </a:solidFill>
                <a:latin typeface="verdana" panose="020B0604030504040204" pitchFamily="34" charset="0"/>
              </a:rPr>
              <a:t> </a:t>
            </a:r>
            <a:r>
              <a:rPr lang="fr-SN" sz="2000" dirty="0" err="1">
                <a:solidFill>
                  <a:srgbClr val="000000"/>
                </a:solidFill>
                <a:latin typeface="verdana" panose="020B0604030504040204" pitchFamily="34" charset="0"/>
              </a:rPr>
              <a:t>name</a:t>
            </a:r>
            <a:r>
              <a:rPr lang="fr-SN" sz="2000" dirty="0">
                <a:solidFill>
                  <a:srgbClr val="000000"/>
                </a:solidFill>
                <a:latin typeface="verdana" panose="020B0604030504040204" pitchFamily="34" charset="0"/>
              </a:rPr>
              <a:t>=</a:t>
            </a:r>
            <a:r>
              <a:rPr lang="fr-SN" sz="2000" dirty="0">
                <a:solidFill>
                  <a:srgbClr val="0000FF"/>
                </a:solidFill>
                <a:latin typeface="verdana" panose="020B0604030504040204" pitchFamily="34" charset="0"/>
              </a:rPr>
              <a:t>"</a:t>
            </a:r>
            <a:r>
              <a:rPr lang="fr-SN" sz="2000" dirty="0" err="1">
                <a:solidFill>
                  <a:srgbClr val="0000FF"/>
                </a:solidFill>
                <a:latin typeface="verdana" panose="020B0604030504040204" pitchFamily="34" charset="0"/>
              </a:rPr>
              <a:t>name</a:t>
            </a:r>
            <a:r>
              <a:rPr lang="fr-SN" sz="2000" dirty="0">
                <a:solidFill>
                  <a:srgbClr val="0000FF"/>
                </a:solidFill>
                <a:latin typeface="verdana" panose="020B0604030504040204" pitchFamily="34" charset="0"/>
              </a:rPr>
              <a:t>"</a:t>
            </a:r>
            <a:r>
              <a:rPr lang="fr-SN" sz="2000" dirty="0">
                <a:solidFill>
                  <a:srgbClr val="000000"/>
                </a:solidFill>
                <a:latin typeface="verdana" panose="020B0604030504040204" pitchFamily="34" charset="0"/>
              </a:rPr>
              <a:t>&gt;&lt;</a:t>
            </a:r>
            <a:r>
              <a:rPr lang="fr-SN" sz="2000" dirty="0" err="1">
                <a:solidFill>
                  <a:srgbClr val="000000"/>
                </a:solidFill>
                <a:latin typeface="verdana" panose="020B0604030504040204" pitchFamily="34" charset="0"/>
              </a:rPr>
              <a:t>br</a:t>
            </a:r>
            <a:r>
              <a:rPr lang="fr-SN" sz="2000" dirty="0">
                <a:solidFill>
                  <a:srgbClr val="000000"/>
                </a:solidFill>
                <a:latin typeface="verdana" panose="020B0604030504040204" pitchFamily="34" charset="0"/>
              </a:rPr>
              <a:t>&gt;  </a:t>
            </a:r>
          </a:p>
          <a:p>
            <a:r>
              <a:rPr lang="fr-SN" sz="2000" dirty="0">
                <a:solidFill>
                  <a:srgbClr val="000000"/>
                </a:solidFill>
                <a:latin typeface="verdana" panose="020B0604030504040204" pitchFamily="34" charset="0"/>
              </a:rPr>
              <a:t>	</a:t>
            </a:r>
            <a:r>
              <a:rPr lang="fr-SN" sz="2000" dirty="0" err="1">
                <a:solidFill>
                  <a:srgbClr val="000000"/>
                </a:solidFill>
                <a:latin typeface="verdana" panose="020B0604030504040204" pitchFamily="34" charset="0"/>
              </a:rPr>
              <a:t>Password</a:t>
            </a:r>
            <a:r>
              <a:rPr lang="fr-SN" sz="2000" dirty="0">
                <a:solidFill>
                  <a:srgbClr val="000000"/>
                </a:solidFill>
                <a:latin typeface="verdana" panose="020B0604030504040204" pitchFamily="34" charset="0"/>
              </a:rPr>
              <a:t>:&lt;input type=</a:t>
            </a:r>
            <a:r>
              <a:rPr lang="fr-SN" sz="2000" dirty="0">
                <a:solidFill>
                  <a:srgbClr val="0000FF"/>
                </a:solidFill>
                <a:latin typeface="verdana" panose="020B0604030504040204" pitchFamily="34" charset="0"/>
              </a:rPr>
              <a:t>"</a:t>
            </a:r>
            <a:r>
              <a:rPr lang="fr-SN" sz="2000" dirty="0" err="1">
                <a:solidFill>
                  <a:srgbClr val="0000FF"/>
                </a:solidFill>
                <a:latin typeface="verdana" panose="020B0604030504040204" pitchFamily="34" charset="0"/>
              </a:rPr>
              <a:t>password</a:t>
            </a:r>
            <a:r>
              <a:rPr lang="fr-SN" sz="2000" dirty="0">
                <a:solidFill>
                  <a:srgbClr val="0000FF"/>
                </a:solidFill>
                <a:latin typeface="verdana" panose="020B0604030504040204" pitchFamily="34" charset="0"/>
              </a:rPr>
              <a:t>"</a:t>
            </a:r>
            <a:r>
              <a:rPr lang="fr-SN" sz="2000" dirty="0">
                <a:solidFill>
                  <a:srgbClr val="000000"/>
                </a:solidFill>
                <a:latin typeface="verdana" panose="020B0604030504040204" pitchFamily="34" charset="0"/>
              </a:rPr>
              <a:t> </a:t>
            </a:r>
            <a:r>
              <a:rPr lang="fr-SN" sz="2000" dirty="0" err="1">
                <a:solidFill>
                  <a:srgbClr val="000000"/>
                </a:solidFill>
                <a:latin typeface="verdana" panose="020B0604030504040204" pitchFamily="34" charset="0"/>
              </a:rPr>
              <a:t>name</a:t>
            </a:r>
            <a:r>
              <a:rPr lang="fr-SN" sz="2000" dirty="0">
                <a:solidFill>
                  <a:srgbClr val="000000"/>
                </a:solidFill>
                <a:latin typeface="verdana" panose="020B0604030504040204" pitchFamily="34" charset="0"/>
              </a:rPr>
              <a:t>=</a:t>
            </a:r>
            <a:r>
              <a:rPr lang="fr-SN" sz="2000" dirty="0">
                <a:solidFill>
                  <a:srgbClr val="0000FF"/>
                </a:solidFill>
                <a:latin typeface="verdana" panose="020B0604030504040204" pitchFamily="34" charset="0"/>
              </a:rPr>
              <a:t>"</a:t>
            </a:r>
            <a:r>
              <a:rPr lang="fr-SN" sz="2000" dirty="0" err="1">
                <a:solidFill>
                  <a:srgbClr val="0000FF"/>
                </a:solidFill>
                <a:latin typeface="verdana" panose="020B0604030504040204" pitchFamily="34" charset="0"/>
              </a:rPr>
              <a:t>password</a:t>
            </a:r>
            <a:r>
              <a:rPr lang="fr-SN" sz="2000" dirty="0">
                <a:solidFill>
                  <a:srgbClr val="0000FF"/>
                </a:solidFill>
                <a:latin typeface="verdana" panose="020B0604030504040204" pitchFamily="34" charset="0"/>
              </a:rPr>
              <a:t>"</a:t>
            </a:r>
            <a:r>
              <a:rPr lang="fr-SN" sz="2000" dirty="0">
                <a:solidFill>
                  <a:srgbClr val="000000"/>
                </a:solidFill>
                <a:latin typeface="verdana" panose="020B0604030504040204" pitchFamily="34" charset="0"/>
              </a:rPr>
              <a:t>&gt;&lt;</a:t>
            </a:r>
            <a:r>
              <a:rPr lang="fr-SN" sz="2000" dirty="0" err="1">
                <a:solidFill>
                  <a:srgbClr val="000000"/>
                </a:solidFill>
                <a:latin typeface="verdana" panose="020B0604030504040204" pitchFamily="34" charset="0"/>
              </a:rPr>
              <a:t>br</a:t>
            </a:r>
            <a:r>
              <a:rPr lang="fr-SN" sz="2000" dirty="0">
                <a:solidFill>
                  <a:srgbClr val="000000"/>
                </a:solidFill>
                <a:latin typeface="verdana" panose="020B0604030504040204" pitchFamily="34" charset="0"/>
              </a:rPr>
              <a:t>&gt;  </a:t>
            </a:r>
          </a:p>
          <a:p>
            <a:r>
              <a:rPr lang="fr-SN" sz="2000" dirty="0">
                <a:solidFill>
                  <a:srgbClr val="000000"/>
                </a:solidFill>
                <a:latin typeface="verdana" panose="020B0604030504040204" pitchFamily="34" charset="0"/>
              </a:rPr>
              <a:t>	&lt;input type=</a:t>
            </a:r>
            <a:r>
              <a:rPr lang="fr-SN" sz="2000" dirty="0">
                <a:solidFill>
                  <a:srgbClr val="0000FF"/>
                </a:solidFill>
                <a:latin typeface="verdana" panose="020B0604030504040204" pitchFamily="34" charset="0"/>
              </a:rPr>
              <a:t>"</a:t>
            </a:r>
            <a:r>
              <a:rPr lang="fr-SN" sz="2000" dirty="0" err="1">
                <a:solidFill>
                  <a:srgbClr val="0000FF"/>
                </a:solidFill>
                <a:latin typeface="verdana" panose="020B0604030504040204" pitchFamily="34" charset="0"/>
              </a:rPr>
              <a:t>submit</a:t>
            </a:r>
            <a:r>
              <a:rPr lang="fr-SN" sz="2000" dirty="0">
                <a:solidFill>
                  <a:srgbClr val="0000FF"/>
                </a:solidFill>
                <a:latin typeface="verdana" panose="020B0604030504040204" pitchFamily="34" charset="0"/>
              </a:rPr>
              <a:t>"</a:t>
            </a:r>
            <a:r>
              <a:rPr lang="fr-SN" sz="2000" dirty="0">
                <a:solidFill>
                  <a:srgbClr val="000000"/>
                </a:solidFill>
                <a:latin typeface="verdana" panose="020B0604030504040204" pitchFamily="34" charset="0"/>
              </a:rPr>
              <a:t> value=</a:t>
            </a:r>
            <a:r>
              <a:rPr lang="fr-SN" sz="2000" dirty="0">
                <a:solidFill>
                  <a:srgbClr val="0000FF"/>
                </a:solidFill>
                <a:latin typeface="verdana" panose="020B0604030504040204" pitchFamily="34" charset="0"/>
              </a:rPr>
              <a:t>"login"</a:t>
            </a:r>
            <a:r>
              <a:rPr lang="fr-SN" sz="2000" dirty="0">
                <a:solidFill>
                  <a:srgbClr val="000000"/>
                </a:solidFill>
                <a:latin typeface="verdana" panose="020B0604030504040204" pitchFamily="34" charset="0"/>
              </a:rPr>
              <a:t>&gt;  </a:t>
            </a:r>
          </a:p>
          <a:p>
            <a:r>
              <a:rPr lang="fr-SN" sz="2000" dirty="0">
                <a:solidFill>
                  <a:srgbClr val="000000"/>
                </a:solidFill>
                <a:latin typeface="verdana" panose="020B0604030504040204" pitchFamily="34" charset="0"/>
              </a:rPr>
              <a:t>&lt;/</a:t>
            </a:r>
            <a:r>
              <a:rPr lang="fr-SN" sz="2000" dirty="0" err="1">
                <a:solidFill>
                  <a:srgbClr val="000000"/>
                </a:solidFill>
                <a:latin typeface="verdana" panose="020B0604030504040204" pitchFamily="34" charset="0"/>
              </a:rPr>
              <a:t>form</a:t>
            </a:r>
            <a:r>
              <a:rPr lang="fr-SN" sz="2000" dirty="0">
                <a:solidFill>
                  <a:srgbClr val="000000"/>
                </a:solidFill>
                <a:latin typeface="verdana" panose="020B0604030504040204" pitchFamily="34" charset="0"/>
              </a:rPr>
              <a:t>&gt; </a:t>
            </a:r>
          </a:p>
        </p:txBody>
      </p:sp>
    </p:spTree>
    <p:extLst>
      <p:ext uri="{BB962C8B-B14F-4D97-AF65-F5344CB8AC3E}">
        <p14:creationId xmlns:p14="http://schemas.microsoft.com/office/powerpoint/2010/main" val="16200944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0" name="Espace réservé du contenu 2"/>
          <p:cNvSpPr>
            <a:spLocks noGrp="1"/>
          </p:cNvSpPr>
          <p:nvPr>
            <p:ph idx="1"/>
          </p:nvPr>
        </p:nvSpPr>
        <p:spPr>
          <a:xfrm>
            <a:off x="1491522" y="868362"/>
            <a:ext cx="10700478" cy="1847944"/>
          </a:xfrm>
        </p:spPr>
        <p:txBody>
          <a:bodyPr>
            <a:noAutofit/>
          </a:bodyPr>
          <a:lstStyle/>
          <a:p>
            <a:pPr lvl="1"/>
            <a:endParaRPr lang="fr-FR" dirty="0"/>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p:txBody>
      </p:sp>
      <p:sp>
        <p:nvSpPr>
          <p:cNvPr id="7" name="Titre 1"/>
          <p:cNvSpPr txBox="1">
            <a:spLocks/>
          </p:cNvSpPr>
          <p:nvPr/>
        </p:nvSpPr>
        <p:spPr>
          <a:xfrm>
            <a:off x="-1541729" y="-110799"/>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defRPr/>
            </a:pPr>
            <a:r>
              <a:rPr lang="fr-FR" sz="3600" b="1" dirty="0">
                <a:solidFill>
                  <a:srgbClr val="C00000"/>
                </a:solidFill>
              </a:rPr>
              <a:t>MVC et JSP: </a:t>
            </a:r>
            <a:r>
              <a:rPr lang="fr-FR" sz="3600" b="1" dirty="0">
                <a:solidFill>
                  <a:srgbClr val="00B0F0"/>
                </a:solidFill>
              </a:rPr>
              <a:t>Application</a:t>
            </a:r>
          </a:p>
        </p:txBody>
      </p:sp>
      <p:sp>
        <p:nvSpPr>
          <p:cNvPr id="8" name="Espace réservé du contenu 2"/>
          <p:cNvSpPr txBox="1">
            <a:spLocks/>
          </p:cNvSpPr>
          <p:nvPr/>
        </p:nvSpPr>
        <p:spPr>
          <a:xfrm>
            <a:off x="1215938" y="1102124"/>
            <a:ext cx="10478982" cy="232687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buClr>
                <a:srgbClr val="30ACEC">
                  <a:lumMod val="75000"/>
                </a:srgbClr>
              </a:buClr>
              <a:defRPr/>
            </a:pPr>
            <a:r>
              <a:rPr lang="fr-FR" sz="2400" b="1" dirty="0" err="1">
                <a:solidFill>
                  <a:prstClr val="black"/>
                </a:solidFill>
              </a:rPr>
              <a:t>ControllerServlet.JAVA</a:t>
            </a:r>
            <a:endParaRPr lang="fr-FR" sz="2400" dirty="0">
              <a:solidFill>
                <a:prstClr val="black"/>
              </a:solidFill>
            </a:endParaRPr>
          </a:p>
        </p:txBody>
      </p:sp>
      <p:sp>
        <p:nvSpPr>
          <p:cNvPr id="9" name="Rectangle 8">
            <a:extLst>
              <a:ext uri="{FF2B5EF4-FFF2-40B4-BE49-F238E27FC236}">
                <a16:creationId xmlns:a16="http://schemas.microsoft.com/office/drawing/2014/main" id="{7350FD83-FB05-964C-8C09-45CB6360D4A1}"/>
              </a:ext>
            </a:extLst>
          </p:cNvPr>
          <p:cNvSpPr/>
          <p:nvPr/>
        </p:nvSpPr>
        <p:spPr>
          <a:xfrm>
            <a:off x="5752868" y="642580"/>
            <a:ext cx="6190592" cy="599149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fr-SN" sz="1050" b="1" dirty="0">
                <a:solidFill>
                  <a:srgbClr val="006699"/>
                </a:solidFill>
                <a:latin typeface="verdana" panose="020B0604030504040204" pitchFamily="34" charset="0"/>
              </a:rPr>
              <a:t>package</a:t>
            </a:r>
            <a:r>
              <a:rPr lang="fr-SN" sz="1050" dirty="0">
                <a:solidFill>
                  <a:srgbClr val="000000"/>
                </a:solidFill>
                <a:latin typeface="verdana" panose="020B0604030504040204" pitchFamily="34" charset="0"/>
              </a:rPr>
              <a:t> </a:t>
            </a:r>
            <a:r>
              <a:rPr lang="fr-SN" sz="1050" dirty="0" err="1">
                <a:solidFill>
                  <a:srgbClr val="000000"/>
                </a:solidFill>
                <a:latin typeface="verdana" panose="020B0604030504040204" pitchFamily="34" charset="0"/>
              </a:rPr>
              <a:t>com.javatpoint</a:t>
            </a:r>
            <a:r>
              <a:rPr lang="fr-SN" sz="1050" dirty="0">
                <a:solidFill>
                  <a:srgbClr val="000000"/>
                </a:solidFill>
                <a:latin typeface="verdana" panose="020B0604030504040204" pitchFamily="34" charset="0"/>
              </a:rPr>
              <a:t>;  </a:t>
            </a:r>
          </a:p>
          <a:p>
            <a:r>
              <a:rPr lang="fr-SN" sz="1050" b="1" dirty="0">
                <a:solidFill>
                  <a:srgbClr val="006699"/>
                </a:solidFill>
                <a:latin typeface="verdana" panose="020B0604030504040204" pitchFamily="34" charset="0"/>
              </a:rPr>
              <a:t>import</a:t>
            </a:r>
            <a:r>
              <a:rPr lang="fr-SN" sz="1050" dirty="0">
                <a:solidFill>
                  <a:srgbClr val="000000"/>
                </a:solidFill>
                <a:latin typeface="verdana" panose="020B0604030504040204" pitchFamily="34" charset="0"/>
              </a:rPr>
              <a:t> </a:t>
            </a:r>
            <a:r>
              <a:rPr lang="fr-SN" sz="1050" dirty="0" err="1">
                <a:solidFill>
                  <a:srgbClr val="000000"/>
                </a:solidFill>
                <a:latin typeface="verdana" panose="020B0604030504040204" pitchFamily="34" charset="0"/>
              </a:rPr>
              <a:t>java.io.IOException</a:t>
            </a:r>
            <a:r>
              <a:rPr lang="fr-SN" sz="1050" dirty="0">
                <a:solidFill>
                  <a:srgbClr val="000000"/>
                </a:solidFill>
                <a:latin typeface="verdana" panose="020B0604030504040204" pitchFamily="34" charset="0"/>
              </a:rPr>
              <a:t>;  </a:t>
            </a:r>
          </a:p>
          <a:p>
            <a:r>
              <a:rPr lang="fr-SN" sz="1050" b="1" dirty="0">
                <a:solidFill>
                  <a:srgbClr val="006699"/>
                </a:solidFill>
                <a:latin typeface="verdana" panose="020B0604030504040204" pitchFamily="34" charset="0"/>
              </a:rPr>
              <a:t>import</a:t>
            </a:r>
            <a:r>
              <a:rPr lang="fr-SN" sz="1050" dirty="0">
                <a:solidFill>
                  <a:srgbClr val="000000"/>
                </a:solidFill>
                <a:latin typeface="verdana" panose="020B0604030504040204" pitchFamily="34" charset="0"/>
              </a:rPr>
              <a:t> </a:t>
            </a:r>
            <a:r>
              <a:rPr lang="fr-SN" sz="1050" dirty="0" err="1">
                <a:solidFill>
                  <a:srgbClr val="000000"/>
                </a:solidFill>
                <a:latin typeface="verdana" panose="020B0604030504040204" pitchFamily="34" charset="0"/>
              </a:rPr>
              <a:t>java.io.PrintWriter</a:t>
            </a:r>
            <a:r>
              <a:rPr lang="fr-SN" sz="1050" dirty="0">
                <a:solidFill>
                  <a:srgbClr val="000000"/>
                </a:solidFill>
                <a:latin typeface="verdana" panose="020B0604030504040204" pitchFamily="34" charset="0"/>
              </a:rPr>
              <a:t>;  </a:t>
            </a:r>
          </a:p>
          <a:p>
            <a:r>
              <a:rPr lang="fr-SN" sz="1050" b="1" dirty="0">
                <a:solidFill>
                  <a:srgbClr val="006699"/>
                </a:solidFill>
                <a:latin typeface="verdana" panose="020B0604030504040204" pitchFamily="34" charset="0"/>
              </a:rPr>
              <a:t>import</a:t>
            </a:r>
            <a:r>
              <a:rPr lang="fr-SN" sz="1050" dirty="0">
                <a:solidFill>
                  <a:srgbClr val="000000"/>
                </a:solidFill>
                <a:latin typeface="verdana" panose="020B0604030504040204" pitchFamily="34" charset="0"/>
              </a:rPr>
              <a:t> </a:t>
            </a:r>
            <a:r>
              <a:rPr lang="fr-SN" sz="1050" dirty="0" err="1">
                <a:solidFill>
                  <a:srgbClr val="000000"/>
                </a:solidFill>
                <a:latin typeface="verdana" panose="020B0604030504040204" pitchFamily="34" charset="0"/>
              </a:rPr>
              <a:t>javax.servlet.RequestDispatcher</a:t>
            </a:r>
            <a:r>
              <a:rPr lang="fr-SN" sz="1050" dirty="0">
                <a:solidFill>
                  <a:srgbClr val="000000"/>
                </a:solidFill>
                <a:latin typeface="verdana" panose="020B0604030504040204" pitchFamily="34" charset="0"/>
              </a:rPr>
              <a:t>;  </a:t>
            </a:r>
          </a:p>
          <a:p>
            <a:r>
              <a:rPr lang="fr-SN" sz="1050" b="1" dirty="0">
                <a:solidFill>
                  <a:srgbClr val="006699"/>
                </a:solidFill>
                <a:latin typeface="verdana" panose="020B0604030504040204" pitchFamily="34" charset="0"/>
              </a:rPr>
              <a:t>import</a:t>
            </a:r>
            <a:r>
              <a:rPr lang="fr-SN" sz="1050" dirty="0">
                <a:solidFill>
                  <a:srgbClr val="000000"/>
                </a:solidFill>
                <a:latin typeface="verdana" panose="020B0604030504040204" pitchFamily="34" charset="0"/>
              </a:rPr>
              <a:t> </a:t>
            </a:r>
            <a:r>
              <a:rPr lang="fr-SN" sz="1050" dirty="0" err="1">
                <a:solidFill>
                  <a:srgbClr val="000000"/>
                </a:solidFill>
                <a:latin typeface="verdana" panose="020B0604030504040204" pitchFamily="34" charset="0"/>
              </a:rPr>
              <a:t>javax.servlet.ServletException</a:t>
            </a:r>
            <a:r>
              <a:rPr lang="fr-SN" sz="1050" dirty="0">
                <a:solidFill>
                  <a:srgbClr val="000000"/>
                </a:solidFill>
                <a:latin typeface="verdana" panose="020B0604030504040204" pitchFamily="34" charset="0"/>
              </a:rPr>
              <a:t>;  </a:t>
            </a:r>
          </a:p>
          <a:p>
            <a:r>
              <a:rPr lang="fr-SN" sz="1050" b="1" dirty="0">
                <a:solidFill>
                  <a:srgbClr val="006699"/>
                </a:solidFill>
                <a:latin typeface="verdana" panose="020B0604030504040204" pitchFamily="34" charset="0"/>
              </a:rPr>
              <a:t>import</a:t>
            </a:r>
            <a:r>
              <a:rPr lang="fr-SN" sz="1050" dirty="0">
                <a:solidFill>
                  <a:srgbClr val="000000"/>
                </a:solidFill>
                <a:latin typeface="verdana" panose="020B0604030504040204" pitchFamily="34" charset="0"/>
              </a:rPr>
              <a:t> </a:t>
            </a:r>
            <a:r>
              <a:rPr lang="fr-SN" sz="1050" dirty="0" err="1">
                <a:solidFill>
                  <a:srgbClr val="000000"/>
                </a:solidFill>
                <a:latin typeface="verdana" panose="020B0604030504040204" pitchFamily="34" charset="0"/>
              </a:rPr>
              <a:t>javax.servlet.http.HttpServlet</a:t>
            </a:r>
            <a:r>
              <a:rPr lang="fr-SN" sz="1050" dirty="0">
                <a:solidFill>
                  <a:srgbClr val="000000"/>
                </a:solidFill>
                <a:latin typeface="verdana" panose="020B0604030504040204" pitchFamily="34" charset="0"/>
              </a:rPr>
              <a:t>;  </a:t>
            </a:r>
          </a:p>
          <a:p>
            <a:r>
              <a:rPr lang="fr-SN" sz="1050" b="1" dirty="0">
                <a:solidFill>
                  <a:srgbClr val="006699"/>
                </a:solidFill>
                <a:latin typeface="verdana" panose="020B0604030504040204" pitchFamily="34" charset="0"/>
              </a:rPr>
              <a:t>import</a:t>
            </a:r>
            <a:r>
              <a:rPr lang="fr-SN" sz="1050" dirty="0">
                <a:solidFill>
                  <a:srgbClr val="000000"/>
                </a:solidFill>
                <a:latin typeface="verdana" panose="020B0604030504040204" pitchFamily="34" charset="0"/>
              </a:rPr>
              <a:t> </a:t>
            </a:r>
            <a:r>
              <a:rPr lang="fr-SN" sz="1050" dirty="0" err="1">
                <a:solidFill>
                  <a:srgbClr val="000000"/>
                </a:solidFill>
                <a:latin typeface="verdana" panose="020B0604030504040204" pitchFamily="34" charset="0"/>
              </a:rPr>
              <a:t>javax.servlet.http.HttpServletRequest</a:t>
            </a:r>
            <a:r>
              <a:rPr lang="fr-SN" sz="1050" dirty="0">
                <a:solidFill>
                  <a:srgbClr val="000000"/>
                </a:solidFill>
                <a:latin typeface="verdana" panose="020B0604030504040204" pitchFamily="34" charset="0"/>
              </a:rPr>
              <a:t>;  </a:t>
            </a:r>
          </a:p>
          <a:p>
            <a:r>
              <a:rPr lang="fr-SN" sz="1050" b="1" dirty="0">
                <a:solidFill>
                  <a:srgbClr val="006699"/>
                </a:solidFill>
                <a:latin typeface="verdana" panose="020B0604030504040204" pitchFamily="34" charset="0"/>
              </a:rPr>
              <a:t>import</a:t>
            </a:r>
            <a:r>
              <a:rPr lang="fr-SN" sz="1050" dirty="0">
                <a:solidFill>
                  <a:srgbClr val="000000"/>
                </a:solidFill>
                <a:latin typeface="verdana" panose="020B0604030504040204" pitchFamily="34" charset="0"/>
              </a:rPr>
              <a:t> </a:t>
            </a:r>
            <a:r>
              <a:rPr lang="fr-SN" sz="1050" dirty="0" err="1">
                <a:solidFill>
                  <a:srgbClr val="000000"/>
                </a:solidFill>
                <a:latin typeface="verdana" panose="020B0604030504040204" pitchFamily="34" charset="0"/>
              </a:rPr>
              <a:t>javax.servlet.http.HttpServletResponse</a:t>
            </a:r>
            <a:r>
              <a:rPr lang="fr-SN" sz="1050" dirty="0">
                <a:solidFill>
                  <a:srgbClr val="000000"/>
                </a:solidFill>
                <a:latin typeface="verdana" panose="020B0604030504040204" pitchFamily="34" charset="0"/>
              </a:rPr>
              <a:t>;  </a:t>
            </a:r>
          </a:p>
          <a:p>
            <a:r>
              <a:rPr lang="fr-SN" sz="1050" b="1" dirty="0">
                <a:solidFill>
                  <a:srgbClr val="006699"/>
                </a:solidFill>
                <a:latin typeface="verdana" panose="020B0604030504040204" pitchFamily="34" charset="0"/>
              </a:rPr>
              <a:t>public</a:t>
            </a:r>
            <a:r>
              <a:rPr lang="fr-SN" sz="1050" dirty="0">
                <a:solidFill>
                  <a:srgbClr val="000000"/>
                </a:solidFill>
                <a:latin typeface="verdana" panose="020B0604030504040204" pitchFamily="34" charset="0"/>
              </a:rPr>
              <a:t> </a:t>
            </a:r>
            <a:r>
              <a:rPr lang="fr-SN" sz="1050" b="1" dirty="0">
                <a:solidFill>
                  <a:srgbClr val="006699"/>
                </a:solidFill>
                <a:latin typeface="verdana" panose="020B0604030504040204" pitchFamily="34" charset="0"/>
              </a:rPr>
              <a:t>class</a:t>
            </a:r>
            <a:r>
              <a:rPr lang="fr-SN" sz="1050" dirty="0">
                <a:solidFill>
                  <a:srgbClr val="000000"/>
                </a:solidFill>
                <a:latin typeface="verdana" panose="020B0604030504040204" pitchFamily="34" charset="0"/>
              </a:rPr>
              <a:t> </a:t>
            </a:r>
            <a:r>
              <a:rPr lang="fr-SN" sz="1050" dirty="0" err="1">
                <a:solidFill>
                  <a:srgbClr val="000000"/>
                </a:solidFill>
                <a:latin typeface="verdana" panose="020B0604030504040204" pitchFamily="34" charset="0"/>
              </a:rPr>
              <a:t>ControllerServlet</a:t>
            </a:r>
            <a:r>
              <a:rPr lang="fr-SN" sz="1050" dirty="0">
                <a:solidFill>
                  <a:srgbClr val="000000"/>
                </a:solidFill>
                <a:latin typeface="verdana" panose="020B0604030504040204" pitchFamily="34" charset="0"/>
              </a:rPr>
              <a:t> </a:t>
            </a:r>
            <a:r>
              <a:rPr lang="fr-SN" sz="1050" b="1" dirty="0" err="1">
                <a:solidFill>
                  <a:srgbClr val="006699"/>
                </a:solidFill>
                <a:latin typeface="verdana" panose="020B0604030504040204" pitchFamily="34" charset="0"/>
              </a:rPr>
              <a:t>extends</a:t>
            </a:r>
            <a:r>
              <a:rPr lang="fr-SN" sz="1050" dirty="0">
                <a:solidFill>
                  <a:srgbClr val="000000"/>
                </a:solidFill>
                <a:latin typeface="verdana" panose="020B0604030504040204" pitchFamily="34" charset="0"/>
              </a:rPr>
              <a:t> HttpServlet {  </a:t>
            </a:r>
          </a:p>
          <a:p>
            <a:r>
              <a:rPr lang="fr-SN" sz="1050" dirty="0">
                <a:solidFill>
                  <a:srgbClr val="000000"/>
                </a:solidFill>
                <a:latin typeface="verdana" panose="020B0604030504040204" pitchFamily="34" charset="0"/>
              </a:rPr>
              <a:t>    </a:t>
            </a:r>
            <a:r>
              <a:rPr lang="fr-SN" sz="1050" b="1" dirty="0" err="1">
                <a:solidFill>
                  <a:srgbClr val="006699"/>
                </a:solidFill>
                <a:latin typeface="verdana" panose="020B0604030504040204" pitchFamily="34" charset="0"/>
              </a:rPr>
              <a:t>protected</a:t>
            </a:r>
            <a:r>
              <a:rPr lang="fr-SN" sz="1050" dirty="0">
                <a:solidFill>
                  <a:srgbClr val="000000"/>
                </a:solidFill>
                <a:latin typeface="verdana" panose="020B0604030504040204" pitchFamily="34" charset="0"/>
              </a:rPr>
              <a:t> </a:t>
            </a:r>
            <a:r>
              <a:rPr lang="fr-SN" sz="1050" b="1" dirty="0">
                <a:solidFill>
                  <a:srgbClr val="006699"/>
                </a:solidFill>
                <a:latin typeface="verdana" panose="020B0604030504040204" pitchFamily="34" charset="0"/>
              </a:rPr>
              <a:t>void</a:t>
            </a:r>
            <a:r>
              <a:rPr lang="fr-SN" sz="1050" dirty="0">
                <a:solidFill>
                  <a:srgbClr val="000000"/>
                </a:solidFill>
                <a:latin typeface="verdana" panose="020B0604030504040204" pitchFamily="34" charset="0"/>
              </a:rPr>
              <a:t> doPost(HttpServletRequest request, HttpServletResponse response)  </a:t>
            </a:r>
          </a:p>
          <a:p>
            <a:r>
              <a:rPr lang="fr-SN" sz="1050" dirty="0">
                <a:solidFill>
                  <a:srgbClr val="000000"/>
                </a:solidFill>
                <a:latin typeface="verdana" panose="020B0604030504040204" pitchFamily="34" charset="0"/>
              </a:rPr>
              <a:t>            </a:t>
            </a:r>
            <a:r>
              <a:rPr lang="fr-SN" sz="1050" b="1" dirty="0">
                <a:solidFill>
                  <a:srgbClr val="006699"/>
                </a:solidFill>
                <a:latin typeface="verdana" panose="020B0604030504040204" pitchFamily="34" charset="0"/>
              </a:rPr>
              <a:t>throws</a:t>
            </a:r>
            <a:r>
              <a:rPr lang="fr-SN" sz="1050" dirty="0">
                <a:solidFill>
                  <a:srgbClr val="000000"/>
                </a:solidFill>
                <a:latin typeface="verdana" panose="020B0604030504040204" pitchFamily="34" charset="0"/>
              </a:rPr>
              <a:t> ServletException, IOException {  </a:t>
            </a:r>
          </a:p>
          <a:p>
            <a:r>
              <a:rPr lang="fr-SN" sz="1050" dirty="0">
                <a:solidFill>
                  <a:srgbClr val="000000"/>
                </a:solidFill>
                <a:latin typeface="verdana" panose="020B0604030504040204" pitchFamily="34" charset="0"/>
              </a:rPr>
              <a:t>       response.setContentType(</a:t>
            </a:r>
            <a:r>
              <a:rPr lang="fr-SN" sz="1050" dirty="0">
                <a:solidFill>
                  <a:srgbClr val="0000FF"/>
                </a:solidFill>
                <a:latin typeface="verdana" panose="020B0604030504040204" pitchFamily="34" charset="0"/>
              </a:rPr>
              <a:t>"</a:t>
            </a:r>
            <a:r>
              <a:rPr lang="fr-SN" sz="1050" dirty="0" err="1">
                <a:solidFill>
                  <a:srgbClr val="0000FF"/>
                </a:solidFill>
                <a:latin typeface="verdana" panose="020B0604030504040204" pitchFamily="34" charset="0"/>
              </a:rPr>
              <a:t>text</a:t>
            </a:r>
            <a:r>
              <a:rPr lang="fr-SN" sz="1050" dirty="0">
                <a:solidFill>
                  <a:srgbClr val="0000FF"/>
                </a:solidFill>
                <a:latin typeface="verdana" panose="020B0604030504040204" pitchFamily="34" charset="0"/>
              </a:rPr>
              <a:t>/html"</a:t>
            </a:r>
            <a:r>
              <a:rPr lang="fr-SN" sz="1050" dirty="0">
                <a:solidFill>
                  <a:srgbClr val="000000"/>
                </a:solidFill>
                <a:latin typeface="verdana" panose="020B0604030504040204" pitchFamily="34" charset="0"/>
              </a:rPr>
              <a:t>);  </a:t>
            </a:r>
          </a:p>
          <a:p>
            <a:r>
              <a:rPr lang="fr-SN" sz="1050" dirty="0">
                <a:solidFill>
                  <a:srgbClr val="000000"/>
                </a:solidFill>
                <a:latin typeface="verdana" panose="020B0604030504040204" pitchFamily="34" charset="0"/>
              </a:rPr>
              <a:t>       PrintWriter out=response.getWriter();    </a:t>
            </a:r>
          </a:p>
          <a:p>
            <a:r>
              <a:rPr lang="fr-SN" sz="1050" dirty="0">
                <a:solidFill>
                  <a:srgbClr val="000000"/>
                </a:solidFill>
                <a:latin typeface="verdana" panose="020B0604030504040204" pitchFamily="34" charset="0"/>
              </a:rPr>
              <a:t>       String </a:t>
            </a:r>
            <a:r>
              <a:rPr lang="fr-SN" sz="1050" dirty="0" err="1">
                <a:solidFill>
                  <a:srgbClr val="000000"/>
                </a:solidFill>
                <a:latin typeface="verdana" panose="020B0604030504040204" pitchFamily="34" charset="0"/>
              </a:rPr>
              <a:t>name</a:t>
            </a:r>
            <a:r>
              <a:rPr lang="fr-SN" sz="1050" dirty="0">
                <a:solidFill>
                  <a:srgbClr val="000000"/>
                </a:solidFill>
                <a:latin typeface="verdana" panose="020B0604030504040204" pitchFamily="34" charset="0"/>
              </a:rPr>
              <a:t>=request.getParameter(</a:t>
            </a:r>
            <a:r>
              <a:rPr lang="fr-SN" sz="1050" dirty="0">
                <a:solidFill>
                  <a:srgbClr val="0000FF"/>
                </a:solidFill>
                <a:latin typeface="verdana" panose="020B0604030504040204" pitchFamily="34" charset="0"/>
              </a:rPr>
              <a:t>"</a:t>
            </a:r>
            <a:r>
              <a:rPr lang="fr-SN" sz="1050" dirty="0" err="1">
                <a:solidFill>
                  <a:srgbClr val="0000FF"/>
                </a:solidFill>
                <a:latin typeface="verdana" panose="020B0604030504040204" pitchFamily="34" charset="0"/>
              </a:rPr>
              <a:t>name</a:t>
            </a:r>
            <a:r>
              <a:rPr lang="fr-SN" sz="1050" dirty="0">
                <a:solidFill>
                  <a:srgbClr val="0000FF"/>
                </a:solidFill>
                <a:latin typeface="verdana" panose="020B0604030504040204" pitchFamily="34" charset="0"/>
              </a:rPr>
              <a:t>"</a:t>
            </a:r>
            <a:r>
              <a:rPr lang="fr-SN" sz="1050" dirty="0">
                <a:solidFill>
                  <a:srgbClr val="000000"/>
                </a:solidFill>
                <a:latin typeface="verdana" panose="020B0604030504040204" pitchFamily="34" charset="0"/>
              </a:rPr>
              <a:t>);  </a:t>
            </a:r>
          </a:p>
          <a:p>
            <a:r>
              <a:rPr lang="fr-SN" sz="1050" dirty="0">
                <a:solidFill>
                  <a:srgbClr val="000000"/>
                </a:solidFill>
                <a:latin typeface="verdana" panose="020B0604030504040204" pitchFamily="34" charset="0"/>
              </a:rPr>
              <a:t>       String </a:t>
            </a:r>
            <a:r>
              <a:rPr lang="fr-SN" sz="1050" dirty="0" err="1">
                <a:solidFill>
                  <a:srgbClr val="000000"/>
                </a:solidFill>
                <a:latin typeface="verdana" panose="020B0604030504040204" pitchFamily="34" charset="0"/>
              </a:rPr>
              <a:t>password</a:t>
            </a:r>
            <a:r>
              <a:rPr lang="fr-SN" sz="1050" dirty="0">
                <a:solidFill>
                  <a:srgbClr val="000000"/>
                </a:solidFill>
                <a:latin typeface="verdana" panose="020B0604030504040204" pitchFamily="34" charset="0"/>
              </a:rPr>
              <a:t>=request.getParameter(</a:t>
            </a:r>
            <a:r>
              <a:rPr lang="fr-SN" sz="1050" dirty="0">
                <a:solidFill>
                  <a:srgbClr val="0000FF"/>
                </a:solidFill>
                <a:latin typeface="verdana" panose="020B0604030504040204" pitchFamily="34" charset="0"/>
              </a:rPr>
              <a:t>"</a:t>
            </a:r>
            <a:r>
              <a:rPr lang="fr-SN" sz="1050" dirty="0" err="1">
                <a:solidFill>
                  <a:srgbClr val="0000FF"/>
                </a:solidFill>
                <a:latin typeface="verdana" panose="020B0604030504040204" pitchFamily="34" charset="0"/>
              </a:rPr>
              <a:t>password</a:t>
            </a:r>
            <a:r>
              <a:rPr lang="fr-SN" sz="1050" dirty="0">
                <a:solidFill>
                  <a:srgbClr val="0000FF"/>
                </a:solidFill>
                <a:latin typeface="verdana" panose="020B0604030504040204" pitchFamily="34" charset="0"/>
              </a:rPr>
              <a:t>"</a:t>
            </a:r>
            <a:r>
              <a:rPr lang="fr-SN" sz="1050" dirty="0">
                <a:solidFill>
                  <a:srgbClr val="000000"/>
                </a:solidFill>
                <a:latin typeface="verdana" panose="020B0604030504040204" pitchFamily="34" charset="0"/>
              </a:rPr>
              <a:t>);  </a:t>
            </a:r>
          </a:p>
          <a:p>
            <a:r>
              <a:rPr lang="fr-SN" sz="1050" dirty="0">
                <a:solidFill>
                  <a:srgbClr val="000000"/>
                </a:solidFill>
                <a:latin typeface="verdana" panose="020B0604030504040204" pitchFamily="34" charset="0"/>
              </a:rPr>
              <a:t>        </a:t>
            </a:r>
            <a:r>
              <a:rPr lang="fr-SN" sz="1050" dirty="0" err="1">
                <a:solidFill>
                  <a:srgbClr val="000000"/>
                </a:solidFill>
                <a:latin typeface="verdana" panose="020B0604030504040204" pitchFamily="34" charset="0"/>
              </a:rPr>
              <a:t>LoginBean</a:t>
            </a:r>
            <a:r>
              <a:rPr lang="fr-SN" sz="1050" dirty="0">
                <a:solidFill>
                  <a:srgbClr val="000000"/>
                </a:solidFill>
                <a:latin typeface="verdana" panose="020B0604030504040204" pitchFamily="34" charset="0"/>
              </a:rPr>
              <a:t> </a:t>
            </a:r>
            <a:r>
              <a:rPr lang="fr-SN" sz="1050" dirty="0" err="1">
                <a:solidFill>
                  <a:srgbClr val="000000"/>
                </a:solidFill>
                <a:latin typeface="verdana" panose="020B0604030504040204" pitchFamily="34" charset="0"/>
              </a:rPr>
              <a:t>bean</a:t>
            </a:r>
            <a:r>
              <a:rPr lang="fr-SN" sz="1050" dirty="0">
                <a:solidFill>
                  <a:srgbClr val="000000"/>
                </a:solidFill>
                <a:latin typeface="verdana" panose="020B0604030504040204" pitchFamily="34" charset="0"/>
              </a:rPr>
              <a:t>=</a:t>
            </a:r>
            <a:r>
              <a:rPr lang="fr-SN" sz="1050" b="1" dirty="0">
                <a:solidFill>
                  <a:srgbClr val="006699"/>
                </a:solidFill>
                <a:latin typeface="verdana" panose="020B0604030504040204" pitchFamily="34" charset="0"/>
              </a:rPr>
              <a:t>new</a:t>
            </a:r>
            <a:r>
              <a:rPr lang="fr-SN" sz="1050" dirty="0">
                <a:solidFill>
                  <a:srgbClr val="000000"/>
                </a:solidFill>
                <a:latin typeface="verdana" panose="020B0604030504040204" pitchFamily="34" charset="0"/>
              </a:rPr>
              <a:t> </a:t>
            </a:r>
            <a:r>
              <a:rPr lang="fr-SN" sz="1050" dirty="0" err="1">
                <a:solidFill>
                  <a:srgbClr val="000000"/>
                </a:solidFill>
                <a:latin typeface="verdana" panose="020B0604030504040204" pitchFamily="34" charset="0"/>
              </a:rPr>
              <a:t>LoginBean</a:t>
            </a:r>
            <a:r>
              <a:rPr lang="fr-SN" sz="1050" dirty="0">
                <a:solidFill>
                  <a:srgbClr val="000000"/>
                </a:solidFill>
                <a:latin typeface="verdana" panose="020B0604030504040204" pitchFamily="34" charset="0"/>
              </a:rPr>
              <a:t>();  </a:t>
            </a:r>
          </a:p>
          <a:p>
            <a:r>
              <a:rPr lang="fr-SN" sz="1050" dirty="0">
                <a:solidFill>
                  <a:srgbClr val="000000"/>
                </a:solidFill>
                <a:latin typeface="verdana" panose="020B0604030504040204" pitchFamily="34" charset="0"/>
              </a:rPr>
              <a:t>        </a:t>
            </a:r>
            <a:r>
              <a:rPr lang="fr-SN" sz="1050" dirty="0" err="1">
                <a:solidFill>
                  <a:srgbClr val="000000"/>
                </a:solidFill>
                <a:latin typeface="verdana" panose="020B0604030504040204" pitchFamily="34" charset="0"/>
              </a:rPr>
              <a:t>bean.setName</a:t>
            </a:r>
            <a:r>
              <a:rPr lang="fr-SN" sz="1050" dirty="0">
                <a:solidFill>
                  <a:srgbClr val="000000"/>
                </a:solidFill>
                <a:latin typeface="verdana" panose="020B0604030504040204" pitchFamily="34" charset="0"/>
              </a:rPr>
              <a:t>(</a:t>
            </a:r>
            <a:r>
              <a:rPr lang="fr-SN" sz="1050" dirty="0" err="1">
                <a:solidFill>
                  <a:srgbClr val="000000"/>
                </a:solidFill>
                <a:latin typeface="verdana" panose="020B0604030504040204" pitchFamily="34" charset="0"/>
              </a:rPr>
              <a:t>name</a:t>
            </a:r>
            <a:r>
              <a:rPr lang="fr-SN" sz="1050" dirty="0">
                <a:solidFill>
                  <a:srgbClr val="000000"/>
                </a:solidFill>
                <a:latin typeface="verdana" panose="020B0604030504040204" pitchFamily="34" charset="0"/>
              </a:rPr>
              <a:t>);  </a:t>
            </a:r>
          </a:p>
          <a:p>
            <a:r>
              <a:rPr lang="fr-SN" sz="1050" dirty="0">
                <a:solidFill>
                  <a:srgbClr val="000000"/>
                </a:solidFill>
                <a:latin typeface="verdana" panose="020B0604030504040204" pitchFamily="34" charset="0"/>
              </a:rPr>
              <a:t>        </a:t>
            </a:r>
            <a:r>
              <a:rPr lang="fr-SN" sz="1050" dirty="0" err="1">
                <a:solidFill>
                  <a:srgbClr val="000000"/>
                </a:solidFill>
                <a:latin typeface="verdana" panose="020B0604030504040204" pitchFamily="34" charset="0"/>
              </a:rPr>
              <a:t>bean.setPassword</a:t>
            </a:r>
            <a:r>
              <a:rPr lang="fr-SN" sz="1050" dirty="0">
                <a:solidFill>
                  <a:srgbClr val="000000"/>
                </a:solidFill>
                <a:latin typeface="verdana" panose="020B0604030504040204" pitchFamily="34" charset="0"/>
              </a:rPr>
              <a:t>(</a:t>
            </a:r>
            <a:r>
              <a:rPr lang="fr-SN" sz="1050" dirty="0" err="1">
                <a:solidFill>
                  <a:srgbClr val="000000"/>
                </a:solidFill>
                <a:latin typeface="verdana" panose="020B0604030504040204" pitchFamily="34" charset="0"/>
              </a:rPr>
              <a:t>password</a:t>
            </a:r>
            <a:r>
              <a:rPr lang="fr-SN" sz="1050" dirty="0">
                <a:solidFill>
                  <a:srgbClr val="000000"/>
                </a:solidFill>
                <a:latin typeface="verdana" panose="020B0604030504040204" pitchFamily="34" charset="0"/>
              </a:rPr>
              <a:t>);  </a:t>
            </a:r>
          </a:p>
          <a:p>
            <a:r>
              <a:rPr lang="fr-SN" sz="1050" dirty="0">
                <a:solidFill>
                  <a:srgbClr val="000000"/>
                </a:solidFill>
                <a:latin typeface="verdana" panose="020B0604030504040204" pitchFamily="34" charset="0"/>
              </a:rPr>
              <a:t>       </a:t>
            </a:r>
            <a:r>
              <a:rPr lang="fr-SN" sz="1050" dirty="0" err="1">
                <a:solidFill>
                  <a:srgbClr val="000000"/>
                </a:solidFill>
                <a:latin typeface="verdana" panose="020B0604030504040204" pitchFamily="34" charset="0"/>
              </a:rPr>
              <a:t>request.setAttribute</a:t>
            </a:r>
            <a:r>
              <a:rPr lang="fr-SN" sz="1050" dirty="0">
                <a:solidFill>
                  <a:srgbClr val="000000"/>
                </a:solidFill>
                <a:latin typeface="verdana" panose="020B0604030504040204" pitchFamily="34" charset="0"/>
              </a:rPr>
              <a:t>(</a:t>
            </a:r>
            <a:r>
              <a:rPr lang="fr-SN" sz="1050" dirty="0">
                <a:solidFill>
                  <a:srgbClr val="0000FF"/>
                </a:solidFill>
                <a:latin typeface="verdana" panose="020B0604030504040204" pitchFamily="34" charset="0"/>
              </a:rPr>
              <a:t>"</a:t>
            </a:r>
            <a:r>
              <a:rPr lang="fr-SN" sz="1050" dirty="0" err="1">
                <a:solidFill>
                  <a:srgbClr val="0000FF"/>
                </a:solidFill>
                <a:latin typeface="verdana" panose="020B0604030504040204" pitchFamily="34" charset="0"/>
              </a:rPr>
              <a:t>bean</a:t>
            </a:r>
            <a:r>
              <a:rPr lang="fr-SN" sz="1050" dirty="0">
                <a:solidFill>
                  <a:srgbClr val="0000FF"/>
                </a:solidFill>
                <a:latin typeface="verdana" panose="020B0604030504040204" pitchFamily="34" charset="0"/>
              </a:rPr>
              <a:t>"</a:t>
            </a:r>
            <a:r>
              <a:rPr lang="fr-SN" sz="1050" dirty="0">
                <a:solidFill>
                  <a:srgbClr val="000000"/>
                </a:solidFill>
                <a:latin typeface="verdana" panose="020B0604030504040204" pitchFamily="34" charset="0"/>
              </a:rPr>
              <a:t>,</a:t>
            </a:r>
            <a:r>
              <a:rPr lang="fr-SN" sz="1050" dirty="0" err="1">
                <a:solidFill>
                  <a:srgbClr val="000000"/>
                </a:solidFill>
                <a:latin typeface="verdana" panose="020B0604030504040204" pitchFamily="34" charset="0"/>
              </a:rPr>
              <a:t>bean</a:t>
            </a:r>
            <a:r>
              <a:rPr lang="fr-SN" sz="1050" dirty="0">
                <a:solidFill>
                  <a:srgbClr val="000000"/>
                </a:solidFill>
                <a:latin typeface="verdana" panose="020B0604030504040204" pitchFamily="34" charset="0"/>
              </a:rPr>
              <a:t>);</a:t>
            </a:r>
          </a:p>
          <a:p>
            <a:r>
              <a:rPr lang="fr-SN" sz="1050" dirty="0">
                <a:solidFill>
                  <a:srgbClr val="000000"/>
                </a:solidFill>
                <a:latin typeface="verdana" panose="020B0604030504040204" pitchFamily="34" charset="0"/>
              </a:rPr>
              <a:t>         </a:t>
            </a:r>
            <a:r>
              <a:rPr lang="fr-SN" sz="1050" b="1" dirty="0" err="1">
                <a:solidFill>
                  <a:srgbClr val="006699"/>
                </a:solidFill>
                <a:latin typeface="verdana" panose="020B0604030504040204" pitchFamily="34" charset="0"/>
              </a:rPr>
              <a:t>boolean</a:t>
            </a:r>
            <a:r>
              <a:rPr lang="fr-SN" sz="1050" dirty="0">
                <a:solidFill>
                  <a:srgbClr val="000000"/>
                </a:solidFill>
                <a:latin typeface="verdana" panose="020B0604030504040204" pitchFamily="34" charset="0"/>
              </a:rPr>
              <a:t> </a:t>
            </a:r>
            <a:r>
              <a:rPr lang="fr-SN" sz="1050" dirty="0" err="1">
                <a:solidFill>
                  <a:srgbClr val="000000"/>
                </a:solidFill>
                <a:latin typeface="verdana" panose="020B0604030504040204" pitchFamily="34" charset="0"/>
              </a:rPr>
              <a:t>status</a:t>
            </a:r>
            <a:r>
              <a:rPr lang="fr-SN" sz="1050" dirty="0">
                <a:solidFill>
                  <a:srgbClr val="000000"/>
                </a:solidFill>
                <a:latin typeface="verdana" panose="020B0604030504040204" pitchFamily="34" charset="0"/>
              </a:rPr>
              <a:t>=</a:t>
            </a:r>
            <a:r>
              <a:rPr lang="fr-SN" sz="1050" dirty="0" err="1">
                <a:solidFill>
                  <a:srgbClr val="000000"/>
                </a:solidFill>
                <a:latin typeface="verdana" panose="020B0604030504040204" pitchFamily="34" charset="0"/>
              </a:rPr>
              <a:t>bean.validate</a:t>
            </a:r>
            <a:r>
              <a:rPr lang="fr-SN" sz="1050" dirty="0">
                <a:solidFill>
                  <a:srgbClr val="000000"/>
                </a:solidFill>
                <a:latin typeface="verdana" panose="020B0604030504040204" pitchFamily="34" charset="0"/>
              </a:rPr>
              <a:t>();            </a:t>
            </a:r>
          </a:p>
          <a:p>
            <a:r>
              <a:rPr lang="fr-SN" sz="1050" dirty="0">
                <a:solidFill>
                  <a:srgbClr val="000000"/>
                </a:solidFill>
                <a:latin typeface="verdana" panose="020B0604030504040204" pitchFamily="34" charset="0"/>
              </a:rPr>
              <a:t>        </a:t>
            </a:r>
            <a:r>
              <a:rPr lang="fr-SN" sz="1050" b="1" dirty="0">
                <a:solidFill>
                  <a:srgbClr val="006699"/>
                </a:solidFill>
                <a:latin typeface="verdana" panose="020B0604030504040204" pitchFamily="34" charset="0"/>
              </a:rPr>
              <a:t>if</a:t>
            </a:r>
            <a:r>
              <a:rPr lang="fr-SN" sz="1050" dirty="0">
                <a:solidFill>
                  <a:srgbClr val="000000"/>
                </a:solidFill>
                <a:latin typeface="verdana" panose="020B0604030504040204" pitchFamily="34" charset="0"/>
              </a:rPr>
              <a:t>(</a:t>
            </a:r>
            <a:r>
              <a:rPr lang="fr-SN" sz="1050" dirty="0" err="1">
                <a:solidFill>
                  <a:srgbClr val="000000"/>
                </a:solidFill>
                <a:latin typeface="verdana" panose="020B0604030504040204" pitchFamily="34" charset="0"/>
              </a:rPr>
              <a:t>status</a:t>
            </a:r>
            <a:r>
              <a:rPr lang="fr-SN" sz="1050" dirty="0">
                <a:solidFill>
                  <a:srgbClr val="000000"/>
                </a:solidFill>
                <a:latin typeface="verdana" panose="020B0604030504040204" pitchFamily="34" charset="0"/>
              </a:rPr>
              <a:t>){  </a:t>
            </a:r>
          </a:p>
          <a:p>
            <a:r>
              <a:rPr lang="fr-SN" sz="1050" dirty="0">
                <a:solidFill>
                  <a:srgbClr val="000000"/>
                </a:solidFill>
                <a:latin typeface="verdana" panose="020B0604030504040204" pitchFamily="34" charset="0"/>
              </a:rPr>
              <a:t>            </a:t>
            </a:r>
            <a:r>
              <a:rPr lang="fr-SN" sz="1050" dirty="0" err="1">
                <a:solidFill>
                  <a:srgbClr val="000000"/>
                </a:solidFill>
                <a:latin typeface="verdana" panose="020B0604030504040204" pitchFamily="34" charset="0"/>
              </a:rPr>
              <a:t>RequestDispatcher</a:t>
            </a:r>
            <a:r>
              <a:rPr lang="fr-SN" sz="1050" dirty="0">
                <a:solidFill>
                  <a:srgbClr val="000000"/>
                </a:solidFill>
                <a:latin typeface="verdana" panose="020B0604030504040204" pitchFamily="34" charset="0"/>
              </a:rPr>
              <a:t> rd=</a:t>
            </a:r>
            <a:r>
              <a:rPr lang="fr-SN" sz="1050" dirty="0" err="1">
                <a:solidFill>
                  <a:srgbClr val="000000"/>
                </a:solidFill>
                <a:latin typeface="verdana" panose="020B0604030504040204" pitchFamily="34" charset="0"/>
              </a:rPr>
              <a:t>request.getRequestDispatcher</a:t>
            </a:r>
            <a:r>
              <a:rPr lang="fr-SN" sz="1050" dirty="0">
                <a:solidFill>
                  <a:srgbClr val="000000"/>
                </a:solidFill>
                <a:latin typeface="verdana" panose="020B0604030504040204" pitchFamily="34" charset="0"/>
              </a:rPr>
              <a:t>(</a:t>
            </a:r>
            <a:r>
              <a:rPr lang="fr-SN" sz="1050" dirty="0">
                <a:solidFill>
                  <a:srgbClr val="0000FF"/>
                </a:solidFill>
                <a:latin typeface="verdana" panose="020B0604030504040204" pitchFamily="34" charset="0"/>
              </a:rPr>
              <a:t>"login-</a:t>
            </a:r>
            <a:r>
              <a:rPr lang="fr-SN" sz="1050" dirty="0" err="1">
                <a:solidFill>
                  <a:srgbClr val="0000FF"/>
                </a:solidFill>
                <a:latin typeface="verdana" panose="020B0604030504040204" pitchFamily="34" charset="0"/>
              </a:rPr>
              <a:t>success.jsp</a:t>
            </a:r>
            <a:r>
              <a:rPr lang="fr-SN" sz="1050" dirty="0">
                <a:solidFill>
                  <a:srgbClr val="0000FF"/>
                </a:solidFill>
                <a:latin typeface="verdana" panose="020B0604030504040204" pitchFamily="34" charset="0"/>
              </a:rPr>
              <a:t>"</a:t>
            </a:r>
            <a:r>
              <a:rPr lang="fr-SN" sz="1050" dirty="0">
                <a:solidFill>
                  <a:srgbClr val="000000"/>
                </a:solidFill>
                <a:latin typeface="verdana" panose="020B0604030504040204" pitchFamily="34" charset="0"/>
              </a:rPr>
              <a:t>);  </a:t>
            </a:r>
          </a:p>
          <a:p>
            <a:r>
              <a:rPr lang="fr-SN" sz="1050" dirty="0">
                <a:solidFill>
                  <a:srgbClr val="000000"/>
                </a:solidFill>
                <a:latin typeface="verdana" panose="020B0604030504040204" pitchFamily="34" charset="0"/>
              </a:rPr>
              <a:t>            </a:t>
            </a:r>
            <a:r>
              <a:rPr lang="fr-SN" sz="1050" dirty="0" err="1">
                <a:solidFill>
                  <a:srgbClr val="000000"/>
                </a:solidFill>
                <a:latin typeface="verdana" panose="020B0604030504040204" pitchFamily="34" charset="0"/>
              </a:rPr>
              <a:t>rd.forward</a:t>
            </a:r>
            <a:r>
              <a:rPr lang="fr-SN" sz="1050" dirty="0">
                <a:solidFill>
                  <a:srgbClr val="000000"/>
                </a:solidFill>
                <a:latin typeface="verdana" panose="020B0604030504040204" pitchFamily="34" charset="0"/>
              </a:rPr>
              <a:t>(request, response);  </a:t>
            </a:r>
          </a:p>
          <a:p>
            <a:r>
              <a:rPr lang="fr-SN" sz="1050" dirty="0">
                <a:solidFill>
                  <a:srgbClr val="000000"/>
                </a:solidFill>
                <a:latin typeface="verdana" panose="020B0604030504040204" pitchFamily="34" charset="0"/>
              </a:rPr>
              <a:t>        }  </a:t>
            </a:r>
          </a:p>
          <a:p>
            <a:r>
              <a:rPr lang="fr-SN" sz="1050" dirty="0">
                <a:solidFill>
                  <a:srgbClr val="000000"/>
                </a:solidFill>
                <a:latin typeface="verdana" panose="020B0604030504040204" pitchFamily="34" charset="0"/>
              </a:rPr>
              <a:t>        </a:t>
            </a:r>
            <a:r>
              <a:rPr lang="fr-SN" sz="1050" b="1" dirty="0">
                <a:solidFill>
                  <a:srgbClr val="006699"/>
                </a:solidFill>
                <a:latin typeface="verdana" panose="020B0604030504040204" pitchFamily="34" charset="0"/>
              </a:rPr>
              <a:t>else</a:t>
            </a:r>
            <a:r>
              <a:rPr lang="fr-SN" sz="1050" dirty="0">
                <a:solidFill>
                  <a:srgbClr val="000000"/>
                </a:solidFill>
                <a:latin typeface="verdana" panose="020B0604030504040204" pitchFamily="34" charset="0"/>
              </a:rPr>
              <a:t>{  </a:t>
            </a:r>
          </a:p>
          <a:p>
            <a:r>
              <a:rPr lang="fr-SN" sz="1050" dirty="0">
                <a:solidFill>
                  <a:srgbClr val="000000"/>
                </a:solidFill>
                <a:latin typeface="verdana" panose="020B0604030504040204" pitchFamily="34" charset="0"/>
              </a:rPr>
              <a:t>            </a:t>
            </a:r>
            <a:r>
              <a:rPr lang="fr-SN" sz="1050" dirty="0" err="1">
                <a:solidFill>
                  <a:srgbClr val="000000"/>
                </a:solidFill>
                <a:latin typeface="verdana" panose="020B0604030504040204" pitchFamily="34" charset="0"/>
              </a:rPr>
              <a:t>RequestDispatcher</a:t>
            </a:r>
            <a:r>
              <a:rPr lang="fr-SN" sz="1050" dirty="0">
                <a:solidFill>
                  <a:srgbClr val="000000"/>
                </a:solidFill>
                <a:latin typeface="verdana" panose="020B0604030504040204" pitchFamily="34" charset="0"/>
              </a:rPr>
              <a:t> rd=</a:t>
            </a:r>
            <a:r>
              <a:rPr lang="fr-SN" sz="1050" dirty="0" err="1">
                <a:solidFill>
                  <a:srgbClr val="000000"/>
                </a:solidFill>
                <a:latin typeface="verdana" panose="020B0604030504040204" pitchFamily="34" charset="0"/>
              </a:rPr>
              <a:t>request.getRequestDispatcher</a:t>
            </a:r>
            <a:r>
              <a:rPr lang="fr-SN" sz="1050" dirty="0">
                <a:solidFill>
                  <a:srgbClr val="000000"/>
                </a:solidFill>
                <a:latin typeface="verdana" panose="020B0604030504040204" pitchFamily="34" charset="0"/>
              </a:rPr>
              <a:t>(</a:t>
            </a:r>
            <a:r>
              <a:rPr lang="fr-SN" sz="1050" dirty="0">
                <a:solidFill>
                  <a:srgbClr val="0000FF"/>
                </a:solidFill>
                <a:latin typeface="verdana" panose="020B0604030504040204" pitchFamily="34" charset="0"/>
              </a:rPr>
              <a:t>"login-</a:t>
            </a:r>
            <a:r>
              <a:rPr lang="fr-SN" sz="1050" dirty="0" err="1">
                <a:solidFill>
                  <a:srgbClr val="0000FF"/>
                </a:solidFill>
                <a:latin typeface="verdana" panose="020B0604030504040204" pitchFamily="34" charset="0"/>
              </a:rPr>
              <a:t>error.jsp</a:t>
            </a:r>
            <a:r>
              <a:rPr lang="fr-SN" sz="1050" dirty="0">
                <a:solidFill>
                  <a:srgbClr val="0000FF"/>
                </a:solidFill>
                <a:latin typeface="verdana" panose="020B0604030504040204" pitchFamily="34" charset="0"/>
              </a:rPr>
              <a:t>"</a:t>
            </a:r>
            <a:r>
              <a:rPr lang="fr-SN" sz="1050" dirty="0">
                <a:solidFill>
                  <a:srgbClr val="000000"/>
                </a:solidFill>
                <a:latin typeface="verdana" panose="020B0604030504040204" pitchFamily="34" charset="0"/>
              </a:rPr>
              <a:t>);  </a:t>
            </a:r>
          </a:p>
          <a:p>
            <a:r>
              <a:rPr lang="fr-SN" sz="1050" dirty="0">
                <a:solidFill>
                  <a:srgbClr val="000000"/>
                </a:solidFill>
                <a:latin typeface="verdana" panose="020B0604030504040204" pitchFamily="34" charset="0"/>
              </a:rPr>
              <a:t>            </a:t>
            </a:r>
            <a:r>
              <a:rPr lang="fr-SN" sz="1050" dirty="0" err="1">
                <a:solidFill>
                  <a:srgbClr val="000000"/>
                </a:solidFill>
                <a:latin typeface="verdana" panose="020B0604030504040204" pitchFamily="34" charset="0"/>
              </a:rPr>
              <a:t>rd.forward</a:t>
            </a:r>
            <a:r>
              <a:rPr lang="fr-SN" sz="1050" dirty="0">
                <a:solidFill>
                  <a:srgbClr val="000000"/>
                </a:solidFill>
                <a:latin typeface="verdana" panose="020B0604030504040204" pitchFamily="34" charset="0"/>
              </a:rPr>
              <a:t>(request, response);  </a:t>
            </a:r>
          </a:p>
          <a:p>
            <a:r>
              <a:rPr lang="fr-SN" sz="1050" dirty="0">
                <a:solidFill>
                  <a:srgbClr val="000000"/>
                </a:solidFill>
                <a:latin typeface="verdana" panose="020B0604030504040204" pitchFamily="34" charset="0"/>
              </a:rPr>
              <a:t>        }  </a:t>
            </a:r>
          </a:p>
          <a:p>
            <a:r>
              <a:rPr lang="fr-SN" sz="1050" dirty="0">
                <a:solidFill>
                  <a:srgbClr val="000000"/>
                </a:solidFill>
                <a:latin typeface="verdana" panose="020B0604030504040204" pitchFamily="34" charset="0"/>
              </a:rPr>
              <a:t>    }  </a:t>
            </a:r>
          </a:p>
          <a:p>
            <a:pPr>
              <a:buFont typeface="+mj-lt"/>
              <a:buAutoNum type="arabicPeriod"/>
            </a:pPr>
            <a:r>
              <a:rPr lang="fr-SN" sz="1050" dirty="0">
                <a:solidFill>
                  <a:srgbClr val="646464"/>
                </a:solidFill>
                <a:latin typeface="verdana" panose="020B0604030504040204" pitchFamily="34" charset="0"/>
              </a:rPr>
              <a:t>@</a:t>
            </a:r>
            <a:r>
              <a:rPr lang="fr-SN" sz="1050" dirty="0" err="1">
                <a:solidFill>
                  <a:srgbClr val="646464"/>
                </a:solidFill>
                <a:latin typeface="verdana" panose="020B0604030504040204" pitchFamily="34" charset="0"/>
              </a:rPr>
              <a:t>Override</a:t>
            </a:r>
            <a:r>
              <a:rPr lang="fr-SN" sz="1050" dirty="0">
                <a:solidFill>
                  <a:srgbClr val="000000"/>
                </a:solidFill>
                <a:latin typeface="verdana" panose="020B0604030504040204" pitchFamily="34" charset="0"/>
              </a:rPr>
              <a:t>  </a:t>
            </a:r>
          </a:p>
          <a:p>
            <a:r>
              <a:rPr lang="fr-SN" sz="1050" dirty="0">
                <a:solidFill>
                  <a:srgbClr val="000000"/>
                </a:solidFill>
                <a:latin typeface="verdana" panose="020B0604030504040204" pitchFamily="34" charset="0"/>
              </a:rPr>
              <a:t>    </a:t>
            </a:r>
            <a:r>
              <a:rPr lang="fr-SN" sz="1050" b="1" dirty="0" err="1">
                <a:solidFill>
                  <a:srgbClr val="006699"/>
                </a:solidFill>
                <a:latin typeface="verdana" panose="020B0604030504040204" pitchFamily="34" charset="0"/>
              </a:rPr>
              <a:t>protected</a:t>
            </a:r>
            <a:r>
              <a:rPr lang="fr-SN" sz="1050" dirty="0">
                <a:solidFill>
                  <a:srgbClr val="000000"/>
                </a:solidFill>
                <a:latin typeface="verdana" panose="020B0604030504040204" pitchFamily="34" charset="0"/>
              </a:rPr>
              <a:t> </a:t>
            </a:r>
            <a:r>
              <a:rPr lang="fr-SN" sz="1050" b="1" dirty="0">
                <a:solidFill>
                  <a:srgbClr val="006699"/>
                </a:solidFill>
                <a:latin typeface="verdana" panose="020B0604030504040204" pitchFamily="34" charset="0"/>
              </a:rPr>
              <a:t>void</a:t>
            </a:r>
            <a:r>
              <a:rPr lang="fr-SN" sz="1050" dirty="0">
                <a:solidFill>
                  <a:srgbClr val="000000"/>
                </a:solidFill>
                <a:latin typeface="verdana" panose="020B0604030504040204" pitchFamily="34" charset="0"/>
              </a:rPr>
              <a:t> </a:t>
            </a:r>
            <a:r>
              <a:rPr lang="fr-SN" sz="1050" dirty="0" err="1">
                <a:solidFill>
                  <a:srgbClr val="000000"/>
                </a:solidFill>
                <a:latin typeface="verdana" panose="020B0604030504040204" pitchFamily="34" charset="0"/>
              </a:rPr>
              <a:t>doGet</a:t>
            </a:r>
            <a:r>
              <a:rPr lang="fr-SN" sz="1050" dirty="0">
                <a:solidFill>
                  <a:srgbClr val="000000"/>
                </a:solidFill>
                <a:latin typeface="verdana" panose="020B0604030504040204" pitchFamily="34" charset="0"/>
              </a:rPr>
              <a:t>(HttpServletRequest req, HttpServletResponse </a:t>
            </a:r>
            <a:r>
              <a:rPr lang="fr-SN" sz="1050" dirty="0" err="1">
                <a:solidFill>
                  <a:srgbClr val="000000"/>
                </a:solidFill>
                <a:latin typeface="verdana" panose="020B0604030504040204" pitchFamily="34" charset="0"/>
              </a:rPr>
              <a:t>resp</a:t>
            </a:r>
            <a:r>
              <a:rPr lang="fr-SN" sz="1050" dirty="0">
                <a:solidFill>
                  <a:srgbClr val="000000"/>
                </a:solidFill>
                <a:latin typeface="verdana" panose="020B0604030504040204" pitchFamily="34" charset="0"/>
              </a:rPr>
              <a:t>)  </a:t>
            </a:r>
          </a:p>
          <a:p>
            <a:r>
              <a:rPr lang="fr-SN" sz="1050" dirty="0">
                <a:solidFill>
                  <a:srgbClr val="000000"/>
                </a:solidFill>
                <a:latin typeface="verdana" panose="020B0604030504040204" pitchFamily="34" charset="0"/>
              </a:rPr>
              <a:t>            </a:t>
            </a:r>
            <a:r>
              <a:rPr lang="fr-SN" sz="1050" b="1" dirty="0">
                <a:solidFill>
                  <a:srgbClr val="006699"/>
                </a:solidFill>
                <a:latin typeface="verdana" panose="020B0604030504040204" pitchFamily="34" charset="0"/>
              </a:rPr>
              <a:t>throws</a:t>
            </a:r>
            <a:r>
              <a:rPr lang="fr-SN" sz="1050" dirty="0">
                <a:solidFill>
                  <a:srgbClr val="000000"/>
                </a:solidFill>
                <a:latin typeface="verdana" panose="020B0604030504040204" pitchFamily="34" charset="0"/>
              </a:rPr>
              <a:t> ServletException, IOException {  </a:t>
            </a:r>
          </a:p>
          <a:p>
            <a:r>
              <a:rPr lang="fr-SN" sz="1050" dirty="0">
                <a:solidFill>
                  <a:srgbClr val="000000"/>
                </a:solidFill>
                <a:latin typeface="verdana" panose="020B0604030504040204" pitchFamily="34" charset="0"/>
              </a:rPr>
              <a:t>        doPost(req, </a:t>
            </a:r>
            <a:r>
              <a:rPr lang="fr-SN" sz="1050" dirty="0" err="1">
                <a:solidFill>
                  <a:srgbClr val="000000"/>
                </a:solidFill>
                <a:latin typeface="verdana" panose="020B0604030504040204" pitchFamily="34" charset="0"/>
              </a:rPr>
              <a:t>resp</a:t>
            </a:r>
            <a:r>
              <a:rPr lang="fr-SN" sz="1050" dirty="0">
                <a:solidFill>
                  <a:srgbClr val="000000"/>
                </a:solidFill>
                <a:latin typeface="verdana" panose="020B0604030504040204" pitchFamily="34" charset="0"/>
              </a:rPr>
              <a:t>);  </a:t>
            </a:r>
          </a:p>
          <a:p>
            <a:r>
              <a:rPr lang="fr-SN" sz="1050" dirty="0">
                <a:solidFill>
                  <a:srgbClr val="000000"/>
                </a:solidFill>
                <a:latin typeface="verdana" panose="020B0604030504040204" pitchFamily="34" charset="0"/>
              </a:rPr>
              <a:t>    }  </a:t>
            </a:r>
          </a:p>
          <a:p>
            <a:r>
              <a:rPr lang="fr-SN" sz="1050" dirty="0">
                <a:solidFill>
                  <a:srgbClr val="000000"/>
                </a:solidFill>
                <a:latin typeface="verdana" panose="020B0604030504040204" pitchFamily="34" charset="0"/>
              </a:rPr>
              <a:t>} </a:t>
            </a:r>
          </a:p>
          <a:p>
            <a:r>
              <a:rPr lang="fr-SN" sz="1050" dirty="0">
                <a:solidFill>
                  <a:srgbClr val="000000"/>
                </a:solidFill>
                <a:latin typeface="verdana" panose="020B0604030504040204" pitchFamily="34" charset="0"/>
              </a:rPr>
              <a:t>  </a:t>
            </a:r>
          </a:p>
        </p:txBody>
      </p:sp>
    </p:spTree>
    <p:extLst>
      <p:ext uri="{BB962C8B-B14F-4D97-AF65-F5344CB8AC3E}">
        <p14:creationId xmlns:p14="http://schemas.microsoft.com/office/powerpoint/2010/main" val="3234531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0" name="Espace réservé du contenu 2"/>
          <p:cNvSpPr>
            <a:spLocks noGrp="1"/>
          </p:cNvSpPr>
          <p:nvPr>
            <p:ph idx="1"/>
          </p:nvPr>
        </p:nvSpPr>
        <p:spPr>
          <a:xfrm>
            <a:off x="1491522" y="868362"/>
            <a:ext cx="10700478" cy="1847944"/>
          </a:xfrm>
        </p:spPr>
        <p:txBody>
          <a:bodyPr>
            <a:noAutofit/>
          </a:bodyPr>
          <a:lstStyle/>
          <a:p>
            <a:pPr lvl="1"/>
            <a:endParaRPr lang="fr-FR" dirty="0"/>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p:txBody>
      </p:sp>
      <p:sp>
        <p:nvSpPr>
          <p:cNvPr id="7" name="Titre 1"/>
          <p:cNvSpPr txBox="1">
            <a:spLocks/>
          </p:cNvSpPr>
          <p:nvPr/>
        </p:nvSpPr>
        <p:spPr>
          <a:xfrm>
            <a:off x="1491522" y="0"/>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defRPr/>
            </a:pPr>
            <a:r>
              <a:rPr lang="fr-FR" b="1" dirty="0">
                <a:solidFill>
                  <a:srgbClr val="C00000"/>
                </a:solidFill>
              </a:rPr>
              <a:t>MVC et JSP: </a:t>
            </a:r>
            <a:r>
              <a:rPr lang="fr-FR" b="1" dirty="0">
                <a:solidFill>
                  <a:srgbClr val="00B0F0"/>
                </a:solidFill>
              </a:rPr>
              <a:t>Application</a:t>
            </a:r>
          </a:p>
        </p:txBody>
      </p:sp>
      <p:sp>
        <p:nvSpPr>
          <p:cNvPr id="8" name="Espace réservé du contenu 2"/>
          <p:cNvSpPr txBox="1">
            <a:spLocks/>
          </p:cNvSpPr>
          <p:nvPr/>
        </p:nvSpPr>
        <p:spPr>
          <a:xfrm>
            <a:off x="1215938" y="1102124"/>
            <a:ext cx="10478982" cy="232687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buClr>
                <a:srgbClr val="30ACEC">
                  <a:lumMod val="75000"/>
                </a:srgbClr>
              </a:buClr>
              <a:defRPr/>
            </a:pPr>
            <a:r>
              <a:rPr lang="fr-FR" sz="2400" b="1" dirty="0" err="1">
                <a:solidFill>
                  <a:prstClr val="black"/>
                </a:solidFill>
              </a:rPr>
              <a:t>LoginBean.JAVA</a:t>
            </a:r>
            <a:endParaRPr lang="fr-FR" sz="2400" dirty="0">
              <a:solidFill>
                <a:prstClr val="black"/>
              </a:solidFill>
            </a:endParaRPr>
          </a:p>
        </p:txBody>
      </p:sp>
      <p:sp>
        <p:nvSpPr>
          <p:cNvPr id="9" name="Rectangle 8">
            <a:extLst>
              <a:ext uri="{FF2B5EF4-FFF2-40B4-BE49-F238E27FC236}">
                <a16:creationId xmlns:a16="http://schemas.microsoft.com/office/drawing/2014/main" id="{7350FD83-FB05-964C-8C09-45CB6360D4A1}"/>
              </a:ext>
            </a:extLst>
          </p:cNvPr>
          <p:cNvSpPr/>
          <p:nvPr/>
        </p:nvSpPr>
        <p:spPr>
          <a:xfrm>
            <a:off x="5598980" y="1980302"/>
            <a:ext cx="6563522" cy="437061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fr-SN" sz="1100" b="1" dirty="0">
                <a:solidFill>
                  <a:srgbClr val="006699"/>
                </a:solidFill>
                <a:latin typeface="verdana" panose="020B0604030504040204" pitchFamily="34" charset="0"/>
              </a:rPr>
              <a:t>package</a:t>
            </a:r>
            <a:r>
              <a:rPr lang="fr-SN" sz="1100" dirty="0">
                <a:solidFill>
                  <a:srgbClr val="000000"/>
                </a:solidFill>
                <a:latin typeface="verdana" panose="020B0604030504040204" pitchFamily="34" charset="0"/>
              </a:rPr>
              <a:t> </a:t>
            </a:r>
            <a:r>
              <a:rPr lang="fr-SN" sz="1100" dirty="0" err="1">
                <a:solidFill>
                  <a:srgbClr val="000000"/>
                </a:solidFill>
                <a:latin typeface="verdana" panose="020B0604030504040204" pitchFamily="34" charset="0"/>
              </a:rPr>
              <a:t>com.javatpoint</a:t>
            </a:r>
            <a:r>
              <a:rPr lang="fr-SN" sz="1100" dirty="0">
                <a:solidFill>
                  <a:srgbClr val="000000"/>
                </a:solidFill>
                <a:latin typeface="verdana" panose="020B0604030504040204" pitchFamily="34" charset="0"/>
              </a:rPr>
              <a:t>;  </a:t>
            </a:r>
          </a:p>
          <a:p>
            <a:r>
              <a:rPr lang="fr-SN" sz="1100" b="1" dirty="0">
                <a:solidFill>
                  <a:srgbClr val="006699"/>
                </a:solidFill>
                <a:latin typeface="verdana" panose="020B0604030504040204" pitchFamily="34" charset="0"/>
              </a:rPr>
              <a:t>public</a:t>
            </a:r>
            <a:r>
              <a:rPr lang="fr-SN" sz="1100" dirty="0">
                <a:solidFill>
                  <a:srgbClr val="000000"/>
                </a:solidFill>
                <a:latin typeface="verdana" panose="020B0604030504040204" pitchFamily="34" charset="0"/>
              </a:rPr>
              <a:t> </a:t>
            </a:r>
            <a:r>
              <a:rPr lang="fr-SN" sz="1100" b="1" dirty="0">
                <a:solidFill>
                  <a:srgbClr val="006699"/>
                </a:solidFill>
                <a:latin typeface="verdana" panose="020B0604030504040204" pitchFamily="34" charset="0"/>
              </a:rPr>
              <a:t>class</a:t>
            </a:r>
            <a:r>
              <a:rPr lang="fr-SN" sz="1100" dirty="0">
                <a:solidFill>
                  <a:srgbClr val="000000"/>
                </a:solidFill>
                <a:latin typeface="verdana" panose="020B0604030504040204" pitchFamily="34" charset="0"/>
              </a:rPr>
              <a:t> </a:t>
            </a:r>
            <a:r>
              <a:rPr lang="fr-SN" sz="1100" dirty="0" err="1">
                <a:solidFill>
                  <a:srgbClr val="000000"/>
                </a:solidFill>
                <a:latin typeface="verdana" panose="020B0604030504040204" pitchFamily="34" charset="0"/>
              </a:rPr>
              <a:t>LoginBean</a:t>
            </a:r>
            <a:r>
              <a:rPr lang="fr-SN" sz="1100" dirty="0">
                <a:solidFill>
                  <a:srgbClr val="000000"/>
                </a:solidFill>
                <a:latin typeface="verdana" panose="020B0604030504040204" pitchFamily="34" charset="0"/>
              </a:rPr>
              <a:t> {  </a:t>
            </a:r>
          </a:p>
          <a:p>
            <a:r>
              <a:rPr lang="fr-SN" sz="1100" b="1" dirty="0">
                <a:solidFill>
                  <a:srgbClr val="006699"/>
                </a:solidFill>
                <a:latin typeface="verdana" panose="020B0604030504040204" pitchFamily="34" charset="0"/>
              </a:rPr>
              <a:t>private</a:t>
            </a:r>
            <a:r>
              <a:rPr lang="fr-SN" sz="1100" dirty="0">
                <a:solidFill>
                  <a:srgbClr val="000000"/>
                </a:solidFill>
                <a:latin typeface="verdana" panose="020B0604030504040204" pitchFamily="34" charset="0"/>
              </a:rPr>
              <a:t> String </a:t>
            </a:r>
            <a:r>
              <a:rPr lang="fr-SN" sz="1100" dirty="0" err="1">
                <a:solidFill>
                  <a:srgbClr val="000000"/>
                </a:solidFill>
                <a:latin typeface="verdana" panose="020B0604030504040204" pitchFamily="34" charset="0"/>
              </a:rPr>
              <a:t>name,password</a:t>
            </a:r>
            <a:r>
              <a:rPr lang="fr-SN" sz="1100" dirty="0">
                <a:solidFill>
                  <a:srgbClr val="000000"/>
                </a:solidFill>
                <a:latin typeface="verdana" panose="020B0604030504040204" pitchFamily="34" charset="0"/>
              </a:rPr>
              <a:t>;  </a:t>
            </a:r>
          </a:p>
          <a:p>
            <a:r>
              <a:rPr lang="fr-SN" sz="1100" dirty="0">
                <a:solidFill>
                  <a:srgbClr val="000000"/>
                </a:solidFill>
                <a:latin typeface="verdana" panose="020B0604030504040204" pitchFamily="34" charset="0"/>
              </a:rPr>
              <a:t>  </a:t>
            </a:r>
          </a:p>
          <a:p>
            <a:r>
              <a:rPr lang="fr-SN" sz="1100" b="1" dirty="0">
                <a:solidFill>
                  <a:srgbClr val="006699"/>
                </a:solidFill>
                <a:latin typeface="verdana" panose="020B0604030504040204" pitchFamily="34" charset="0"/>
              </a:rPr>
              <a:t>public</a:t>
            </a:r>
            <a:r>
              <a:rPr lang="fr-SN" sz="1100" dirty="0">
                <a:solidFill>
                  <a:srgbClr val="000000"/>
                </a:solidFill>
                <a:latin typeface="verdana" panose="020B0604030504040204" pitchFamily="34" charset="0"/>
              </a:rPr>
              <a:t> String </a:t>
            </a:r>
            <a:r>
              <a:rPr lang="fr-SN" sz="1100" dirty="0" err="1">
                <a:solidFill>
                  <a:srgbClr val="000000"/>
                </a:solidFill>
                <a:latin typeface="verdana" panose="020B0604030504040204" pitchFamily="34" charset="0"/>
              </a:rPr>
              <a:t>getName</a:t>
            </a:r>
            <a:r>
              <a:rPr lang="fr-SN" sz="1100" dirty="0">
                <a:solidFill>
                  <a:srgbClr val="000000"/>
                </a:solidFill>
                <a:latin typeface="verdana" panose="020B0604030504040204" pitchFamily="34" charset="0"/>
              </a:rPr>
              <a:t>() {  </a:t>
            </a:r>
          </a:p>
          <a:p>
            <a:r>
              <a:rPr lang="fr-SN" sz="1100" dirty="0">
                <a:solidFill>
                  <a:srgbClr val="000000"/>
                </a:solidFill>
                <a:latin typeface="verdana" panose="020B0604030504040204" pitchFamily="34" charset="0"/>
              </a:rPr>
              <a:t>    </a:t>
            </a:r>
            <a:r>
              <a:rPr lang="fr-SN" sz="1100" b="1" dirty="0">
                <a:solidFill>
                  <a:srgbClr val="006699"/>
                </a:solidFill>
                <a:latin typeface="verdana" panose="020B0604030504040204" pitchFamily="34" charset="0"/>
              </a:rPr>
              <a:t>return</a:t>
            </a:r>
            <a:r>
              <a:rPr lang="fr-SN" sz="1100" dirty="0">
                <a:solidFill>
                  <a:srgbClr val="000000"/>
                </a:solidFill>
                <a:latin typeface="verdana" panose="020B0604030504040204" pitchFamily="34" charset="0"/>
              </a:rPr>
              <a:t> </a:t>
            </a:r>
            <a:r>
              <a:rPr lang="fr-SN" sz="1100" dirty="0" err="1">
                <a:solidFill>
                  <a:srgbClr val="000000"/>
                </a:solidFill>
                <a:latin typeface="verdana" panose="020B0604030504040204" pitchFamily="34" charset="0"/>
              </a:rPr>
              <a:t>name</a:t>
            </a:r>
            <a:r>
              <a:rPr lang="fr-SN" sz="1100" dirty="0">
                <a:solidFill>
                  <a:srgbClr val="000000"/>
                </a:solidFill>
                <a:latin typeface="verdana" panose="020B0604030504040204" pitchFamily="34" charset="0"/>
              </a:rPr>
              <a:t>;  </a:t>
            </a:r>
          </a:p>
          <a:p>
            <a:r>
              <a:rPr lang="fr-SN" sz="1100" dirty="0">
                <a:solidFill>
                  <a:srgbClr val="000000"/>
                </a:solidFill>
                <a:latin typeface="verdana" panose="020B0604030504040204" pitchFamily="34" charset="0"/>
              </a:rPr>
              <a:t>}  </a:t>
            </a:r>
          </a:p>
          <a:p>
            <a:r>
              <a:rPr lang="fr-SN" sz="1100" b="1" dirty="0">
                <a:solidFill>
                  <a:srgbClr val="006699"/>
                </a:solidFill>
                <a:latin typeface="verdana" panose="020B0604030504040204" pitchFamily="34" charset="0"/>
              </a:rPr>
              <a:t>public</a:t>
            </a:r>
            <a:r>
              <a:rPr lang="fr-SN" sz="1100" dirty="0">
                <a:solidFill>
                  <a:srgbClr val="000000"/>
                </a:solidFill>
                <a:latin typeface="verdana" panose="020B0604030504040204" pitchFamily="34" charset="0"/>
              </a:rPr>
              <a:t> </a:t>
            </a:r>
            <a:r>
              <a:rPr lang="fr-SN" sz="1100" b="1" dirty="0">
                <a:solidFill>
                  <a:srgbClr val="006699"/>
                </a:solidFill>
                <a:latin typeface="verdana" panose="020B0604030504040204" pitchFamily="34" charset="0"/>
              </a:rPr>
              <a:t>void</a:t>
            </a:r>
            <a:r>
              <a:rPr lang="fr-SN" sz="1100" dirty="0">
                <a:solidFill>
                  <a:srgbClr val="000000"/>
                </a:solidFill>
                <a:latin typeface="verdana" panose="020B0604030504040204" pitchFamily="34" charset="0"/>
              </a:rPr>
              <a:t> </a:t>
            </a:r>
            <a:r>
              <a:rPr lang="fr-SN" sz="1100" dirty="0" err="1">
                <a:solidFill>
                  <a:srgbClr val="000000"/>
                </a:solidFill>
                <a:latin typeface="verdana" panose="020B0604030504040204" pitchFamily="34" charset="0"/>
              </a:rPr>
              <a:t>setName</a:t>
            </a:r>
            <a:r>
              <a:rPr lang="fr-SN" sz="1100" dirty="0">
                <a:solidFill>
                  <a:srgbClr val="000000"/>
                </a:solidFill>
                <a:latin typeface="verdana" panose="020B0604030504040204" pitchFamily="34" charset="0"/>
              </a:rPr>
              <a:t>(String </a:t>
            </a:r>
            <a:r>
              <a:rPr lang="fr-SN" sz="1100" dirty="0" err="1">
                <a:solidFill>
                  <a:srgbClr val="000000"/>
                </a:solidFill>
                <a:latin typeface="verdana" panose="020B0604030504040204" pitchFamily="34" charset="0"/>
              </a:rPr>
              <a:t>name</a:t>
            </a:r>
            <a:r>
              <a:rPr lang="fr-SN" sz="1100" dirty="0">
                <a:solidFill>
                  <a:srgbClr val="000000"/>
                </a:solidFill>
                <a:latin typeface="verdana" panose="020B0604030504040204" pitchFamily="34" charset="0"/>
              </a:rPr>
              <a:t>) {  </a:t>
            </a:r>
          </a:p>
          <a:p>
            <a:r>
              <a:rPr lang="fr-SN" sz="1100" dirty="0">
                <a:solidFill>
                  <a:srgbClr val="000000"/>
                </a:solidFill>
                <a:latin typeface="verdana" panose="020B0604030504040204" pitchFamily="34" charset="0"/>
              </a:rPr>
              <a:t>    </a:t>
            </a:r>
            <a:r>
              <a:rPr lang="fr-SN" sz="1100" b="1" dirty="0" err="1">
                <a:solidFill>
                  <a:srgbClr val="006699"/>
                </a:solidFill>
                <a:latin typeface="verdana" panose="020B0604030504040204" pitchFamily="34" charset="0"/>
              </a:rPr>
              <a:t>this</a:t>
            </a:r>
            <a:r>
              <a:rPr lang="fr-SN" sz="1100" dirty="0" err="1">
                <a:solidFill>
                  <a:srgbClr val="000000"/>
                </a:solidFill>
                <a:latin typeface="verdana" panose="020B0604030504040204" pitchFamily="34" charset="0"/>
              </a:rPr>
              <a:t>.name</a:t>
            </a:r>
            <a:r>
              <a:rPr lang="fr-SN" sz="1100" dirty="0">
                <a:solidFill>
                  <a:srgbClr val="000000"/>
                </a:solidFill>
                <a:latin typeface="verdana" panose="020B0604030504040204" pitchFamily="34" charset="0"/>
              </a:rPr>
              <a:t> = </a:t>
            </a:r>
            <a:r>
              <a:rPr lang="fr-SN" sz="1100" dirty="0" err="1">
                <a:solidFill>
                  <a:srgbClr val="000000"/>
                </a:solidFill>
                <a:latin typeface="verdana" panose="020B0604030504040204" pitchFamily="34" charset="0"/>
              </a:rPr>
              <a:t>name</a:t>
            </a:r>
            <a:r>
              <a:rPr lang="fr-SN" sz="1100" dirty="0">
                <a:solidFill>
                  <a:srgbClr val="000000"/>
                </a:solidFill>
                <a:latin typeface="verdana" panose="020B0604030504040204" pitchFamily="34" charset="0"/>
              </a:rPr>
              <a:t>;  </a:t>
            </a:r>
          </a:p>
          <a:p>
            <a:r>
              <a:rPr lang="fr-SN" sz="1100" dirty="0">
                <a:solidFill>
                  <a:srgbClr val="000000"/>
                </a:solidFill>
                <a:latin typeface="verdana" panose="020B0604030504040204" pitchFamily="34" charset="0"/>
              </a:rPr>
              <a:t>}  </a:t>
            </a:r>
          </a:p>
          <a:p>
            <a:r>
              <a:rPr lang="fr-SN" sz="1100" b="1" dirty="0">
                <a:solidFill>
                  <a:srgbClr val="006699"/>
                </a:solidFill>
                <a:latin typeface="verdana" panose="020B0604030504040204" pitchFamily="34" charset="0"/>
              </a:rPr>
              <a:t>public</a:t>
            </a:r>
            <a:r>
              <a:rPr lang="fr-SN" sz="1100" dirty="0">
                <a:solidFill>
                  <a:srgbClr val="000000"/>
                </a:solidFill>
                <a:latin typeface="verdana" panose="020B0604030504040204" pitchFamily="34" charset="0"/>
              </a:rPr>
              <a:t> String </a:t>
            </a:r>
            <a:r>
              <a:rPr lang="fr-SN" sz="1100" dirty="0" err="1">
                <a:solidFill>
                  <a:srgbClr val="000000"/>
                </a:solidFill>
                <a:latin typeface="verdana" panose="020B0604030504040204" pitchFamily="34" charset="0"/>
              </a:rPr>
              <a:t>getPassword</a:t>
            </a:r>
            <a:r>
              <a:rPr lang="fr-SN" sz="1100" dirty="0">
                <a:solidFill>
                  <a:srgbClr val="000000"/>
                </a:solidFill>
                <a:latin typeface="verdana" panose="020B0604030504040204" pitchFamily="34" charset="0"/>
              </a:rPr>
              <a:t>() {  </a:t>
            </a:r>
          </a:p>
          <a:p>
            <a:r>
              <a:rPr lang="fr-SN" sz="1100" dirty="0">
                <a:solidFill>
                  <a:srgbClr val="000000"/>
                </a:solidFill>
                <a:latin typeface="verdana" panose="020B0604030504040204" pitchFamily="34" charset="0"/>
              </a:rPr>
              <a:t>    </a:t>
            </a:r>
            <a:r>
              <a:rPr lang="fr-SN" sz="1100" b="1" dirty="0">
                <a:solidFill>
                  <a:srgbClr val="006699"/>
                </a:solidFill>
                <a:latin typeface="verdana" panose="020B0604030504040204" pitchFamily="34" charset="0"/>
              </a:rPr>
              <a:t>return</a:t>
            </a:r>
            <a:r>
              <a:rPr lang="fr-SN" sz="1100" dirty="0">
                <a:solidFill>
                  <a:srgbClr val="000000"/>
                </a:solidFill>
                <a:latin typeface="verdana" panose="020B0604030504040204" pitchFamily="34" charset="0"/>
              </a:rPr>
              <a:t> </a:t>
            </a:r>
            <a:r>
              <a:rPr lang="fr-SN" sz="1100" dirty="0" err="1">
                <a:solidFill>
                  <a:srgbClr val="000000"/>
                </a:solidFill>
                <a:latin typeface="verdana" panose="020B0604030504040204" pitchFamily="34" charset="0"/>
              </a:rPr>
              <a:t>password</a:t>
            </a:r>
            <a:r>
              <a:rPr lang="fr-SN" sz="1100" dirty="0">
                <a:solidFill>
                  <a:srgbClr val="000000"/>
                </a:solidFill>
                <a:latin typeface="verdana" panose="020B0604030504040204" pitchFamily="34" charset="0"/>
              </a:rPr>
              <a:t>;  </a:t>
            </a:r>
          </a:p>
          <a:p>
            <a:r>
              <a:rPr lang="fr-SN" sz="1100" dirty="0">
                <a:solidFill>
                  <a:srgbClr val="000000"/>
                </a:solidFill>
                <a:latin typeface="verdana" panose="020B0604030504040204" pitchFamily="34" charset="0"/>
              </a:rPr>
              <a:t>}  </a:t>
            </a:r>
          </a:p>
          <a:p>
            <a:r>
              <a:rPr lang="fr-SN" sz="1100" b="1" dirty="0">
                <a:solidFill>
                  <a:srgbClr val="006699"/>
                </a:solidFill>
                <a:latin typeface="verdana" panose="020B0604030504040204" pitchFamily="34" charset="0"/>
              </a:rPr>
              <a:t>public</a:t>
            </a:r>
            <a:r>
              <a:rPr lang="fr-SN" sz="1100" dirty="0">
                <a:solidFill>
                  <a:srgbClr val="000000"/>
                </a:solidFill>
                <a:latin typeface="verdana" panose="020B0604030504040204" pitchFamily="34" charset="0"/>
              </a:rPr>
              <a:t> </a:t>
            </a:r>
            <a:r>
              <a:rPr lang="fr-SN" sz="1100" b="1" dirty="0">
                <a:solidFill>
                  <a:srgbClr val="006699"/>
                </a:solidFill>
                <a:latin typeface="verdana" panose="020B0604030504040204" pitchFamily="34" charset="0"/>
              </a:rPr>
              <a:t>void</a:t>
            </a:r>
            <a:r>
              <a:rPr lang="fr-SN" sz="1100" dirty="0">
                <a:solidFill>
                  <a:srgbClr val="000000"/>
                </a:solidFill>
                <a:latin typeface="verdana" panose="020B0604030504040204" pitchFamily="34" charset="0"/>
              </a:rPr>
              <a:t> </a:t>
            </a:r>
            <a:r>
              <a:rPr lang="fr-SN" sz="1100" dirty="0" err="1">
                <a:solidFill>
                  <a:srgbClr val="000000"/>
                </a:solidFill>
                <a:latin typeface="verdana" panose="020B0604030504040204" pitchFamily="34" charset="0"/>
              </a:rPr>
              <a:t>setPassword</a:t>
            </a:r>
            <a:r>
              <a:rPr lang="fr-SN" sz="1100" dirty="0">
                <a:solidFill>
                  <a:srgbClr val="000000"/>
                </a:solidFill>
                <a:latin typeface="verdana" panose="020B0604030504040204" pitchFamily="34" charset="0"/>
              </a:rPr>
              <a:t>(String </a:t>
            </a:r>
            <a:r>
              <a:rPr lang="fr-SN" sz="1100" dirty="0" err="1">
                <a:solidFill>
                  <a:srgbClr val="000000"/>
                </a:solidFill>
                <a:latin typeface="verdana" panose="020B0604030504040204" pitchFamily="34" charset="0"/>
              </a:rPr>
              <a:t>password</a:t>
            </a:r>
            <a:r>
              <a:rPr lang="fr-SN" sz="1100" dirty="0">
                <a:solidFill>
                  <a:srgbClr val="000000"/>
                </a:solidFill>
                <a:latin typeface="verdana" panose="020B0604030504040204" pitchFamily="34" charset="0"/>
              </a:rPr>
              <a:t>) {  </a:t>
            </a:r>
          </a:p>
          <a:p>
            <a:r>
              <a:rPr lang="fr-SN" sz="1100" dirty="0">
                <a:solidFill>
                  <a:srgbClr val="000000"/>
                </a:solidFill>
                <a:latin typeface="verdana" panose="020B0604030504040204" pitchFamily="34" charset="0"/>
              </a:rPr>
              <a:t>    </a:t>
            </a:r>
            <a:r>
              <a:rPr lang="fr-SN" sz="1100" b="1" dirty="0" err="1">
                <a:solidFill>
                  <a:srgbClr val="006699"/>
                </a:solidFill>
                <a:latin typeface="verdana" panose="020B0604030504040204" pitchFamily="34" charset="0"/>
              </a:rPr>
              <a:t>this</a:t>
            </a:r>
            <a:r>
              <a:rPr lang="fr-SN" sz="1100" dirty="0" err="1">
                <a:solidFill>
                  <a:srgbClr val="000000"/>
                </a:solidFill>
                <a:latin typeface="verdana" panose="020B0604030504040204" pitchFamily="34" charset="0"/>
              </a:rPr>
              <a:t>.password</a:t>
            </a:r>
            <a:r>
              <a:rPr lang="fr-SN" sz="1100" dirty="0">
                <a:solidFill>
                  <a:srgbClr val="000000"/>
                </a:solidFill>
                <a:latin typeface="verdana" panose="020B0604030504040204" pitchFamily="34" charset="0"/>
              </a:rPr>
              <a:t> = </a:t>
            </a:r>
            <a:r>
              <a:rPr lang="fr-SN" sz="1100" dirty="0" err="1">
                <a:solidFill>
                  <a:srgbClr val="000000"/>
                </a:solidFill>
                <a:latin typeface="verdana" panose="020B0604030504040204" pitchFamily="34" charset="0"/>
              </a:rPr>
              <a:t>password</a:t>
            </a:r>
            <a:r>
              <a:rPr lang="fr-SN" sz="1100" dirty="0">
                <a:solidFill>
                  <a:srgbClr val="000000"/>
                </a:solidFill>
                <a:latin typeface="verdana" panose="020B0604030504040204" pitchFamily="34" charset="0"/>
              </a:rPr>
              <a:t>;  </a:t>
            </a:r>
          </a:p>
          <a:p>
            <a:r>
              <a:rPr lang="fr-SN" sz="1100" dirty="0">
                <a:solidFill>
                  <a:srgbClr val="000000"/>
                </a:solidFill>
                <a:latin typeface="verdana" panose="020B0604030504040204" pitchFamily="34" charset="0"/>
              </a:rPr>
              <a:t>}  </a:t>
            </a:r>
          </a:p>
          <a:p>
            <a:r>
              <a:rPr lang="fr-SN" sz="1100" b="1" dirty="0">
                <a:solidFill>
                  <a:srgbClr val="006699"/>
                </a:solidFill>
                <a:latin typeface="verdana" panose="020B0604030504040204" pitchFamily="34" charset="0"/>
              </a:rPr>
              <a:t>public</a:t>
            </a:r>
            <a:r>
              <a:rPr lang="fr-SN" sz="1100" dirty="0">
                <a:solidFill>
                  <a:srgbClr val="000000"/>
                </a:solidFill>
                <a:latin typeface="verdana" panose="020B0604030504040204" pitchFamily="34" charset="0"/>
              </a:rPr>
              <a:t> </a:t>
            </a:r>
            <a:r>
              <a:rPr lang="fr-SN" sz="1100" b="1" dirty="0" err="1">
                <a:solidFill>
                  <a:srgbClr val="006699"/>
                </a:solidFill>
                <a:latin typeface="verdana" panose="020B0604030504040204" pitchFamily="34" charset="0"/>
              </a:rPr>
              <a:t>boolean</a:t>
            </a:r>
            <a:r>
              <a:rPr lang="fr-SN" sz="1100" dirty="0">
                <a:solidFill>
                  <a:srgbClr val="000000"/>
                </a:solidFill>
                <a:latin typeface="verdana" panose="020B0604030504040204" pitchFamily="34" charset="0"/>
              </a:rPr>
              <a:t> </a:t>
            </a:r>
            <a:r>
              <a:rPr lang="fr-SN" sz="1100" dirty="0" err="1">
                <a:solidFill>
                  <a:srgbClr val="000000"/>
                </a:solidFill>
                <a:latin typeface="verdana" panose="020B0604030504040204" pitchFamily="34" charset="0"/>
              </a:rPr>
              <a:t>validate</a:t>
            </a:r>
            <a:r>
              <a:rPr lang="fr-SN" sz="1100" dirty="0">
                <a:solidFill>
                  <a:srgbClr val="000000"/>
                </a:solidFill>
                <a:latin typeface="verdana" panose="020B0604030504040204" pitchFamily="34" charset="0"/>
              </a:rPr>
              <a:t>(){  </a:t>
            </a:r>
          </a:p>
          <a:p>
            <a:r>
              <a:rPr lang="fr-SN" sz="1100" dirty="0">
                <a:solidFill>
                  <a:srgbClr val="000000"/>
                </a:solidFill>
                <a:latin typeface="verdana" panose="020B0604030504040204" pitchFamily="34" charset="0"/>
              </a:rPr>
              <a:t>    </a:t>
            </a:r>
            <a:r>
              <a:rPr lang="fr-SN" sz="1100" b="1" dirty="0">
                <a:solidFill>
                  <a:srgbClr val="006699"/>
                </a:solidFill>
                <a:latin typeface="verdana" panose="020B0604030504040204" pitchFamily="34" charset="0"/>
              </a:rPr>
              <a:t>if</a:t>
            </a:r>
            <a:r>
              <a:rPr lang="fr-SN" sz="1100" dirty="0">
                <a:solidFill>
                  <a:srgbClr val="000000"/>
                </a:solidFill>
                <a:latin typeface="verdana" panose="020B0604030504040204" pitchFamily="34" charset="0"/>
              </a:rPr>
              <a:t>(</a:t>
            </a:r>
            <a:r>
              <a:rPr lang="fr-SN" sz="1100" dirty="0" err="1">
                <a:solidFill>
                  <a:srgbClr val="000000"/>
                </a:solidFill>
                <a:latin typeface="verdana" panose="020B0604030504040204" pitchFamily="34" charset="0"/>
              </a:rPr>
              <a:t>password.equals</a:t>
            </a:r>
            <a:r>
              <a:rPr lang="fr-SN" sz="1100" dirty="0">
                <a:solidFill>
                  <a:srgbClr val="000000"/>
                </a:solidFill>
                <a:latin typeface="verdana" panose="020B0604030504040204" pitchFamily="34" charset="0"/>
              </a:rPr>
              <a:t>(</a:t>
            </a:r>
            <a:r>
              <a:rPr lang="fr-SN" sz="1100" dirty="0">
                <a:solidFill>
                  <a:srgbClr val="0000FF"/>
                </a:solidFill>
                <a:latin typeface="verdana" panose="020B0604030504040204" pitchFamily="34" charset="0"/>
              </a:rPr>
              <a:t>"admin"</a:t>
            </a:r>
            <a:r>
              <a:rPr lang="fr-SN" sz="1100" dirty="0">
                <a:solidFill>
                  <a:srgbClr val="000000"/>
                </a:solidFill>
                <a:latin typeface="verdana" panose="020B0604030504040204" pitchFamily="34" charset="0"/>
              </a:rPr>
              <a:t>)){  </a:t>
            </a:r>
          </a:p>
          <a:p>
            <a:r>
              <a:rPr lang="fr-SN" sz="1100" dirty="0">
                <a:solidFill>
                  <a:srgbClr val="000000"/>
                </a:solidFill>
                <a:latin typeface="verdana" panose="020B0604030504040204" pitchFamily="34" charset="0"/>
              </a:rPr>
              <a:t>        </a:t>
            </a:r>
            <a:r>
              <a:rPr lang="fr-SN" sz="1100" b="1" dirty="0">
                <a:solidFill>
                  <a:srgbClr val="006699"/>
                </a:solidFill>
                <a:latin typeface="verdana" panose="020B0604030504040204" pitchFamily="34" charset="0"/>
              </a:rPr>
              <a:t>return</a:t>
            </a:r>
            <a:r>
              <a:rPr lang="fr-SN" sz="1100" dirty="0">
                <a:solidFill>
                  <a:srgbClr val="000000"/>
                </a:solidFill>
                <a:latin typeface="verdana" panose="020B0604030504040204" pitchFamily="34" charset="0"/>
              </a:rPr>
              <a:t> </a:t>
            </a:r>
            <a:r>
              <a:rPr lang="fr-SN" sz="1100" b="1" dirty="0">
                <a:solidFill>
                  <a:srgbClr val="006699"/>
                </a:solidFill>
                <a:latin typeface="verdana" panose="020B0604030504040204" pitchFamily="34" charset="0"/>
              </a:rPr>
              <a:t>true</a:t>
            </a:r>
            <a:r>
              <a:rPr lang="fr-SN" sz="1100" dirty="0">
                <a:solidFill>
                  <a:srgbClr val="000000"/>
                </a:solidFill>
                <a:latin typeface="verdana" panose="020B0604030504040204" pitchFamily="34" charset="0"/>
              </a:rPr>
              <a:t>;  </a:t>
            </a:r>
          </a:p>
          <a:p>
            <a:r>
              <a:rPr lang="fr-SN" sz="1100" dirty="0">
                <a:solidFill>
                  <a:srgbClr val="000000"/>
                </a:solidFill>
                <a:latin typeface="verdana" panose="020B0604030504040204" pitchFamily="34" charset="0"/>
              </a:rPr>
              <a:t>    }  </a:t>
            </a:r>
          </a:p>
          <a:p>
            <a:r>
              <a:rPr lang="fr-SN" sz="1100" dirty="0">
                <a:solidFill>
                  <a:srgbClr val="000000"/>
                </a:solidFill>
                <a:latin typeface="verdana" panose="020B0604030504040204" pitchFamily="34" charset="0"/>
              </a:rPr>
              <a:t>    </a:t>
            </a:r>
            <a:r>
              <a:rPr lang="fr-SN" sz="1100" b="1" dirty="0">
                <a:solidFill>
                  <a:srgbClr val="006699"/>
                </a:solidFill>
                <a:latin typeface="verdana" panose="020B0604030504040204" pitchFamily="34" charset="0"/>
              </a:rPr>
              <a:t>else</a:t>
            </a:r>
            <a:r>
              <a:rPr lang="fr-SN" sz="1100" dirty="0">
                <a:solidFill>
                  <a:srgbClr val="000000"/>
                </a:solidFill>
                <a:latin typeface="verdana" panose="020B0604030504040204" pitchFamily="34" charset="0"/>
              </a:rPr>
              <a:t>{  </a:t>
            </a:r>
          </a:p>
          <a:p>
            <a:r>
              <a:rPr lang="fr-SN" sz="1100" dirty="0">
                <a:solidFill>
                  <a:srgbClr val="000000"/>
                </a:solidFill>
                <a:latin typeface="verdana" panose="020B0604030504040204" pitchFamily="34" charset="0"/>
              </a:rPr>
              <a:t>        </a:t>
            </a:r>
            <a:r>
              <a:rPr lang="fr-SN" sz="1100" b="1" dirty="0">
                <a:solidFill>
                  <a:srgbClr val="006699"/>
                </a:solidFill>
                <a:latin typeface="verdana" panose="020B0604030504040204" pitchFamily="34" charset="0"/>
              </a:rPr>
              <a:t>return</a:t>
            </a:r>
            <a:r>
              <a:rPr lang="fr-SN" sz="1100" dirty="0">
                <a:solidFill>
                  <a:srgbClr val="000000"/>
                </a:solidFill>
                <a:latin typeface="verdana" panose="020B0604030504040204" pitchFamily="34" charset="0"/>
              </a:rPr>
              <a:t> </a:t>
            </a:r>
            <a:r>
              <a:rPr lang="fr-SN" sz="1100" b="1" dirty="0">
                <a:solidFill>
                  <a:srgbClr val="006699"/>
                </a:solidFill>
                <a:latin typeface="verdana" panose="020B0604030504040204" pitchFamily="34" charset="0"/>
              </a:rPr>
              <a:t>false</a:t>
            </a:r>
            <a:r>
              <a:rPr lang="fr-SN" sz="1100" dirty="0">
                <a:solidFill>
                  <a:srgbClr val="000000"/>
                </a:solidFill>
                <a:latin typeface="verdana" panose="020B0604030504040204" pitchFamily="34" charset="0"/>
              </a:rPr>
              <a:t>;  </a:t>
            </a:r>
          </a:p>
          <a:p>
            <a:r>
              <a:rPr lang="fr-SN" sz="1100" dirty="0">
                <a:solidFill>
                  <a:srgbClr val="000000"/>
                </a:solidFill>
                <a:latin typeface="verdana" panose="020B0604030504040204" pitchFamily="34" charset="0"/>
              </a:rPr>
              <a:t>    }  </a:t>
            </a:r>
          </a:p>
          <a:p>
            <a:r>
              <a:rPr lang="fr-SN" sz="1100" dirty="0">
                <a:solidFill>
                  <a:srgbClr val="000000"/>
                </a:solidFill>
                <a:latin typeface="verdana" panose="020B0604030504040204" pitchFamily="34" charset="0"/>
              </a:rPr>
              <a:t>}  </a:t>
            </a:r>
          </a:p>
          <a:p>
            <a:r>
              <a:rPr lang="fr-SN" sz="1100" dirty="0">
                <a:solidFill>
                  <a:srgbClr val="000000"/>
                </a:solidFill>
                <a:latin typeface="verdana" panose="020B0604030504040204" pitchFamily="34" charset="0"/>
              </a:rPr>
              <a:t>}  </a:t>
            </a:r>
          </a:p>
        </p:txBody>
      </p:sp>
    </p:spTree>
    <p:extLst>
      <p:ext uri="{BB962C8B-B14F-4D97-AF65-F5344CB8AC3E}">
        <p14:creationId xmlns:p14="http://schemas.microsoft.com/office/powerpoint/2010/main" val="1263654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0" name="Espace réservé du contenu 2"/>
          <p:cNvSpPr>
            <a:spLocks noGrp="1"/>
          </p:cNvSpPr>
          <p:nvPr>
            <p:ph idx="1"/>
          </p:nvPr>
        </p:nvSpPr>
        <p:spPr>
          <a:xfrm>
            <a:off x="1491522" y="868362"/>
            <a:ext cx="10700478" cy="1847944"/>
          </a:xfrm>
        </p:spPr>
        <p:txBody>
          <a:bodyPr>
            <a:noAutofit/>
          </a:bodyPr>
          <a:lstStyle/>
          <a:p>
            <a:pPr lvl="1"/>
            <a:endParaRPr lang="fr-FR" dirty="0"/>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p:txBody>
      </p:sp>
      <p:sp>
        <p:nvSpPr>
          <p:cNvPr id="7" name="Titre 1"/>
          <p:cNvSpPr txBox="1">
            <a:spLocks/>
          </p:cNvSpPr>
          <p:nvPr/>
        </p:nvSpPr>
        <p:spPr>
          <a:xfrm>
            <a:off x="1491522" y="0"/>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defRPr/>
            </a:pPr>
            <a:r>
              <a:rPr lang="fr-FR" b="1" dirty="0">
                <a:solidFill>
                  <a:srgbClr val="C00000"/>
                </a:solidFill>
              </a:rPr>
              <a:t>MVC et JSP: </a:t>
            </a:r>
            <a:r>
              <a:rPr lang="fr-FR" b="1" dirty="0">
                <a:solidFill>
                  <a:srgbClr val="00B0F0"/>
                </a:solidFill>
              </a:rPr>
              <a:t>Application</a:t>
            </a:r>
          </a:p>
        </p:txBody>
      </p:sp>
      <p:sp>
        <p:nvSpPr>
          <p:cNvPr id="8" name="Espace réservé du contenu 2"/>
          <p:cNvSpPr txBox="1">
            <a:spLocks/>
          </p:cNvSpPr>
          <p:nvPr/>
        </p:nvSpPr>
        <p:spPr>
          <a:xfrm>
            <a:off x="1215938" y="1102124"/>
            <a:ext cx="10478982" cy="232687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buClr>
                <a:srgbClr val="30ACEC">
                  <a:lumMod val="75000"/>
                </a:srgbClr>
              </a:buClr>
              <a:defRPr/>
            </a:pPr>
            <a:r>
              <a:rPr lang="fr-FR" sz="2400" b="1" dirty="0">
                <a:solidFill>
                  <a:prstClr val="black"/>
                </a:solidFill>
              </a:rPr>
              <a:t>Login-</a:t>
            </a:r>
            <a:r>
              <a:rPr lang="fr-FR" sz="2400" b="1" dirty="0" err="1">
                <a:solidFill>
                  <a:prstClr val="black"/>
                </a:solidFill>
              </a:rPr>
              <a:t>success.jsp</a:t>
            </a:r>
            <a:endParaRPr lang="fr-FR" sz="2400" dirty="0">
              <a:solidFill>
                <a:prstClr val="black"/>
              </a:solidFill>
            </a:endParaRPr>
          </a:p>
        </p:txBody>
      </p:sp>
      <p:sp>
        <p:nvSpPr>
          <p:cNvPr id="9" name="Rectangle 8">
            <a:extLst>
              <a:ext uri="{FF2B5EF4-FFF2-40B4-BE49-F238E27FC236}">
                <a16:creationId xmlns:a16="http://schemas.microsoft.com/office/drawing/2014/main" id="{7350FD83-FB05-964C-8C09-45CB6360D4A1}"/>
              </a:ext>
            </a:extLst>
          </p:cNvPr>
          <p:cNvSpPr/>
          <p:nvPr/>
        </p:nvSpPr>
        <p:spPr>
          <a:xfrm>
            <a:off x="5598980" y="1980303"/>
            <a:ext cx="5820357" cy="15716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fr-SN" sz="1400" dirty="0">
                <a:solidFill>
                  <a:srgbClr val="000000"/>
                </a:solidFill>
                <a:latin typeface="verdana" panose="020B0604030504040204" pitchFamily="34" charset="0"/>
              </a:rPr>
              <a:t>&lt;%</a:t>
            </a:r>
            <a:r>
              <a:rPr lang="fr-SN" sz="1400" dirty="0">
                <a:solidFill>
                  <a:srgbClr val="646464"/>
                </a:solidFill>
                <a:latin typeface="verdana" panose="020B0604030504040204" pitchFamily="34" charset="0"/>
              </a:rPr>
              <a:t>@page</a:t>
            </a:r>
            <a:r>
              <a:rPr lang="fr-SN" sz="1400" dirty="0">
                <a:solidFill>
                  <a:srgbClr val="000000"/>
                </a:solidFill>
                <a:latin typeface="verdana" panose="020B0604030504040204" pitchFamily="34" charset="0"/>
              </a:rPr>
              <a:t> </a:t>
            </a:r>
            <a:r>
              <a:rPr lang="fr-SN" sz="1400" b="1" dirty="0">
                <a:solidFill>
                  <a:srgbClr val="006699"/>
                </a:solidFill>
                <a:latin typeface="verdana" panose="020B0604030504040204" pitchFamily="34" charset="0"/>
              </a:rPr>
              <a:t>import</a:t>
            </a:r>
            <a:r>
              <a:rPr lang="fr-SN" sz="1400" dirty="0">
                <a:solidFill>
                  <a:srgbClr val="000000"/>
                </a:solidFill>
                <a:latin typeface="verdana" panose="020B0604030504040204" pitchFamily="34" charset="0"/>
              </a:rPr>
              <a:t>=</a:t>
            </a:r>
            <a:r>
              <a:rPr lang="fr-SN" sz="1400" dirty="0">
                <a:solidFill>
                  <a:srgbClr val="0000FF"/>
                </a:solidFill>
                <a:latin typeface="verdana" panose="020B0604030504040204" pitchFamily="34" charset="0"/>
              </a:rPr>
              <a:t>"</a:t>
            </a:r>
            <a:r>
              <a:rPr lang="fr-SN" sz="1400" dirty="0" err="1">
                <a:solidFill>
                  <a:srgbClr val="0000FF"/>
                </a:solidFill>
                <a:latin typeface="verdana" panose="020B0604030504040204" pitchFamily="34" charset="0"/>
              </a:rPr>
              <a:t>com.javatpoint.LoginBean</a:t>
            </a:r>
            <a:r>
              <a:rPr lang="fr-SN" sz="1400" dirty="0">
                <a:solidFill>
                  <a:srgbClr val="0000FF"/>
                </a:solidFill>
                <a:latin typeface="verdana" panose="020B0604030504040204" pitchFamily="34" charset="0"/>
              </a:rPr>
              <a:t>"</a:t>
            </a:r>
            <a:r>
              <a:rPr lang="fr-SN" sz="1400" dirty="0">
                <a:solidFill>
                  <a:srgbClr val="000000"/>
                </a:solidFill>
                <a:latin typeface="verdana" panose="020B0604030504040204" pitchFamily="34" charset="0"/>
              </a:rPr>
              <a:t>%&gt;  </a:t>
            </a:r>
          </a:p>
          <a:p>
            <a:r>
              <a:rPr lang="fr-SN" sz="1400" dirty="0">
                <a:solidFill>
                  <a:srgbClr val="000000"/>
                </a:solidFill>
                <a:latin typeface="verdana" panose="020B0604030504040204" pitchFamily="34" charset="0"/>
              </a:rPr>
              <a:t>&lt;p&gt;Vous êtes connecté!&lt;/p&gt;  </a:t>
            </a:r>
          </a:p>
          <a:p>
            <a:r>
              <a:rPr lang="fr-SN" sz="1400" dirty="0">
                <a:solidFill>
                  <a:srgbClr val="000000"/>
                </a:solidFill>
                <a:latin typeface="verdana" panose="020B0604030504040204" pitchFamily="34" charset="0"/>
              </a:rPr>
              <a:t>&lt;%  </a:t>
            </a:r>
          </a:p>
          <a:p>
            <a:r>
              <a:rPr lang="fr-SN" sz="1400" dirty="0" err="1">
                <a:solidFill>
                  <a:srgbClr val="000000"/>
                </a:solidFill>
                <a:latin typeface="verdana" panose="020B0604030504040204" pitchFamily="34" charset="0"/>
              </a:rPr>
              <a:t>LoginBean</a:t>
            </a:r>
            <a:r>
              <a:rPr lang="fr-SN" sz="1400" dirty="0">
                <a:solidFill>
                  <a:srgbClr val="000000"/>
                </a:solidFill>
                <a:latin typeface="verdana" panose="020B0604030504040204" pitchFamily="34" charset="0"/>
              </a:rPr>
              <a:t> </a:t>
            </a:r>
            <a:r>
              <a:rPr lang="fr-SN" sz="1400" dirty="0" err="1">
                <a:solidFill>
                  <a:srgbClr val="000000"/>
                </a:solidFill>
                <a:latin typeface="verdana" panose="020B0604030504040204" pitchFamily="34" charset="0"/>
              </a:rPr>
              <a:t>bean</a:t>
            </a:r>
            <a:r>
              <a:rPr lang="fr-SN" sz="1400" dirty="0">
                <a:solidFill>
                  <a:srgbClr val="000000"/>
                </a:solidFill>
                <a:latin typeface="verdana" panose="020B0604030504040204" pitchFamily="34" charset="0"/>
              </a:rPr>
              <a:t>=(</a:t>
            </a:r>
            <a:r>
              <a:rPr lang="fr-SN" sz="1400" dirty="0" err="1">
                <a:solidFill>
                  <a:srgbClr val="000000"/>
                </a:solidFill>
                <a:latin typeface="verdana" panose="020B0604030504040204" pitchFamily="34" charset="0"/>
              </a:rPr>
              <a:t>LoginBean</a:t>
            </a:r>
            <a:r>
              <a:rPr lang="fr-SN" sz="1400" dirty="0">
                <a:solidFill>
                  <a:srgbClr val="000000"/>
                </a:solidFill>
                <a:latin typeface="verdana" panose="020B0604030504040204" pitchFamily="34" charset="0"/>
              </a:rPr>
              <a:t>)</a:t>
            </a:r>
            <a:r>
              <a:rPr lang="fr-SN" sz="1400" dirty="0" err="1">
                <a:solidFill>
                  <a:srgbClr val="000000"/>
                </a:solidFill>
                <a:latin typeface="verdana" panose="020B0604030504040204" pitchFamily="34" charset="0"/>
              </a:rPr>
              <a:t>request.getAttribute</a:t>
            </a:r>
            <a:r>
              <a:rPr lang="fr-SN" sz="1400" dirty="0">
                <a:solidFill>
                  <a:srgbClr val="000000"/>
                </a:solidFill>
                <a:latin typeface="verdana" panose="020B0604030504040204" pitchFamily="34" charset="0"/>
              </a:rPr>
              <a:t>(</a:t>
            </a:r>
            <a:r>
              <a:rPr lang="fr-SN" sz="1400" dirty="0">
                <a:solidFill>
                  <a:srgbClr val="0000FF"/>
                </a:solidFill>
                <a:latin typeface="verdana" panose="020B0604030504040204" pitchFamily="34" charset="0"/>
              </a:rPr>
              <a:t>"</a:t>
            </a:r>
            <a:r>
              <a:rPr lang="fr-SN" sz="1400" dirty="0" err="1">
                <a:solidFill>
                  <a:srgbClr val="0000FF"/>
                </a:solidFill>
                <a:latin typeface="verdana" panose="020B0604030504040204" pitchFamily="34" charset="0"/>
              </a:rPr>
              <a:t>bean</a:t>
            </a:r>
            <a:r>
              <a:rPr lang="fr-SN" sz="1400" dirty="0">
                <a:solidFill>
                  <a:srgbClr val="0000FF"/>
                </a:solidFill>
                <a:latin typeface="verdana" panose="020B0604030504040204" pitchFamily="34" charset="0"/>
              </a:rPr>
              <a:t>"</a:t>
            </a:r>
            <a:r>
              <a:rPr lang="fr-SN" sz="1400" dirty="0">
                <a:solidFill>
                  <a:srgbClr val="000000"/>
                </a:solidFill>
                <a:latin typeface="verdana" panose="020B0604030504040204" pitchFamily="34" charset="0"/>
              </a:rPr>
              <a:t>);  </a:t>
            </a:r>
          </a:p>
          <a:p>
            <a:r>
              <a:rPr lang="fr-SN" sz="1400" dirty="0" err="1">
                <a:solidFill>
                  <a:srgbClr val="000000"/>
                </a:solidFill>
                <a:latin typeface="verdana" panose="020B0604030504040204" pitchFamily="34" charset="0"/>
              </a:rPr>
              <a:t>out.print</a:t>
            </a:r>
            <a:r>
              <a:rPr lang="fr-SN" sz="1400" dirty="0">
                <a:solidFill>
                  <a:srgbClr val="000000"/>
                </a:solidFill>
                <a:latin typeface="verdana" panose="020B0604030504040204" pitchFamily="34" charset="0"/>
              </a:rPr>
              <a:t>(</a:t>
            </a:r>
            <a:r>
              <a:rPr lang="fr-SN" sz="1400" dirty="0">
                <a:solidFill>
                  <a:srgbClr val="0000FF"/>
                </a:solidFill>
                <a:latin typeface="verdana" panose="020B0604030504040204" pitchFamily="34" charset="0"/>
              </a:rPr>
              <a:t>  " Bonjour, "</a:t>
            </a:r>
            <a:r>
              <a:rPr lang="fr-SN" sz="1400" dirty="0">
                <a:solidFill>
                  <a:srgbClr val="000000"/>
                </a:solidFill>
                <a:latin typeface="verdana" panose="020B0604030504040204" pitchFamily="34" charset="0"/>
              </a:rPr>
              <a:t>+</a:t>
            </a:r>
            <a:r>
              <a:rPr lang="fr-SN" sz="1400" dirty="0" err="1">
                <a:solidFill>
                  <a:srgbClr val="000000"/>
                </a:solidFill>
                <a:latin typeface="verdana" panose="020B0604030504040204" pitchFamily="34" charset="0"/>
              </a:rPr>
              <a:t>bean.getName</a:t>
            </a:r>
            <a:r>
              <a:rPr lang="fr-SN" sz="1400" dirty="0">
                <a:solidFill>
                  <a:srgbClr val="000000"/>
                </a:solidFill>
                <a:latin typeface="verdana" panose="020B0604030504040204" pitchFamily="34" charset="0"/>
              </a:rPr>
              <a:t>());  </a:t>
            </a:r>
          </a:p>
          <a:p>
            <a:r>
              <a:rPr lang="fr-SN" sz="1400" dirty="0">
                <a:solidFill>
                  <a:srgbClr val="000000"/>
                </a:solidFill>
                <a:latin typeface="verdana" panose="020B0604030504040204" pitchFamily="34" charset="0"/>
              </a:rPr>
              <a:t>%&gt;  </a:t>
            </a:r>
          </a:p>
        </p:txBody>
      </p:sp>
      <p:sp>
        <p:nvSpPr>
          <p:cNvPr id="13" name="Espace réservé du contenu 2">
            <a:extLst>
              <a:ext uri="{FF2B5EF4-FFF2-40B4-BE49-F238E27FC236}">
                <a16:creationId xmlns:a16="http://schemas.microsoft.com/office/drawing/2014/main" id="{1D838C7A-0BB0-DF4B-A5F4-504B6098DA65}"/>
              </a:ext>
            </a:extLst>
          </p:cNvPr>
          <p:cNvSpPr txBox="1">
            <a:spLocks/>
          </p:cNvSpPr>
          <p:nvPr/>
        </p:nvSpPr>
        <p:spPr>
          <a:xfrm>
            <a:off x="1306396" y="3662501"/>
            <a:ext cx="10478982" cy="232687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buClr>
                <a:srgbClr val="30ACEC">
                  <a:lumMod val="75000"/>
                </a:srgbClr>
              </a:buClr>
              <a:defRPr/>
            </a:pPr>
            <a:r>
              <a:rPr lang="fr-FR" sz="2400" b="1" dirty="0">
                <a:solidFill>
                  <a:prstClr val="black"/>
                </a:solidFill>
              </a:rPr>
              <a:t>Login-</a:t>
            </a:r>
            <a:r>
              <a:rPr lang="fr-FR" sz="2400" b="1" dirty="0" err="1">
                <a:solidFill>
                  <a:prstClr val="black"/>
                </a:solidFill>
              </a:rPr>
              <a:t>error.jsp</a:t>
            </a:r>
            <a:endParaRPr lang="fr-FR" sz="2400" dirty="0">
              <a:solidFill>
                <a:prstClr val="black"/>
              </a:solidFill>
            </a:endParaRPr>
          </a:p>
        </p:txBody>
      </p:sp>
      <p:sp>
        <p:nvSpPr>
          <p:cNvPr id="14" name="Rectangle 13">
            <a:extLst>
              <a:ext uri="{FF2B5EF4-FFF2-40B4-BE49-F238E27FC236}">
                <a16:creationId xmlns:a16="http://schemas.microsoft.com/office/drawing/2014/main" id="{DDDA9379-EFFB-BB42-946E-BBBACD534D12}"/>
              </a:ext>
            </a:extLst>
          </p:cNvPr>
          <p:cNvSpPr/>
          <p:nvPr/>
        </p:nvSpPr>
        <p:spPr>
          <a:xfrm>
            <a:off x="5689438" y="4540680"/>
            <a:ext cx="5729899" cy="11071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fr-SN" sz="1600" dirty="0">
                <a:solidFill>
                  <a:srgbClr val="000000"/>
                </a:solidFill>
                <a:latin typeface="verdana" panose="020B0604030504040204" pitchFamily="34" charset="0"/>
              </a:rPr>
              <a:t>&lt;p&gt;identifications :  passe de passe  invalide&lt;/p&gt;  </a:t>
            </a:r>
          </a:p>
          <a:p>
            <a:r>
              <a:rPr lang="fr-SN" sz="1600" dirty="0">
                <a:solidFill>
                  <a:srgbClr val="000000"/>
                </a:solidFill>
                <a:latin typeface="verdana" panose="020B0604030504040204" pitchFamily="34" charset="0"/>
              </a:rPr>
              <a:t>&lt;%@ include file=</a:t>
            </a:r>
            <a:r>
              <a:rPr lang="fr-SN" sz="1600" dirty="0">
                <a:solidFill>
                  <a:srgbClr val="0000FF"/>
                </a:solidFill>
                <a:latin typeface="verdana" panose="020B0604030504040204" pitchFamily="34" charset="0"/>
              </a:rPr>
              <a:t>"index.jsp"</a:t>
            </a:r>
            <a:r>
              <a:rPr lang="fr-SN" sz="1600" dirty="0">
                <a:solidFill>
                  <a:srgbClr val="000000"/>
                </a:solidFill>
                <a:latin typeface="verdana" panose="020B0604030504040204" pitchFamily="34" charset="0"/>
              </a:rPr>
              <a:t> %&gt;  </a:t>
            </a:r>
          </a:p>
        </p:txBody>
      </p:sp>
    </p:spTree>
    <p:extLst>
      <p:ext uri="{BB962C8B-B14F-4D97-AF65-F5344CB8AC3E}">
        <p14:creationId xmlns:p14="http://schemas.microsoft.com/office/powerpoint/2010/main" val="2429362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0" name="Espace réservé du contenu 2"/>
          <p:cNvSpPr>
            <a:spLocks noGrp="1"/>
          </p:cNvSpPr>
          <p:nvPr>
            <p:ph idx="1"/>
          </p:nvPr>
        </p:nvSpPr>
        <p:spPr>
          <a:xfrm>
            <a:off x="1491522" y="868362"/>
            <a:ext cx="10700478" cy="1847944"/>
          </a:xfrm>
        </p:spPr>
        <p:txBody>
          <a:bodyPr>
            <a:noAutofit/>
          </a:bodyPr>
          <a:lstStyle/>
          <a:p>
            <a:pPr lvl="1"/>
            <a:endParaRPr lang="fr-FR" dirty="0"/>
          </a:p>
          <a:p>
            <a:pPr lvl="2">
              <a:buFont typeface="Wingdings" charset="2"/>
              <a:buChar char="ü"/>
            </a:pPr>
            <a:endParaRPr lang="fr-FR" dirty="0"/>
          </a:p>
          <a:p>
            <a:pPr lvl="2">
              <a:buFont typeface="Wingdings" charset="2"/>
              <a:buChar char="ü"/>
            </a:pPr>
            <a:endParaRPr lang="fr-FR" dirty="0"/>
          </a:p>
          <a:p>
            <a:pPr lvl="2">
              <a:buFont typeface="Wingdings" charset="2"/>
              <a:buChar char="ü"/>
            </a:pPr>
            <a:endParaRPr lang="fr-FR" dirty="0"/>
          </a:p>
        </p:txBody>
      </p:sp>
      <p:sp>
        <p:nvSpPr>
          <p:cNvPr id="7" name="Titre 1"/>
          <p:cNvSpPr txBox="1">
            <a:spLocks/>
          </p:cNvSpPr>
          <p:nvPr/>
        </p:nvSpPr>
        <p:spPr>
          <a:xfrm>
            <a:off x="1491522" y="0"/>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0">
              <a:defRPr/>
            </a:pPr>
            <a:r>
              <a:rPr lang="fr-FR" b="1" dirty="0">
                <a:solidFill>
                  <a:srgbClr val="C00000"/>
                </a:solidFill>
              </a:rPr>
              <a:t>MVC et JSP: </a:t>
            </a:r>
            <a:r>
              <a:rPr lang="fr-FR" b="1" dirty="0">
                <a:solidFill>
                  <a:srgbClr val="00B0F0"/>
                </a:solidFill>
              </a:rPr>
              <a:t>Application</a:t>
            </a:r>
          </a:p>
        </p:txBody>
      </p:sp>
      <p:sp>
        <p:nvSpPr>
          <p:cNvPr id="8" name="Espace réservé du contenu 2"/>
          <p:cNvSpPr txBox="1">
            <a:spLocks/>
          </p:cNvSpPr>
          <p:nvPr/>
        </p:nvSpPr>
        <p:spPr>
          <a:xfrm>
            <a:off x="1215938" y="1102124"/>
            <a:ext cx="10478982" cy="232687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buClr>
                <a:srgbClr val="30ACEC">
                  <a:lumMod val="75000"/>
                </a:srgbClr>
              </a:buClr>
              <a:defRPr/>
            </a:pPr>
            <a:r>
              <a:rPr lang="fr-FR" sz="2400" b="1" dirty="0" err="1"/>
              <a:t>Web.hml</a:t>
            </a:r>
            <a:endParaRPr lang="fr-FR" sz="2400" b="1" dirty="0"/>
          </a:p>
        </p:txBody>
      </p:sp>
      <p:sp>
        <p:nvSpPr>
          <p:cNvPr id="9" name="Rectangle 8">
            <a:extLst>
              <a:ext uri="{FF2B5EF4-FFF2-40B4-BE49-F238E27FC236}">
                <a16:creationId xmlns:a16="http://schemas.microsoft.com/office/drawing/2014/main" id="{7350FD83-FB05-964C-8C09-45CB6360D4A1}"/>
              </a:ext>
            </a:extLst>
          </p:cNvPr>
          <p:cNvSpPr/>
          <p:nvPr/>
        </p:nvSpPr>
        <p:spPr>
          <a:xfrm>
            <a:off x="3993144" y="2205318"/>
            <a:ext cx="7288401" cy="44165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fr-SN" sz="1400" b="1" dirty="0">
                <a:solidFill>
                  <a:srgbClr val="006699"/>
                </a:solidFill>
                <a:latin typeface="verdana" panose="020B0604030504040204" pitchFamily="34" charset="0"/>
              </a:rPr>
              <a:t>&lt;?</a:t>
            </a:r>
            <a:r>
              <a:rPr lang="fr-SN" sz="1400" b="1" dirty="0" err="1">
                <a:solidFill>
                  <a:srgbClr val="006699"/>
                </a:solidFill>
                <a:latin typeface="verdana" panose="020B0604030504040204" pitchFamily="34" charset="0"/>
              </a:rPr>
              <a:t>xml</a:t>
            </a:r>
            <a:r>
              <a:rPr lang="fr-SN" sz="1400" dirty="0">
                <a:solidFill>
                  <a:srgbClr val="000000"/>
                </a:solidFill>
                <a:latin typeface="verdana" panose="020B0604030504040204" pitchFamily="34" charset="0"/>
              </a:rPr>
              <a:t> </a:t>
            </a:r>
            <a:r>
              <a:rPr lang="fr-SN" sz="1400" dirty="0">
                <a:solidFill>
                  <a:srgbClr val="FF0000"/>
                </a:solidFill>
                <a:latin typeface="verdana" panose="020B0604030504040204" pitchFamily="34" charset="0"/>
              </a:rPr>
              <a:t>version</a:t>
            </a:r>
            <a:r>
              <a:rPr lang="fr-SN" sz="1400" dirty="0">
                <a:solidFill>
                  <a:srgbClr val="000000"/>
                </a:solidFill>
                <a:latin typeface="verdana" panose="020B0604030504040204" pitchFamily="34" charset="0"/>
              </a:rPr>
              <a:t>=</a:t>
            </a:r>
            <a:r>
              <a:rPr lang="fr-SN" sz="1400" dirty="0">
                <a:solidFill>
                  <a:srgbClr val="0000FF"/>
                </a:solidFill>
                <a:latin typeface="verdana" panose="020B0604030504040204" pitchFamily="34" charset="0"/>
              </a:rPr>
              <a:t>"1.0"</a:t>
            </a:r>
            <a:r>
              <a:rPr lang="fr-SN" sz="1400" dirty="0">
                <a:solidFill>
                  <a:srgbClr val="000000"/>
                </a:solidFill>
                <a:latin typeface="verdana" panose="020B0604030504040204" pitchFamily="34" charset="0"/>
              </a:rPr>
              <a:t> </a:t>
            </a:r>
            <a:r>
              <a:rPr lang="fr-SN" sz="1400" dirty="0" err="1">
                <a:solidFill>
                  <a:srgbClr val="FF0000"/>
                </a:solidFill>
                <a:latin typeface="verdana" panose="020B0604030504040204" pitchFamily="34" charset="0"/>
              </a:rPr>
              <a:t>encoding</a:t>
            </a:r>
            <a:r>
              <a:rPr lang="fr-SN" sz="1400" dirty="0">
                <a:solidFill>
                  <a:srgbClr val="000000"/>
                </a:solidFill>
                <a:latin typeface="verdana" panose="020B0604030504040204" pitchFamily="34" charset="0"/>
              </a:rPr>
              <a:t>=</a:t>
            </a:r>
            <a:r>
              <a:rPr lang="fr-SN" sz="1400" dirty="0">
                <a:solidFill>
                  <a:srgbClr val="0000FF"/>
                </a:solidFill>
                <a:latin typeface="verdana" panose="020B0604030504040204" pitchFamily="34" charset="0"/>
              </a:rPr>
              <a:t>"UTF-8"</a:t>
            </a:r>
            <a:r>
              <a:rPr lang="fr-SN" sz="1400" b="1" dirty="0">
                <a:solidFill>
                  <a:srgbClr val="006699"/>
                </a:solidFill>
                <a:latin typeface="verdana" panose="020B0604030504040204" pitchFamily="34" charset="0"/>
              </a:rPr>
              <a:t>?&gt;</a:t>
            </a:r>
            <a:r>
              <a:rPr lang="fr-SN" sz="1400" dirty="0">
                <a:solidFill>
                  <a:srgbClr val="000000"/>
                </a:solidFill>
                <a:latin typeface="verdana" panose="020B0604030504040204" pitchFamily="34" charset="0"/>
              </a:rPr>
              <a:t>  </a:t>
            </a:r>
          </a:p>
          <a:p>
            <a:r>
              <a:rPr lang="fr-SN" sz="1400" b="1" dirty="0">
                <a:solidFill>
                  <a:srgbClr val="006699"/>
                </a:solidFill>
                <a:latin typeface="verdana" panose="020B0604030504040204" pitchFamily="34" charset="0"/>
              </a:rPr>
              <a:t>&lt;web-</a:t>
            </a:r>
            <a:r>
              <a:rPr lang="fr-SN" sz="1400" b="1" dirty="0" err="1">
                <a:solidFill>
                  <a:srgbClr val="006699"/>
                </a:solidFill>
                <a:latin typeface="verdana" panose="020B0604030504040204" pitchFamily="34" charset="0"/>
              </a:rPr>
              <a:t>app</a:t>
            </a:r>
            <a:r>
              <a:rPr lang="fr-SN" sz="1400" dirty="0">
                <a:solidFill>
                  <a:srgbClr val="000000"/>
                </a:solidFill>
                <a:latin typeface="verdana" panose="020B0604030504040204" pitchFamily="34" charset="0"/>
              </a:rPr>
              <a:t> </a:t>
            </a:r>
            <a:r>
              <a:rPr lang="fr-SN" sz="1400" dirty="0" err="1">
                <a:solidFill>
                  <a:srgbClr val="FF0000"/>
                </a:solidFill>
                <a:latin typeface="verdana" panose="020B0604030504040204" pitchFamily="34" charset="0"/>
              </a:rPr>
              <a:t>xmlns:xsi</a:t>
            </a:r>
            <a:r>
              <a:rPr lang="fr-SN" sz="1400" dirty="0">
                <a:solidFill>
                  <a:srgbClr val="000000"/>
                </a:solidFill>
                <a:latin typeface="verdana" panose="020B0604030504040204" pitchFamily="34" charset="0"/>
              </a:rPr>
              <a:t>=</a:t>
            </a:r>
            <a:r>
              <a:rPr lang="fr-SN" sz="1400" dirty="0">
                <a:solidFill>
                  <a:srgbClr val="0000FF"/>
                </a:solidFill>
                <a:latin typeface="verdana" panose="020B0604030504040204" pitchFamily="34" charset="0"/>
              </a:rPr>
              <a:t>"http://www.w3.org/2001/</a:t>
            </a:r>
            <a:r>
              <a:rPr lang="fr-SN" sz="1400" dirty="0" err="1">
                <a:solidFill>
                  <a:srgbClr val="0000FF"/>
                </a:solidFill>
                <a:latin typeface="verdana" panose="020B0604030504040204" pitchFamily="34" charset="0"/>
              </a:rPr>
              <a:t>XMLSchema</a:t>
            </a:r>
            <a:r>
              <a:rPr lang="fr-SN" sz="1400" dirty="0">
                <a:solidFill>
                  <a:srgbClr val="0000FF"/>
                </a:solidFill>
                <a:latin typeface="verdana" panose="020B0604030504040204" pitchFamily="34" charset="0"/>
              </a:rPr>
              <a:t>-instance"</a:t>
            </a:r>
            <a:r>
              <a:rPr lang="fr-SN" sz="1400" dirty="0">
                <a:solidFill>
                  <a:srgbClr val="000000"/>
                </a:solidFill>
                <a:latin typeface="verdana" panose="020B0604030504040204" pitchFamily="34" charset="0"/>
              </a:rPr>
              <a:t>   </a:t>
            </a:r>
          </a:p>
          <a:p>
            <a:r>
              <a:rPr lang="fr-SN" sz="1400" dirty="0" err="1">
                <a:solidFill>
                  <a:srgbClr val="FF0000"/>
                </a:solidFill>
                <a:latin typeface="verdana" panose="020B0604030504040204" pitchFamily="34" charset="0"/>
              </a:rPr>
              <a:t>xmlns</a:t>
            </a:r>
            <a:r>
              <a:rPr lang="fr-SN" sz="1400" dirty="0">
                <a:solidFill>
                  <a:srgbClr val="000000"/>
                </a:solidFill>
                <a:latin typeface="verdana" panose="020B0604030504040204" pitchFamily="34" charset="0"/>
              </a:rPr>
              <a:t>=</a:t>
            </a:r>
            <a:r>
              <a:rPr lang="fr-SN" sz="1400" dirty="0">
                <a:solidFill>
                  <a:srgbClr val="0000FF"/>
                </a:solidFill>
                <a:latin typeface="verdana" panose="020B0604030504040204" pitchFamily="34" charset="0"/>
              </a:rPr>
              <a:t>"http://</a:t>
            </a:r>
            <a:r>
              <a:rPr lang="fr-SN" sz="1400" dirty="0" err="1">
                <a:solidFill>
                  <a:srgbClr val="0000FF"/>
                </a:solidFill>
                <a:latin typeface="verdana" panose="020B0604030504040204" pitchFamily="34" charset="0"/>
              </a:rPr>
              <a:t>java.sun.com</a:t>
            </a:r>
            <a:r>
              <a:rPr lang="fr-SN" sz="1400" dirty="0">
                <a:solidFill>
                  <a:srgbClr val="0000FF"/>
                </a:solidFill>
                <a:latin typeface="verdana" panose="020B0604030504040204" pitchFamily="34" charset="0"/>
              </a:rPr>
              <a:t>/</a:t>
            </a:r>
            <a:r>
              <a:rPr lang="fr-SN" sz="1400" dirty="0" err="1">
                <a:solidFill>
                  <a:srgbClr val="0000FF"/>
                </a:solidFill>
                <a:latin typeface="verdana" panose="020B0604030504040204" pitchFamily="34" charset="0"/>
              </a:rPr>
              <a:t>xml</a:t>
            </a:r>
            <a:r>
              <a:rPr lang="fr-SN" sz="1400" dirty="0">
                <a:solidFill>
                  <a:srgbClr val="0000FF"/>
                </a:solidFill>
                <a:latin typeface="verdana" panose="020B0604030504040204" pitchFamily="34" charset="0"/>
              </a:rPr>
              <a:t>/ns/</a:t>
            </a:r>
            <a:r>
              <a:rPr lang="fr-SN" sz="1400" dirty="0" err="1">
                <a:solidFill>
                  <a:srgbClr val="0000FF"/>
                </a:solidFill>
                <a:latin typeface="verdana" panose="020B0604030504040204" pitchFamily="34" charset="0"/>
              </a:rPr>
              <a:t>javaee</a:t>
            </a:r>
            <a:r>
              <a:rPr lang="fr-SN" sz="1400" dirty="0">
                <a:solidFill>
                  <a:srgbClr val="0000FF"/>
                </a:solidFill>
                <a:latin typeface="verdana" panose="020B0604030504040204" pitchFamily="34" charset="0"/>
              </a:rPr>
              <a:t>"</a:t>
            </a:r>
            <a:r>
              <a:rPr lang="fr-SN" sz="1400" dirty="0">
                <a:solidFill>
                  <a:srgbClr val="000000"/>
                </a:solidFill>
                <a:latin typeface="verdana" panose="020B0604030504040204" pitchFamily="34" charset="0"/>
              </a:rPr>
              <a:t> </a:t>
            </a:r>
            <a:r>
              <a:rPr lang="fr-SN" sz="1400" dirty="0" err="1">
                <a:solidFill>
                  <a:srgbClr val="FF0000"/>
                </a:solidFill>
                <a:latin typeface="verdana" panose="020B0604030504040204" pitchFamily="34" charset="0"/>
              </a:rPr>
              <a:t>xmlns:web</a:t>
            </a:r>
            <a:r>
              <a:rPr lang="fr-SN" sz="1400" dirty="0">
                <a:solidFill>
                  <a:srgbClr val="000000"/>
                </a:solidFill>
                <a:latin typeface="verdana" panose="020B0604030504040204" pitchFamily="34" charset="0"/>
              </a:rPr>
              <a:t>=</a:t>
            </a:r>
            <a:r>
              <a:rPr lang="fr-SN" sz="1400" dirty="0">
                <a:solidFill>
                  <a:srgbClr val="0000FF"/>
                </a:solidFill>
                <a:latin typeface="verdana" panose="020B0604030504040204" pitchFamily="34" charset="0"/>
              </a:rPr>
              <a:t>"http://</a:t>
            </a:r>
            <a:r>
              <a:rPr lang="fr-SN" sz="1400" dirty="0" err="1">
                <a:solidFill>
                  <a:srgbClr val="0000FF"/>
                </a:solidFill>
                <a:latin typeface="verdana" panose="020B0604030504040204" pitchFamily="34" charset="0"/>
              </a:rPr>
              <a:t>java.sun.com</a:t>
            </a:r>
            <a:r>
              <a:rPr lang="fr-SN" sz="1400" dirty="0">
                <a:solidFill>
                  <a:srgbClr val="0000FF"/>
                </a:solidFill>
                <a:latin typeface="verdana" panose="020B0604030504040204" pitchFamily="34" charset="0"/>
              </a:rPr>
              <a:t>/</a:t>
            </a:r>
            <a:r>
              <a:rPr lang="fr-SN" sz="1400" dirty="0" err="1">
                <a:solidFill>
                  <a:srgbClr val="0000FF"/>
                </a:solidFill>
                <a:latin typeface="verdana" panose="020B0604030504040204" pitchFamily="34" charset="0"/>
              </a:rPr>
              <a:t>xml</a:t>
            </a:r>
            <a:r>
              <a:rPr lang="fr-SN" sz="1400" dirty="0">
                <a:solidFill>
                  <a:srgbClr val="0000FF"/>
                </a:solidFill>
                <a:latin typeface="verdana" panose="020B0604030504040204" pitchFamily="34" charset="0"/>
              </a:rPr>
              <a:t>/ns/</a:t>
            </a:r>
            <a:r>
              <a:rPr lang="fr-SN" sz="1400" dirty="0" err="1">
                <a:solidFill>
                  <a:srgbClr val="0000FF"/>
                </a:solidFill>
                <a:latin typeface="verdana" panose="020B0604030504040204" pitchFamily="34" charset="0"/>
              </a:rPr>
              <a:t>javaee</a:t>
            </a:r>
            <a:r>
              <a:rPr lang="fr-SN" sz="1400" dirty="0">
                <a:solidFill>
                  <a:srgbClr val="0000FF"/>
                </a:solidFill>
                <a:latin typeface="verdana" panose="020B0604030504040204" pitchFamily="34" charset="0"/>
              </a:rPr>
              <a:t>/web-app_2_5.xsd"</a:t>
            </a:r>
            <a:r>
              <a:rPr lang="fr-SN" sz="1400" dirty="0">
                <a:solidFill>
                  <a:srgbClr val="000000"/>
                </a:solidFill>
                <a:latin typeface="verdana" panose="020B0604030504040204" pitchFamily="34" charset="0"/>
              </a:rPr>
              <a:t>   </a:t>
            </a:r>
          </a:p>
          <a:p>
            <a:r>
              <a:rPr lang="fr-SN" sz="1400" dirty="0" err="1">
                <a:solidFill>
                  <a:srgbClr val="FF0000"/>
                </a:solidFill>
                <a:latin typeface="verdana" panose="020B0604030504040204" pitchFamily="34" charset="0"/>
              </a:rPr>
              <a:t>xsi:schemaLocation</a:t>
            </a:r>
            <a:r>
              <a:rPr lang="fr-SN" sz="1400" dirty="0">
                <a:solidFill>
                  <a:srgbClr val="000000"/>
                </a:solidFill>
                <a:latin typeface="verdana" panose="020B0604030504040204" pitchFamily="34" charset="0"/>
              </a:rPr>
              <a:t>=</a:t>
            </a:r>
            <a:r>
              <a:rPr lang="fr-SN" sz="1400" dirty="0">
                <a:solidFill>
                  <a:srgbClr val="0000FF"/>
                </a:solidFill>
                <a:latin typeface="verdana" panose="020B0604030504040204" pitchFamily="34" charset="0"/>
              </a:rPr>
              <a:t>"http://</a:t>
            </a:r>
            <a:r>
              <a:rPr lang="fr-SN" sz="1400" dirty="0" err="1">
                <a:solidFill>
                  <a:srgbClr val="0000FF"/>
                </a:solidFill>
                <a:latin typeface="verdana" panose="020B0604030504040204" pitchFamily="34" charset="0"/>
              </a:rPr>
              <a:t>java.sun.com</a:t>
            </a:r>
            <a:r>
              <a:rPr lang="fr-SN" sz="1400" dirty="0">
                <a:solidFill>
                  <a:srgbClr val="0000FF"/>
                </a:solidFill>
                <a:latin typeface="verdana" panose="020B0604030504040204" pitchFamily="34" charset="0"/>
              </a:rPr>
              <a:t>/</a:t>
            </a:r>
            <a:r>
              <a:rPr lang="fr-SN" sz="1400" dirty="0" err="1">
                <a:solidFill>
                  <a:srgbClr val="0000FF"/>
                </a:solidFill>
                <a:latin typeface="verdana" panose="020B0604030504040204" pitchFamily="34" charset="0"/>
              </a:rPr>
              <a:t>xml</a:t>
            </a:r>
            <a:r>
              <a:rPr lang="fr-SN" sz="1400" dirty="0">
                <a:solidFill>
                  <a:srgbClr val="0000FF"/>
                </a:solidFill>
                <a:latin typeface="verdana" panose="020B0604030504040204" pitchFamily="34" charset="0"/>
              </a:rPr>
              <a:t>/ns/</a:t>
            </a:r>
            <a:r>
              <a:rPr lang="fr-SN" sz="1400" dirty="0" err="1">
                <a:solidFill>
                  <a:srgbClr val="0000FF"/>
                </a:solidFill>
                <a:latin typeface="verdana" panose="020B0604030504040204" pitchFamily="34" charset="0"/>
              </a:rPr>
              <a:t>javaee</a:t>
            </a:r>
            <a:r>
              <a:rPr lang="fr-SN" sz="1400" dirty="0">
                <a:solidFill>
                  <a:srgbClr val="0000FF"/>
                </a:solidFill>
                <a:latin typeface="verdana" panose="020B0604030504040204" pitchFamily="34" charset="0"/>
              </a:rPr>
              <a:t> http://</a:t>
            </a:r>
            <a:r>
              <a:rPr lang="fr-SN" sz="1400" dirty="0" err="1">
                <a:solidFill>
                  <a:srgbClr val="0000FF"/>
                </a:solidFill>
                <a:latin typeface="verdana" panose="020B0604030504040204" pitchFamily="34" charset="0"/>
              </a:rPr>
              <a:t>java.sun.com</a:t>
            </a:r>
            <a:r>
              <a:rPr lang="fr-SN" sz="1400" dirty="0">
                <a:solidFill>
                  <a:srgbClr val="0000FF"/>
                </a:solidFill>
                <a:latin typeface="verdana" panose="020B0604030504040204" pitchFamily="34" charset="0"/>
              </a:rPr>
              <a:t>/</a:t>
            </a:r>
            <a:r>
              <a:rPr lang="fr-SN" sz="1400" dirty="0" err="1">
                <a:solidFill>
                  <a:srgbClr val="0000FF"/>
                </a:solidFill>
                <a:latin typeface="verdana" panose="020B0604030504040204" pitchFamily="34" charset="0"/>
              </a:rPr>
              <a:t>xml</a:t>
            </a:r>
            <a:r>
              <a:rPr lang="fr-SN" sz="1400" dirty="0">
                <a:solidFill>
                  <a:srgbClr val="0000FF"/>
                </a:solidFill>
                <a:latin typeface="verdana" panose="020B0604030504040204" pitchFamily="34" charset="0"/>
              </a:rPr>
              <a:t>/ns/</a:t>
            </a:r>
            <a:r>
              <a:rPr lang="fr-SN" sz="1400" dirty="0" err="1">
                <a:solidFill>
                  <a:srgbClr val="0000FF"/>
                </a:solidFill>
                <a:latin typeface="verdana" panose="020B0604030504040204" pitchFamily="34" charset="0"/>
              </a:rPr>
              <a:t>javaee</a:t>
            </a:r>
            <a:r>
              <a:rPr lang="fr-SN" sz="1400" dirty="0">
                <a:solidFill>
                  <a:srgbClr val="0000FF"/>
                </a:solidFill>
                <a:latin typeface="verdana" panose="020B0604030504040204" pitchFamily="34" charset="0"/>
              </a:rPr>
              <a:t>/web-app_3_0.xsd"</a:t>
            </a:r>
            <a:r>
              <a:rPr lang="fr-SN" sz="1400" dirty="0">
                <a:solidFill>
                  <a:srgbClr val="000000"/>
                </a:solidFill>
                <a:latin typeface="verdana" panose="020B0604030504040204" pitchFamily="34" charset="0"/>
              </a:rPr>
              <a:t>   </a:t>
            </a:r>
          </a:p>
          <a:p>
            <a:r>
              <a:rPr lang="fr-SN" sz="1400" dirty="0">
                <a:solidFill>
                  <a:srgbClr val="FF0000"/>
                </a:solidFill>
                <a:latin typeface="verdana" panose="020B0604030504040204" pitchFamily="34" charset="0"/>
              </a:rPr>
              <a:t>id</a:t>
            </a:r>
            <a:r>
              <a:rPr lang="fr-SN" sz="1400" dirty="0">
                <a:solidFill>
                  <a:srgbClr val="000000"/>
                </a:solidFill>
                <a:latin typeface="verdana" panose="020B0604030504040204" pitchFamily="34" charset="0"/>
              </a:rPr>
              <a:t>=</a:t>
            </a:r>
            <a:r>
              <a:rPr lang="fr-SN" sz="1400" dirty="0">
                <a:solidFill>
                  <a:srgbClr val="0000FF"/>
                </a:solidFill>
                <a:latin typeface="verdana" panose="020B0604030504040204" pitchFamily="34" charset="0"/>
              </a:rPr>
              <a:t>"</a:t>
            </a:r>
            <a:r>
              <a:rPr lang="fr-SN" sz="1400" dirty="0" err="1">
                <a:solidFill>
                  <a:srgbClr val="0000FF"/>
                </a:solidFill>
                <a:latin typeface="verdana" panose="020B0604030504040204" pitchFamily="34" charset="0"/>
              </a:rPr>
              <a:t>WebApp_ID</a:t>
            </a:r>
            <a:r>
              <a:rPr lang="fr-SN" sz="1400" dirty="0">
                <a:solidFill>
                  <a:srgbClr val="0000FF"/>
                </a:solidFill>
                <a:latin typeface="verdana" panose="020B0604030504040204" pitchFamily="34" charset="0"/>
              </a:rPr>
              <a:t>"</a:t>
            </a:r>
            <a:r>
              <a:rPr lang="fr-SN" sz="1400" dirty="0">
                <a:solidFill>
                  <a:srgbClr val="000000"/>
                </a:solidFill>
                <a:latin typeface="verdana" panose="020B0604030504040204" pitchFamily="34" charset="0"/>
              </a:rPr>
              <a:t> </a:t>
            </a:r>
            <a:r>
              <a:rPr lang="fr-SN" sz="1400" dirty="0">
                <a:solidFill>
                  <a:srgbClr val="FF0000"/>
                </a:solidFill>
                <a:latin typeface="verdana" panose="020B0604030504040204" pitchFamily="34" charset="0"/>
              </a:rPr>
              <a:t>version</a:t>
            </a:r>
            <a:r>
              <a:rPr lang="fr-SN" sz="1400" dirty="0">
                <a:solidFill>
                  <a:srgbClr val="000000"/>
                </a:solidFill>
                <a:latin typeface="verdana" panose="020B0604030504040204" pitchFamily="34" charset="0"/>
              </a:rPr>
              <a:t>=</a:t>
            </a:r>
            <a:r>
              <a:rPr lang="fr-SN" sz="1400" dirty="0">
                <a:solidFill>
                  <a:srgbClr val="0000FF"/>
                </a:solidFill>
                <a:latin typeface="verdana" panose="020B0604030504040204" pitchFamily="34" charset="0"/>
              </a:rPr>
              <a:t>"3.0"</a:t>
            </a:r>
            <a:r>
              <a:rPr lang="fr-SN" sz="1400" b="1" dirty="0">
                <a:solidFill>
                  <a:srgbClr val="006699"/>
                </a:solidFill>
                <a:latin typeface="verdana" panose="020B0604030504040204" pitchFamily="34" charset="0"/>
              </a:rPr>
              <a:t>&gt;</a:t>
            </a:r>
            <a:r>
              <a:rPr lang="fr-SN" sz="1400" dirty="0">
                <a:solidFill>
                  <a:srgbClr val="000000"/>
                </a:solidFill>
                <a:latin typeface="verdana" panose="020B0604030504040204" pitchFamily="34" charset="0"/>
              </a:rPr>
              <a:t>  </a:t>
            </a:r>
          </a:p>
          <a:p>
            <a:r>
              <a:rPr lang="fr-SN" sz="1400" dirty="0">
                <a:solidFill>
                  <a:srgbClr val="000000"/>
                </a:solidFill>
                <a:latin typeface="verdana" panose="020B0604030504040204" pitchFamily="34" charset="0"/>
              </a:rPr>
              <a:t>    </a:t>
            </a:r>
          </a:p>
          <a:p>
            <a:r>
              <a:rPr lang="fr-SN" sz="1400" dirty="0">
                <a:solidFill>
                  <a:srgbClr val="000000"/>
                </a:solidFill>
                <a:latin typeface="verdana" panose="020B0604030504040204" pitchFamily="34" charset="0"/>
              </a:rPr>
              <a:t>  </a:t>
            </a:r>
            <a:r>
              <a:rPr lang="fr-SN" sz="1400" b="1" dirty="0">
                <a:solidFill>
                  <a:srgbClr val="006699"/>
                </a:solidFill>
                <a:latin typeface="verdana" panose="020B0604030504040204" pitchFamily="34" charset="0"/>
              </a:rPr>
              <a:t>&lt;servlet&gt;</a:t>
            </a:r>
            <a:r>
              <a:rPr lang="fr-SN" sz="1400" dirty="0">
                <a:solidFill>
                  <a:srgbClr val="000000"/>
                </a:solidFill>
                <a:latin typeface="verdana" panose="020B0604030504040204" pitchFamily="34" charset="0"/>
              </a:rPr>
              <a:t>  </a:t>
            </a:r>
          </a:p>
          <a:p>
            <a:r>
              <a:rPr lang="fr-SN" sz="1400" dirty="0">
                <a:solidFill>
                  <a:srgbClr val="000000"/>
                </a:solidFill>
                <a:latin typeface="verdana" panose="020B0604030504040204" pitchFamily="34" charset="0"/>
              </a:rPr>
              <a:t>  </a:t>
            </a:r>
            <a:r>
              <a:rPr lang="fr-SN" sz="1400" b="1" dirty="0">
                <a:solidFill>
                  <a:srgbClr val="006699"/>
                </a:solidFill>
                <a:latin typeface="verdana" panose="020B0604030504040204" pitchFamily="34" charset="0"/>
              </a:rPr>
              <a:t>&lt;servlet-</a:t>
            </a:r>
            <a:r>
              <a:rPr lang="fr-SN" sz="1400" b="1" dirty="0" err="1">
                <a:solidFill>
                  <a:srgbClr val="006699"/>
                </a:solidFill>
                <a:latin typeface="verdana" panose="020B0604030504040204" pitchFamily="34" charset="0"/>
              </a:rPr>
              <a:t>name</a:t>
            </a:r>
            <a:r>
              <a:rPr lang="fr-SN" sz="1400" b="1" dirty="0">
                <a:solidFill>
                  <a:srgbClr val="006699"/>
                </a:solidFill>
                <a:latin typeface="verdana" panose="020B0604030504040204" pitchFamily="34" charset="0"/>
              </a:rPr>
              <a:t>&gt;</a:t>
            </a:r>
            <a:r>
              <a:rPr lang="fr-SN" sz="1400" dirty="0">
                <a:solidFill>
                  <a:srgbClr val="000000"/>
                </a:solidFill>
                <a:latin typeface="verdana" panose="020B0604030504040204" pitchFamily="34" charset="0"/>
              </a:rPr>
              <a:t>s1</a:t>
            </a:r>
            <a:r>
              <a:rPr lang="fr-SN" sz="1400" b="1" dirty="0">
                <a:solidFill>
                  <a:srgbClr val="006699"/>
                </a:solidFill>
                <a:latin typeface="verdana" panose="020B0604030504040204" pitchFamily="34" charset="0"/>
              </a:rPr>
              <a:t>&lt;/servlet-</a:t>
            </a:r>
            <a:r>
              <a:rPr lang="fr-SN" sz="1400" b="1" dirty="0" err="1">
                <a:solidFill>
                  <a:srgbClr val="006699"/>
                </a:solidFill>
                <a:latin typeface="verdana" panose="020B0604030504040204" pitchFamily="34" charset="0"/>
              </a:rPr>
              <a:t>name</a:t>
            </a:r>
            <a:r>
              <a:rPr lang="fr-SN" sz="1400" b="1" dirty="0">
                <a:solidFill>
                  <a:srgbClr val="006699"/>
                </a:solidFill>
                <a:latin typeface="verdana" panose="020B0604030504040204" pitchFamily="34" charset="0"/>
              </a:rPr>
              <a:t>&gt;</a:t>
            </a:r>
            <a:r>
              <a:rPr lang="fr-SN" sz="1400" dirty="0">
                <a:solidFill>
                  <a:srgbClr val="000000"/>
                </a:solidFill>
                <a:latin typeface="verdana" panose="020B0604030504040204" pitchFamily="34" charset="0"/>
              </a:rPr>
              <a:t>  </a:t>
            </a:r>
          </a:p>
          <a:p>
            <a:r>
              <a:rPr lang="fr-SN" sz="1400" dirty="0">
                <a:solidFill>
                  <a:srgbClr val="000000"/>
                </a:solidFill>
                <a:latin typeface="verdana" panose="020B0604030504040204" pitchFamily="34" charset="0"/>
              </a:rPr>
              <a:t>  </a:t>
            </a:r>
            <a:r>
              <a:rPr lang="fr-SN" sz="1400" b="1" dirty="0">
                <a:solidFill>
                  <a:srgbClr val="006699"/>
                </a:solidFill>
                <a:latin typeface="verdana" panose="020B0604030504040204" pitchFamily="34" charset="0"/>
              </a:rPr>
              <a:t>&lt;servlet-class&gt;</a:t>
            </a:r>
            <a:r>
              <a:rPr lang="fr-SN" sz="1400" dirty="0" err="1">
                <a:solidFill>
                  <a:srgbClr val="000000"/>
                </a:solidFill>
                <a:latin typeface="verdana" panose="020B0604030504040204" pitchFamily="34" charset="0"/>
              </a:rPr>
              <a:t>com.javatpoint.ControllerServlet</a:t>
            </a:r>
            <a:r>
              <a:rPr lang="fr-SN" sz="1400" b="1" dirty="0">
                <a:solidFill>
                  <a:srgbClr val="006699"/>
                </a:solidFill>
                <a:latin typeface="verdana" panose="020B0604030504040204" pitchFamily="34" charset="0"/>
              </a:rPr>
              <a:t>&lt;/servlet-class&gt;</a:t>
            </a:r>
            <a:r>
              <a:rPr lang="fr-SN" sz="1400" dirty="0">
                <a:solidFill>
                  <a:srgbClr val="000000"/>
                </a:solidFill>
                <a:latin typeface="verdana" panose="020B0604030504040204" pitchFamily="34" charset="0"/>
              </a:rPr>
              <a:t>  </a:t>
            </a:r>
          </a:p>
          <a:p>
            <a:r>
              <a:rPr lang="fr-SN" sz="1400" dirty="0">
                <a:solidFill>
                  <a:srgbClr val="000000"/>
                </a:solidFill>
                <a:latin typeface="verdana" panose="020B0604030504040204" pitchFamily="34" charset="0"/>
              </a:rPr>
              <a:t>  </a:t>
            </a:r>
            <a:r>
              <a:rPr lang="fr-SN" sz="1400" b="1" dirty="0">
                <a:solidFill>
                  <a:srgbClr val="006699"/>
                </a:solidFill>
                <a:latin typeface="verdana" panose="020B0604030504040204" pitchFamily="34" charset="0"/>
              </a:rPr>
              <a:t>&lt;/servlet&gt;</a:t>
            </a:r>
            <a:r>
              <a:rPr lang="fr-SN" sz="1400" dirty="0">
                <a:solidFill>
                  <a:srgbClr val="000000"/>
                </a:solidFill>
                <a:latin typeface="verdana" panose="020B0604030504040204" pitchFamily="34" charset="0"/>
              </a:rPr>
              <a:t>  </a:t>
            </a:r>
          </a:p>
          <a:p>
            <a:r>
              <a:rPr lang="fr-SN" sz="1400" dirty="0">
                <a:solidFill>
                  <a:srgbClr val="000000"/>
                </a:solidFill>
                <a:latin typeface="verdana" panose="020B0604030504040204" pitchFamily="34" charset="0"/>
              </a:rPr>
              <a:t>  </a:t>
            </a:r>
            <a:r>
              <a:rPr lang="fr-SN" sz="1400" b="1" dirty="0">
                <a:solidFill>
                  <a:srgbClr val="006699"/>
                </a:solidFill>
                <a:latin typeface="verdana" panose="020B0604030504040204" pitchFamily="34" charset="0"/>
              </a:rPr>
              <a:t>&lt;servlet-</a:t>
            </a:r>
            <a:r>
              <a:rPr lang="fr-SN" sz="1400" b="1" dirty="0" err="1">
                <a:solidFill>
                  <a:srgbClr val="006699"/>
                </a:solidFill>
                <a:latin typeface="verdana" panose="020B0604030504040204" pitchFamily="34" charset="0"/>
              </a:rPr>
              <a:t>mapping</a:t>
            </a:r>
            <a:r>
              <a:rPr lang="fr-SN" sz="1400" b="1" dirty="0">
                <a:solidFill>
                  <a:srgbClr val="006699"/>
                </a:solidFill>
                <a:latin typeface="verdana" panose="020B0604030504040204" pitchFamily="34" charset="0"/>
              </a:rPr>
              <a:t>&gt;</a:t>
            </a:r>
            <a:r>
              <a:rPr lang="fr-SN" sz="1400" dirty="0">
                <a:solidFill>
                  <a:srgbClr val="000000"/>
                </a:solidFill>
                <a:latin typeface="verdana" panose="020B0604030504040204" pitchFamily="34" charset="0"/>
              </a:rPr>
              <a:t>  </a:t>
            </a:r>
          </a:p>
          <a:p>
            <a:r>
              <a:rPr lang="fr-SN" sz="1400" dirty="0">
                <a:solidFill>
                  <a:srgbClr val="000000"/>
                </a:solidFill>
                <a:latin typeface="verdana" panose="020B0604030504040204" pitchFamily="34" charset="0"/>
              </a:rPr>
              <a:t>  </a:t>
            </a:r>
            <a:r>
              <a:rPr lang="fr-SN" sz="1400" b="1" dirty="0">
                <a:solidFill>
                  <a:srgbClr val="006699"/>
                </a:solidFill>
                <a:latin typeface="verdana" panose="020B0604030504040204" pitchFamily="34" charset="0"/>
              </a:rPr>
              <a:t>&lt;servlet-</a:t>
            </a:r>
            <a:r>
              <a:rPr lang="fr-SN" sz="1400" b="1" dirty="0" err="1">
                <a:solidFill>
                  <a:srgbClr val="006699"/>
                </a:solidFill>
                <a:latin typeface="verdana" panose="020B0604030504040204" pitchFamily="34" charset="0"/>
              </a:rPr>
              <a:t>name</a:t>
            </a:r>
            <a:r>
              <a:rPr lang="fr-SN" sz="1400" b="1" dirty="0">
                <a:solidFill>
                  <a:srgbClr val="006699"/>
                </a:solidFill>
                <a:latin typeface="verdana" panose="020B0604030504040204" pitchFamily="34" charset="0"/>
              </a:rPr>
              <a:t>&gt;</a:t>
            </a:r>
            <a:r>
              <a:rPr lang="fr-SN" sz="1400" dirty="0">
                <a:solidFill>
                  <a:srgbClr val="000000"/>
                </a:solidFill>
                <a:latin typeface="verdana" panose="020B0604030504040204" pitchFamily="34" charset="0"/>
              </a:rPr>
              <a:t>s1</a:t>
            </a:r>
            <a:r>
              <a:rPr lang="fr-SN" sz="1400" b="1" dirty="0">
                <a:solidFill>
                  <a:srgbClr val="006699"/>
                </a:solidFill>
                <a:latin typeface="verdana" panose="020B0604030504040204" pitchFamily="34" charset="0"/>
              </a:rPr>
              <a:t>&lt;/servlet-</a:t>
            </a:r>
            <a:r>
              <a:rPr lang="fr-SN" sz="1400" b="1" dirty="0" err="1">
                <a:solidFill>
                  <a:srgbClr val="006699"/>
                </a:solidFill>
                <a:latin typeface="verdana" panose="020B0604030504040204" pitchFamily="34" charset="0"/>
              </a:rPr>
              <a:t>name</a:t>
            </a:r>
            <a:r>
              <a:rPr lang="fr-SN" sz="1400" b="1" dirty="0">
                <a:solidFill>
                  <a:srgbClr val="006699"/>
                </a:solidFill>
                <a:latin typeface="verdana" panose="020B0604030504040204" pitchFamily="34" charset="0"/>
              </a:rPr>
              <a:t>&gt;</a:t>
            </a:r>
            <a:r>
              <a:rPr lang="fr-SN" sz="1400" dirty="0">
                <a:solidFill>
                  <a:srgbClr val="000000"/>
                </a:solidFill>
                <a:latin typeface="verdana" panose="020B0604030504040204" pitchFamily="34" charset="0"/>
              </a:rPr>
              <a:t>  </a:t>
            </a:r>
          </a:p>
          <a:p>
            <a:r>
              <a:rPr lang="fr-SN" sz="1400" dirty="0">
                <a:solidFill>
                  <a:srgbClr val="000000"/>
                </a:solidFill>
                <a:latin typeface="verdana" panose="020B0604030504040204" pitchFamily="34" charset="0"/>
              </a:rPr>
              <a:t>  </a:t>
            </a:r>
            <a:r>
              <a:rPr lang="fr-SN" sz="1400" b="1" dirty="0">
                <a:solidFill>
                  <a:srgbClr val="006699"/>
                </a:solidFill>
                <a:latin typeface="verdana" panose="020B0604030504040204" pitchFamily="34" charset="0"/>
              </a:rPr>
              <a:t>&lt;url-pattern&gt;</a:t>
            </a:r>
            <a:r>
              <a:rPr lang="fr-SN" sz="1400" dirty="0">
                <a:solidFill>
                  <a:srgbClr val="000000"/>
                </a:solidFill>
                <a:latin typeface="verdana" panose="020B0604030504040204" pitchFamily="34" charset="0"/>
              </a:rPr>
              <a:t>/</a:t>
            </a:r>
            <a:r>
              <a:rPr lang="fr-SN" sz="1400" dirty="0" err="1">
                <a:solidFill>
                  <a:srgbClr val="000000"/>
                </a:solidFill>
                <a:latin typeface="verdana" panose="020B0604030504040204" pitchFamily="34" charset="0"/>
              </a:rPr>
              <a:t>ControllerServlet</a:t>
            </a:r>
            <a:r>
              <a:rPr lang="fr-SN" sz="1400" b="1" dirty="0">
                <a:solidFill>
                  <a:srgbClr val="006699"/>
                </a:solidFill>
                <a:latin typeface="verdana" panose="020B0604030504040204" pitchFamily="34" charset="0"/>
              </a:rPr>
              <a:t>&lt;/url-pattern&gt;</a:t>
            </a:r>
            <a:r>
              <a:rPr lang="fr-SN" sz="1400" dirty="0">
                <a:solidFill>
                  <a:srgbClr val="000000"/>
                </a:solidFill>
                <a:latin typeface="verdana" panose="020B0604030504040204" pitchFamily="34" charset="0"/>
              </a:rPr>
              <a:t>  </a:t>
            </a:r>
          </a:p>
          <a:p>
            <a:r>
              <a:rPr lang="fr-SN" sz="1400" dirty="0">
                <a:solidFill>
                  <a:srgbClr val="000000"/>
                </a:solidFill>
                <a:latin typeface="verdana" panose="020B0604030504040204" pitchFamily="34" charset="0"/>
              </a:rPr>
              <a:t>  </a:t>
            </a:r>
            <a:r>
              <a:rPr lang="fr-SN" sz="1400" b="1" dirty="0">
                <a:solidFill>
                  <a:srgbClr val="006699"/>
                </a:solidFill>
                <a:latin typeface="verdana" panose="020B0604030504040204" pitchFamily="34" charset="0"/>
              </a:rPr>
              <a:t>&lt;/servlet-</a:t>
            </a:r>
            <a:r>
              <a:rPr lang="fr-SN" sz="1400" b="1" dirty="0" err="1">
                <a:solidFill>
                  <a:srgbClr val="006699"/>
                </a:solidFill>
                <a:latin typeface="verdana" panose="020B0604030504040204" pitchFamily="34" charset="0"/>
              </a:rPr>
              <a:t>mapping</a:t>
            </a:r>
            <a:r>
              <a:rPr lang="fr-SN" sz="1400" b="1" dirty="0">
                <a:solidFill>
                  <a:srgbClr val="006699"/>
                </a:solidFill>
                <a:latin typeface="verdana" panose="020B0604030504040204" pitchFamily="34" charset="0"/>
              </a:rPr>
              <a:t>&gt;</a:t>
            </a:r>
            <a:r>
              <a:rPr lang="fr-SN" sz="1400" dirty="0">
                <a:solidFill>
                  <a:srgbClr val="000000"/>
                </a:solidFill>
                <a:latin typeface="verdana" panose="020B0604030504040204" pitchFamily="34" charset="0"/>
              </a:rPr>
              <a:t>  </a:t>
            </a:r>
          </a:p>
          <a:p>
            <a:r>
              <a:rPr lang="fr-SN" sz="1400" b="1" dirty="0">
                <a:solidFill>
                  <a:srgbClr val="006699"/>
                </a:solidFill>
                <a:latin typeface="verdana" panose="020B0604030504040204" pitchFamily="34" charset="0"/>
              </a:rPr>
              <a:t>&lt;/web-</a:t>
            </a:r>
            <a:r>
              <a:rPr lang="fr-SN" sz="1400" b="1" dirty="0" err="1">
                <a:solidFill>
                  <a:srgbClr val="006699"/>
                </a:solidFill>
                <a:latin typeface="verdana" panose="020B0604030504040204" pitchFamily="34" charset="0"/>
              </a:rPr>
              <a:t>app</a:t>
            </a:r>
            <a:r>
              <a:rPr lang="fr-SN" sz="1400" b="1" dirty="0">
                <a:solidFill>
                  <a:srgbClr val="006699"/>
                </a:solidFill>
                <a:latin typeface="verdana" panose="020B0604030504040204" pitchFamily="34" charset="0"/>
              </a:rPr>
              <a:t>&gt;</a:t>
            </a:r>
            <a:r>
              <a:rPr lang="fr-SN" sz="1400" dirty="0">
                <a:solidFill>
                  <a:srgbClr val="000000"/>
                </a:solidFill>
                <a:latin typeface="verdana" panose="020B0604030504040204" pitchFamily="34" charset="0"/>
              </a:rPr>
              <a:t>  </a:t>
            </a:r>
          </a:p>
        </p:txBody>
      </p:sp>
      <p:sp>
        <p:nvSpPr>
          <p:cNvPr id="13" name="Espace réservé du contenu 2">
            <a:extLst>
              <a:ext uri="{FF2B5EF4-FFF2-40B4-BE49-F238E27FC236}">
                <a16:creationId xmlns:a16="http://schemas.microsoft.com/office/drawing/2014/main" id="{1D838C7A-0BB0-DF4B-A5F4-504B6098DA65}"/>
              </a:ext>
            </a:extLst>
          </p:cNvPr>
          <p:cNvSpPr txBox="1">
            <a:spLocks/>
          </p:cNvSpPr>
          <p:nvPr/>
        </p:nvSpPr>
        <p:spPr>
          <a:xfrm>
            <a:off x="1306396" y="3662501"/>
            <a:ext cx="10478982" cy="2326876"/>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1">
              <a:buClr>
                <a:srgbClr val="30ACEC">
                  <a:lumMod val="75000"/>
                </a:srgbClr>
              </a:buClr>
              <a:defRPr/>
            </a:pPr>
            <a:endParaRPr lang="fr-FR" sz="2400" dirty="0">
              <a:solidFill>
                <a:prstClr val="black"/>
              </a:solidFill>
            </a:endParaRPr>
          </a:p>
        </p:txBody>
      </p:sp>
    </p:spTree>
    <p:extLst>
      <p:ext uri="{BB962C8B-B14F-4D97-AF65-F5344CB8AC3E}">
        <p14:creationId xmlns:p14="http://schemas.microsoft.com/office/powerpoint/2010/main" val="316441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9" name="Titre 1"/>
          <p:cNvSpPr txBox="1">
            <a:spLocks/>
          </p:cNvSpPr>
          <p:nvPr/>
        </p:nvSpPr>
        <p:spPr>
          <a:xfrm>
            <a:off x="1199118" y="-173226"/>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Première page JSP</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7406" y="1154622"/>
            <a:ext cx="10473098" cy="4768340"/>
          </a:xfrm>
          <a:prstGeom prst="rect">
            <a:avLst/>
          </a:prstGeom>
        </p:spPr>
      </p:pic>
    </p:spTree>
    <p:extLst>
      <p:ext uri="{BB962C8B-B14F-4D97-AF65-F5344CB8AC3E}">
        <p14:creationId xmlns:p14="http://schemas.microsoft.com/office/powerpoint/2010/main" val="47327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9" name="Titre 1"/>
          <p:cNvSpPr txBox="1">
            <a:spLocks/>
          </p:cNvSpPr>
          <p:nvPr/>
        </p:nvSpPr>
        <p:spPr>
          <a:xfrm>
            <a:off x="1199118" y="-173226"/>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Première page JSP</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
        <p:nvSpPr>
          <p:cNvPr id="10" name="Espace réservé du contenu 2"/>
          <p:cNvSpPr>
            <a:spLocks noGrp="1"/>
          </p:cNvSpPr>
          <p:nvPr>
            <p:ph idx="1"/>
          </p:nvPr>
        </p:nvSpPr>
        <p:spPr>
          <a:xfrm>
            <a:off x="1491522" y="1291609"/>
            <a:ext cx="10700478" cy="2265979"/>
          </a:xfrm>
        </p:spPr>
        <p:txBody>
          <a:bodyPr>
            <a:normAutofit/>
          </a:bodyPr>
          <a:lstStyle/>
          <a:p>
            <a:pPr lvl="1"/>
            <a:r>
              <a:rPr lang="fr-FR" sz="3200" dirty="0"/>
              <a:t>Pour tester notre première page </a:t>
            </a:r>
            <a:r>
              <a:rPr lang="fr-FR" sz="3200" b="1" dirty="0">
                <a:solidFill>
                  <a:srgbClr val="FF0000"/>
                </a:solidFill>
              </a:rPr>
              <a:t>JSP</a:t>
            </a:r>
            <a:r>
              <a:rPr lang="fr-FR" sz="3200" dirty="0"/>
              <a:t> aller sur le navigateur et entrez l’url </a:t>
            </a:r>
            <a:r>
              <a:rPr lang="fr-FR" sz="3200" b="1" dirty="0">
                <a:solidFill>
                  <a:srgbClr val="FF0000"/>
                </a:solidFill>
                <a:latin typeface="Times New Roman" charset="0"/>
                <a:ea typeface="Times New Roman" charset="0"/>
                <a:cs typeface="Times New Roman" charset="0"/>
              </a:rPr>
              <a:t>« http://localhost:8080/</a:t>
            </a:r>
            <a:r>
              <a:rPr lang="fr-FR" sz="3200" b="1" dirty="0" err="1">
                <a:solidFill>
                  <a:srgbClr val="FF0000"/>
                </a:solidFill>
                <a:latin typeface="Times New Roman" charset="0"/>
                <a:ea typeface="Times New Roman" charset="0"/>
                <a:cs typeface="Times New Roman" charset="0"/>
              </a:rPr>
              <a:t>monprojet</a:t>
            </a:r>
            <a:r>
              <a:rPr lang="fr-FR" sz="3200" b="1" dirty="0">
                <a:solidFill>
                  <a:srgbClr val="FF0000"/>
                </a:solidFill>
                <a:latin typeface="Times New Roman" charset="0"/>
                <a:ea typeface="Times New Roman" charset="0"/>
                <a:cs typeface="Times New Roman" charset="0"/>
              </a:rPr>
              <a:t>/</a:t>
            </a:r>
            <a:r>
              <a:rPr lang="fr-FR" sz="3200" b="1" dirty="0" err="1">
                <a:solidFill>
                  <a:srgbClr val="FF0000"/>
                </a:solidFill>
                <a:latin typeface="Times New Roman" charset="0"/>
                <a:ea typeface="Times New Roman" charset="0"/>
                <a:cs typeface="Times New Roman" charset="0"/>
              </a:rPr>
              <a:t>maPremiereJSP.jsp</a:t>
            </a:r>
            <a:r>
              <a:rPr lang="fr-FR" sz="3200" b="1" dirty="0">
                <a:solidFill>
                  <a:srgbClr val="FF0000"/>
                </a:solidFill>
                <a:latin typeface="Times New Roman" charset="0"/>
                <a:ea typeface="Times New Roman" charset="0"/>
                <a:cs typeface="Times New Roman" charset="0"/>
              </a:rPr>
              <a:t> »</a:t>
            </a:r>
            <a:r>
              <a:rPr lang="fr-FR" sz="3200" dirty="0"/>
              <a:t> </a:t>
            </a:r>
          </a:p>
          <a:p>
            <a:pPr lvl="1"/>
            <a:r>
              <a:rPr lang="fr-FR" sz="3200" dirty="0"/>
              <a:t>On doit avoir la page suivante</a:t>
            </a: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7500" y="3992851"/>
            <a:ext cx="6586537" cy="2334751"/>
          </a:xfrm>
          <a:prstGeom prst="rect">
            <a:avLst/>
          </a:prstGeom>
        </p:spPr>
      </p:pic>
    </p:spTree>
    <p:extLst>
      <p:ext uri="{BB962C8B-B14F-4D97-AF65-F5344CB8AC3E}">
        <p14:creationId xmlns:p14="http://schemas.microsoft.com/office/powerpoint/2010/main" val="3492538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9" name="Titre 1"/>
          <p:cNvSpPr txBox="1">
            <a:spLocks/>
          </p:cNvSpPr>
          <p:nvPr/>
        </p:nvSpPr>
        <p:spPr>
          <a:xfrm>
            <a:off x="1199118" y="-173226"/>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Première page JSP</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
        <p:nvSpPr>
          <p:cNvPr id="10" name="Espace réservé du contenu 2"/>
          <p:cNvSpPr>
            <a:spLocks noGrp="1"/>
          </p:cNvSpPr>
          <p:nvPr>
            <p:ph idx="1"/>
          </p:nvPr>
        </p:nvSpPr>
        <p:spPr>
          <a:xfrm>
            <a:off x="1491522" y="685800"/>
            <a:ext cx="10700478" cy="6006927"/>
          </a:xfrm>
        </p:spPr>
        <p:txBody>
          <a:bodyPr>
            <a:normAutofit fontScale="77500" lnSpcReduction="20000"/>
          </a:bodyPr>
          <a:lstStyle/>
          <a:p>
            <a:pPr lvl="1"/>
            <a:r>
              <a:rPr lang="fr-FR" sz="3600" dirty="0"/>
              <a:t>Une page JSP commence toujours par la directive page: </a:t>
            </a:r>
            <a:r>
              <a:rPr lang="fr-FR" sz="3600" b="1" dirty="0">
                <a:solidFill>
                  <a:srgbClr val="FF0000"/>
                </a:solidFill>
              </a:rPr>
              <a:t>&lt;%@ page </a:t>
            </a:r>
            <a:r>
              <a:rPr lang="fr-FR" sz="3600" b="1" dirty="0" err="1">
                <a:solidFill>
                  <a:srgbClr val="FF0000"/>
                </a:solidFill>
              </a:rPr>
              <a:t>language</a:t>
            </a:r>
            <a:r>
              <a:rPr lang="fr-FR" sz="3600" b="1" dirty="0">
                <a:solidFill>
                  <a:srgbClr val="FF0000"/>
                </a:solidFill>
              </a:rPr>
              <a:t>="java" %&gt;</a:t>
            </a:r>
          </a:p>
          <a:p>
            <a:pPr lvl="1"/>
            <a:r>
              <a:rPr lang="fr-FR" sz="3600" dirty="0"/>
              <a:t>Le code java doit se trouver entre les balises </a:t>
            </a:r>
            <a:r>
              <a:rPr lang="fr-FR" sz="3600" b="1" dirty="0">
                <a:solidFill>
                  <a:srgbClr val="FF0000"/>
                </a:solidFill>
              </a:rPr>
              <a:t>&lt;%</a:t>
            </a:r>
            <a:r>
              <a:rPr lang="fr-FR" sz="3600" dirty="0"/>
              <a:t> et </a:t>
            </a:r>
            <a:r>
              <a:rPr lang="fr-FR" sz="3600" b="1" dirty="0">
                <a:solidFill>
                  <a:srgbClr val="FF0000"/>
                </a:solidFill>
              </a:rPr>
              <a:t>%&gt;</a:t>
            </a:r>
          </a:p>
          <a:p>
            <a:pPr lvl="1"/>
            <a:r>
              <a:rPr lang="fr-FR" sz="3600" dirty="0"/>
              <a:t>La page JSP sera compilée en servlet mais contrairement aux servlets, vous n’avez pas besoin de la déclarer dans un fichier </a:t>
            </a:r>
            <a:r>
              <a:rPr lang="fr-FR" sz="3600" b="1" dirty="0">
                <a:solidFill>
                  <a:srgbClr val="FF0000"/>
                </a:solidFill>
              </a:rPr>
              <a:t>web.xml</a:t>
            </a:r>
          </a:p>
          <a:p>
            <a:pPr lvl="1"/>
            <a:r>
              <a:rPr lang="fr-FR" sz="3600" dirty="0"/>
              <a:t>Il existe des variables prédéfinies utilisables directement dans la page, comme </a:t>
            </a:r>
            <a:r>
              <a:rPr lang="fr-FR" sz="3600" b="1" dirty="0">
                <a:solidFill>
                  <a:srgbClr val="FF0000"/>
                </a:solidFill>
              </a:rPr>
              <a:t>out</a:t>
            </a:r>
            <a:r>
              <a:rPr lang="fr-FR" sz="3600" dirty="0"/>
              <a:t> et d’autres qu’on verra par la suite. </a:t>
            </a:r>
            <a:r>
              <a:rPr lang="fr-FR" sz="3600" b="1" dirty="0">
                <a:solidFill>
                  <a:srgbClr val="FF0000"/>
                </a:solidFill>
              </a:rPr>
              <a:t>Exemple</a:t>
            </a:r>
            <a:r>
              <a:rPr lang="fr-FR" sz="3600" dirty="0"/>
              <a:t>: </a:t>
            </a:r>
            <a:r>
              <a:rPr lang="fr-FR" sz="3600" dirty="0">
                <a:solidFill>
                  <a:schemeClr val="accent1">
                    <a:lumMod val="50000"/>
                  </a:schemeClr>
                </a:solidFill>
              </a:rPr>
              <a:t>out.println ("exemple de page JSP ");</a:t>
            </a:r>
          </a:p>
          <a:p>
            <a:pPr lvl="1"/>
            <a:r>
              <a:rPr lang="fr-FR" sz="3600" dirty="0"/>
              <a:t>Pour mettre des commentaires, il en existe deux types:</a:t>
            </a:r>
          </a:p>
          <a:p>
            <a:pPr lvl="2">
              <a:buFont typeface="Wingdings" charset="2"/>
              <a:buChar char="ü"/>
            </a:pPr>
            <a:r>
              <a:rPr lang="fr-FR" sz="3600" b="1" dirty="0">
                <a:solidFill>
                  <a:srgbClr val="FF0000"/>
                </a:solidFill>
              </a:rPr>
              <a:t>&lt;%-- commentaire JSP --%&gt; </a:t>
            </a:r>
            <a:r>
              <a:rPr lang="fr-FR" sz="3600" dirty="0"/>
              <a:t>invisible dans le navigateur</a:t>
            </a:r>
          </a:p>
          <a:p>
            <a:pPr lvl="2">
              <a:buFont typeface="Wingdings" charset="2"/>
              <a:buChar char="ü"/>
            </a:pPr>
            <a:r>
              <a:rPr lang="fr-FR" sz="3600" b="1" dirty="0">
                <a:solidFill>
                  <a:srgbClr val="FF0000"/>
                </a:solidFill>
              </a:rPr>
              <a:t>&lt;!– commentaire HTML --&gt; </a:t>
            </a:r>
            <a:r>
              <a:rPr lang="fr-FR" sz="3600" dirty="0"/>
              <a:t>visible dans le navigateur (si vous faites Affichage/Source)</a:t>
            </a:r>
          </a:p>
        </p:txBody>
      </p:sp>
    </p:spTree>
    <p:extLst>
      <p:ext uri="{BB962C8B-B14F-4D97-AF65-F5344CB8AC3E}">
        <p14:creationId xmlns:p14="http://schemas.microsoft.com/office/powerpoint/2010/main" val="362683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9" name="Titre 1"/>
          <p:cNvSpPr txBox="1">
            <a:spLocks/>
          </p:cNvSpPr>
          <p:nvPr/>
        </p:nvSpPr>
        <p:spPr>
          <a:xfrm>
            <a:off x="1427721" y="-173226"/>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Cycle de vie d’une JSP</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6454" y="880136"/>
            <a:ext cx="9053513" cy="5630028"/>
          </a:xfrm>
          <a:prstGeom prst="rect">
            <a:avLst/>
          </a:prstGeom>
        </p:spPr>
      </p:pic>
    </p:spTree>
    <p:extLst>
      <p:ext uri="{BB962C8B-B14F-4D97-AF65-F5344CB8AC3E}">
        <p14:creationId xmlns:p14="http://schemas.microsoft.com/office/powerpoint/2010/main" val="3194594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10" name="Espace réservé du contenu 2"/>
          <p:cNvSpPr>
            <a:spLocks noGrp="1"/>
          </p:cNvSpPr>
          <p:nvPr>
            <p:ph idx="1"/>
          </p:nvPr>
        </p:nvSpPr>
        <p:spPr>
          <a:xfrm>
            <a:off x="1491522" y="685800"/>
            <a:ext cx="10700478" cy="6006927"/>
          </a:xfrm>
        </p:spPr>
        <p:txBody>
          <a:bodyPr>
            <a:noAutofit/>
          </a:bodyPr>
          <a:lstStyle/>
          <a:p>
            <a:pPr lvl="1"/>
            <a:r>
              <a:rPr lang="fr-FR" sz="2100" b="1" dirty="0">
                <a:solidFill>
                  <a:srgbClr val="FF0000"/>
                </a:solidFill>
              </a:rPr>
              <a:t>Génération de source java et compilation:</a:t>
            </a:r>
            <a:r>
              <a:rPr lang="fr-FR" sz="2100" dirty="0"/>
              <a:t> Lorsque le moteur de JSP reçoit pour la première fois une requête d’un fichier JSP, le processeur JSP analyse la page et convertit les balises JSP en code Java. Il enrobe ensuite les instructions HTML dans du code Java. Le code java généré est ensuite compilé en servlet. Le cycle de vie de la page JSP devient similaire au cycle de vie d’une servlet.</a:t>
            </a:r>
          </a:p>
          <a:p>
            <a:pPr lvl="1"/>
            <a:r>
              <a:rPr lang="fr-FR" sz="2100" b="1" dirty="0">
                <a:solidFill>
                  <a:srgbClr val="FF0000"/>
                </a:solidFill>
              </a:rPr>
              <a:t>Traitement de la requête:</a:t>
            </a:r>
            <a:r>
              <a:rPr lang="fr-FR" sz="2100" dirty="0"/>
              <a:t> Lorsque que la page JSP est compilée en servlet, le moteur de servlet crée une instance de la servlet et appelle la méthode </a:t>
            </a:r>
            <a:r>
              <a:rPr lang="fr-FR" sz="2100" b="1" dirty="0">
                <a:solidFill>
                  <a:srgbClr val="FF0000"/>
                </a:solidFill>
              </a:rPr>
              <a:t>« service ( ) » </a:t>
            </a:r>
            <a:r>
              <a:rPr lang="fr-FR" sz="2100" dirty="0"/>
              <a:t>en réponse à la demande. A chaque réception de requête, le moteur effectue une vérification afin de déterminer si le fichier JSP a été modifié depuis la dernière compilation. S’il a été modifié, le traitement de génération de source java et de compilation est à nouveau effectué. L’instance de servlet nouvellement chargée reçoit et traite la demande client.</a:t>
            </a:r>
          </a:p>
          <a:p>
            <a:pPr lvl="1"/>
            <a:r>
              <a:rPr lang="fr-FR" sz="2100" b="1" dirty="0">
                <a:solidFill>
                  <a:srgbClr val="FF0000"/>
                </a:solidFill>
              </a:rPr>
              <a:t>Arrêt:</a:t>
            </a:r>
            <a:r>
              <a:rPr lang="fr-FR" sz="2100" dirty="0"/>
              <a:t> Lorsque le moteur de servlet n’a plus besoin de la servlet ou qu’une nouvelle instance de la servlet est en cours de rechargement, il appelle la méthode </a:t>
            </a:r>
            <a:r>
              <a:rPr lang="fr-FR" sz="2100" b="1" dirty="0">
                <a:solidFill>
                  <a:srgbClr val="FF0000"/>
                </a:solidFill>
              </a:rPr>
              <a:t>« destroy ( ) ».</a:t>
            </a:r>
            <a:r>
              <a:rPr lang="fr-FR" sz="2100" dirty="0"/>
              <a:t> Comme pour les servlets, la machine virtuelle java (JVM) procède ensuite à une récupération des ressources mémoires qui avaient été allouées.</a:t>
            </a:r>
          </a:p>
        </p:txBody>
      </p:sp>
      <p:sp>
        <p:nvSpPr>
          <p:cNvPr id="7" name="Titre 1"/>
          <p:cNvSpPr txBox="1">
            <a:spLocks/>
          </p:cNvSpPr>
          <p:nvPr/>
        </p:nvSpPr>
        <p:spPr>
          <a:xfrm>
            <a:off x="1491522" y="0"/>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Cycle de vie d’une JSP</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spTree>
    <p:extLst>
      <p:ext uri="{BB962C8B-B14F-4D97-AF65-F5344CB8AC3E}">
        <p14:creationId xmlns:p14="http://schemas.microsoft.com/office/powerpoint/2010/main" val="2753378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a:xfrm>
            <a:off x="11419337" y="6327602"/>
            <a:ext cx="551167"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D57F1E4F-1CFF-5643-939E-217C01CDF565}" type="slidenum">
              <a:rPr kumimoji="0" lang="en-US" sz="1000" b="0" i="0" u="none" strike="noStrike" kern="1200" cap="none" spc="0" normalizeH="0" baseline="0" noProof="0" smtClean="0">
                <a:ln>
                  <a:noFill/>
                </a:ln>
                <a:solidFill>
                  <a:prstClr val="black"/>
                </a:solidFill>
                <a:effectLst/>
                <a:uLnTx/>
                <a:uFillTx/>
                <a:latin typeface="Corbel" panose="020B0503020204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6" name="ZoneTexte 5"/>
          <p:cNvSpPr txBox="1"/>
          <p:nvPr/>
        </p:nvSpPr>
        <p:spPr>
          <a:xfrm>
            <a:off x="554636" y="-779489"/>
            <a:ext cx="184731"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
        <p:nvSpPr>
          <p:cNvPr id="9" name="Titre 1"/>
          <p:cNvSpPr txBox="1">
            <a:spLocks/>
          </p:cNvSpPr>
          <p:nvPr/>
        </p:nvSpPr>
        <p:spPr>
          <a:xfrm>
            <a:off x="1427721" y="-173226"/>
            <a:ext cx="10670980" cy="97916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fr-FR" sz="4000" b="1" i="0" u="none" strike="noStrike" kern="1200" cap="none" spc="0" normalizeH="0" baseline="0" noProof="0" dirty="0">
                <a:ln w="3175" cmpd="sng">
                  <a:noFill/>
                </a:ln>
                <a:solidFill>
                  <a:srgbClr val="C00000"/>
                </a:solidFill>
                <a:effectLst/>
                <a:uLnTx/>
                <a:uFillTx/>
                <a:latin typeface="Corbel" panose="020B0503020204020204"/>
                <a:ea typeface="+mj-ea"/>
                <a:cs typeface="+mj-cs"/>
              </a:rPr>
              <a:t>Traitement d’une JSP</a:t>
            </a:r>
            <a:endParaRPr kumimoji="0" lang="fr-FR" sz="4000" b="1" i="0" u="none" strike="noStrike" kern="1200" cap="none" spc="0" normalizeH="0" baseline="0" noProof="0" dirty="0">
              <a:ln w="3175" cmpd="sng">
                <a:noFill/>
              </a:ln>
              <a:solidFill>
                <a:srgbClr val="0070C0"/>
              </a:solidFill>
              <a:effectLst/>
              <a:uLnTx/>
              <a:uFillTx/>
              <a:latin typeface="Corbel" panose="020B0503020204020204"/>
              <a:ea typeface="+mj-ea"/>
              <a:cs typeface="+mj-cs"/>
            </a:endParaRPr>
          </a:p>
        </p:txBody>
      </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3047" y="805935"/>
            <a:ext cx="8840327" cy="5715205"/>
          </a:xfrm>
          <a:prstGeom prst="rect">
            <a:avLst/>
          </a:prstGeom>
        </p:spPr>
      </p:pic>
    </p:spTree>
    <p:extLst>
      <p:ext uri="{BB962C8B-B14F-4D97-AF65-F5344CB8AC3E}">
        <p14:creationId xmlns:p14="http://schemas.microsoft.com/office/powerpoint/2010/main" val="28918042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253</TotalTime>
  <Words>3203</Words>
  <Application>Microsoft Macintosh PowerPoint</Application>
  <PresentationFormat>Grand écran</PresentationFormat>
  <Paragraphs>457</Paragraphs>
  <Slides>35</Slides>
  <Notes>34</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35</vt:i4>
      </vt:variant>
    </vt:vector>
  </HeadingPairs>
  <TitlesOfParts>
    <vt:vector size="45" baseType="lpstr">
      <vt:lpstr>.AppleSystemUIFont</vt:lpstr>
      <vt:lpstr>Arial</vt:lpstr>
      <vt:lpstr>Calibri</vt:lpstr>
      <vt:lpstr>Corbel</vt:lpstr>
      <vt:lpstr>Courier New</vt:lpstr>
      <vt:lpstr>Times New Roman</vt:lpstr>
      <vt:lpstr>Times-Roman</vt:lpstr>
      <vt:lpstr>verdana</vt:lpstr>
      <vt:lpstr>Wingdings</vt:lpstr>
      <vt:lpstr>Parallaxe</vt:lpstr>
      <vt:lpstr>JSP( Java Server Pages)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Microsoft Office User</dc:creator>
  <cp:lastModifiedBy>Microsoft Office User</cp:lastModifiedBy>
  <cp:revision>16</cp:revision>
  <dcterms:created xsi:type="dcterms:W3CDTF">2019-08-13T13:54:55Z</dcterms:created>
  <dcterms:modified xsi:type="dcterms:W3CDTF">2019-09-02T13:38:04Z</dcterms:modified>
</cp:coreProperties>
</file>