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9014"/>
    <a:srgbClr val="FBFBF5"/>
    <a:srgbClr val="F0EB0B"/>
    <a:srgbClr val="CCCC00"/>
    <a:srgbClr val="FF33CC"/>
    <a:srgbClr val="B4E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6E0C-3F51-4864-8595-0A7E0CCCD00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9430DD-93B7-4524-A4C2-99937481AE2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6E0C-3F51-4864-8595-0A7E0CCCD00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9430DD-93B7-4524-A4C2-99937481AE2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7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6E0C-3F51-4864-8595-0A7E0CCCD00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9430DD-93B7-4524-A4C2-99937481AE2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645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6E0C-3F51-4864-8595-0A7E0CCCD00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9430DD-93B7-4524-A4C2-99937481AE2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9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6E0C-3F51-4864-8595-0A7E0CCCD00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9430DD-93B7-4524-A4C2-99937481AE2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123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6E0C-3F51-4864-8595-0A7E0CCCD00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9430DD-93B7-4524-A4C2-99937481AE2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4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6E0C-3F51-4864-8595-0A7E0CCCD00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0DD-93B7-4524-A4C2-99937481AE2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43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6E0C-3F51-4864-8595-0A7E0CCCD00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0DD-93B7-4524-A4C2-99937481AE2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7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6E0C-3F51-4864-8595-0A7E0CCCD00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0DD-93B7-4524-A4C2-99937481AE2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3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6E0C-3F51-4864-8595-0A7E0CCCD00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9430DD-93B7-4524-A4C2-99937481AE2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4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6E0C-3F51-4864-8595-0A7E0CCCD00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9430DD-93B7-4524-A4C2-99937481AE2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5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6E0C-3F51-4864-8595-0A7E0CCCD00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9430DD-93B7-4524-A4C2-99937481AE2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6E0C-3F51-4864-8595-0A7E0CCCD00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0DD-93B7-4524-A4C2-99937481AE2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6E0C-3F51-4864-8595-0A7E0CCCD00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0DD-93B7-4524-A4C2-99937481AE2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6E0C-3F51-4864-8595-0A7E0CCCD00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30DD-93B7-4524-A4C2-99937481AE2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8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6E0C-3F51-4864-8595-0A7E0CCCD00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9430DD-93B7-4524-A4C2-99937481AE2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06E0C-3F51-4864-8595-0A7E0CCCD00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9430DD-93B7-4524-A4C2-99937481AE2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7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  <p:sldLayoutId id="2147484110" r:id="rId15"/>
    <p:sldLayoutId id="21474841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8854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362182"/>
            <a:ext cx="338437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fr-FR" altLang="fr-FR" sz="2000" b="1" dirty="0">
                <a:ln w="0"/>
                <a:solidFill>
                  <a:srgbClr val="E16E0F"/>
                </a:solidFill>
                <a:effectLst>
                  <a:reflection blurRad="6350" stA="53000" endA="300" endPos="35500" dir="5400000" sy="-90000" algn="bl" rotWithShape="0"/>
                </a:effectLst>
                <a:latin typeface="Constantia" panose="02030602050306030303" pitchFamily="18" charset="0"/>
              </a:rPr>
              <a:t>Réalisé par :</a:t>
            </a:r>
            <a:r>
              <a:rPr lang="fr-FR" altLang="fr-FR" sz="2000" b="1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Constantia" panose="02030602050306030303" pitchFamily="18" charset="0"/>
              </a:rPr>
              <a:t>  </a:t>
            </a:r>
            <a:endParaRPr lang="fr-FR" altLang="fr-FR" sz="2400" b="1" dirty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Constantia" panose="02030602050306030303" pitchFamily="18" charset="0"/>
            </a:endParaRPr>
          </a:p>
          <a:p>
            <a:pPr algn="ctr" eaLnBrk="1" hangingPunct="1">
              <a:defRPr/>
            </a:pPr>
            <a:r>
              <a:rPr lang="fr-FR" altLang="fr-FR" sz="2000" b="1" dirty="0" smtClean="0">
                <a:ln w="0">
                  <a:solidFill>
                    <a:schemeClr val="tx2"/>
                  </a:solidFill>
                </a:ln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Constantia" panose="02030602050306030303" pitchFamily="18" charset="0"/>
                <a:cs typeface="Times New Roman" panose="02020603050405020304" pitchFamily="18" charset="0"/>
              </a:rPr>
              <a:t>Maguette Seye</a:t>
            </a:r>
            <a:endParaRPr lang="fr-FR" altLang="fr-FR" sz="2000" b="1" dirty="0">
              <a:ln w="0">
                <a:solidFill>
                  <a:schemeClr val="tx2"/>
                </a:solidFill>
              </a:ln>
              <a:solidFill>
                <a:schemeClr val="accent6"/>
              </a:solidFill>
              <a:effectLst>
                <a:reflection blurRad="6350" stA="53000" endA="300" endPos="35500" dir="5400000" sy="-90000" algn="bl" rotWithShape="0"/>
              </a:effectLst>
              <a:latin typeface="Constantia" panose="02030602050306030303" pitchFamily="18" charset="0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fr-FR" altLang="fr-FR" sz="2000" b="1" dirty="0" smtClean="0">
                <a:ln w="0">
                  <a:solidFill>
                    <a:schemeClr val="tx2"/>
                  </a:solidFill>
                </a:ln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Constantia" panose="02030602050306030303" pitchFamily="18" charset="0"/>
                <a:cs typeface="Times New Roman" panose="02020603050405020304" pitchFamily="18" charset="0"/>
              </a:rPr>
              <a:t>Mamadou Absa Gueye</a:t>
            </a:r>
            <a:endParaRPr lang="fr-FR" altLang="fr-FR" sz="2000" b="1" dirty="0">
              <a:ln w="0">
                <a:solidFill>
                  <a:schemeClr val="tx2"/>
                </a:solidFill>
              </a:ln>
              <a:solidFill>
                <a:schemeClr val="accent6"/>
              </a:solidFill>
              <a:effectLst>
                <a:reflection blurRad="6350" stA="53000" endA="300" endPos="35500" dir="5400000" sy="-90000" algn="bl" rotWithShape="0"/>
              </a:effectLst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882333" y="2346307"/>
            <a:ext cx="10427335" cy="2908042"/>
          </a:xfrm>
          <a:prstGeom prst="flowChartPunchedTap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fr-FR" sz="3600" b="1" dirty="0" smtClean="0">
                <a:ln w="3175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  <a:cs typeface="Arial" charset="0"/>
              </a:rPr>
              <a:t>THEME : Système de pointage multifonctionnel par carte rfid et Empreinte digital</a:t>
            </a:r>
            <a:endParaRPr lang="fr-FR" sz="3600" b="1" dirty="0">
              <a:ln w="3175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gerian" panose="04020705040A02060702" pitchFamily="82" charset="0"/>
              <a:cs typeface="Arial" charset="0"/>
            </a:endParaRPr>
          </a:p>
        </p:txBody>
      </p:sp>
      <p:sp>
        <p:nvSpPr>
          <p:cNvPr id="7" name="ZoneTexte 7"/>
          <p:cNvSpPr txBox="1">
            <a:spLocks noChangeArrowheads="1"/>
          </p:cNvSpPr>
          <p:nvPr/>
        </p:nvSpPr>
        <p:spPr bwMode="auto">
          <a:xfrm>
            <a:off x="2952750" y="57150"/>
            <a:ext cx="6286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 dirty="0">
                <a:solidFill>
                  <a:schemeClr val="accent1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Ministère de l’enseignement supérieur et de la </a:t>
            </a:r>
            <a:r>
              <a:rPr lang="fr-FR" altLang="fr-FR" b="1" dirty="0" smtClean="0">
                <a:solidFill>
                  <a:schemeClr val="accent1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recherche  </a:t>
            </a:r>
            <a:endParaRPr lang="fr-FR" altLang="fr-FR" b="1" dirty="0">
              <a:solidFill>
                <a:schemeClr val="accent1"/>
              </a:solidFill>
              <a:latin typeface="Constantia" panose="02030602050306030303" pitchFamily="18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 dirty="0">
                <a:solidFill>
                  <a:schemeClr val="accent1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Université Alioune Diop de Bambey     </a:t>
            </a:r>
            <a:endParaRPr lang="fr-FR" altLang="fr-FR" dirty="0">
              <a:solidFill>
                <a:schemeClr val="accent1"/>
              </a:solidFill>
              <a:latin typeface="Constantia" panose="02030602050306030303" pitchFamily="18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99112" y="743584"/>
            <a:ext cx="993775" cy="982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279323" y="5285008"/>
            <a:ext cx="47527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fr-FR" altLang="fr-FR" sz="2000" b="1" dirty="0">
                <a:ln w="0"/>
                <a:solidFill>
                  <a:srgbClr val="E16E0F"/>
                </a:solidFill>
                <a:effectLst>
                  <a:reflection blurRad="6350" stA="53000" endA="300" endPos="35500" dir="5400000" sy="-90000" algn="bl" rotWithShape="0"/>
                </a:effectLst>
                <a:latin typeface="Constantia" panose="02030602050306030303" pitchFamily="18" charset="0"/>
              </a:rPr>
              <a:t>Encadreur :  </a:t>
            </a:r>
          </a:p>
          <a:p>
            <a:pPr algn="ctr" eaLnBrk="1" hangingPunct="1">
              <a:defRPr/>
            </a:pPr>
            <a:r>
              <a:rPr lang="fr-FR" altLang="fr-FR" sz="2000" b="1" dirty="0" smtClean="0">
                <a:ln w="0">
                  <a:solidFill>
                    <a:schemeClr val="tx2"/>
                  </a:solidFill>
                </a:ln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Constantia" panose="02030602050306030303" pitchFamily="18" charset="0"/>
                <a:cs typeface="Times New Roman" panose="02020603050405020304" pitchFamily="18" charset="0"/>
              </a:rPr>
              <a:t>Dr. Mohamed El - Amine </a:t>
            </a:r>
            <a:r>
              <a:rPr lang="fr-FR" altLang="fr-FR" sz="2000" b="1" dirty="0">
                <a:ln w="0">
                  <a:solidFill>
                    <a:schemeClr val="tx2"/>
                  </a:solidFill>
                </a:ln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Constantia" panose="02030602050306030303" pitchFamily="18" charset="0"/>
                <a:cs typeface="Times New Roman" panose="02020603050405020304" pitchFamily="18" charset="0"/>
              </a:rPr>
              <a:t>OUESSE</a:t>
            </a:r>
            <a:r>
              <a:rPr lang="fr-FR" altLang="fr-FR" sz="2000" b="1" dirty="0">
                <a:ln w="0">
                  <a:solidFill>
                    <a:schemeClr val="tx2"/>
                  </a:solidFill>
                </a:ln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Constantia" panose="02030602050306030303" pitchFamily="18" charset="0"/>
                <a:cs typeface="Arial" charset="0"/>
              </a:rPr>
              <a:t> </a:t>
            </a:r>
            <a:r>
              <a:rPr lang="fr-FR" altLang="fr-FR" sz="2000" b="1" dirty="0" smtClean="0">
                <a:ln w="0">
                  <a:solidFill>
                    <a:schemeClr val="tx2"/>
                  </a:solidFill>
                </a:ln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Constantia" panose="02030602050306030303" pitchFamily="18" charset="0"/>
                <a:cs typeface="Arial" charset="0"/>
              </a:rPr>
              <a:t>    </a:t>
            </a:r>
            <a:endParaRPr lang="fr-FR" altLang="fr-FR" sz="2000" b="1" dirty="0">
              <a:ln w="0">
                <a:solidFill>
                  <a:schemeClr val="tx2"/>
                </a:solidFill>
              </a:ln>
              <a:solidFill>
                <a:schemeClr val="accent6"/>
              </a:solidFill>
              <a:effectLst>
                <a:reflection blurRad="6350" stA="53000" endA="300" endPos="35500" dir="5400000" sy="-90000" algn="bl" rotWithShape="0"/>
              </a:effectLst>
              <a:latin typeface="Constantia" panose="02030602050306030303" pitchFamily="18" charset="0"/>
              <a:cs typeface="Arial" charset="0"/>
            </a:endParaRPr>
          </a:p>
        </p:txBody>
      </p:sp>
      <p:sp>
        <p:nvSpPr>
          <p:cNvPr id="10" name="ZoneTexte 1"/>
          <p:cNvSpPr txBox="1">
            <a:spLocks noChangeArrowheads="1"/>
          </p:cNvSpPr>
          <p:nvPr/>
        </p:nvSpPr>
        <p:spPr bwMode="auto">
          <a:xfrm>
            <a:off x="4907756" y="6519863"/>
            <a:ext cx="23764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1600" b="1" dirty="0">
                <a:ln>
                  <a:solidFill>
                    <a:schemeClr val="tx2"/>
                  </a:solidFill>
                </a:ln>
                <a:solidFill>
                  <a:schemeClr val="accent6"/>
                </a:solidFill>
                <a:effectLst>
                  <a:reflection blurRad="6350" stA="55000" endA="300" endPos="45500" dir="5400000" sy="-100000" algn="bl" rotWithShape="0"/>
                </a:effectLst>
                <a:latin typeface="Constantia" panose="02030602050306030303" pitchFamily="18" charset="0"/>
              </a:rPr>
              <a:t>Année </a:t>
            </a:r>
            <a:r>
              <a:rPr lang="fr-FR" altLang="fr-FR" sz="1600" b="1" dirty="0" smtClean="0">
                <a:ln>
                  <a:solidFill>
                    <a:schemeClr val="tx2"/>
                  </a:solidFill>
                </a:ln>
                <a:solidFill>
                  <a:schemeClr val="accent6"/>
                </a:solidFill>
                <a:effectLst>
                  <a:reflection blurRad="6350" stA="55000" endA="300" endPos="45500" dir="5400000" sy="-100000" algn="bl" rotWithShape="0"/>
                </a:effectLst>
                <a:latin typeface="Constantia" panose="02030602050306030303" pitchFamily="18" charset="0"/>
              </a:rPr>
              <a:t>2022 </a:t>
            </a:r>
            <a:r>
              <a:rPr lang="fr-FR" altLang="fr-FR" sz="1600" b="1" dirty="0">
                <a:ln>
                  <a:solidFill>
                    <a:schemeClr val="tx2"/>
                  </a:solidFill>
                </a:ln>
                <a:solidFill>
                  <a:schemeClr val="accent6"/>
                </a:solidFill>
                <a:effectLst>
                  <a:reflection blurRad="6350" stA="55000" endA="300" endPos="45500" dir="5400000" sy="-100000" algn="bl" rotWithShape="0"/>
                </a:effectLst>
                <a:latin typeface="Constantia" panose="02030602050306030303" pitchFamily="18" charset="0"/>
              </a:rPr>
              <a:t>– </a:t>
            </a:r>
            <a:r>
              <a:rPr lang="fr-FR" altLang="fr-FR" sz="1600" b="1" dirty="0" smtClean="0">
                <a:ln>
                  <a:solidFill>
                    <a:schemeClr val="tx2"/>
                  </a:solidFill>
                </a:ln>
                <a:solidFill>
                  <a:schemeClr val="accent6"/>
                </a:solidFill>
                <a:effectLst>
                  <a:reflection blurRad="6350" stA="55000" endA="300" endPos="45500" dir="5400000" sy="-100000" algn="bl" rotWithShape="0"/>
                </a:effectLst>
                <a:latin typeface="Constantia" panose="02030602050306030303" pitchFamily="18" charset="0"/>
              </a:rPr>
              <a:t>2023 </a:t>
            </a:r>
            <a:endParaRPr lang="fr-FR" altLang="fr-FR" sz="1600" b="1" dirty="0">
              <a:ln>
                <a:solidFill>
                  <a:schemeClr val="tx2"/>
                </a:solidFill>
              </a:ln>
              <a:solidFill>
                <a:schemeClr val="accent6"/>
              </a:solidFill>
              <a:effectLst>
                <a:reflection blurRad="6350" stA="55000" endA="300" endPos="45500" dir="5400000" sy="-100000" algn="bl" rotWithShape="0"/>
              </a:effectLst>
              <a:latin typeface="Constantia" panose="02030602050306030303" pitchFamily="18" charset="0"/>
            </a:endParaRPr>
          </a:p>
        </p:txBody>
      </p:sp>
      <p:sp>
        <p:nvSpPr>
          <p:cNvPr id="12" name="ZoneTexte 7"/>
          <p:cNvSpPr txBox="1">
            <a:spLocks noChangeArrowheads="1"/>
          </p:cNvSpPr>
          <p:nvPr/>
        </p:nvSpPr>
        <p:spPr bwMode="auto">
          <a:xfrm>
            <a:off x="2675255" y="1721429"/>
            <a:ext cx="71259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3200" b="1" dirty="0" smtClean="0">
                <a:solidFill>
                  <a:schemeClr val="accent1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Projet de mémoire de licence</a:t>
            </a:r>
            <a:endParaRPr lang="fr-FR" altLang="fr-FR" sz="3200" dirty="0">
              <a:solidFill>
                <a:schemeClr val="accent1"/>
              </a:solidFill>
              <a:latin typeface="Constantia" panose="0203060205030603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87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5"/>
          <p:cNvSpPr txBox="1">
            <a:spLocks/>
          </p:cNvSpPr>
          <p:nvPr/>
        </p:nvSpPr>
        <p:spPr>
          <a:xfrm>
            <a:off x="439905" y="201156"/>
            <a:ext cx="5035658" cy="723813"/>
          </a:xfrm>
          <a:prstGeom prst="round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>
              <a:defRPr/>
            </a:pPr>
            <a:r>
              <a:rPr lang="en-US" sz="5400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    PLAN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grpSp>
        <p:nvGrpSpPr>
          <p:cNvPr id="108" name="Groupe 107"/>
          <p:cNvGrpSpPr/>
          <p:nvPr/>
        </p:nvGrpSpPr>
        <p:grpSpPr>
          <a:xfrm>
            <a:off x="359238" y="1026002"/>
            <a:ext cx="5062873" cy="718291"/>
            <a:chOff x="412689" y="1278552"/>
            <a:chExt cx="4300794" cy="718291"/>
          </a:xfrm>
          <a:effectLst>
            <a:glow rad="63500">
              <a:schemeClr val="accent6">
                <a:satMod val="175000"/>
                <a:alpha val="40000"/>
              </a:schemeClr>
            </a:glow>
            <a:reflection blurRad="6350" stA="50000" endA="275" endPos="40000" dist="101600" dir="5400000" sy="-100000" algn="bl" rotWithShape="0"/>
          </a:effectLst>
        </p:grpSpPr>
        <p:sp>
          <p:nvSpPr>
            <p:cNvPr id="13" name="TextBox 47"/>
            <p:cNvSpPr txBox="1"/>
            <p:nvPr/>
          </p:nvSpPr>
          <p:spPr>
            <a:xfrm>
              <a:off x="1093694" y="1432918"/>
              <a:ext cx="3619789" cy="369721"/>
            </a:xfrm>
            <a:prstGeom prst="rect">
              <a:avLst/>
            </a:prstGeom>
            <a:ln>
              <a:solidFill>
                <a:srgbClr val="149014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cap="all" dirty="0">
                  <a:solidFill>
                    <a:srgbClr val="149014"/>
                  </a:solidFill>
                </a:rPr>
                <a:t> </a:t>
              </a:r>
              <a:r>
                <a:rPr lang="en-US" b="1" cap="all" dirty="0" smtClean="0">
                  <a:solidFill>
                    <a:srgbClr val="149014"/>
                  </a:solidFill>
                </a:rPr>
                <a:t> introduction</a:t>
              </a:r>
              <a:endParaRPr lang="en-US" b="1" cap="all" dirty="0">
                <a:solidFill>
                  <a:srgbClr val="149014"/>
                </a:solidFill>
              </a:endParaRPr>
            </a:p>
          </p:txBody>
        </p:sp>
        <p:sp>
          <p:nvSpPr>
            <p:cNvPr id="8" name="Oval 5"/>
            <p:cNvSpPr/>
            <p:nvPr/>
          </p:nvSpPr>
          <p:spPr>
            <a:xfrm>
              <a:off x="412689" y="1278552"/>
              <a:ext cx="773369" cy="718291"/>
            </a:xfrm>
            <a:prstGeom prst="dodec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rgbClr val="149014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dirty="0" smtClean="0">
                  <a:solidFill>
                    <a:schemeClr val="accent6">
                      <a:lumMod val="50000"/>
                    </a:schemeClr>
                  </a:solidFill>
                  <a:latin typeface="Algerian" panose="04020705040A02060702" pitchFamily="82" charset="0"/>
                </a:rPr>
                <a:t>1</a:t>
              </a:r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1244330" y="3083836"/>
            <a:ext cx="4177781" cy="718291"/>
            <a:chOff x="402659" y="3106954"/>
            <a:chExt cx="4347564" cy="718291"/>
          </a:xfrm>
          <a:effectLst>
            <a:glow rad="63500">
              <a:schemeClr val="accent6">
                <a:satMod val="175000"/>
                <a:alpha val="40000"/>
              </a:schemeClr>
            </a:glow>
            <a:reflection blurRad="6350" stA="50000" endA="275" endPos="40000" dist="101600" dir="5400000" sy="-100000" algn="bl" rotWithShape="0"/>
          </a:effectLst>
        </p:grpSpPr>
        <p:sp>
          <p:nvSpPr>
            <p:cNvPr id="98" name="TextBox 47"/>
            <p:cNvSpPr txBox="1"/>
            <p:nvPr/>
          </p:nvSpPr>
          <p:spPr>
            <a:xfrm>
              <a:off x="1130435" y="3269750"/>
              <a:ext cx="3619788" cy="369332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  <a:sp3d extrusionH="57150">
                <a:bevelT w="38100" h="38100"/>
              </a:sp3d>
            </a:bodyPr>
            <a:lstStyle/>
            <a:p>
              <a:pPr>
                <a:defRPr/>
              </a:pPr>
              <a:r>
                <a:rPr lang="fr-SN" b="1" cap="all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objectifs</a:t>
              </a:r>
              <a:endParaRPr lang="fr-SN" b="1" cap="all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9" name="Oval 5"/>
            <p:cNvSpPr/>
            <p:nvPr/>
          </p:nvSpPr>
          <p:spPr>
            <a:xfrm>
              <a:off x="402659" y="3106954"/>
              <a:ext cx="773369" cy="718291"/>
            </a:xfrm>
            <a:prstGeom prst="dodec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SN" sz="2800" dirty="0">
                  <a:solidFill>
                    <a:schemeClr val="accent6">
                      <a:lumMod val="50000"/>
                    </a:schemeClr>
                  </a:solidFill>
                  <a:latin typeface="Algerian" panose="04020705040A02060702" pitchFamily="82" charset="0"/>
                </a:rPr>
                <a:t>4</a:t>
              </a:r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1308842" y="4671633"/>
            <a:ext cx="4139507" cy="718291"/>
            <a:chOff x="466854" y="4950671"/>
            <a:chExt cx="4296506" cy="718291"/>
          </a:xfrm>
          <a:effectLst>
            <a:glow rad="63500">
              <a:schemeClr val="accent6">
                <a:satMod val="175000"/>
                <a:alpha val="40000"/>
              </a:schemeClr>
            </a:glow>
            <a:reflection blurRad="6350" stA="50000" endA="275" endPos="40000" dist="101600" dir="5400000" sy="-100000" algn="bl" rotWithShape="0"/>
          </a:effectLst>
        </p:grpSpPr>
        <p:sp>
          <p:nvSpPr>
            <p:cNvPr id="100" name="TextBox 47"/>
            <p:cNvSpPr txBox="1"/>
            <p:nvPr/>
          </p:nvSpPr>
          <p:spPr>
            <a:xfrm>
              <a:off x="1235935" y="5125150"/>
              <a:ext cx="3527425" cy="36933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  <a:sp3d extrusionH="57150">
                <a:bevelT w="38100" h="38100"/>
              </a:sp3d>
            </a:bodyPr>
            <a:lstStyle/>
            <a:p>
              <a:pPr>
                <a:defRPr/>
              </a:pPr>
              <a:r>
                <a:rPr lang="fr-SN" b="1" cap="all" dirty="0" smtClean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fr-SN" b="1" cap="all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3">
                      <a:lumMod val="75000"/>
                    </a:schemeClr>
                  </a:solidFill>
                </a:rPr>
                <a:t>Fonctionnalités</a:t>
              </a:r>
              <a:endParaRPr lang="fr-SN" b="1" cap="all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0" name="Oval 5"/>
            <p:cNvSpPr/>
            <p:nvPr/>
          </p:nvSpPr>
          <p:spPr>
            <a:xfrm>
              <a:off x="466854" y="4950671"/>
              <a:ext cx="773369" cy="718291"/>
            </a:xfrm>
            <a:prstGeom prst="dodec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SN" sz="2800" dirty="0">
                  <a:solidFill>
                    <a:schemeClr val="accent6">
                      <a:lumMod val="50000"/>
                    </a:schemeClr>
                  </a:solidFill>
                  <a:latin typeface="Algerian" panose="04020705040A02060702" pitchFamily="82" charset="0"/>
                </a:rPr>
                <a:t>6</a:t>
              </a:r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1230192" y="1650661"/>
            <a:ext cx="4245371" cy="718291"/>
            <a:chOff x="1240223" y="2090960"/>
            <a:chExt cx="5114396" cy="718291"/>
          </a:xfrm>
          <a:effectLst>
            <a:glow rad="63500">
              <a:schemeClr val="accent6">
                <a:satMod val="175000"/>
                <a:alpha val="40000"/>
              </a:schemeClr>
            </a:glow>
            <a:reflection blurRad="6350" stA="50000" endA="275" endPos="40000" dist="101600" dir="5400000" sy="-100000" algn="bl" rotWithShape="0"/>
          </a:effectLst>
        </p:grpSpPr>
        <p:sp>
          <p:nvSpPr>
            <p:cNvPr id="102" name="TextBox 47"/>
            <p:cNvSpPr txBox="1"/>
            <p:nvPr/>
          </p:nvSpPr>
          <p:spPr>
            <a:xfrm>
              <a:off x="1902691" y="2291201"/>
              <a:ext cx="4451928" cy="369332"/>
            </a:xfrm>
            <a:prstGeom prst="rect">
              <a:avLst/>
            </a:prstGeom>
            <a:ln>
              <a:solidFill>
                <a:srgbClr val="7030A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  <a:sp3d extrusionH="57150">
                <a:bevelT w="38100" h="38100"/>
              </a:sp3d>
            </a:bodyPr>
            <a:lstStyle/>
            <a:p>
              <a:pPr>
                <a:defRPr/>
              </a:pPr>
              <a:r>
                <a:rPr lang="fr-SN" b="1" cap="all" dirty="0" smtClean="0">
                  <a:solidFill>
                    <a:srgbClr val="7030A0"/>
                  </a:solidFill>
                </a:rPr>
                <a:t>  contexte </a:t>
              </a:r>
              <a:endParaRPr lang="fr-SN" b="1" cap="all" dirty="0">
                <a:solidFill>
                  <a:srgbClr val="7030A0"/>
                </a:solidFill>
              </a:endParaRPr>
            </a:p>
          </p:txBody>
        </p:sp>
        <p:sp>
          <p:nvSpPr>
            <p:cNvPr id="93" name="Oval 5"/>
            <p:cNvSpPr/>
            <p:nvPr/>
          </p:nvSpPr>
          <p:spPr>
            <a:xfrm>
              <a:off x="1240223" y="2090960"/>
              <a:ext cx="773369" cy="718291"/>
            </a:xfrm>
            <a:prstGeom prst="dodec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dirty="0" smtClean="0">
                  <a:solidFill>
                    <a:schemeClr val="accent6">
                      <a:lumMod val="50000"/>
                    </a:schemeClr>
                  </a:solidFill>
                  <a:latin typeface="Algerian" panose="04020705040A02060702" pitchFamily="82" charset="0"/>
                </a:rPr>
                <a:t>2</a:t>
              </a:r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111" name="Groupe 110"/>
          <p:cNvGrpSpPr/>
          <p:nvPr/>
        </p:nvGrpSpPr>
        <p:grpSpPr>
          <a:xfrm>
            <a:off x="439904" y="3784653"/>
            <a:ext cx="5035659" cy="718291"/>
            <a:chOff x="1318959" y="3945663"/>
            <a:chExt cx="5035659" cy="718291"/>
          </a:xfrm>
          <a:effectLst>
            <a:glow rad="63500">
              <a:schemeClr val="accent6">
                <a:satMod val="175000"/>
                <a:alpha val="40000"/>
              </a:schemeClr>
            </a:glow>
            <a:reflection blurRad="6350" stA="50000" endA="275" endPos="40000" dist="101600" dir="5400000" sy="-100000" algn="bl" rotWithShape="0"/>
          </a:effectLst>
        </p:grpSpPr>
        <p:sp>
          <p:nvSpPr>
            <p:cNvPr id="99" name="TextBox 47"/>
            <p:cNvSpPr txBox="1"/>
            <p:nvPr/>
          </p:nvSpPr>
          <p:spPr>
            <a:xfrm>
              <a:off x="2010178" y="4166685"/>
              <a:ext cx="4344440" cy="369332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  <a:sp3d extrusionH="57150">
                <a:bevelT w="38100" h="38100"/>
              </a:sp3d>
            </a:bodyPr>
            <a:lstStyle/>
            <a:p>
              <a:pPr>
                <a:defRPr/>
              </a:pPr>
              <a:r>
                <a:rPr lang="fr-SN" b="1" cap="all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choix des technologies utilisés</a:t>
              </a:r>
              <a:endParaRPr lang="fr-SN" b="1" cap="all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4" name="Oval 5"/>
            <p:cNvSpPr/>
            <p:nvPr/>
          </p:nvSpPr>
          <p:spPr>
            <a:xfrm>
              <a:off x="1318959" y="3945663"/>
              <a:ext cx="773369" cy="718291"/>
            </a:xfrm>
            <a:prstGeom prst="dodec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SN" sz="2800" dirty="0">
                  <a:solidFill>
                    <a:schemeClr val="accent6">
                      <a:lumMod val="50000"/>
                    </a:schemeClr>
                  </a:solidFill>
                  <a:latin typeface="Algerian" panose="04020705040A02060702" pitchFamily="82" charset="0"/>
                </a:rPr>
                <a:t>5</a:t>
              </a:r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412690" y="5389923"/>
            <a:ext cx="5035659" cy="718291"/>
            <a:chOff x="1318960" y="5786741"/>
            <a:chExt cx="5035659" cy="718291"/>
          </a:xfrm>
          <a:effectLst>
            <a:glow rad="63500">
              <a:schemeClr val="accent6">
                <a:satMod val="175000"/>
                <a:alpha val="40000"/>
              </a:schemeClr>
            </a:glow>
            <a:reflection blurRad="6350" stA="50000" endA="275" endPos="40000" dist="101600" dir="5400000" sy="-100000" algn="bl" rotWithShape="0"/>
          </a:effectLst>
        </p:grpSpPr>
        <p:sp>
          <p:nvSpPr>
            <p:cNvPr id="104" name="TextBox 47"/>
            <p:cNvSpPr txBox="1"/>
            <p:nvPr/>
          </p:nvSpPr>
          <p:spPr>
            <a:xfrm>
              <a:off x="2010178" y="5961220"/>
              <a:ext cx="4344441" cy="369332"/>
            </a:xfrm>
            <a:prstGeom prst="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  <a:sp3d extrusionH="57150">
                <a:bevelT w="38100" h="38100"/>
              </a:sp3d>
            </a:bodyPr>
            <a:lstStyle/>
            <a:p>
              <a:pPr>
                <a:defRPr/>
              </a:pPr>
              <a:r>
                <a:rPr lang="en-US" b="1" cap="all" dirty="0" smtClean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</a:rPr>
                <a:t> conclusion</a:t>
              </a:r>
              <a:endParaRPr lang="en-US" b="1" cap="all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103" name="Oval 5"/>
            <p:cNvSpPr/>
            <p:nvPr/>
          </p:nvSpPr>
          <p:spPr>
            <a:xfrm>
              <a:off x="1318960" y="5786741"/>
              <a:ext cx="773369" cy="718291"/>
            </a:xfrm>
            <a:prstGeom prst="dodec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4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SN" sz="2800" dirty="0">
                  <a:solidFill>
                    <a:schemeClr val="accent6">
                      <a:lumMod val="50000"/>
                    </a:schemeClr>
                  </a:solidFill>
                  <a:latin typeface="Algerian" panose="04020705040A02060702" pitchFamily="82" charset="0"/>
                </a:rPr>
                <a:t>7</a:t>
              </a:r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439904" y="2360002"/>
            <a:ext cx="5035658" cy="718291"/>
            <a:chOff x="1240223" y="2122861"/>
            <a:chExt cx="5176446" cy="718291"/>
          </a:xfrm>
          <a:effectLst>
            <a:glow rad="63500">
              <a:schemeClr val="accent6">
                <a:satMod val="175000"/>
                <a:alpha val="40000"/>
              </a:schemeClr>
            </a:glow>
            <a:reflection blurRad="6350" stA="50000" endA="275" endPos="40000" dist="101600" dir="5400000" sy="-100000" algn="bl" rotWithShape="0"/>
          </a:effectLst>
        </p:grpSpPr>
        <p:sp>
          <p:nvSpPr>
            <p:cNvPr id="22" name="TextBox 47"/>
            <p:cNvSpPr txBox="1"/>
            <p:nvPr/>
          </p:nvSpPr>
          <p:spPr>
            <a:xfrm>
              <a:off x="1964741" y="2291834"/>
              <a:ext cx="4451928" cy="369332"/>
            </a:xfrm>
            <a:prstGeom prst="rect">
              <a:avLst/>
            </a:prstGeom>
            <a:ln>
              <a:solidFill>
                <a:srgbClr val="7030A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  <a:sp3d extrusionH="57150">
                <a:bevelT w="38100" h="38100"/>
              </a:sp3d>
            </a:bodyPr>
            <a:lstStyle/>
            <a:p>
              <a:pPr>
                <a:defRPr/>
              </a:pPr>
              <a:r>
                <a:rPr lang="fr-SN" b="1" cap="all" dirty="0" smtClean="0">
                  <a:solidFill>
                    <a:srgbClr val="7030A0"/>
                  </a:solidFill>
                </a:rPr>
                <a:t> problématique</a:t>
              </a:r>
              <a:endParaRPr lang="fr-SN" b="1" cap="all" dirty="0">
                <a:solidFill>
                  <a:srgbClr val="7030A0"/>
                </a:solidFill>
              </a:endParaRPr>
            </a:p>
          </p:txBody>
        </p:sp>
        <p:sp>
          <p:nvSpPr>
            <p:cNvPr id="23" name="Oval 5"/>
            <p:cNvSpPr/>
            <p:nvPr/>
          </p:nvSpPr>
          <p:spPr>
            <a:xfrm>
              <a:off x="1240223" y="2122861"/>
              <a:ext cx="773369" cy="718291"/>
            </a:xfrm>
            <a:prstGeom prst="dodec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SN" sz="2800" dirty="0">
                  <a:solidFill>
                    <a:schemeClr val="accent6">
                      <a:lumMod val="50000"/>
                    </a:schemeClr>
                  </a:solidFill>
                  <a:latin typeface="Algerian" panose="04020705040A02060702" pitchFamily="82" charset="0"/>
                </a:rPr>
                <a:t>3</a:t>
              </a:r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1201367" y="6093757"/>
            <a:ext cx="4274196" cy="718291"/>
            <a:chOff x="1175458" y="5786741"/>
            <a:chExt cx="5179161" cy="718291"/>
          </a:xfrm>
          <a:effectLst>
            <a:glow rad="63500">
              <a:schemeClr val="accent6">
                <a:satMod val="175000"/>
                <a:alpha val="40000"/>
              </a:schemeClr>
            </a:glow>
            <a:reflection blurRad="6350" stA="50000" endA="275" endPos="40000" dist="101600" dir="5400000" sy="-100000" algn="bl" rotWithShape="0"/>
          </a:effectLst>
        </p:grpSpPr>
        <p:sp>
          <p:nvSpPr>
            <p:cNvPr id="25" name="TextBox 47"/>
            <p:cNvSpPr txBox="1"/>
            <p:nvPr/>
          </p:nvSpPr>
          <p:spPr>
            <a:xfrm>
              <a:off x="2010178" y="5961220"/>
              <a:ext cx="4344441" cy="369332"/>
            </a:xfrm>
            <a:prstGeom prst="rect">
              <a:avLst/>
            </a:prstGeom>
            <a:ln>
              <a:solidFill>
                <a:srgbClr val="149014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  <a:sp3d extrusionH="57150">
                <a:bevelT w="38100" h="38100"/>
              </a:sp3d>
            </a:bodyPr>
            <a:lstStyle/>
            <a:p>
              <a:pPr>
                <a:defRPr/>
              </a:pPr>
              <a:r>
                <a:rPr lang="en-US" b="1" cap="all" dirty="0" smtClean="0">
                  <a:ln>
                    <a:solidFill>
                      <a:schemeClr val="accent1"/>
                    </a:solidFill>
                  </a:ln>
                  <a:solidFill>
                    <a:srgbClr val="149014"/>
                  </a:solidFill>
                </a:rPr>
                <a:t> </a:t>
              </a:r>
              <a:r>
                <a:rPr lang="en-US" b="1" cap="all" dirty="0" smtClean="0">
                  <a:ln>
                    <a:solidFill>
                      <a:srgbClr val="149014"/>
                    </a:solidFill>
                  </a:ln>
                  <a:solidFill>
                    <a:srgbClr val="149014"/>
                  </a:solidFill>
                </a:rPr>
                <a:t>Demonstration</a:t>
              </a:r>
              <a:endParaRPr lang="en-US" b="1" cap="all" dirty="0">
                <a:ln>
                  <a:solidFill>
                    <a:srgbClr val="149014"/>
                  </a:solidFill>
                </a:ln>
                <a:solidFill>
                  <a:srgbClr val="149014"/>
                </a:solidFill>
              </a:endParaRPr>
            </a:p>
          </p:txBody>
        </p:sp>
        <p:sp>
          <p:nvSpPr>
            <p:cNvPr id="26" name="Oval 5"/>
            <p:cNvSpPr/>
            <p:nvPr/>
          </p:nvSpPr>
          <p:spPr>
            <a:xfrm>
              <a:off x="1175458" y="5786741"/>
              <a:ext cx="916872" cy="718291"/>
            </a:xfrm>
            <a:prstGeom prst="dodec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rgbClr val="149014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dirty="0" smtClean="0">
                  <a:solidFill>
                    <a:schemeClr val="accent6">
                      <a:lumMod val="50000"/>
                    </a:schemeClr>
                  </a:solidFill>
                  <a:latin typeface="Algerian" panose="04020705040A02060702" pitchFamily="82" charset="0"/>
                </a:rPr>
                <a:t>8</a:t>
              </a:r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76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an vers le haut 1"/>
          <p:cNvSpPr/>
          <p:nvPr/>
        </p:nvSpPr>
        <p:spPr>
          <a:xfrm>
            <a:off x="2204185" y="472258"/>
            <a:ext cx="6930190" cy="697885"/>
          </a:xfrm>
          <a:prstGeom prst="ribbon2">
            <a:avLst/>
          </a:prstGeom>
          <a:solidFill>
            <a:schemeClr val="bg1">
              <a:lumMod val="95000"/>
            </a:schemeClr>
          </a:solidFill>
          <a:ln>
            <a:solidFill>
              <a:srgbClr val="149014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cap="all" dirty="0">
                <a:solidFill>
                  <a:srgbClr val="149014"/>
                </a:solidFill>
              </a:rPr>
              <a:t>introduction</a:t>
            </a:r>
            <a:endParaRPr lang="en-US" sz="2000" b="1" cap="all" dirty="0">
              <a:solidFill>
                <a:srgbClr val="149014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58" y="1779364"/>
            <a:ext cx="7254003" cy="4108612"/>
          </a:xfrm>
          <a:prstGeom prst="roundRect">
            <a:avLst>
              <a:gd name="adj" fmla="val 16667"/>
            </a:avLst>
          </a:prstGeom>
          <a:ln w="76200">
            <a:solidFill>
              <a:srgbClr val="149014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0936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510" y="2955637"/>
            <a:ext cx="7379854" cy="46274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19" y="-776556"/>
            <a:ext cx="7056581" cy="3852265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381" y="-646545"/>
            <a:ext cx="5791200" cy="7970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 1"/>
          <p:cNvSpPr/>
          <p:nvPr/>
        </p:nvSpPr>
        <p:spPr>
          <a:xfrm>
            <a:off x="0" y="185931"/>
            <a:ext cx="5541819" cy="110799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SN" sz="6000" b="1" dirty="0">
                <a:ln w="660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fr-SN" sz="6600" b="1" dirty="0">
                <a:ln w="660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contexte</a:t>
            </a:r>
            <a:endParaRPr lang="en-US" sz="4400" b="1" dirty="0">
              <a:ln w="6600">
                <a:solidFill>
                  <a:srgbClr val="7030A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7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an vers le bas 1"/>
          <p:cNvSpPr/>
          <p:nvPr/>
        </p:nvSpPr>
        <p:spPr>
          <a:xfrm>
            <a:off x="1879064" y="187533"/>
            <a:ext cx="9581416" cy="918270"/>
          </a:xfrm>
          <a:prstGeom prst="ribbon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SN" sz="4400" b="1" dirty="0" smtClean="0">
                <a:ln w="660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problématique</a:t>
            </a:r>
            <a:endParaRPr lang="en-US" sz="2000" b="1" cap="all" dirty="0">
              <a:ln w="6600">
                <a:solidFill>
                  <a:srgbClr val="7030A0"/>
                </a:solidFill>
                <a:prstDash val="solid"/>
              </a:ln>
              <a:solidFill>
                <a:srgbClr val="149014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658" y="3011795"/>
            <a:ext cx="2894740" cy="1903874"/>
          </a:xfrm>
          <a:prstGeom prst="ellipse">
            <a:avLst/>
          </a:prstGeom>
          <a:ln w="3175">
            <a:solidFill>
              <a:schemeClr val="tx1"/>
            </a:solidFill>
          </a:ln>
          <a:effectLst>
            <a:glow rad="12700">
              <a:srgbClr val="7030A0">
                <a:alpha val="28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12500"/>
          </a:effectLst>
        </p:spPr>
      </p:pic>
      <p:grpSp>
        <p:nvGrpSpPr>
          <p:cNvPr id="4" name="Groupe 3"/>
          <p:cNvGrpSpPr/>
          <p:nvPr/>
        </p:nvGrpSpPr>
        <p:grpSpPr>
          <a:xfrm>
            <a:off x="5713887" y="1250964"/>
            <a:ext cx="2976251" cy="2150010"/>
            <a:chOff x="609452" y="1133006"/>
            <a:chExt cx="2976251" cy="2150010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52" y="1133006"/>
              <a:ext cx="2976251" cy="1556609"/>
            </a:xfrm>
            <a:prstGeom prst="ellipse">
              <a:avLst/>
            </a:prstGeom>
            <a:ln w="3175">
              <a:solidFill>
                <a:schemeClr val="tx1"/>
              </a:solidFill>
            </a:ln>
            <a:effectLst>
              <a:glow rad="12700">
                <a:srgbClr val="7030A0">
                  <a:alpha val="28000"/>
                </a:srgbClr>
              </a:glow>
              <a:outerShdw blurRad="50800" dist="38100" dir="8100000" algn="tr" rotWithShape="0">
                <a:prstClr val="black">
                  <a:alpha val="40000"/>
                </a:prstClr>
              </a:outerShdw>
              <a:softEdge rad="112500"/>
            </a:effectLst>
          </p:spPr>
        </p:pic>
        <p:sp>
          <p:nvSpPr>
            <p:cNvPr id="11" name="ZoneTexte 1"/>
            <p:cNvSpPr txBox="1">
              <a:spLocks noChangeArrowheads="1"/>
            </p:cNvSpPr>
            <p:nvPr/>
          </p:nvSpPr>
          <p:spPr bwMode="auto">
            <a:xfrm>
              <a:off x="732786" y="2913684"/>
              <a:ext cx="23764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fr-FR" b="1" dirty="0" smtClean="0">
                  <a:ln>
                    <a:solidFill>
                      <a:srgbClr val="7030A0"/>
                    </a:solidFill>
                  </a:ln>
                  <a:solidFill>
                    <a:schemeClr val="accent6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couteux</a:t>
              </a:r>
              <a:endParaRPr lang="fr-FR" altLang="fr-FR" sz="1400" b="1" dirty="0">
                <a:ln>
                  <a:solidFill>
                    <a:srgbClr val="7030A0"/>
                  </a:solidFill>
                </a:ln>
                <a:solidFill>
                  <a:schemeClr val="accent6"/>
                </a:solidFill>
                <a:effectLst>
                  <a:reflection blurRad="6350" stA="55000" endA="300" endPos="45500" dir="5400000" sy="-100000" algn="bl" rotWithShape="0"/>
                </a:effectLst>
                <a:latin typeface="Constantia" panose="02030602050306030303" pitchFamily="18" charset="0"/>
              </a:endParaRPr>
            </a:p>
          </p:txBody>
        </p:sp>
      </p:grpSp>
      <p:sp>
        <p:nvSpPr>
          <p:cNvPr id="13" name="ZoneTexte 1"/>
          <p:cNvSpPr txBox="1">
            <a:spLocks noChangeArrowheads="1"/>
          </p:cNvSpPr>
          <p:nvPr/>
        </p:nvSpPr>
        <p:spPr bwMode="auto">
          <a:xfrm>
            <a:off x="9113658" y="5017080"/>
            <a:ext cx="27180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fr-FR" sz="1600" b="1" dirty="0" smtClean="0">
                <a:ln>
                  <a:solidFill>
                    <a:srgbClr val="7030A0"/>
                  </a:solidFill>
                </a:ln>
                <a:solidFill>
                  <a:schemeClr val="accent6"/>
                </a:solidFill>
                <a:effectLst>
                  <a:reflection blurRad="6350" stA="55000" endA="300" endPos="45500" dir="5400000" sy="-100000" algn="bl" rotWithShape="0"/>
                </a:effectLst>
                <a:latin typeface="Constantia" panose="02030602050306030303" pitchFamily="18" charset="0"/>
              </a:rPr>
              <a:t>lent</a:t>
            </a:r>
            <a:endParaRPr lang="fr-FR" altLang="fr-FR" sz="1400" b="1" dirty="0">
              <a:ln>
                <a:solidFill>
                  <a:srgbClr val="7030A0"/>
                </a:solidFill>
              </a:ln>
              <a:solidFill>
                <a:schemeClr val="accent6"/>
              </a:solidFill>
              <a:effectLst>
                <a:reflection blurRad="6350" stA="55000" endA="300" endPos="45500" dir="5400000" sy="-100000" algn="bl" rotWithShape="0"/>
              </a:effectLst>
              <a:latin typeface="Constantia" panose="02030602050306030303" pitchFamily="18" charset="0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5579701" y="4827101"/>
            <a:ext cx="3052732" cy="2001679"/>
            <a:chOff x="2667802" y="4855425"/>
            <a:chExt cx="3052732" cy="200167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802" y="4855425"/>
              <a:ext cx="2834640" cy="1632347"/>
            </a:xfrm>
            <a:prstGeom prst="ellipse">
              <a:avLst/>
            </a:prstGeom>
            <a:ln w="3175">
              <a:solidFill>
                <a:schemeClr val="tx1"/>
              </a:solidFill>
            </a:ln>
            <a:effectLst>
              <a:glow rad="12700">
                <a:srgbClr val="7030A0">
                  <a:alpha val="28000"/>
                </a:srgbClr>
              </a:glow>
              <a:outerShdw blurRad="50800" dist="38100" dir="8100000" algn="tr" rotWithShape="0">
                <a:prstClr val="black">
                  <a:alpha val="40000"/>
                </a:prstClr>
              </a:outerShdw>
              <a:softEdge rad="112500"/>
            </a:effectLst>
          </p:spPr>
        </p:pic>
        <p:sp>
          <p:nvSpPr>
            <p:cNvPr id="14" name="ZoneTexte 1"/>
            <p:cNvSpPr txBox="1">
              <a:spLocks noChangeArrowheads="1"/>
            </p:cNvSpPr>
            <p:nvPr/>
          </p:nvSpPr>
          <p:spPr bwMode="auto">
            <a:xfrm>
              <a:off x="2896878" y="6487772"/>
              <a:ext cx="28236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fr-FR" b="1" dirty="0" smtClean="0">
                  <a:ln>
                    <a:solidFill>
                      <a:srgbClr val="7030A0"/>
                    </a:solidFill>
                  </a:ln>
                  <a:solidFill>
                    <a:schemeClr val="accent6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Usurpation d’identité</a:t>
              </a:r>
              <a:endParaRPr lang="fr-FR" altLang="fr-FR" sz="1400" b="1" dirty="0">
                <a:ln>
                  <a:solidFill>
                    <a:srgbClr val="7030A0"/>
                  </a:solidFill>
                </a:ln>
                <a:solidFill>
                  <a:schemeClr val="accent6"/>
                </a:solidFill>
                <a:effectLst>
                  <a:reflection blurRad="6350" stA="55000" endA="300" endPos="45500" dir="5400000" sy="-100000" algn="bl" rotWithShape="0"/>
                </a:effectLst>
                <a:latin typeface="Constantia" panose="02030602050306030303" pitchFamily="18" charset="0"/>
              </a:endParaRP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-1" y="2179782"/>
            <a:ext cx="3815343" cy="3602182"/>
            <a:chOff x="3756323" y="1986981"/>
            <a:chExt cx="2509938" cy="2493471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6323" y="1986981"/>
              <a:ext cx="2486776" cy="2081185"/>
            </a:xfrm>
            <a:prstGeom prst="ellipse">
              <a:avLst/>
            </a:prstGeom>
            <a:ln w="3175">
              <a:solidFill>
                <a:schemeClr val="tx1"/>
              </a:solidFill>
            </a:ln>
            <a:effectLst>
              <a:glow rad="12700">
                <a:srgbClr val="7030A0">
                  <a:alpha val="28000"/>
                </a:srgbClr>
              </a:glow>
              <a:outerShdw blurRad="50800" dist="38100" dir="8100000" algn="tr" rotWithShape="0">
                <a:prstClr val="black">
                  <a:alpha val="40000"/>
                </a:prstClr>
              </a:outerShdw>
              <a:softEdge rad="112500"/>
            </a:effectLst>
          </p:spPr>
        </p:pic>
        <p:sp>
          <p:nvSpPr>
            <p:cNvPr id="23" name="Rectangle 22"/>
            <p:cNvSpPr/>
            <p:nvPr/>
          </p:nvSpPr>
          <p:spPr>
            <a:xfrm>
              <a:off x="3965375" y="4111120"/>
              <a:ext cx="23008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fr-FR" b="1" dirty="0" smtClean="0">
                  <a:ln>
                    <a:solidFill>
                      <a:srgbClr val="7030A0"/>
                    </a:solidFill>
                  </a:ln>
                  <a:solidFill>
                    <a:schemeClr val="accent6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Pointage par feuille</a:t>
              </a:r>
              <a:endParaRPr lang="fr-FR" altLang="fr-FR" sz="1400" b="1" dirty="0">
                <a:ln>
                  <a:solidFill>
                    <a:srgbClr val="7030A0"/>
                  </a:solidFill>
                </a:ln>
                <a:solidFill>
                  <a:schemeClr val="accent6"/>
                </a:solidFill>
                <a:effectLst>
                  <a:reflection blurRad="6350" stA="55000" endA="300" endPos="45500" dir="5400000" sy="-100000" algn="bl" rotWithShape="0"/>
                </a:effectLst>
                <a:latin typeface="Constantia" panose="02030602050306030303" pitchFamily="18" charset="0"/>
              </a:endParaRPr>
            </a:p>
          </p:txBody>
        </p:sp>
      </p:grpSp>
      <p:sp>
        <p:nvSpPr>
          <p:cNvPr id="30" name="Flèche gauche 29"/>
          <p:cNvSpPr/>
          <p:nvPr/>
        </p:nvSpPr>
        <p:spPr>
          <a:xfrm rot="9532550">
            <a:off x="3835383" y="2061273"/>
            <a:ext cx="1157239" cy="484632"/>
          </a:xfrm>
          <a:prstGeom prst="leftArrow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Flèche gauche 30"/>
          <p:cNvSpPr/>
          <p:nvPr/>
        </p:nvSpPr>
        <p:spPr>
          <a:xfrm rot="12959426">
            <a:off x="4006849" y="5200364"/>
            <a:ext cx="1206935" cy="447374"/>
          </a:xfrm>
          <a:prstGeom prst="leftArrow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èche gauche 31"/>
          <p:cNvSpPr/>
          <p:nvPr/>
        </p:nvSpPr>
        <p:spPr>
          <a:xfrm rot="10800000">
            <a:off x="6356884" y="3768612"/>
            <a:ext cx="1690255" cy="484632"/>
          </a:xfrm>
          <a:prstGeom prst="leftArrow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1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an vers le bas 1"/>
          <p:cNvSpPr/>
          <p:nvPr/>
        </p:nvSpPr>
        <p:spPr>
          <a:xfrm>
            <a:off x="1879064" y="187533"/>
            <a:ext cx="9581416" cy="918270"/>
          </a:xfrm>
          <a:prstGeom prst="ribbon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SN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Objectifs</a:t>
            </a:r>
            <a:endParaRPr lang="fr-SN" sz="2000" b="1" cap="all" dirty="0">
              <a:ln w="6600">
                <a:solidFill>
                  <a:schemeClr val="accent2"/>
                </a:solidFill>
                <a:prstDash val="solid"/>
              </a:ln>
              <a:solidFill>
                <a:srgbClr val="149014"/>
              </a:solidFill>
              <a:latin typeface="Algerian" panose="04020705040A02060702" pitchFamily="82" charset="0"/>
            </a:endParaRPr>
          </a:p>
        </p:txBody>
      </p:sp>
      <p:grpSp>
        <p:nvGrpSpPr>
          <p:cNvPr id="34" name="Groupe 33"/>
          <p:cNvGrpSpPr/>
          <p:nvPr/>
        </p:nvGrpSpPr>
        <p:grpSpPr>
          <a:xfrm>
            <a:off x="203973" y="2449786"/>
            <a:ext cx="4256810" cy="4275682"/>
            <a:chOff x="462865" y="2482340"/>
            <a:chExt cx="3504701" cy="2973730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65" y="2482340"/>
              <a:ext cx="3504701" cy="2332219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  <a:softEdge rad="112500"/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</p:pic>
        <p:sp>
          <p:nvSpPr>
            <p:cNvPr id="15" name="Rectangle 14"/>
            <p:cNvSpPr/>
            <p:nvPr/>
          </p:nvSpPr>
          <p:spPr>
            <a:xfrm>
              <a:off x="1550151" y="5029709"/>
              <a:ext cx="1247298" cy="42636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r-FR" altLang="fr-FR" sz="2400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Moderne</a:t>
              </a:r>
              <a:endParaRPr lang="en-US" sz="2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8310381" y="3265036"/>
            <a:ext cx="3881619" cy="3389312"/>
            <a:chOff x="7813194" y="1613352"/>
            <a:chExt cx="2075158" cy="2210867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3194" y="1613352"/>
              <a:ext cx="2075158" cy="176431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  <a:softEdge rad="112500"/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</p:pic>
        <p:sp>
          <p:nvSpPr>
            <p:cNvPr id="32" name="Rectangle 31"/>
            <p:cNvSpPr/>
            <p:nvPr/>
          </p:nvSpPr>
          <p:spPr>
            <a:xfrm>
              <a:off x="8408687" y="3450816"/>
              <a:ext cx="742343" cy="373403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fr-FR" altLang="fr-FR" sz="2400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Sécurisé</a:t>
              </a:r>
              <a:endPara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4864977" y="1899456"/>
            <a:ext cx="4064694" cy="2130325"/>
            <a:chOff x="7426960" y="4262629"/>
            <a:chExt cx="3566854" cy="2052002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6960" y="4262629"/>
              <a:ext cx="3566854" cy="1534161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  <a:softEdge rad="112500"/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</p:pic>
        <p:sp>
          <p:nvSpPr>
            <p:cNvPr id="33" name="Rectangle 32"/>
            <p:cNvSpPr/>
            <p:nvPr/>
          </p:nvSpPr>
          <p:spPr>
            <a:xfrm>
              <a:off x="8408687" y="5869939"/>
              <a:ext cx="1541391" cy="444692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fr-FR" altLang="fr-FR" sz="2400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Rapide</a:t>
              </a:r>
              <a:endPara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50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an vers le bas 1"/>
          <p:cNvSpPr/>
          <p:nvPr/>
        </p:nvSpPr>
        <p:spPr>
          <a:xfrm>
            <a:off x="1879064" y="187533"/>
            <a:ext cx="9581416" cy="918270"/>
          </a:xfrm>
          <a:prstGeom prst="ribbon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SN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Objectifs</a:t>
            </a:r>
            <a:endParaRPr lang="fr-SN" sz="2000" b="1" cap="all" dirty="0">
              <a:ln w="6600">
                <a:solidFill>
                  <a:schemeClr val="accent2"/>
                </a:solidFill>
                <a:prstDash val="solid"/>
              </a:ln>
              <a:solidFill>
                <a:srgbClr val="149014"/>
              </a:solidFill>
              <a:latin typeface="Algerian" panose="04020705040A02060702" pitchFamily="82" charset="0"/>
            </a:endParaRPr>
          </a:p>
        </p:txBody>
      </p:sp>
      <p:grpSp>
        <p:nvGrpSpPr>
          <p:cNvPr id="34" name="Groupe 33"/>
          <p:cNvGrpSpPr/>
          <p:nvPr/>
        </p:nvGrpSpPr>
        <p:grpSpPr>
          <a:xfrm>
            <a:off x="437774" y="4225564"/>
            <a:ext cx="4315925" cy="2391068"/>
            <a:chOff x="373845" y="2589962"/>
            <a:chExt cx="5513963" cy="2896397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494" y="2589962"/>
              <a:ext cx="3121627" cy="2332219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  <a:softEdge rad="112500"/>
            </a:effectLst>
            <a:sp3d prstMaterial="metal">
              <a:bevelT w="88900" h="88900"/>
            </a:sp3d>
          </p:spPr>
        </p:pic>
        <p:sp>
          <p:nvSpPr>
            <p:cNvPr id="15" name="Rectangle 14"/>
            <p:cNvSpPr/>
            <p:nvPr/>
          </p:nvSpPr>
          <p:spPr>
            <a:xfrm>
              <a:off x="373845" y="4927125"/>
              <a:ext cx="5513963" cy="559234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>
              <a:spAutoFit/>
            </a:bodyPr>
            <a:lstStyle/>
            <a:p>
              <a:r>
                <a:rPr lang="fr-FR" altLang="fr-FR" sz="2400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Carte </a:t>
              </a:r>
              <a:r>
                <a:rPr lang="fr-SN" altLang="fr-FR" sz="2400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étudiant</a:t>
              </a:r>
              <a:r>
                <a:rPr lang="fr-FR" altLang="fr-FR" sz="2400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 avec puce rfid</a:t>
              </a:r>
              <a:endParaRPr lang="en-US" sz="2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374587" y="1600714"/>
            <a:ext cx="4303551" cy="2258462"/>
            <a:chOff x="7000700" y="1659144"/>
            <a:chExt cx="2899274" cy="239596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570" y="1659144"/>
              <a:ext cx="1873269" cy="1764314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  <a:softEdge rad="112500"/>
            </a:effectLst>
            <a:sp3d prstMaterial="metal">
              <a:bevelT w="88900" h="88900"/>
            </a:sp3d>
          </p:spPr>
        </p:pic>
        <p:sp>
          <p:nvSpPr>
            <p:cNvPr id="32" name="Rectangle 31"/>
            <p:cNvSpPr/>
            <p:nvPr/>
          </p:nvSpPr>
          <p:spPr>
            <a:xfrm>
              <a:off x="7000700" y="3565332"/>
              <a:ext cx="2899274" cy="489772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>
              <a:spAutoFit/>
            </a:bodyPr>
            <a:lstStyle/>
            <a:p>
              <a:r>
                <a:rPr lang="fr-FR" altLang="fr-FR" sz="2400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Récupération de l’empreinte</a:t>
              </a:r>
              <a:endPara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5308396" y="1465443"/>
            <a:ext cx="1663065" cy="2193682"/>
            <a:chOff x="8326257" y="1613352"/>
            <a:chExt cx="1049031" cy="2327236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257" y="1613352"/>
              <a:ext cx="1049031" cy="1764314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  <a:softEdge rad="112500"/>
            </a:effectLst>
            <a:sp3d prstMaterial="metal">
              <a:bevelT w="88900" h="88900"/>
            </a:sp3d>
          </p:spPr>
        </p:pic>
        <p:sp>
          <p:nvSpPr>
            <p:cNvPr id="16" name="Rectangle 15"/>
            <p:cNvSpPr/>
            <p:nvPr/>
          </p:nvSpPr>
          <p:spPr>
            <a:xfrm>
              <a:off x="8408687" y="3450816"/>
              <a:ext cx="864003" cy="489772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>
              <a:spAutoFit/>
            </a:bodyPr>
            <a:lstStyle/>
            <a:p>
              <a:r>
                <a:rPr lang="fr-FR" sz="2400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Site web</a:t>
              </a:r>
              <a:endPara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7732398" y="1637008"/>
            <a:ext cx="2520630" cy="1919548"/>
            <a:chOff x="8326258" y="2295993"/>
            <a:chExt cx="1589966" cy="2036412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9254" y="2295993"/>
              <a:ext cx="1049031" cy="1154823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  <a:softEdge rad="112500"/>
            </a:effectLst>
            <a:sp3d prstMaterial="metal">
              <a:bevelT w="88900" h="88900"/>
            </a:sp3d>
          </p:spPr>
        </p:pic>
        <p:sp>
          <p:nvSpPr>
            <p:cNvPr id="19" name="Rectangle 18"/>
            <p:cNvSpPr/>
            <p:nvPr/>
          </p:nvSpPr>
          <p:spPr>
            <a:xfrm>
              <a:off x="8326258" y="3450816"/>
              <a:ext cx="1589966" cy="881589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r>
                <a:rPr lang="fr-FR" altLang="fr-FR" sz="2400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Compte pour</a:t>
              </a:r>
            </a:p>
            <a:p>
              <a:r>
                <a:rPr lang="fr-FR" sz="2400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administration</a:t>
              </a:r>
              <a:endPara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0047679" y="3322534"/>
            <a:ext cx="1950530" cy="1642615"/>
            <a:chOff x="8326257" y="1907404"/>
            <a:chExt cx="1230359" cy="1742619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257" y="1907404"/>
              <a:ext cx="1049031" cy="117621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  <a:softEdge rad="112500"/>
            </a:effectLst>
            <a:sp3d prstMaterial="metal">
              <a:bevelT w="88900" h="88900"/>
            </a:sp3d>
          </p:spPr>
        </p:pic>
        <p:sp>
          <p:nvSpPr>
            <p:cNvPr id="22" name="Rectangle 21"/>
            <p:cNvSpPr/>
            <p:nvPr/>
          </p:nvSpPr>
          <p:spPr>
            <a:xfrm>
              <a:off x="8421504" y="3160251"/>
              <a:ext cx="1135112" cy="489772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>
              <a:spAutoFit/>
            </a:bodyPr>
            <a:lstStyle/>
            <a:p>
              <a:r>
                <a:rPr lang="fr-FR" altLang="fr-FR" sz="2400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événement</a:t>
              </a:r>
              <a:endPara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8315024" y="4781262"/>
            <a:ext cx="1833517" cy="1892851"/>
            <a:chOff x="8326257" y="1736848"/>
            <a:chExt cx="1156549" cy="2266852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257" y="1736848"/>
              <a:ext cx="1049031" cy="1764314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  <a:softEdge rad="112500"/>
            </a:effectLst>
            <a:sp3d prstMaterial="metal">
              <a:bevelT w="88900" h="88900"/>
            </a:sp3d>
          </p:spPr>
        </p:pic>
        <p:sp>
          <p:nvSpPr>
            <p:cNvPr id="25" name="Rectangle 24"/>
            <p:cNvSpPr/>
            <p:nvPr/>
          </p:nvSpPr>
          <p:spPr>
            <a:xfrm>
              <a:off x="8408687" y="3450816"/>
              <a:ext cx="1074119" cy="552884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>
              <a:spAutoFit/>
            </a:bodyPr>
            <a:lstStyle/>
            <a:p>
              <a:r>
                <a:rPr lang="fr-FR" altLang="fr-FR" sz="2400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historique</a:t>
              </a:r>
              <a:endPara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5087421" y="4965149"/>
            <a:ext cx="2017091" cy="1708964"/>
            <a:chOff x="8408687" y="2127580"/>
            <a:chExt cx="1272344" cy="1813008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7454" y="2127580"/>
              <a:ext cx="1049031" cy="1323236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  <a:softEdge rad="112500"/>
            </a:effectLst>
            <a:sp3d prstMaterial="metal">
              <a:bevelT w="88900" h="88900"/>
            </a:sp3d>
          </p:spPr>
        </p:pic>
        <p:sp>
          <p:nvSpPr>
            <p:cNvPr id="28" name="Rectangle 27"/>
            <p:cNvSpPr/>
            <p:nvPr/>
          </p:nvSpPr>
          <p:spPr>
            <a:xfrm>
              <a:off x="8408687" y="3450816"/>
              <a:ext cx="1272344" cy="489772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>
              <a:spAutoFit/>
            </a:bodyPr>
            <a:lstStyle/>
            <a:p>
              <a:r>
                <a:rPr lang="fr-FR" altLang="fr-FR" sz="2400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Fichier </a:t>
              </a:r>
              <a:r>
                <a:rPr lang="fr-FR" altLang="fr-FR" sz="2400" b="1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E</a:t>
              </a:r>
              <a:r>
                <a:rPr lang="fr-FR" altLang="fr-FR" sz="2400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xcel</a:t>
              </a:r>
              <a:endPara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51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an vers le bas 1"/>
          <p:cNvSpPr/>
          <p:nvPr/>
        </p:nvSpPr>
        <p:spPr>
          <a:xfrm>
            <a:off x="284480" y="187533"/>
            <a:ext cx="11623040" cy="1515428"/>
          </a:xfrm>
          <a:prstGeom prst="ribbon">
            <a:avLst>
              <a:gd name="adj1" fmla="val 13172"/>
              <a:gd name="adj2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SN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Choix des technologies</a:t>
            </a:r>
            <a:endParaRPr lang="fr-SN" b="1" cap="all" dirty="0">
              <a:ln w="6600">
                <a:solidFill>
                  <a:schemeClr val="accent2"/>
                </a:solidFill>
                <a:prstDash val="solid"/>
              </a:ln>
              <a:solidFill>
                <a:srgbClr val="149014"/>
              </a:solidFill>
              <a:latin typeface="Algerian" panose="04020705040A02060702" pitchFamily="82" charset="0"/>
            </a:endParaRPr>
          </a:p>
        </p:txBody>
      </p:sp>
      <p:grpSp>
        <p:nvGrpSpPr>
          <p:cNvPr id="29" name="Groupe 28"/>
          <p:cNvGrpSpPr/>
          <p:nvPr/>
        </p:nvGrpSpPr>
        <p:grpSpPr>
          <a:xfrm>
            <a:off x="1219200" y="2298358"/>
            <a:ext cx="3241041" cy="1985400"/>
            <a:chOff x="7000699" y="1659143"/>
            <a:chExt cx="2443855" cy="2357807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0699" y="1659143"/>
              <a:ext cx="2443855" cy="1764313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  <a:softEdge rad="112500"/>
            </a:effectLst>
            <a:sp3d prstMaterial="metal">
              <a:bevelT w="88900" h="88900"/>
            </a:sp3d>
          </p:spPr>
        </p:pic>
        <p:sp>
          <p:nvSpPr>
            <p:cNvPr id="31" name="Rectangle 30"/>
            <p:cNvSpPr/>
            <p:nvPr/>
          </p:nvSpPr>
          <p:spPr>
            <a:xfrm>
              <a:off x="7000699" y="3468689"/>
              <a:ext cx="2443854" cy="548261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fr-FR" altLang="fr-FR" sz="2400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 Esp8266</a:t>
              </a:r>
              <a:endPara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7477760" y="2131060"/>
            <a:ext cx="3271520" cy="2066777"/>
            <a:chOff x="7000700" y="1659144"/>
            <a:chExt cx="2466837" cy="2454449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0700" y="1659144"/>
              <a:ext cx="2466837" cy="176431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  <a:softEdge rad="112500"/>
            </a:effectLst>
            <a:sp3d prstMaterial="metal">
              <a:bevelT w="88900" h="88900"/>
            </a:sp3d>
          </p:spPr>
        </p:pic>
        <p:sp>
          <p:nvSpPr>
            <p:cNvPr id="37" name="Rectangle 36"/>
            <p:cNvSpPr/>
            <p:nvPr/>
          </p:nvSpPr>
          <p:spPr>
            <a:xfrm>
              <a:off x="7000700" y="3565332"/>
              <a:ext cx="2397888" cy="548261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fr-FR" altLang="fr-FR" sz="2400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Rfid</a:t>
              </a:r>
              <a:endPara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7548880" y="4625937"/>
            <a:ext cx="3108960" cy="2026029"/>
            <a:chOff x="7000700" y="1707535"/>
            <a:chExt cx="2203133" cy="2406058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402" y="1707535"/>
              <a:ext cx="2114431" cy="176431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  <a:softEdge rad="112500"/>
            </a:effectLst>
            <a:sp3d prstMaterial="metal">
              <a:bevelT w="88900" h="88900"/>
            </a:sp3d>
          </p:spPr>
        </p:pic>
        <p:sp>
          <p:nvSpPr>
            <p:cNvPr id="40" name="Rectangle 39"/>
            <p:cNvSpPr/>
            <p:nvPr/>
          </p:nvSpPr>
          <p:spPr>
            <a:xfrm>
              <a:off x="7000700" y="3565332"/>
              <a:ext cx="2203133" cy="548261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fr-FR" altLang="fr-FR" sz="2400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  Buzzer</a:t>
              </a:r>
              <a:endPara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1219200" y="4435352"/>
            <a:ext cx="3241040" cy="2066777"/>
            <a:chOff x="7000700" y="1659144"/>
            <a:chExt cx="2443854" cy="2454449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0700" y="1659144"/>
              <a:ext cx="2443854" cy="176431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  <a:softEdge rad="112500"/>
            </a:effectLst>
            <a:sp3d prstMaterial="metal">
              <a:bevelT w="88900" h="88900"/>
            </a:sp3d>
          </p:spPr>
        </p:pic>
        <p:sp>
          <p:nvSpPr>
            <p:cNvPr id="43" name="Rectangle 42"/>
            <p:cNvSpPr/>
            <p:nvPr/>
          </p:nvSpPr>
          <p:spPr>
            <a:xfrm>
              <a:off x="7000700" y="3565332"/>
              <a:ext cx="2443854" cy="548261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fr-FR" altLang="fr-FR" sz="2400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Constantia" panose="02030602050306030303" pitchFamily="18" charset="0"/>
                </a:rPr>
                <a:t>R307S</a:t>
              </a:r>
              <a:endPara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01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595</TotalTime>
  <Words>108</Words>
  <Application>Microsoft Office PowerPoint</Application>
  <PresentationFormat>Grand écran</PresentationFormat>
  <Paragraphs>52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Algerian</vt:lpstr>
      <vt:lpstr>Arial</vt:lpstr>
      <vt:lpstr>Century Gothic</vt:lpstr>
      <vt:lpstr>Constantia</vt:lpstr>
      <vt:lpstr>Open Sans</vt:lpstr>
      <vt:lpstr>Times New Roman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Soxna Maguette</dc:creator>
  <cp:lastModifiedBy>Soxna Maguette</cp:lastModifiedBy>
  <cp:revision>71</cp:revision>
  <dcterms:created xsi:type="dcterms:W3CDTF">2024-06-21T20:41:01Z</dcterms:created>
  <dcterms:modified xsi:type="dcterms:W3CDTF">2024-06-26T18:04:56Z</dcterms:modified>
</cp:coreProperties>
</file>