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3"/>
  </p:notesMasterIdLst>
  <p:sldIdLst>
    <p:sldId id="256" r:id="rId2"/>
    <p:sldId id="269" r:id="rId3"/>
    <p:sldId id="257" r:id="rId4"/>
    <p:sldId id="262" r:id="rId5"/>
    <p:sldId id="267" r:id="rId6"/>
    <p:sldId id="273" r:id="rId7"/>
    <p:sldId id="272" r:id="rId8"/>
    <p:sldId id="270" r:id="rId9"/>
    <p:sldId id="263" r:id="rId10"/>
    <p:sldId id="274"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5"/>
    <p:restoredTop sz="92996"/>
  </p:normalViewPr>
  <p:slideViewPr>
    <p:cSldViewPr snapToGrid="0">
      <p:cViewPr varScale="1">
        <p:scale>
          <a:sx n="103" d="100"/>
          <a:sy n="103" d="100"/>
        </p:scale>
        <p:origin x="19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02BB9-306B-43AE-B052-881229B6AC06}"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DAE9229D-A567-4E7C-8B44-F5558DDA24B4}">
      <dgm:prSet/>
      <dgm:spPr/>
      <dgm:t>
        <a:bodyPr/>
        <a:lstStyle/>
        <a:p>
          <a:r>
            <a:rPr lang="en-US" dirty="0"/>
            <a:t>Aim</a:t>
          </a:r>
        </a:p>
      </dgm:t>
    </dgm:pt>
    <dgm:pt modelId="{7AF594E3-FB9E-477A-90DD-4F5B2C27C7CC}" type="parTrans" cxnId="{70406D0E-BA57-45AC-8F06-296E88A3CB44}">
      <dgm:prSet/>
      <dgm:spPr/>
      <dgm:t>
        <a:bodyPr/>
        <a:lstStyle/>
        <a:p>
          <a:endParaRPr lang="en-US"/>
        </a:p>
      </dgm:t>
    </dgm:pt>
    <dgm:pt modelId="{04892218-C371-4951-97CA-0E6CABAE6084}" type="sibTrans" cxnId="{70406D0E-BA57-45AC-8F06-296E88A3CB44}">
      <dgm:prSet/>
      <dgm:spPr/>
      <dgm:t>
        <a:bodyPr/>
        <a:lstStyle/>
        <a:p>
          <a:endParaRPr lang="en-US"/>
        </a:p>
      </dgm:t>
    </dgm:pt>
    <dgm:pt modelId="{5B53AEAF-9130-4B3D-A3ED-0AA418BC9FFE}">
      <dgm:prSet/>
      <dgm:spPr/>
      <dgm:t>
        <a:bodyPr/>
        <a:lstStyle/>
        <a:p>
          <a:r>
            <a:rPr lang="en-US" dirty="0"/>
            <a:t>Model the relationship between the job description and the target variable high(1) or low(0) salary</a:t>
          </a:r>
        </a:p>
      </dgm:t>
    </dgm:pt>
    <dgm:pt modelId="{C79F5070-113E-43BE-A66C-DB280167A247}" type="parTrans" cxnId="{99EB1A3D-95CF-469D-9C45-0C80E61D04C2}">
      <dgm:prSet/>
      <dgm:spPr/>
      <dgm:t>
        <a:bodyPr/>
        <a:lstStyle/>
        <a:p>
          <a:endParaRPr lang="en-US"/>
        </a:p>
      </dgm:t>
    </dgm:pt>
    <dgm:pt modelId="{016E7131-D5DD-46FB-9F34-EF228051D818}" type="sibTrans" cxnId="{99EB1A3D-95CF-469D-9C45-0C80E61D04C2}">
      <dgm:prSet/>
      <dgm:spPr/>
      <dgm:t>
        <a:bodyPr/>
        <a:lstStyle/>
        <a:p>
          <a:endParaRPr lang="en-US"/>
        </a:p>
      </dgm:t>
    </dgm:pt>
    <dgm:pt modelId="{CE28D599-78BF-4254-8812-B77542211D0A}">
      <dgm:prSet/>
      <dgm:spPr/>
      <dgm:t>
        <a:bodyPr/>
        <a:lstStyle/>
        <a:p>
          <a:r>
            <a:rPr lang="en-US" dirty="0"/>
            <a:t>Process</a:t>
          </a:r>
        </a:p>
      </dgm:t>
    </dgm:pt>
    <dgm:pt modelId="{588EAAA1-8BF1-483D-8F22-540AFF994F97}" type="parTrans" cxnId="{AD3E8354-9AD3-4421-9B54-A62A4CB6022C}">
      <dgm:prSet/>
      <dgm:spPr/>
      <dgm:t>
        <a:bodyPr/>
        <a:lstStyle/>
        <a:p>
          <a:endParaRPr lang="en-US"/>
        </a:p>
      </dgm:t>
    </dgm:pt>
    <dgm:pt modelId="{9BBB59C8-A3D2-434C-B72C-9A73DC15954F}" type="sibTrans" cxnId="{AD3E8354-9AD3-4421-9B54-A62A4CB6022C}">
      <dgm:prSet/>
      <dgm:spPr/>
      <dgm:t>
        <a:bodyPr/>
        <a:lstStyle/>
        <a:p>
          <a:endParaRPr lang="en-US"/>
        </a:p>
      </dgm:t>
    </dgm:pt>
    <dgm:pt modelId="{20B1D2E3-E163-49C4-9C70-F0418F2B32C8}">
      <dgm:prSet/>
      <dgm:spPr/>
      <dgm:t>
        <a:bodyPr/>
        <a:lstStyle/>
        <a:p>
          <a:r>
            <a:rPr lang="en-US" dirty="0"/>
            <a:t>Models Tested</a:t>
          </a:r>
        </a:p>
      </dgm:t>
    </dgm:pt>
    <dgm:pt modelId="{5725447C-24AD-4E6B-9D4F-2A492E6C5C69}" type="parTrans" cxnId="{A3C23BFA-F161-4AD6-B853-B122667222A3}">
      <dgm:prSet/>
      <dgm:spPr/>
      <dgm:t>
        <a:bodyPr/>
        <a:lstStyle/>
        <a:p>
          <a:endParaRPr lang="en-US"/>
        </a:p>
      </dgm:t>
    </dgm:pt>
    <dgm:pt modelId="{58FB7E32-FBFA-4655-BEBC-975E0C3374CF}" type="sibTrans" cxnId="{A3C23BFA-F161-4AD6-B853-B122667222A3}">
      <dgm:prSet/>
      <dgm:spPr/>
      <dgm:t>
        <a:bodyPr/>
        <a:lstStyle/>
        <a:p>
          <a:endParaRPr lang="en-US"/>
        </a:p>
      </dgm:t>
    </dgm:pt>
    <dgm:pt modelId="{7D273F6A-5778-CF47-B07C-E29F57909607}">
      <dgm:prSet/>
      <dgm:spPr/>
      <dgm:t>
        <a:bodyPr/>
        <a:lstStyle/>
        <a:p>
          <a:pPr>
            <a:buFont typeface="Arial" panose="020B0604020202020204" pitchFamily="34" charset="0"/>
            <a:buChar char="•"/>
          </a:pPr>
          <a:r>
            <a:rPr lang="en-US" dirty="0"/>
            <a:t>Use of Count Vectorizer to convert text data into a matrix of token counts</a:t>
          </a:r>
        </a:p>
        <a:p>
          <a:pPr>
            <a:buFont typeface="Arial" panose="020B0604020202020204" pitchFamily="34" charset="0"/>
            <a:buChar char="•"/>
          </a:pPr>
          <a:r>
            <a:rPr lang="en-US" dirty="0"/>
            <a:t>Use token counts as input to train a machine learning model for text classification</a:t>
          </a:r>
        </a:p>
      </dgm:t>
    </dgm:pt>
    <dgm:pt modelId="{9DEA2E0A-8423-1C46-933B-5517775842D4}" type="parTrans" cxnId="{E05B1CF5-7AA3-974A-8871-E843A51296A4}">
      <dgm:prSet/>
      <dgm:spPr/>
      <dgm:t>
        <a:bodyPr/>
        <a:lstStyle/>
        <a:p>
          <a:endParaRPr lang="en-US"/>
        </a:p>
      </dgm:t>
    </dgm:pt>
    <dgm:pt modelId="{0E32519B-D10F-D245-9154-2D7E037DDCCB}" type="sibTrans" cxnId="{E05B1CF5-7AA3-974A-8871-E843A51296A4}">
      <dgm:prSet/>
      <dgm:spPr/>
      <dgm:t>
        <a:bodyPr/>
        <a:lstStyle/>
        <a:p>
          <a:endParaRPr lang="en-US"/>
        </a:p>
      </dgm:t>
    </dgm:pt>
    <dgm:pt modelId="{4624238F-BF7C-8D46-9729-1EF8ACB7FE98}" type="pres">
      <dgm:prSet presAssocID="{87002BB9-306B-43AE-B052-881229B6AC06}" presName="Name0" presStyleCnt="0">
        <dgm:presLayoutVars>
          <dgm:dir/>
          <dgm:animLvl val="lvl"/>
          <dgm:resizeHandles val="exact"/>
        </dgm:presLayoutVars>
      </dgm:prSet>
      <dgm:spPr/>
    </dgm:pt>
    <dgm:pt modelId="{2D356698-F4AE-C347-9E09-E8629A8EEC6D}" type="pres">
      <dgm:prSet presAssocID="{DAE9229D-A567-4E7C-8B44-F5558DDA24B4}" presName="linNode" presStyleCnt="0"/>
      <dgm:spPr/>
    </dgm:pt>
    <dgm:pt modelId="{8BD8287D-60CF-9245-B080-BDF81FE96562}" type="pres">
      <dgm:prSet presAssocID="{DAE9229D-A567-4E7C-8B44-F5558DDA24B4}" presName="parentText" presStyleLbl="solidFgAcc1" presStyleIdx="0" presStyleCnt="3">
        <dgm:presLayoutVars>
          <dgm:chMax val="1"/>
          <dgm:bulletEnabled/>
        </dgm:presLayoutVars>
      </dgm:prSet>
      <dgm:spPr/>
    </dgm:pt>
    <dgm:pt modelId="{EBF2FC30-D1B9-E147-9298-BF804CCC885B}" type="pres">
      <dgm:prSet presAssocID="{DAE9229D-A567-4E7C-8B44-F5558DDA24B4}" presName="descendantText" presStyleLbl="alignNode1" presStyleIdx="0" presStyleCnt="3">
        <dgm:presLayoutVars>
          <dgm:bulletEnabled/>
        </dgm:presLayoutVars>
      </dgm:prSet>
      <dgm:spPr/>
    </dgm:pt>
    <dgm:pt modelId="{A1B25EFE-60A5-3446-AB33-FFD145B88F48}" type="pres">
      <dgm:prSet presAssocID="{04892218-C371-4951-97CA-0E6CABAE6084}" presName="sp" presStyleCnt="0"/>
      <dgm:spPr/>
    </dgm:pt>
    <dgm:pt modelId="{8C02B16F-8281-F144-B798-BEF23795B32E}" type="pres">
      <dgm:prSet presAssocID="{CE28D599-78BF-4254-8812-B77542211D0A}" presName="linNode" presStyleCnt="0"/>
      <dgm:spPr/>
    </dgm:pt>
    <dgm:pt modelId="{759CE927-5A29-B14D-A215-1EEF74D83EA4}" type="pres">
      <dgm:prSet presAssocID="{CE28D599-78BF-4254-8812-B77542211D0A}" presName="parentText" presStyleLbl="solidFgAcc1" presStyleIdx="1" presStyleCnt="3">
        <dgm:presLayoutVars>
          <dgm:chMax val="1"/>
          <dgm:bulletEnabled/>
        </dgm:presLayoutVars>
      </dgm:prSet>
      <dgm:spPr/>
    </dgm:pt>
    <dgm:pt modelId="{C517DADB-DEAA-1149-B1FD-4D9DA894BB32}" type="pres">
      <dgm:prSet presAssocID="{CE28D599-78BF-4254-8812-B77542211D0A}" presName="descendantText" presStyleLbl="alignNode1" presStyleIdx="1" presStyleCnt="3">
        <dgm:presLayoutVars>
          <dgm:bulletEnabled/>
        </dgm:presLayoutVars>
      </dgm:prSet>
      <dgm:spPr/>
    </dgm:pt>
    <dgm:pt modelId="{B5A2E36B-5864-D643-9D4C-DDEA66A6DE11}" type="pres">
      <dgm:prSet presAssocID="{9BBB59C8-A3D2-434C-B72C-9A73DC15954F}" presName="sp" presStyleCnt="0"/>
      <dgm:spPr/>
    </dgm:pt>
    <dgm:pt modelId="{86D7E96A-B58B-F840-B7C5-C72A874B0CF3}" type="pres">
      <dgm:prSet presAssocID="{20B1D2E3-E163-49C4-9C70-F0418F2B32C8}" presName="linNode" presStyleCnt="0"/>
      <dgm:spPr/>
    </dgm:pt>
    <dgm:pt modelId="{F8FFE2F3-AB3D-0E49-81C7-F8BD125A28EE}" type="pres">
      <dgm:prSet presAssocID="{20B1D2E3-E163-49C4-9C70-F0418F2B32C8}" presName="parentText" presStyleLbl="solidFgAcc1" presStyleIdx="2" presStyleCnt="3">
        <dgm:presLayoutVars>
          <dgm:chMax val="1"/>
          <dgm:bulletEnabled/>
        </dgm:presLayoutVars>
      </dgm:prSet>
      <dgm:spPr/>
    </dgm:pt>
    <dgm:pt modelId="{84218F9B-C533-9C4F-B63E-64E5FE9A1844}" type="pres">
      <dgm:prSet presAssocID="{20B1D2E3-E163-49C4-9C70-F0418F2B32C8}" presName="descendantText" presStyleLbl="alignNode1" presStyleIdx="2" presStyleCnt="3">
        <dgm:presLayoutVars>
          <dgm:bulletEnabled/>
        </dgm:presLayoutVars>
      </dgm:prSet>
      <dgm:spPr/>
    </dgm:pt>
  </dgm:ptLst>
  <dgm:cxnLst>
    <dgm:cxn modelId="{70406D0E-BA57-45AC-8F06-296E88A3CB44}" srcId="{87002BB9-306B-43AE-B052-881229B6AC06}" destId="{DAE9229D-A567-4E7C-8B44-F5558DDA24B4}" srcOrd="0" destOrd="0" parTransId="{7AF594E3-FB9E-477A-90DD-4F5B2C27C7CC}" sibTransId="{04892218-C371-4951-97CA-0E6CABAE6084}"/>
    <dgm:cxn modelId="{67770D2A-5F86-8A4E-A2C0-D3011190C788}" type="presOf" srcId="{5B53AEAF-9130-4B3D-A3ED-0AA418BC9FFE}" destId="{EBF2FC30-D1B9-E147-9298-BF804CCC885B}" srcOrd="0" destOrd="0" presId="urn:microsoft.com/office/officeart/2016/7/layout/VerticalHollowActionList"/>
    <dgm:cxn modelId="{C902DF3A-B647-3041-8C2B-7D9020CDB84A}" type="presOf" srcId="{CE28D599-78BF-4254-8812-B77542211D0A}" destId="{759CE927-5A29-B14D-A215-1EEF74D83EA4}" srcOrd="0" destOrd="0" presId="urn:microsoft.com/office/officeart/2016/7/layout/VerticalHollowActionList"/>
    <dgm:cxn modelId="{99EB1A3D-95CF-469D-9C45-0C80E61D04C2}" srcId="{DAE9229D-A567-4E7C-8B44-F5558DDA24B4}" destId="{5B53AEAF-9130-4B3D-A3ED-0AA418BC9FFE}" srcOrd="0" destOrd="0" parTransId="{C79F5070-113E-43BE-A66C-DB280167A247}" sibTransId="{016E7131-D5DD-46FB-9F34-EF228051D818}"/>
    <dgm:cxn modelId="{14C88344-76FB-4248-A72A-9B0D9D177DFE}" type="presOf" srcId="{7D273F6A-5778-CF47-B07C-E29F57909607}" destId="{C517DADB-DEAA-1149-B1FD-4D9DA894BB32}" srcOrd="0" destOrd="0" presId="urn:microsoft.com/office/officeart/2016/7/layout/VerticalHollowActionList"/>
    <dgm:cxn modelId="{AD3E8354-9AD3-4421-9B54-A62A4CB6022C}" srcId="{87002BB9-306B-43AE-B052-881229B6AC06}" destId="{CE28D599-78BF-4254-8812-B77542211D0A}" srcOrd="1" destOrd="0" parTransId="{588EAAA1-8BF1-483D-8F22-540AFF994F97}" sibTransId="{9BBB59C8-A3D2-434C-B72C-9A73DC15954F}"/>
    <dgm:cxn modelId="{4B88C061-416A-9A40-9C4D-ED631E06CBFD}" type="presOf" srcId="{20B1D2E3-E163-49C4-9C70-F0418F2B32C8}" destId="{F8FFE2F3-AB3D-0E49-81C7-F8BD125A28EE}" srcOrd="0" destOrd="0" presId="urn:microsoft.com/office/officeart/2016/7/layout/VerticalHollowActionList"/>
    <dgm:cxn modelId="{7B8EF56C-5734-C64D-A4E8-4ADC165D33A4}" type="presOf" srcId="{87002BB9-306B-43AE-B052-881229B6AC06}" destId="{4624238F-BF7C-8D46-9729-1EF8ACB7FE98}" srcOrd="0" destOrd="0" presId="urn:microsoft.com/office/officeart/2016/7/layout/VerticalHollowActionList"/>
    <dgm:cxn modelId="{24A8517F-874F-6449-BFDC-E8CBBAAB990E}" type="presOf" srcId="{DAE9229D-A567-4E7C-8B44-F5558DDA24B4}" destId="{8BD8287D-60CF-9245-B080-BDF81FE96562}" srcOrd="0" destOrd="0" presId="urn:microsoft.com/office/officeart/2016/7/layout/VerticalHollowActionList"/>
    <dgm:cxn modelId="{E05B1CF5-7AA3-974A-8871-E843A51296A4}" srcId="{CE28D599-78BF-4254-8812-B77542211D0A}" destId="{7D273F6A-5778-CF47-B07C-E29F57909607}" srcOrd="0" destOrd="0" parTransId="{9DEA2E0A-8423-1C46-933B-5517775842D4}" sibTransId="{0E32519B-D10F-D245-9154-2D7E037DDCCB}"/>
    <dgm:cxn modelId="{A3C23BFA-F161-4AD6-B853-B122667222A3}" srcId="{87002BB9-306B-43AE-B052-881229B6AC06}" destId="{20B1D2E3-E163-49C4-9C70-F0418F2B32C8}" srcOrd="2" destOrd="0" parTransId="{5725447C-24AD-4E6B-9D4F-2A492E6C5C69}" sibTransId="{58FB7E32-FBFA-4655-BEBC-975E0C3374CF}"/>
    <dgm:cxn modelId="{921D26F5-B45C-FE4E-8D59-D1F077FEF2A9}" type="presParOf" srcId="{4624238F-BF7C-8D46-9729-1EF8ACB7FE98}" destId="{2D356698-F4AE-C347-9E09-E8629A8EEC6D}" srcOrd="0" destOrd="0" presId="urn:microsoft.com/office/officeart/2016/7/layout/VerticalHollowActionList"/>
    <dgm:cxn modelId="{734BA4C8-1F74-4F4F-8EE4-D06D1AE989E6}" type="presParOf" srcId="{2D356698-F4AE-C347-9E09-E8629A8EEC6D}" destId="{8BD8287D-60CF-9245-B080-BDF81FE96562}" srcOrd="0" destOrd="0" presId="urn:microsoft.com/office/officeart/2016/7/layout/VerticalHollowActionList"/>
    <dgm:cxn modelId="{0A5277BC-C44C-1F49-8B15-BE50216B0074}" type="presParOf" srcId="{2D356698-F4AE-C347-9E09-E8629A8EEC6D}" destId="{EBF2FC30-D1B9-E147-9298-BF804CCC885B}" srcOrd="1" destOrd="0" presId="urn:microsoft.com/office/officeart/2016/7/layout/VerticalHollowActionList"/>
    <dgm:cxn modelId="{E1ECE195-37D3-6B43-A97E-B0A85B82DADA}" type="presParOf" srcId="{4624238F-BF7C-8D46-9729-1EF8ACB7FE98}" destId="{A1B25EFE-60A5-3446-AB33-FFD145B88F48}" srcOrd="1" destOrd="0" presId="urn:microsoft.com/office/officeart/2016/7/layout/VerticalHollowActionList"/>
    <dgm:cxn modelId="{F1B614B2-E7A5-9449-96BA-000B86E1677C}" type="presParOf" srcId="{4624238F-BF7C-8D46-9729-1EF8ACB7FE98}" destId="{8C02B16F-8281-F144-B798-BEF23795B32E}" srcOrd="2" destOrd="0" presId="urn:microsoft.com/office/officeart/2016/7/layout/VerticalHollowActionList"/>
    <dgm:cxn modelId="{25A5C8B5-DE47-DC44-9CD6-5B35E46FBD5E}" type="presParOf" srcId="{8C02B16F-8281-F144-B798-BEF23795B32E}" destId="{759CE927-5A29-B14D-A215-1EEF74D83EA4}" srcOrd="0" destOrd="0" presId="urn:microsoft.com/office/officeart/2016/7/layout/VerticalHollowActionList"/>
    <dgm:cxn modelId="{F1A6937F-2773-D64E-8128-7E8FEA9C4B10}" type="presParOf" srcId="{8C02B16F-8281-F144-B798-BEF23795B32E}" destId="{C517DADB-DEAA-1149-B1FD-4D9DA894BB32}" srcOrd="1" destOrd="0" presId="urn:microsoft.com/office/officeart/2016/7/layout/VerticalHollowActionList"/>
    <dgm:cxn modelId="{27FAAA2D-D718-0E4E-86CB-9BB1BB066618}" type="presParOf" srcId="{4624238F-BF7C-8D46-9729-1EF8ACB7FE98}" destId="{B5A2E36B-5864-D643-9D4C-DDEA66A6DE11}" srcOrd="3" destOrd="0" presId="urn:microsoft.com/office/officeart/2016/7/layout/VerticalHollowActionList"/>
    <dgm:cxn modelId="{C33C31AE-FE49-834C-A862-40ABC6A38F01}" type="presParOf" srcId="{4624238F-BF7C-8D46-9729-1EF8ACB7FE98}" destId="{86D7E96A-B58B-F840-B7C5-C72A874B0CF3}" srcOrd="4" destOrd="0" presId="urn:microsoft.com/office/officeart/2016/7/layout/VerticalHollowActionList"/>
    <dgm:cxn modelId="{4F789604-B19B-0241-8EA7-BAA497B81E57}" type="presParOf" srcId="{86D7E96A-B58B-F840-B7C5-C72A874B0CF3}" destId="{F8FFE2F3-AB3D-0E49-81C7-F8BD125A28EE}" srcOrd="0" destOrd="0" presId="urn:microsoft.com/office/officeart/2016/7/layout/VerticalHollowActionList"/>
    <dgm:cxn modelId="{10C19D0E-9DF6-D141-BDB8-1442B2C4C7D6}" type="presParOf" srcId="{86D7E96A-B58B-F840-B7C5-C72A874B0CF3}" destId="{84218F9B-C533-9C4F-B63E-64E5FE9A1844}"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2FC30-D1B9-E147-9298-BF804CCC885B}">
      <dsp:nvSpPr>
        <dsp:cNvPr id="0" name=""/>
        <dsp:cNvSpPr/>
      </dsp:nvSpPr>
      <dsp:spPr>
        <a:xfrm>
          <a:off x="2103120" y="1359"/>
          <a:ext cx="841248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354022" rIns="163225" bIns="354022" numCol="1" spcCol="1270" anchor="ctr" anchorCtr="0">
          <a:noAutofit/>
        </a:bodyPr>
        <a:lstStyle/>
        <a:p>
          <a:pPr marL="0" lvl="0" indent="0" algn="l" defTabSz="844550">
            <a:lnSpc>
              <a:spcPct val="90000"/>
            </a:lnSpc>
            <a:spcBef>
              <a:spcPct val="0"/>
            </a:spcBef>
            <a:spcAft>
              <a:spcPct val="35000"/>
            </a:spcAft>
            <a:buNone/>
          </a:pPr>
          <a:r>
            <a:rPr lang="en-US" sz="1900" kern="1200" dirty="0"/>
            <a:t>Model the relationship between the job description and the target variable high(1) or low(0) salary</a:t>
          </a:r>
        </a:p>
      </dsp:txBody>
      <dsp:txXfrm>
        <a:off x="2103120" y="1359"/>
        <a:ext cx="8412480" cy="1393787"/>
      </dsp:txXfrm>
    </dsp:sp>
    <dsp:sp modelId="{8BD8287D-60CF-9245-B080-BDF81FE96562}">
      <dsp:nvSpPr>
        <dsp:cNvPr id="0" name=""/>
        <dsp:cNvSpPr/>
      </dsp:nvSpPr>
      <dsp:spPr>
        <a:xfrm>
          <a:off x="0" y="1359"/>
          <a:ext cx="2103120" cy="139378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066800">
            <a:lnSpc>
              <a:spcPct val="90000"/>
            </a:lnSpc>
            <a:spcBef>
              <a:spcPct val="0"/>
            </a:spcBef>
            <a:spcAft>
              <a:spcPct val="35000"/>
            </a:spcAft>
            <a:buNone/>
          </a:pPr>
          <a:r>
            <a:rPr lang="en-US" sz="2400" kern="1200" dirty="0"/>
            <a:t>Aim</a:t>
          </a:r>
        </a:p>
      </dsp:txBody>
      <dsp:txXfrm>
        <a:off x="0" y="1359"/>
        <a:ext cx="2103120" cy="1393787"/>
      </dsp:txXfrm>
    </dsp:sp>
    <dsp:sp modelId="{C517DADB-DEAA-1149-B1FD-4D9DA894BB32}">
      <dsp:nvSpPr>
        <dsp:cNvPr id="0" name=""/>
        <dsp:cNvSpPr/>
      </dsp:nvSpPr>
      <dsp:spPr>
        <a:xfrm>
          <a:off x="2103120" y="1478775"/>
          <a:ext cx="841248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354022" rIns="163225" bIns="354022"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kern="1200" dirty="0"/>
            <a:t>Use of Count Vectorizer to convert text data into a matrix of token counts</a:t>
          </a:r>
        </a:p>
        <a:p>
          <a:pPr marL="0" lvl="0" indent="0" algn="l" defTabSz="844550">
            <a:lnSpc>
              <a:spcPct val="90000"/>
            </a:lnSpc>
            <a:spcBef>
              <a:spcPct val="0"/>
            </a:spcBef>
            <a:spcAft>
              <a:spcPct val="35000"/>
            </a:spcAft>
            <a:buFont typeface="Arial" panose="020B0604020202020204" pitchFamily="34" charset="0"/>
            <a:buNone/>
          </a:pPr>
          <a:r>
            <a:rPr lang="en-US" sz="1900" kern="1200" dirty="0"/>
            <a:t>Use token counts as input to train a machine learning model for text classification</a:t>
          </a:r>
        </a:p>
      </dsp:txBody>
      <dsp:txXfrm>
        <a:off x="2103120" y="1478775"/>
        <a:ext cx="8412480" cy="1393787"/>
      </dsp:txXfrm>
    </dsp:sp>
    <dsp:sp modelId="{759CE927-5A29-B14D-A215-1EEF74D83EA4}">
      <dsp:nvSpPr>
        <dsp:cNvPr id="0" name=""/>
        <dsp:cNvSpPr/>
      </dsp:nvSpPr>
      <dsp:spPr>
        <a:xfrm>
          <a:off x="0" y="1478775"/>
          <a:ext cx="2103120" cy="139378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066800">
            <a:lnSpc>
              <a:spcPct val="90000"/>
            </a:lnSpc>
            <a:spcBef>
              <a:spcPct val="0"/>
            </a:spcBef>
            <a:spcAft>
              <a:spcPct val="35000"/>
            </a:spcAft>
            <a:buNone/>
          </a:pPr>
          <a:r>
            <a:rPr lang="en-US" sz="2400" kern="1200" dirty="0"/>
            <a:t>Process</a:t>
          </a:r>
        </a:p>
      </dsp:txBody>
      <dsp:txXfrm>
        <a:off x="0" y="1478775"/>
        <a:ext cx="2103120" cy="1393787"/>
      </dsp:txXfrm>
    </dsp:sp>
    <dsp:sp modelId="{84218F9B-C533-9C4F-B63E-64E5FE9A1844}">
      <dsp:nvSpPr>
        <dsp:cNvPr id="0" name=""/>
        <dsp:cNvSpPr/>
      </dsp:nvSpPr>
      <dsp:spPr>
        <a:xfrm>
          <a:off x="2103120" y="2956190"/>
          <a:ext cx="841248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FFE2F3-AB3D-0E49-81C7-F8BD125A28EE}">
      <dsp:nvSpPr>
        <dsp:cNvPr id="0" name=""/>
        <dsp:cNvSpPr/>
      </dsp:nvSpPr>
      <dsp:spPr>
        <a:xfrm>
          <a:off x="0" y="2956190"/>
          <a:ext cx="2103120" cy="139378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066800">
            <a:lnSpc>
              <a:spcPct val="90000"/>
            </a:lnSpc>
            <a:spcBef>
              <a:spcPct val="0"/>
            </a:spcBef>
            <a:spcAft>
              <a:spcPct val="35000"/>
            </a:spcAft>
            <a:buNone/>
          </a:pPr>
          <a:r>
            <a:rPr lang="en-US" sz="2400" kern="1200" dirty="0"/>
            <a:t>Models Tested</a:t>
          </a:r>
        </a:p>
      </dsp:txBody>
      <dsp:txXfrm>
        <a:off x="0" y="2956190"/>
        <a:ext cx="2103120" cy="139378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CCBA2-A52B-FC46-993E-33B90ECA53A4}" type="datetimeFigureOut">
              <a:rPr lang="en-US" smtClean="0"/>
              <a:t>6/14/23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460CC-5CB5-BB45-B2A6-CF85514BA266}" type="slidenum">
              <a:rPr lang="en-US" smtClean="0"/>
              <a:t>‹#›</a:t>
            </a:fld>
            <a:endParaRPr lang="en-US"/>
          </a:p>
        </p:txBody>
      </p:sp>
    </p:spTree>
    <p:extLst>
      <p:ext uri="{BB962C8B-B14F-4D97-AF65-F5344CB8AC3E}">
        <p14:creationId xmlns:p14="http://schemas.microsoft.com/office/powerpoint/2010/main" val="2126602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Natural language processing (NLP) is a branch of artificial intelligence (AI) that enables computers to comprehend, generate, and manipulate human language</a:t>
            </a:r>
            <a:r>
              <a:rPr lang="en-US"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C1D460CC-5CB5-BB45-B2A6-CF85514BA266}" type="slidenum">
              <a:rPr lang="en-US" smtClean="0"/>
              <a:t>1</a:t>
            </a:fld>
            <a:endParaRPr lang="en-US"/>
          </a:p>
        </p:txBody>
      </p:sp>
    </p:spTree>
    <p:extLst>
      <p:ext uri="{BB962C8B-B14F-4D97-AF65-F5344CB8AC3E}">
        <p14:creationId xmlns:p14="http://schemas.microsoft.com/office/powerpoint/2010/main" val="1895718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D460CC-5CB5-BB45-B2A6-CF85514BA266}" type="slidenum">
              <a:rPr lang="en-US" smtClean="0"/>
              <a:t>11</a:t>
            </a:fld>
            <a:endParaRPr lang="en-US"/>
          </a:p>
        </p:txBody>
      </p:sp>
    </p:spTree>
    <p:extLst>
      <p:ext uri="{BB962C8B-B14F-4D97-AF65-F5344CB8AC3E}">
        <p14:creationId xmlns:p14="http://schemas.microsoft.com/office/powerpoint/2010/main" val="310368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22222"/>
                </a:solidFill>
                <a:effectLst/>
                <a:latin typeface="source sans pro" panose="020B0503030403020204" pitchFamily="34" charset="0"/>
              </a:rPr>
              <a:t>Web scraping</a:t>
            </a:r>
            <a:r>
              <a:rPr lang="en-US" b="0" i="0" dirty="0">
                <a:solidFill>
                  <a:srgbClr val="222222"/>
                </a:solidFill>
                <a:effectLst/>
                <a:latin typeface="source sans pro" panose="020B0503030403020204" pitchFamily="34" charset="0"/>
              </a:rPr>
              <a:t> is the process of collecting and parsing raw data from the Web.</a:t>
            </a:r>
          </a:p>
          <a:p>
            <a:r>
              <a:rPr lang="en-US" b="0" i="0" dirty="0">
                <a:solidFill>
                  <a:srgbClr val="222222"/>
                </a:solidFill>
                <a:effectLst/>
                <a:latin typeface="source sans pro" panose="020B0503030403020204" pitchFamily="34" charset="0"/>
              </a:rPr>
              <a:t>Used a python web scraping library called beautiful soup</a:t>
            </a:r>
          </a:p>
          <a:p>
            <a:r>
              <a:rPr lang="en-US" b="0" i="0" dirty="0">
                <a:solidFill>
                  <a:srgbClr val="222222"/>
                </a:solidFill>
                <a:effectLst/>
                <a:latin typeface="source sans pro" panose="020B0503030403020204" pitchFamily="34" charset="0"/>
              </a:rPr>
              <a:t>Information collected on job </a:t>
            </a:r>
            <a:r>
              <a:rPr lang="en-US" dirty="0"/>
              <a:t>title, company, location, salary, description, job type etc.</a:t>
            </a:r>
            <a:endParaRPr lang="en-US" b="0" i="0" dirty="0">
              <a:solidFill>
                <a:srgbClr val="222222"/>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C1D460CC-5CB5-BB45-B2A6-CF85514BA266}" type="slidenum">
              <a:rPr lang="en-US" smtClean="0"/>
              <a:t>2</a:t>
            </a:fld>
            <a:endParaRPr lang="en-US"/>
          </a:p>
        </p:txBody>
      </p:sp>
    </p:spTree>
    <p:extLst>
      <p:ext uri="{BB962C8B-B14F-4D97-AF65-F5344CB8AC3E}">
        <p14:creationId xmlns:p14="http://schemas.microsoft.com/office/powerpoint/2010/main" val="2411904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Lato" panose="020F0502020204030204" pitchFamily="34" charset="0"/>
              </a:rPr>
              <a:t>What exactly is a word cloud ?</a:t>
            </a:r>
            <a:endParaRPr lang="en-US" b="0" i="0" dirty="0">
              <a:solidFill>
                <a:srgbClr val="222222"/>
              </a:solidFill>
              <a:effectLst/>
              <a:latin typeface="Lato" panose="020F0502020204030204" pitchFamily="34" charset="0"/>
            </a:endParaRPr>
          </a:p>
          <a:p>
            <a:pPr algn="just"/>
            <a:r>
              <a:rPr lang="en-US" b="0" i="0" dirty="0">
                <a:solidFill>
                  <a:srgbClr val="222222"/>
                </a:solidFill>
                <a:effectLst/>
                <a:latin typeface="Lato" panose="020F0502020204030203" pitchFamily="34" charset="0"/>
              </a:rPr>
              <a:t>A word cloud is a visualization technique for text data where the most frequent word is shown in the biggest font size. </a:t>
            </a:r>
          </a:p>
          <a:p>
            <a:pPr algn="just"/>
            <a:r>
              <a:rPr lang="en-US" b="0" i="0" dirty="0">
                <a:solidFill>
                  <a:srgbClr val="222222"/>
                </a:solidFill>
                <a:effectLst/>
                <a:latin typeface="Lato" panose="020F0502020204030203" pitchFamily="34" charset="0"/>
              </a:rPr>
              <a:t>Word cloud for most frequent words in all the job descriptions in my dataset.</a:t>
            </a:r>
          </a:p>
          <a:p>
            <a:endParaRPr lang="en-US" dirty="0"/>
          </a:p>
        </p:txBody>
      </p:sp>
      <p:sp>
        <p:nvSpPr>
          <p:cNvPr id="4" name="Slide Number Placeholder 3"/>
          <p:cNvSpPr>
            <a:spLocks noGrp="1"/>
          </p:cNvSpPr>
          <p:nvPr>
            <p:ph type="sldNum" sz="quarter" idx="5"/>
          </p:nvPr>
        </p:nvSpPr>
        <p:spPr/>
        <p:txBody>
          <a:bodyPr/>
          <a:lstStyle/>
          <a:p>
            <a:fld id="{C1D460CC-5CB5-BB45-B2A6-CF85514BA266}" type="slidenum">
              <a:rPr lang="en-US" smtClean="0"/>
              <a:t>3</a:t>
            </a:fld>
            <a:endParaRPr lang="en-US"/>
          </a:p>
        </p:txBody>
      </p:sp>
    </p:spTree>
    <p:extLst>
      <p:ext uri="{BB962C8B-B14F-4D97-AF65-F5344CB8AC3E}">
        <p14:creationId xmlns:p14="http://schemas.microsoft.com/office/powerpoint/2010/main" val="3525769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D460CC-5CB5-BB45-B2A6-CF85514BA266}" type="slidenum">
              <a:rPr lang="en-US" smtClean="0"/>
              <a:t>4</a:t>
            </a:fld>
            <a:endParaRPr lang="en-US"/>
          </a:p>
        </p:txBody>
      </p:sp>
    </p:spTree>
    <p:extLst>
      <p:ext uri="{BB962C8B-B14F-4D97-AF65-F5344CB8AC3E}">
        <p14:creationId xmlns:p14="http://schemas.microsoft.com/office/powerpoint/2010/main" val="213475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1D460CC-5CB5-BB45-B2A6-CF85514BA266}" type="slidenum">
              <a:rPr lang="en-US" smtClean="0"/>
              <a:t>5</a:t>
            </a:fld>
            <a:endParaRPr lang="en-US"/>
          </a:p>
        </p:txBody>
      </p:sp>
    </p:spTree>
    <p:extLst>
      <p:ext uri="{BB962C8B-B14F-4D97-AF65-F5344CB8AC3E}">
        <p14:creationId xmlns:p14="http://schemas.microsoft.com/office/powerpoint/2010/main" val="214595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D460CC-5CB5-BB45-B2A6-CF85514BA266}" type="slidenum">
              <a:rPr lang="en-US" smtClean="0"/>
              <a:t>6</a:t>
            </a:fld>
            <a:endParaRPr lang="en-US"/>
          </a:p>
        </p:txBody>
      </p:sp>
    </p:spTree>
    <p:extLst>
      <p:ext uri="{BB962C8B-B14F-4D97-AF65-F5344CB8AC3E}">
        <p14:creationId xmlns:p14="http://schemas.microsoft.com/office/powerpoint/2010/main" val="751677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Text Classification is an automated process of classification of text into predefined categories. For example we can classify Emails into spam or non-spam. </a:t>
            </a: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This is a text classification problem with two classes, high (1) and low (0). The task involves predicting the class label (high or low) based on the text data (job description). In this case, we are using the text data as input features to make the binary classification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292929"/>
                </a:solidFill>
                <a:effectLst/>
                <a:latin typeface="source-serif-pro"/>
              </a:rPr>
              <a:t>This can be done with the help of NLP.(Natural Language Processing). NLP allows us to convert the text we want to analyze and preprocess them into features to be put into our model. One of the methods we use to do this is called Count Vectorization. This involves counting the number of occurrences each words appears in a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source-serif-pro"/>
            </a:endParaRPr>
          </a:p>
        </p:txBody>
      </p:sp>
      <p:sp>
        <p:nvSpPr>
          <p:cNvPr id="4" name="Slide Number Placeholder 3"/>
          <p:cNvSpPr>
            <a:spLocks noGrp="1"/>
          </p:cNvSpPr>
          <p:nvPr>
            <p:ph type="sldNum" sz="quarter" idx="5"/>
          </p:nvPr>
        </p:nvSpPr>
        <p:spPr/>
        <p:txBody>
          <a:bodyPr/>
          <a:lstStyle/>
          <a:p>
            <a:fld id="{C1D460CC-5CB5-BB45-B2A6-CF85514BA266}" type="slidenum">
              <a:rPr lang="en-US" smtClean="0"/>
              <a:t>8</a:t>
            </a:fld>
            <a:endParaRPr lang="en-US"/>
          </a:p>
        </p:txBody>
      </p:sp>
    </p:spTree>
    <p:extLst>
      <p:ext uri="{BB962C8B-B14F-4D97-AF65-F5344CB8AC3E}">
        <p14:creationId xmlns:p14="http://schemas.microsoft.com/office/powerpoint/2010/main" val="273178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8BFF"/>
                </a:solidFill>
                <a:effectLst/>
                <a:latin typeface="Open Sans" panose="020F0502020204030204" pitchFamily="34" charset="0"/>
              </a:rPr>
              <a:t>Support Vector Machines </a:t>
            </a:r>
            <a:r>
              <a:rPr lang="en-US" b="0" i="0" dirty="0">
                <a:solidFill>
                  <a:srgbClr val="2B3E51"/>
                </a:solidFill>
                <a:effectLst/>
                <a:latin typeface="Open Sans" panose="020B0606030504020204" pitchFamily="34" charset="0"/>
              </a:rPr>
              <a:t>an algorithm that determines the best decision boundary between vectors that belong to a given group (or category) and vectors that do not belong to it.</a:t>
            </a:r>
            <a:endParaRPr lang="en-US" dirty="0"/>
          </a:p>
          <a:p>
            <a:endParaRPr lang="en-US" dirty="0"/>
          </a:p>
        </p:txBody>
      </p:sp>
      <p:sp>
        <p:nvSpPr>
          <p:cNvPr id="4" name="Slide Number Placeholder 3"/>
          <p:cNvSpPr>
            <a:spLocks noGrp="1"/>
          </p:cNvSpPr>
          <p:nvPr>
            <p:ph type="sldNum" sz="quarter" idx="5"/>
          </p:nvPr>
        </p:nvSpPr>
        <p:spPr/>
        <p:txBody>
          <a:bodyPr/>
          <a:lstStyle/>
          <a:p>
            <a:fld id="{C1D460CC-5CB5-BB45-B2A6-CF85514BA266}" type="slidenum">
              <a:rPr lang="en-US" smtClean="0"/>
              <a:t>9</a:t>
            </a:fld>
            <a:endParaRPr lang="en-US"/>
          </a:p>
        </p:txBody>
      </p:sp>
    </p:spTree>
    <p:extLst>
      <p:ext uri="{BB962C8B-B14F-4D97-AF65-F5344CB8AC3E}">
        <p14:creationId xmlns:p14="http://schemas.microsoft.com/office/powerpoint/2010/main" val="411251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Predicting salaries for unknown salary types.</a:t>
            </a:r>
          </a:p>
        </p:txBody>
      </p:sp>
      <p:sp>
        <p:nvSpPr>
          <p:cNvPr id="4" name="Slide Number Placeholder 3"/>
          <p:cNvSpPr>
            <a:spLocks noGrp="1"/>
          </p:cNvSpPr>
          <p:nvPr>
            <p:ph type="sldNum" sz="quarter" idx="5"/>
          </p:nvPr>
        </p:nvSpPr>
        <p:spPr/>
        <p:txBody>
          <a:bodyPr/>
          <a:lstStyle/>
          <a:p>
            <a:fld id="{C1D460CC-5CB5-BB45-B2A6-CF85514BA266}" type="slidenum">
              <a:rPr lang="en-US" smtClean="0"/>
              <a:t>10</a:t>
            </a:fld>
            <a:endParaRPr lang="en-US"/>
          </a:p>
        </p:txBody>
      </p:sp>
    </p:spTree>
    <p:extLst>
      <p:ext uri="{BB962C8B-B14F-4D97-AF65-F5344CB8AC3E}">
        <p14:creationId xmlns:p14="http://schemas.microsoft.com/office/powerpoint/2010/main" val="403148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71BD-A6F4-C75B-38E1-09BDC96B8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97B9EE-CBEB-FF48-44DB-6AB1F6017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0CCC0B-8D39-D0C5-5B97-4EA94BA5F568}"/>
              </a:ext>
            </a:extLst>
          </p:cNvPr>
          <p:cNvSpPr>
            <a:spLocks noGrp="1"/>
          </p:cNvSpPr>
          <p:nvPr>
            <p:ph type="dt" sz="half" idx="10"/>
          </p:nvPr>
        </p:nvSpPr>
        <p:spPr/>
        <p:txBody>
          <a:bodyPr/>
          <a:lstStyle/>
          <a:p>
            <a:fld id="{02AC24A9-CCB6-4F8D-B8DB-C2F3692CFA5A}" type="datetimeFigureOut">
              <a:rPr lang="en-US" smtClean="0"/>
              <a:t>6/14/23</a:t>
            </a:fld>
            <a:endParaRPr lang="en-US" dirty="0"/>
          </a:p>
        </p:txBody>
      </p:sp>
      <p:sp>
        <p:nvSpPr>
          <p:cNvPr id="5" name="Footer Placeholder 4">
            <a:extLst>
              <a:ext uri="{FF2B5EF4-FFF2-40B4-BE49-F238E27FC236}">
                <a16:creationId xmlns:a16="http://schemas.microsoft.com/office/drawing/2014/main" id="{6D093BA5-38B0-F5D5-ADE4-97B6D1A60F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3BDF7C-7ACA-2D44-33CC-831818F86D3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6743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0E67-FD07-92A8-AAA3-F385ACFD8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17147-D9E4-1DBC-D926-20C536944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D6FA0-603A-2349-9327-E8496097ED76}"/>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5" name="Footer Placeholder 4">
            <a:extLst>
              <a:ext uri="{FF2B5EF4-FFF2-40B4-BE49-F238E27FC236}">
                <a16:creationId xmlns:a16="http://schemas.microsoft.com/office/drawing/2014/main" id="{362CE836-4E62-BB39-4887-96AA88F0B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62F5A-1E94-5DB1-E913-AA534F1ED69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758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7ACC67-4F5F-4D60-7EBF-B550B125F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06B5D6-A391-F7D6-31E6-B63275D4B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992F0-5B56-E91F-7D86-BB639E10053C}"/>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5" name="Footer Placeholder 4">
            <a:extLst>
              <a:ext uri="{FF2B5EF4-FFF2-40B4-BE49-F238E27FC236}">
                <a16:creationId xmlns:a16="http://schemas.microsoft.com/office/drawing/2014/main" id="{C2B6588B-088D-7189-E5E8-ACD31EF6A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60C6D-C4D4-7A2F-F011-9D62635D4A7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454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7EA6-9211-9AA2-BA62-6B5D357CB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C01C12-550E-50B4-7890-6F125398DE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EAE38-9024-D6DE-2278-D06AF13A60DF}"/>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5" name="Footer Placeholder 4">
            <a:extLst>
              <a:ext uri="{FF2B5EF4-FFF2-40B4-BE49-F238E27FC236}">
                <a16:creationId xmlns:a16="http://schemas.microsoft.com/office/drawing/2014/main" id="{8FB036D7-EC1A-E38E-3A6E-747D8CC80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5514B-C338-1781-DED6-22100BC61EC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427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0DDB-8E7E-6578-9FD9-EEC9EF982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AD2F20-621F-6E14-789C-C287015159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9C102-C981-123A-B9EB-F4C33CA8BCEB}"/>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5" name="Footer Placeholder 4">
            <a:extLst>
              <a:ext uri="{FF2B5EF4-FFF2-40B4-BE49-F238E27FC236}">
                <a16:creationId xmlns:a16="http://schemas.microsoft.com/office/drawing/2014/main" id="{1E4BC7AB-8BA7-51BC-77AA-1AC9D860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7B992-9735-C093-0E59-FC006E3530B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500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A991-93C0-A983-96DC-B5B7F6465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07668-77D6-BD28-CDE6-539646A65B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02A6E-7197-214A-73CD-DAE3C64AC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5C64C-9FE1-451B-BCC4-6572E83F0D57}"/>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6" name="Footer Placeholder 5">
            <a:extLst>
              <a:ext uri="{FF2B5EF4-FFF2-40B4-BE49-F238E27FC236}">
                <a16:creationId xmlns:a16="http://schemas.microsoft.com/office/drawing/2014/main" id="{4D5AD650-158E-02B3-DA94-163F4F0EF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4F893-8144-31A9-B195-EEC3D43C3F4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820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DFE1-39DA-5FDE-2CDE-B21063F3A3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D6491B-239E-4DC7-2D73-4AE5E41B4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F1F44-7E03-D9BA-4328-9DC05DA93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16C843-C77D-D173-7A2B-D3E4C48DC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5D1A92-0B52-AA8C-7495-A390DCE8FB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74E88-34B7-ED98-641E-5B97A3F49DA1}"/>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8" name="Footer Placeholder 7">
            <a:extLst>
              <a:ext uri="{FF2B5EF4-FFF2-40B4-BE49-F238E27FC236}">
                <a16:creationId xmlns:a16="http://schemas.microsoft.com/office/drawing/2014/main" id="{ABC963A3-7413-31A6-CE67-DC07BFC73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13A651-0A78-BEDF-1F5D-20CF8643ED6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01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E1B0-2291-6170-3FA4-C17CD6C669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B8A202-061A-74E7-BDF7-773C30677009}"/>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4" name="Footer Placeholder 3">
            <a:extLst>
              <a:ext uri="{FF2B5EF4-FFF2-40B4-BE49-F238E27FC236}">
                <a16:creationId xmlns:a16="http://schemas.microsoft.com/office/drawing/2014/main" id="{3D9652CE-2062-0C52-6E3D-38AF0E71C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0E4B4E-54EC-9237-6725-F4617750336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717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0332F-8E9C-CAC6-3374-23176B7E290F}"/>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3" name="Footer Placeholder 2">
            <a:extLst>
              <a:ext uri="{FF2B5EF4-FFF2-40B4-BE49-F238E27FC236}">
                <a16:creationId xmlns:a16="http://schemas.microsoft.com/office/drawing/2014/main" id="{5434D7F8-1AA7-DB7F-27FD-D848AC8D7E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A992B-7C93-379E-5713-E3B5D587ABB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441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4438-6D66-6598-D8D6-510D06B53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B3C93D-34CE-0307-4719-9F8CEA749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4F6F20-F182-F098-0C2B-4F01620AD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A0482-29E1-2AA1-CD2A-C793DBDC8DB3}"/>
              </a:ext>
            </a:extLst>
          </p:cNvPr>
          <p:cNvSpPr>
            <a:spLocks noGrp="1"/>
          </p:cNvSpPr>
          <p:nvPr>
            <p:ph type="dt" sz="half" idx="10"/>
          </p:nvPr>
        </p:nvSpPr>
        <p:spPr/>
        <p:txBody>
          <a:bodyPr/>
          <a:lstStyle/>
          <a:p>
            <a:fld id="{02AC24A9-CCB6-4F8D-B8DB-C2F3692CFA5A}" type="datetimeFigureOut">
              <a:rPr lang="en-US" smtClean="0"/>
              <a:t>6/14/23</a:t>
            </a:fld>
            <a:endParaRPr lang="en-US" dirty="0"/>
          </a:p>
        </p:txBody>
      </p:sp>
      <p:sp>
        <p:nvSpPr>
          <p:cNvPr id="6" name="Footer Placeholder 5">
            <a:extLst>
              <a:ext uri="{FF2B5EF4-FFF2-40B4-BE49-F238E27FC236}">
                <a16:creationId xmlns:a16="http://schemas.microsoft.com/office/drawing/2014/main" id="{D112CBB4-1BB2-D596-6221-B7389B1E2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331E3-7449-12C0-9D76-F1D323A4E28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824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F500-24B6-A3E5-99E5-07707AC40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D4CC70-94B2-7742-5BC9-5445BA17A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0360B-2548-5DCD-0D70-7FB7DC0E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C1D72-1DC1-0890-27FF-830EA446526F}"/>
              </a:ext>
            </a:extLst>
          </p:cNvPr>
          <p:cNvSpPr>
            <a:spLocks noGrp="1"/>
          </p:cNvSpPr>
          <p:nvPr>
            <p:ph type="dt" sz="half" idx="10"/>
          </p:nvPr>
        </p:nvSpPr>
        <p:spPr/>
        <p:txBody>
          <a:bodyPr/>
          <a:lstStyle/>
          <a:p>
            <a:fld id="{02AC24A9-CCB6-4F8D-B8DB-C2F3692CFA5A}" type="datetimeFigureOut">
              <a:rPr lang="en-US" smtClean="0"/>
              <a:t>6/14/23</a:t>
            </a:fld>
            <a:endParaRPr lang="en-US"/>
          </a:p>
        </p:txBody>
      </p:sp>
      <p:sp>
        <p:nvSpPr>
          <p:cNvPr id="6" name="Footer Placeholder 5">
            <a:extLst>
              <a:ext uri="{FF2B5EF4-FFF2-40B4-BE49-F238E27FC236}">
                <a16:creationId xmlns:a16="http://schemas.microsoft.com/office/drawing/2014/main" id="{9B1F0CCA-4D7B-026E-9025-11BADC2EC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5FB37-FFCD-479B-3FF4-B299720FE59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172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6D549-9D15-33E0-F655-0B879D14C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F61804-C0F7-4004-5CCB-3A4B33B02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55CDC-F66B-342F-EE76-DA8346E4C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6/14/23</a:t>
            </a:fld>
            <a:endParaRPr lang="en-US"/>
          </a:p>
        </p:txBody>
      </p:sp>
      <p:sp>
        <p:nvSpPr>
          <p:cNvPr id="5" name="Footer Placeholder 4">
            <a:extLst>
              <a:ext uri="{FF2B5EF4-FFF2-40B4-BE49-F238E27FC236}">
                <a16:creationId xmlns:a16="http://schemas.microsoft.com/office/drawing/2014/main" id="{F6676E2C-22D6-5C41-225D-2F71ED34E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D69F0A-61AF-B8AC-D4AF-678CFC1671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13789637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person&#10;&#10;Description automatically generated">
            <a:extLst>
              <a:ext uri="{FF2B5EF4-FFF2-40B4-BE49-F238E27FC236}">
                <a16:creationId xmlns:a16="http://schemas.microsoft.com/office/drawing/2014/main" id="{17E4904D-6382-DAAC-1614-08BA8EF9E7B6}"/>
              </a:ext>
            </a:extLst>
          </p:cNvPr>
          <p:cNvPicPr>
            <a:picLocks noChangeAspect="1"/>
          </p:cNvPicPr>
          <p:nvPr/>
        </p:nvPicPr>
        <p:blipFill rotWithShape="1">
          <a:blip r:embed="rId3"/>
          <a:srcRect l="5651" t="9091" r="3440"/>
          <a:stretch/>
        </p:blipFill>
        <p:spPr>
          <a:xfrm>
            <a:off x="-4" y="-369322"/>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29100CF-D8D4-6F46-40CE-6A8918558944}"/>
              </a:ext>
            </a:extLst>
          </p:cNvPr>
          <p:cNvSpPr>
            <a:spLocks noGrp="1"/>
          </p:cNvSpPr>
          <p:nvPr>
            <p:ph type="subTitle" idx="1"/>
          </p:nvPr>
        </p:nvSpPr>
        <p:spPr>
          <a:xfrm>
            <a:off x="96949" y="5667864"/>
            <a:ext cx="9221066" cy="592975"/>
          </a:xfrm>
        </p:spPr>
        <p:txBody>
          <a:bodyPr anchor="ctr">
            <a:normAutofit/>
          </a:bodyPr>
          <a:lstStyle/>
          <a:p>
            <a:pPr algn="l"/>
            <a:r>
              <a:rPr lang="en-US" b="0" i="0" dirty="0">
                <a:solidFill>
                  <a:srgbClr val="374151"/>
                </a:solidFill>
                <a:effectLst/>
                <a:latin typeface="Söhne"/>
              </a:rPr>
              <a:t>Using NLP to Predict High vs. Low Paying Jobs</a:t>
            </a:r>
            <a:endParaRPr lang="en-US" dirty="0"/>
          </a:p>
        </p:txBody>
      </p:sp>
      <p:sp>
        <p:nvSpPr>
          <p:cNvPr id="6" name="TextBox 5">
            <a:extLst>
              <a:ext uri="{FF2B5EF4-FFF2-40B4-BE49-F238E27FC236}">
                <a16:creationId xmlns:a16="http://schemas.microsoft.com/office/drawing/2014/main" id="{19B2CE7E-4EC8-19AD-0579-5A93125385E2}"/>
              </a:ext>
            </a:extLst>
          </p:cNvPr>
          <p:cNvSpPr txBox="1"/>
          <p:nvPr/>
        </p:nvSpPr>
        <p:spPr>
          <a:xfrm>
            <a:off x="96948" y="6415276"/>
            <a:ext cx="5999051" cy="369332"/>
          </a:xfrm>
          <a:prstGeom prst="rect">
            <a:avLst/>
          </a:prstGeom>
          <a:noFill/>
        </p:spPr>
        <p:txBody>
          <a:bodyPr wrap="square" rtlCol="0">
            <a:spAutoFit/>
          </a:bodyPr>
          <a:lstStyle/>
          <a:p>
            <a:r>
              <a:rPr lang="en-US" dirty="0"/>
              <a:t>By: Seye Sijuwade - Ironhack Data Analytics 2023</a:t>
            </a:r>
          </a:p>
        </p:txBody>
      </p:sp>
      <p:sp>
        <p:nvSpPr>
          <p:cNvPr id="7" name="Title 6">
            <a:extLst>
              <a:ext uri="{FF2B5EF4-FFF2-40B4-BE49-F238E27FC236}">
                <a16:creationId xmlns:a16="http://schemas.microsoft.com/office/drawing/2014/main" id="{73C1635E-431D-8CAF-4204-836DD82E1A6E}"/>
              </a:ext>
            </a:extLst>
          </p:cNvPr>
          <p:cNvSpPr>
            <a:spLocks noGrp="1"/>
          </p:cNvSpPr>
          <p:nvPr>
            <p:ph type="ctrTitle"/>
          </p:nvPr>
        </p:nvSpPr>
        <p:spPr>
          <a:xfrm>
            <a:off x="-1018565" y="5051270"/>
            <a:ext cx="7556500" cy="685801"/>
          </a:xfrm>
        </p:spPr>
        <p:txBody>
          <a:bodyPr>
            <a:normAutofit fontScale="90000"/>
          </a:bodyPr>
          <a:lstStyle/>
          <a:p>
            <a:r>
              <a:rPr lang="en-US" sz="6000" b="1" dirty="0"/>
              <a:t>Data Jobs in the UK</a:t>
            </a:r>
            <a:endParaRPr lang="en-US" dirty="0"/>
          </a:p>
        </p:txBody>
      </p:sp>
    </p:spTree>
    <p:extLst>
      <p:ext uri="{BB962C8B-B14F-4D97-AF65-F5344CB8AC3E}">
        <p14:creationId xmlns:p14="http://schemas.microsoft.com/office/powerpoint/2010/main" val="18682741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A picture containing text, receipt, screenshot, font&#10;&#10;Description automatically generated">
            <a:extLst>
              <a:ext uri="{FF2B5EF4-FFF2-40B4-BE49-F238E27FC236}">
                <a16:creationId xmlns:a16="http://schemas.microsoft.com/office/drawing/2014/main" id="{4240DA65-FA99-11FB-3595-A7E816E4E5D0}"/>
              </a:ext>
            </a:extLst>
          </p:cNvPr>
          <p:cNvPicPr>
            <a:picLocks noGrp="1" noChangeAspect="1"/>
          </p:cNvPicPr>
          <p:nvPr>
            <p:ph idx="1"/>
          </p:nvPr>
        </p:nvPicPr>
        <p:blipFill>
          <a:blip r:embed="rId3"/>
          <a:stretch>
            <a:fillRect/>
          </a:stretch>
        </p:blipFill>
        <p:spPr>
          <a:xfrm>
            <a:off x="838200" y="900953"/>
            <a:ext cx="10515600" cy="5311588"/>
          </a:xfrm>
        </p:spPr>
      </p:pic>
      <p:sp>
        <p:nvSpPr>
          <p:cNvPr id="18" name="TextBox 17">
            <a:extLst>
              <a:ext uri="{FF2B5EF4-FFF2-40B4-BE49-F238E27FC236}">
                <a16:creationId xmlns:a16="http://schemas.microsoft.com/office/drawing/2014/main" id="{4F1723E7-7CF5-A2D1-B843-AFA753D9E116}"/>
              </a:ext>
            </a:extLst>
          </p:cNvPr>
          <p:cNvSpPr txBox="1"/>
          <p:nvPr/>
        </p:nvSpPr>
        <p:spPr>
          <a:xfrm>
            <a:off x="4370294" y="188867"/>
            <a:ext cx="7516906" cy="523220"/>
          </a:xfrm>
          <a:prstGeom prst="rect">
            <a:avLst/>
          </a:prstGeom>
          <a:noFill/>
        </p:spPr>
        <p:txBody>
          <a:bodyPr wrap="square" rtlCol="0">
            <a:spAutoFit/>
          </a:bodyPr>
          <a:lstStyle/>
          <a:p>
            <a:r>
              <a:rPr lang="en-US" sz="2800" dirty="0">
                <a:solidFill>
                  <a:schemeClr val="bg1"/>
                </a:solidFill>
              </a:rPr>
              <a:t>Salary Predictions Example (High 1 – 0 Low)</a:t>
            </a:r>
          </a:p>
        </p:txBody>
      </p:sp>
    </p:spTree>
    <p:extLst>
      <p:ext uri="{BB962C8B-B14F-4D97-AF65-F5344CB8AC3E}">
        <p14:creationId xmlns:p14="http://schemas.microsoft.com/office/powerpoint/2010/main" val="342762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using a computer&#10;&#10;Description automatically generated with low confidence">
            <a:extLst>
              <a:ext uri="{FF2B5EF4-FFF2-40B4-BE49-F238E27FC236}">
                <a16:creationId xmlns:a16="http://schemas.microsoft.com/office/drawing/2014/main" id="{4DCFBBFA-77FB-D1F8-D8FE-63832C80CDFC}"/>
              </a:ext>
            </a:extLst>
          </p:cNvPr>
          <p:cNvPicPr>
            <a:picLocks noChangeAspect="1"/>
          </p:cNvPicPr>
          <p:nvPr/>
        </p:nvPicPr>
        <p:blipFill rotWithShape="1">
          <a:blip r:embed="rId3">
            <a:alphaModFix amt="50000"/>
          </a:blip>
          <a:srcRect r="-1" b="1721"/>
          <a:stretch/>
        </p:blipFill>
        <p:spPr>
          <a:xfrm>
            <a:off x="22" y="371071"/>
            <a:ext cx="12188930" cy="6857990"/>
          </a:xfrm>
          <a:prstGeom prst="rect">
            <a:avLst/>
          </a:prstGeom>
        </p:spPr>
      </p:pic>
      <p:sp>
        <p:nvSpPr>
          <p:cNvPr id="2" name="Title 1">
            <a:extLst>
              <a:ext uri="{FF2B5EF4-FFF2-40B4-BE49-F238E27FC236}">
                <a16:creationId xmlns:a16="http://schemas.microsoft.com/office/drawing/2014/main" id="{AC3B32FE-DB86-8F9C-90CD-C069D749F69C}"/>
              </a:ext>
            </a:extLst>
          </p:cNvPr>
          <p:cNvSpPr>
            <a:spLocks noGrp="1"/>
          </p:cNvSpPr>
          <p:nvPr>
            <p:ph type="title"/>
          </p:nvPr>
        </p:nvSpPr>
        <p:spPr>
          <a:xfrm>
            <a:off x="1524000" y="1122363"/>
            <a:ext cx="7646504" cy="3063240"/>
          </a:xfrm>
        </p:spPr>
        <p:txBody>
          <a:bodyPr vert="horz" lIns="91440" tIns="45720" rIns="91440" bIns="45720" rtlCol="0" anchor="b">
            <a:normAutofit/>
          </a:bodyPr>
          <a:lstStyle/>
          <a:p>
            <a:pPr algn="ctr"/>
            <a:r>
              <a:rPr lang="en-US" sz="6600" dirty="0">
                <a:solidFill>
                  <a:srgbClr val="00B0F0"/>
                </a:solidFill>
              </a:rPr>
              <a:t>THE END</a:t>
            </a:r>
            <a:endParaRPr lang="en-US" sz="6600" dirty="0">
              <a:solidFill>
                <a:srgbClr val="FFFFFF"/>
              </a:solidFill>
            </a:endParaRPr>
          </a:p>
        </p:txBody>
      </p:sp>
      <p:sp>
        <p:nvSpPr>
          <p:cNvPr id="28"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Smiling face outline with solid fill">
            <a:extLst>
              <a:ext uri="{FF2B5EF4-FFF2-40B4-BE49-F238E27FC236}">
                <a16:creationId xmlns:a16="http://schemas.microsoft.com/office/drawing/2014/main" id="{3D35997F-01D4-762C-372F-84AB70EBD3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55437" y="3200930"/>
            <a:ext cx="893480" cy="893480"/>
          </a:xfrm>
          <a:prstGeom prst="rect">
            <a:avLst/>
          </a:prstGeom>
        </p:spPr>
      </p:pic>
    </p:spTree>
    <p:extLst>
      <p:ext uri="{BB962C8B-B14F-4D97-AF65-F5344CB8AC3E}">
        <p14:creationId xmlns:p14="http://schemas.microsoft.com/office/powerpoint/2010/main" val="16176927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63C20-2D1C-7EEB-FB41-6F69000707E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Data Collection</a:t>
            </a:r>
          </a:p>
        </p:txBody>
      </p:sp>
      <p:sp>
        <p:nvSpPr>
          <p:cNvPr id="3" name="Content Placeholder 2">
            <a:extLst>
              <a:ext uri="{FF2B5EF4-FFF2-40B4-BE49-F238E27FC236}">
                <a16:creationId xmlns:a16="http://schemas.microsoft.com/office/drawing/2014/main" id="{D71A75D0-5F4E-278F-6E10-F3FEF3252369}"/>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Web Scraping reed.co.uk </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 text, application&#10;&#10;Description automatically generated">
            <a:extLst>
              <a:ext uri="{FF2B5EF4-FFF2-40B4-BE49-F238E27FC236}">
                <a16:creationId xmlns:a16="http://schemas.microsoft.com/office/drawing/2014/main" id="{A848D609-458B-1894-6784-4A6CCD7D6C8B}"/>
              </a:ext>
            </a:extLst>
          </p:cNvPr>
          <p:cNvPicPr>
            <a:picLocks noChangeAspect="1"/>
          </p:cNvPicPr>
          <p:nvPr/>
        </p:nvPicPr>
        <p:blipFill>
          <a:blip r:embed="rId3"/>
          <a:stretch>
            <a:fillRect/>
          </a:stretch>
        </p:blipFill>
        <p:spPr>
          <a:xfrm>
            <a:off x="4957790" y="640080"/>
            <a:ext cx="6607628" cy="5550408"/>
          </a:xfrm>
          <a:prstGeom prst="rect">
            <a:avLst/>
          </a:prstGeom>
        </p:spPr>
      </p:pic>
    </p:spTree>
    <p:extLst>
      <p:ext uri="{BB962C8B-B14F-4D97-AF65-F5344CB8AC3E}">
        <p14:creationId xmlns:p14="http://schemas.microsoft.com/office/powerpoint/2010/main" val="113321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C882-57CA-6EFA-26CD-4394BC4B757F}"/>
              </a:ext>
            </a:extLst>
          </p:cNvPr>
          <p:cNvSpPr>
            <a:spLocks noGrp="1"/>
          </p:cNvSpPr>
          <p:nvPr>
            <p:ph type="title"/>
          </p:nvPr>
        </p:nvSpPr>
        <p:spPr>
          <a:xfrm>
            <a:off x="8758775" y="1692379"/>
            <a:ext cx="3316224" cy="3204134"/>
          </a:xfrm>
        </p:spPr>
        <p:txBody>
          <a:bodyPr vert="horz" lIns="91440" tIns="45720" rIns="91440" bIns="45720" rtlCol="0" anchor="b">
            <a:normAutofit/>
          </a:bodyPr>
          <a:lstStyle/>
          <a:p>
            <a:r>
              <a:rPr lang="en-US" sz="4800" dirty="0"/>
              <a:t>Data Jobs Word Cloud</a:t>
            </a:r>
            <a:br>
              <a:rPr lang="en-US" sz="4800" dirty="0"/>
            </a:br>
            <a:endParaRPr lang="en-US" sz="4800" dirty="0"/>
          </a:p>
        </p:txBody>
      </p:sp>
      <p:pic>
        <p:nvPicPr>
          <p:cNvPr id="4" name="Picture 3" descr="A close-up of words&#10;&#10;Description automatically generated with low confidence">
            <a:extLst>
              <a:ext uri="{FF2B5EF4-FFF2-40B4-BE49-F238E27FC236}">
                <a16:creationId xmlns:a16="http://schemas.microsoft.com/office/drawing/2014/main" id="{3C2E1EA5-B306-6BE3-1CB0-938622606D73}"/>
              </a:ext>
            </a:extLst>
          </p:cNvPr>
          <p:cNvPicPr>
            <a:picLocks noChangeAspect="1"/>
          </p:cNvPicPr>
          <p:nvPr/>
        </p:nvPicPr>
        <p:blipFill>
          <a:blip r:embed="rId3"/>
          <a:stretch>
            <a:fillRect/>
          </a:stretch>
        </p:blipFill>
        <p:spPr>
          <a:xfrm>
            <a:off x="394447" y="183273"/>
            <a:ext cx="8364328" cy="6491454"/>
          </a:xfrm>
          <a:prstGeom prst="rect">
            <a:avLst/>
          </a:prstGeom>
        </p:spPr>
      </p:pic>
    </p:spTree>
    <p:extLst>
      <p:ext uri="{BB962C8B-B14F-4D97-AF65-F5344CB8AC3E}">
        <p14:creationId xmlns:p14="http://schemas.microsoft.com/office/powerpoint/2010/main" val="20558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9FC7C6FB-9BCA-028F-CB3F-63682C9811BF}"/>
              </a:ext>
            </a:extLst>
          </p:cNvPr>
          <p:cNvPicPr>
            <a:picLocks noGrp="1" noChangeAspect="1"/>
          </p:cNvPicPr>
          <p:nvPr>
            <p:ph idx="1"/>
          </p:nvPr>
        </p:nvPicPr>
        <p:blipFill>
          <a:blip r:embed="rId3"/>
          <a:stretch>
            <a:fillRect/>
          </a:stretch>
        </p:blipFill>
        <p:spPr>
          <a:xfrm>
            <a:off x="643467" y="689101"/>
            <a:ext cx="10905066" cy="547979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05293C1-61A0-F4CF-3CB3-67D9B5BF8BD5}"/>
              </a:ext>
            </a:extLst>
          </p:cNvPr>
          <p:cNvSpPr/>
          <p:nvPr/>
        </p:nvSpPr>
        <p:spPr>
          <a:xfrm>
            <a:off x="9024257" y="5366657"/>
            <a:ext cx="533400" cy="469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50755F9-02DE-F9AA-9D7C-1B6725A277E3}"/>
              </a:ext>
            </a:extLst>
          </p:cNvPr>
          <p:cNvSpPr txBox="1"/>
          <p:nvPr/>
        </p:nvSpPr>
        <p:spPr>
          <a:xfrm>
            <a:off x="4180253" y="312704"/>
            <a:ext cx="4402183" cy="461665"/>
          </a:xfrm>
          <a:prstGeom prst="rect">
            <a:avLst/>
          </a:prstGeom>
          <a:noFill/>
        </p:spPr>
        <p:txBody>
          <a:bodyPr wrap="square" rtlCol="0">
            <a:spAutoFit/>
          </a:bodyPr>
          <a:lstStyle/>
          <a:p>
            <a:r>
              <a:rPr lang="en-US" sz="2400" dirty="0"/>
              <a:t>Average Salary in UK Regions</a:t>
            </a:r>
          </a:p>
        </p:txBody>
      </p:sp>
    </p:spTree>
    <p:extLst>
      <p:ext uri="{BB962C8B-B14F-4D97-AF65-F5344CB8AC3E}">
        <p14:creationId xmlns:p14="http://schemas.microsoft.com/office/powerpoint/2010/main" val="143544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3119CA75-BF22-F9B3-DC13-7D004E78CDDC}"/>
              </a:ext>
            </a:extLst>
          </p:cNvPr>
          <p:cNvPicPr>
            <a:picLocks noChangeAspect="1"/>
          </p:cNvPicPr>
          <p:nvPr/>
        </p:nvPicPr>
        <p:blipFill>
          <a:blip r:embed="rId3"/>
          <a:stretch>
            <a:fillRect/>
          </a:stretch>
        </p:blipFill>
        <p:spPr>
          <a:xfrm>
            <a:off x="6351160" y="1044537"/>
            <a:ext cx="5363827" cy="4854262"/>
          </a:xfrm>
          <a:prstGeom prst="rect">
            <a:avLst/>
          </a:prstGeom>
        </p:spPr>
      </p:pic>
      <p:sp>
        <p:nvSpPr>
          <p:cNvPr id="16" name="Rectangle 15">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screenshot, diagram, line&#10;&#10;Description automatically generated">
            <a:extLst>
              <a:ext uri="{FF2B5EF4-FFF2-40B4-BE49-F238E27FC236}">
                <a16:creationId xmlns:a16="http://schemas.microsoft.com/office/drawing/2014/main" id="{1DD08611-D42F-D435-05FE-8C4585D029E8}"/>
              </a:ext>
            </a:extLst>
          </p:cNvPr>
          <p:cNvPicPr>
            <a:picLocks noChangeAspect="1"/>
          </p:cNvPicPr>
          <p:nvPr/>
        </p:nvPicPr>
        <p:blipFill>
          <a:blip r:embed="rId4"/>
          <a:stretch>
            <a:fillRect/>
          </a:stretch>
        </p:blipFill>
        <p:spPr>
          <a:xfrm>
            <a:off x="477012" y="1054717"/>
            <a:ext cx="5444234" cy="4736483"/>
          </a:xfrm>
          <a:prstGeom prst="rect">
            <a:avLst/>
          </a:prstGeom>
        </p:spPr>
      </p:pic>
      <p:sp>
        <p:nvSpPr>
          <p:cNvPr id="2" name="TextBox 1">
            <a:extLst>
              <a:ext uri="{FF2B5EF4-FFF2-40B4-BE49-F238E27FC236}">
                <a16:creationId xmlns:a16="http://schemas.microsoft.com/office/drawing/2014/main" id="{B94C1191-CD83-C393-0996-59ED8B695E18}"/>
              </a:ext>
            </a:extLst>
          </p:cNvPr>
          <p:cNvSpPr txBox="1"/>
          <p:nvPr/>
        </p:nvSpPr>
        <p:spPr>
          <a:xfrm>
            <a:off x="804231" y="5898799"/>
            <a:ext cx="1333041" cy="261610"/>
          </a:xfrm>
          <a:prstGeom prst="rect">
            <a:avLst/>
          </a:prstGeom>
          <a:noFill/>
        </p:spPr>
        <p:txBody>
          <a:bodyPr wrap="square" rtlCol="0">
            <a:spAutoFit/>
          </a:bodyPr>
          <a:lstStyle/>
          <a:p>
            <a:r>
              <a:rPr lang="en-US" sz="1100" dirty="0"/>
              <a:t>Figure 1</a:t>
            </a:r>
          </a:p>
        </p:txBody>
      </p:sp>
      <p:sp>
        <p:nvSpPr>
          <p:cNvPr id="3" name="TextBox 2">
            <a:extLst>
              <a:ext uri="{FF2B5EF4-FFF2-40B4-BE49-F238E27FC236}">
                <a16:creationId xmlns:a16="http://schemas.microsoft.com/office/drawing/2014/main" id="{1F813F5D-418D-AFC6-C512-E682454125EF}"/>
              </a:ext>
            </a:extLst>
          </p:cNvPr>
          <p:cNvSpPr txBox="1"/>
          <p:nvPr/>
        </p:nvSpPr>
        <p:spPr>
          <a:xfrm>
            <a:off x="6501022" y="5898799"/>
            <a:ext cx="1333041" cy="261610"/>
          </a:xfrm>
          <a:prstGeom prst="rect">
            <a:avLst/>
          </a:prstGeom>
          <a:noFill/>
        </p:spPr>
        <p:txBody>
          <a:bodyPr wrap="square" rtlCol="0">
            <a:spAutoFit/>
          </a:bodyPr>
          <a:lstStyle/>
          <a:p>
            <a:r>
              <a:rPr lang="en-US" sz="1100" dirty="0"/>
              <a:t>Figure 2</a:t>
            </a:r>
          </a:p>
        </p:txBody>
      </p:sp>
    </p:spTree>
    <p:extLst>
      <p:ext uri="{BB962C8B-B14F-4D97-AF65-F5344CB8AC3E}">
        <p14:creationId xmlns:p14="http://schemas.microsoft.com/office/powerpoint/2010/main" val="127006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84">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86">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8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A picture containing text, screenshot, number, line&#10;&#10;Description automatically generated">
            <a:extLst>
              <a:ext uri="{FF2B5EF4-FFF2-40B4-BE49-F238E27FC236}">
                <a16:creationId xmlns:a16="http://schemas.microsoft.com/office/drawing/2014/main" id="{F133CEDD-1E7E-74B8-AA12-013D0B5F611B}"/>
              </a:ext>
            </a:extLst>
          </p:cNvPr>
          <p:cNvPicPr>
            <a:picLocks noChangeAspect="1"/>
          </p:cNvPicPr>
          <p:nvPr/>
        </p:nvPicPr>
        <p:blipFill>
          <a:blip r:embed="rId3"/>
          <a:stretch>
            <a:fillRect/>
          </a:stretch>
        </p:blipFill>
        <p:spPr>
          <a:xfrm>
            <a:off x="1725706" y="457200"/>
            <a:ext cx="8740588" cy="5943600"/>
          </a:xfrm>
          <a:prstGeom prst="rect">
            <a:avLst/>
          </a:prstGeom>
        </p:spPr>
      </p:pic>
    </p:spTree>
    <p:extLst>
      <p:ext uri="{BB962C8B-B14F-4D97-AF65-F5344CB8AC3E}">
        <p14:creationId xmlns:p14="http://schemas.microsoft.com/office/powerpoint/2010/main" val="126473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line, font&#10;&#10;Description automatically generated">
            <a:extLst>
              <a:ext uri="{FF2B5EF4-FFF2-40B4-BE49-F238E27FC236}">
                <a16:creationId xmlns:a16="http://schemas.microsoft.com/office/drawing/2014/main" id="{F2103AB1-AE02-1CE1-116A-7C7294B0EB22}"/>
              </a:ext>
            </a:extLst>
          </p:cNvPr>
          <p:cNvPicPr>
            <a:picLocks noGrp="1" noChangeAspect="1"/>
          </p:cNvPicPr>
          <p:nvPr>
            <p:ph idx="1"/>
          </p:nvPr>
        </p:nvPicPr>
        <p:blipFill>
          <a:blip r:embed="rId2"/>
          <a:stretch>
            <a:fillRect/>
          </a:stretch>
        </p:blipFill>
        <p:spPr>
          <a:xfrm>
            <a:off x="6049373" y="1626484"/>
            <a:ext cx="5651074" cy="4023982"/>
          </a:xfrm>
          <a:prstGeom prst="rect">
            <a:avLst/>
          </a:prstGeom>
        </p:spPr>
      </p:pic>
      <p:cxnSp>
        <p:nvCxnSpPr>
          <p:cNvPr id="32" name="Straight Connector 3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text, screenshot, font, number&#10;&#10;Description automatically generated">
            <a:extLst>
              <a:ext uri="{FF2B5EF4-FFF2-40B4-BE49-F238E27FC236}">
                <a16:creationId xmlns:a16="http://schemas.microsoft.com/office/drawing/2014/main" id="{3EFE35DA-03C4-0620-743C-E1C41F4C557F}"/>
              </a:ext>
            </a:extLst>
          </p:cNvPr>
          <p:cNvPicPr>
            <a:picLocks noChangeAspect="1"/>
          </p:cNvPicPr>
          <p:nvPr/>
        </p:nvPicPr>
        <p:blipFill>
          <a:blip r:embed="rId3"/>
          <a:stretch>
            <a:fillRect/>
          </a:stretch>
        </p:blipFill>
        <p:spPr>
          <a:xfrm>
            <a:off x="664863" y="1626484"/>
            <a:ext cx="5294715" cy="4023982"/>
          </a:xfrm>
          <a:prstGeom prst="rect">
            <a:avLst/>
          </a:prstGeom>
        </p:spPr>
      </p:pic>
      <p:sp>
        <p:nvSpPr>
          <p:cNvPr id="8" name="TextBox 7">
            <a:extLst>
              <a:ext uri="{FF2B5EF4-FFF2-40B4-BE49-F238E27FC236}">
                <a16:creationId xmlns:a16="http://schemas.microsoft.com/office/drawing/2014/main" id="{6A6DE9CD-E25E-A180-9D52-8312B6912060}"/>
              </a:ext>
            </a:extLst>
          </p:cNvPr>
          <p:cNvSpPr txBox="1"/>
          <p:nvPr/>
        </p:nvSpPr>
        <p:spPr>
          <a:xfrm>
            <a:off x="4189163" y="763689"/>
            <a:ext cx="3781587" cy="461665"/>
          </a:xfrm>
          <a:prstGeom prst="rect">
            <a:avLst/>
          </a:prstGeom>
          <a:noFill/>
        </p:spPr>
        <p:txBody>
          <a:bodyPr wrap="square" rtlCol="0">
            <a:spAutoFit/>
          </a:bodyPr>
          <a:lstStyle/>
          <a:p>
            <a:r>
              <a:rPr lang="en-US" sz="2400" dirty="0">
                <a:latin typeface="+mj-lt"/>
              </a:rPr>
              <a:t>Top Job Skills for Data Roles</a:t>
            </a:r>
          </a:p>
        </p:txBody>
      </p:sp>
      <p:sp>
        <p:nvSpPr>
          <p:cNvPr id="2" name="TextBox 1">
            <a:extLst>
              <a:ext uri="{FF2B5EF4-FFF2-40B4-BE49-F238E27FC236}">
                <a16:creationId xmlns:a16="http://schemas.microsoft.com/office/drawing/2014/main" id="{6303BCD0-F3C5-0756-A596-1A3C918B774C}"/>
              </a:ext>
            </a:extLst>
          </p:cNvPr>
          <p:cNvSpPr txBox="1"/>
          <p:nvPr/>
        </p:nvSpPr>
        <p:spPr>
          <a:xfrm>
            <a:off x="804231" y="5898799"/>
            <a:ext cx="1333041" cy="261610"/>
          </a:xfrm>
          <a:prstGeom prst="rect">
            <a:avLst/>
          </a:prstGeom>
          <a:noFill/>
        </p:spPr>
        <p:txBody>
          <a:bodyPr wrap="square" rtlCol="0">
            <a:spAutoFit/>
          </a:bodyPr>
          <a:lstStyle/>
          <a:p>
            <a:r>
              <a:rPr lang="en-US" sz="1100" dirty="0"/>
              <a:t>Figure 1</a:t>
            </a:r>
          </a:p>
        </p:txBody>
      </p:sp>
      <p:sp>
        <p:nvSpPr>
          <p:cNvPr id="4" name="TextBox 3">
            <a:extLst>
              <a:ext uri="{FF2B5EF4-FFF2-40B4-BE49-F238E27FC236}">
                <a16:creationId xmlns:a16="http://schemas.microsoft.com/office/drawing/2014/main" id="{0FD86A1B-B621-CB8A-813A-437BF33BD200}"/>
              </a:ext>
            </a:extLst>
          </p:cNvPr>
          <p:cNvSpPr txBox="1"/>
          <p:nvPr/>
        </p:nvSpPr>
        <p:spPr>
          <a:xfrm>
            <a:off x="6519783" y="6004193"/>
            <a:ext cx="1333041" cy="261610"/>
          </a:xfrm>
          <a:prstGeom prst="rect">
            <a:avLst/>
          </a:prstGeom>
          <a:noFill/>
        </p:spPr>
        <p:txBody>
          <a:bodyPr wrap="square" rtlCol="0">
            <a:spAutoFit/>
          </a:bodyPr>
          <a:lstStyle/>
          <a:p>
            <a:r>
              <a:rPr lang="en-US" sz="1100" dirty="0"/>
              <a:t>Figure 2</a:t>
            </a:r>
          </a:p>
        </p:txBody>
      </p:sp>
    </p:spTree>
    <p:extLst>
      <p:ext uri="{BB962C8B-B14F-4D97-AF65-F5344CB8AC3E}">
        <p14:creationId xmlns:p14="http://schemas.microsoft.com/office/powerpoint/2010/main" val="21510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E840-2504-4E24-A652-DDD3B9126EEF}"/>
              </a:ext>
            </a:extLst>
          </p:cNvPr>
          <p:cNvSpPr>
            <a:spLocks noGrp="1"/>
          </p:cNvSpPr>
          <p:nvPr>
            <p:ph type="title"/>
          </p:nvPr>
        </p:nvSpPr>
        <p:spPr/>
        <p:txBody>
          <a:bodyPr/>
          <a:lstStyle/>
          <a:p>
            <a:r>
              <a:rPr lang="en-US" dirty="0"/>
              <a:t>Modeling – Text Classification(NLP)</a:t>
            </a:r>
          </a:p>
        </p:txBody>
      </p:sp>
      <p:graphicFrame>
        <p:nvGraphicFramePr>
          <p:cNvPr id="9" name="Content Placeholder 2">
            <a:extLst>
              <a:ext uri="{FF2B5EF4-FFF2-40B4-BE49-F238E27FC236}">
                <a16:creationId xmlns:a16="http://schemas.microsoft.com/office/drawing/2014/main" id="{0D407EFC-4569-B2F3-BD26-3EFCE80433C3}"/>
              </a:ext>
            </a:extLst>
          </p:cNvPr>
          <p:cNvGraphicFramePr>
            <a:graphicFrameLocks noGrp="1"/>
          </p:cNvGraphicFramePr>
          <p:nvPr>
            <p:ph idx="1"/>
            <p:extLst>
              <p:ext uri="{D42A27DB-BD31-4B8C-83A1-F6EECF244321}">
                <p14:modId xmlns:p14="http://schemas.microsoft.com/office/powerpoint/2010/main" val="19136849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D9F69A0-1B88-5BCB-6E00-9F193FBE75B7}"/>
              </a:ext>
            </a:extLst>
          </p:cNvPr>
          <p:cNvSpPr txBox="1"/>
          <p:nvPr/>
        </p:nvSpPr>
        <p:spPr>
          <a:xfrm>
            <a:off x="3037114" y="5144462"/>
            <a:ext cx="8028214" cy="400110"/>
          </a:xfrm>
          <a:prstGeom prst="rect">
            <a:avLst/>
          </a:prstGeom>
          <a:noFill/>
        </p:spPr>
        <p:txBody>
          <a:bodyPr wrap="square" rtlCol="0">
            <a:spAutoFit/>
          </a:bodyPr>
          <a:lstStyle/>
          <a:p>
            <a:r>
              <a:rPr lang="en-US" sz="2000" b="1" i="0" dirty="0">
                <a:solidFill>
                  <a:schemeClr val="bg1"/>
                </a:solidFill>
                <a:effectLst/>
                <a:latin typeface="Söhne"/>
              </a:rPr>
              <a:t>Naive Bayes, Logistic Regression, Support Vector Machines </a:t>
            </a:r>
          </a:p>
        </p:txBody>
      </p:sp>
      <p:pic>
        <p:nvPicPr>
          <p:cNvPr id="8" name="Picture 7" descr="A picture containing text, circle, font&#10;&#10;Description automatically generated">
            <a:extLst>
              <a:ext uri="{FF2B5EF4-FFF2-40B4-BE49-F238E27FC236}">
                <a16:creationId xmlns:a16="http://schemas.microsoft.com/office/drawing/2014/main" id="{7BFF957B-2911-490F-3DB9-002B05843BA1}"/>
              </a:ext>
            </a:extLst>
          </p:cNvPr>
          <p:cNvPicPr>
            <a:picLocks noChangeAspect="1"/>
          </p:cNvPicPr>
          <p:nvPr/>
        </p:nvPicPr>
        <p:blipFill>
          <a:blip r:embed="rId8"/>
          <a:stretch>
            <a:fillRect/>
          </a:stretch>
        </p:blipFill>
        <p:spPr>
          <a:xfrm>
            <a:off x="9091726" y="58737"/>
            <a:ext cx="1973602" cy="1748632"/>
          </a:xfrm>
          <a:prstGeom prst="rect">
            <a:avLst/>
          </a:prstGeom>
        </p:spPr>
      </p:pic>
    </p:spTree>
    <p:extLst>
      <p:ext uri="{BB962C8B-B14F-4D97-AF65-F5344CB8AC3E}">
        <p14:creationId xmlns:p14="http://schemas.microsoft.com/office/powerpoint/2010/main" val="203379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A3CB3-A743-D36E-5BA9-DC0233D571B6}"/>
              </a:ext>
            </a:extLst>
          </p:cNvPr>
          <p:cNvSpPr>
            <a:spLocks noGrp="1"/>
          </p:cNvSpPr>
          <p:nvPr>
            <p:ph type="title"/>
          </p:nvPr>
        </p:nvSpPr>
        <p:spPr>
          <a:xfrm>
            <a:off x="117566" y="484910"/>
            <a:ext cx="7720148" cy="873627"/>
          </a:xfrm>
        </p:spPr>
        <p:txBody>
          <a:bodyPr vert="horz" lIns="91440" tIns="45720" rIns="91440" bIns="45720" rtlCol="0" anchor="ctr">
            <a:normAutofit fontScale="90000"/>
          </a:bodyPr>
          <a:lstStyle/>
          <a:p>
            <a:r>
              <a:rPr lang="en-US" sz="3600" dirty="0">
                <a:solidFill>
                  <a:srgbClr val="FFFFFF"/>
                </a:solidFill>
                <a:ea typeface="Baskerville" panose="02020502070401020303" pitchFamily="18" charset="0"/>
              </a:rPr>
              <a:t>Model Evaluation – SVM </a:t>
            </a:r>
            <a:br>
              <a:rPr lang="en-US" sz="3600" dirty="0">
                <a:solidFill>
                  <a:srgbClr val="FFFFFF"/>
                </a:solidFill>
                <a:ea typeface="Baskerville" panose="02020502070401020303" pitchFamily="18" charset="0"/>
              </a:rPr>
            </a:br>
            <a:r>
              <a:rPr lang="en-US" sz="2200" dirty="0">
                <a:solidFill>
                  <a:srgbClr val="FFFFFF"/>
                </a:solidFill>
                <a:ea typeface="Baskerville" panose="02020502070401020303" pitchFamily="18" charset="0"/>
              </a:rPr>
              <a:t>High(1) vs Low(0) Salary</a:t>
            </a:r>
            <a:br>
              <a:rPr lang="en-US" sz="4000" dirty="0">
                <a:solidFill>
                  <a:srgbClr val="FFFFFF"/>
                </a:solidFill>
                <a:ea typeface="Baskerville" panose="02020502070401020303" pitchFamily="18" charset="0"/>
              </a:rPr>
            </a:br>
            <a:endParaRPr lang="en-US" sz="2000" b="1" i="1" dirty="0">
              <a:solidFill>
                <a:schemeClr val="accent4">
                  <a:lumMod val="60000"/>
                  <a:lumOff val="40000"/>
                </a:schemeClr>
              </a:solidFill>
              <a:ea typeface="Baskerville" panose="02020502070401020303" pitchFamily="18" charset="0"/>
            </a:endParaRPr>
          </a:p>
        </p:txBody>
      </p:sp>
      <p:pic>
        <p:nvPicPr>
          <p:cNvPr id="4" name="Picture 3" descr="A picture containing text, screenshot, diagram, rectangle&#10;&#10;Description automatically generated">
            <a:extLst>
              <a:ext uri="{FF2B5EF4-FFF2-40B4-BE49-F238E27FC236}">
                <a16:creationId xmlns:a16="http://schemas.microsoft.com/office/drawing/2014/main" id="{BD7C671C-0FA0-EE61-3191-914A019F6DD9}"/>
              </a:ext>
            </a:extLst>
          </p:cNvPr>
          <p:cNvPicPr>
            <a:picLocks noChangeAspect="1"/>
          </p:cNvPicPr>
          <p:nvPr/>
        </p:nvPicPr>
        <p:blipFill>
          <a:blip r:embed="rId3"/>
          <a:stretch>
            <a:fillRect/>
          </a:stretch>
        </p:blipFill>
        <p:spPr>
          <a:xfrm>
            <a:off x="6708557" y="1842461"/>
            <a:ext cx="5366533" cy="4511526"/>
          </a:xfrm>
          <a:prstGeom prst="rect">
            <a:avLst/>
          </a:prstGeom>
        </p:spPr>
      </p:pic>
      <p:pic>
        <p:nvPicPr>
          <p:cNvPr id="10" name="Content Placeholder 9" descr="A picture containing text, screenshot, font, circle&#10;&#10;Description automatically generated">
            <a:extLst>
              <a:ext uri="{FF2B5EF4-FFF2-40B4-BE49-F238E27FC236}">
                <a16:creationId xmlns:a16="http://schemas.microsoft.com/office/drawing/2014/main" id="{7F647CA7-90A4-DDF6-0ED6-521771C65625}"/>
              </a:ext>
            </a:extLst>
          </p:cNvPr>
          <p:cNvPicPr>
            <a:picLocks noGrp="1" noChangeAspect="1"/>
          </p:cNvPicPr>
          <p:nvPr>
            <p:ph idx="1"/>
          </p:nvPr>
        </p:nvPicPr>
        <p:blipFill>
          <a:blip r:embed="rId4"/>
          <a:stretch>
            <a:fillRect/>
          </a:stretch>
        </p:blipFill>
        <p:spPr>
          <a:xfrm>
            <a:off x="-2" y="2232009"/>
            <a:ext cx="6520444" cy="3667750"/>
          </a:xfrm>
        </p:spPr>
      </p:pic>
    </p:spTree>
    <p:extLst>
      <p:ext uri="{BB962C8B-B14F-4D97-AF65-F5344CB8AC3E}">
        <p14:creationId xmlns:p14="http://schemas.microsoft.com/office/powerpoint/2010/main" val="4041921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2479</TotalTime>
  <Words>468</Words>
  <Application>Microsoft Macintosh PowerPoint</Application>
  <PresentationFormat>Widescreen</PresentationFormat>
  <Paragraphs>47</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Google Sans</vt:lpstr>
      <vt:lpstr>Lato</vt:lpstr>
      <vt:lpstr>Open Sans</vt:lpstr>
      <vt:lpstr>Söhne</vt:lpstr>
      <vt:lpstr>source sans pro</vt:lpstr>
      <vt:lpstr>source-serif-pro</vt:lpstr>
      <vt:lpstr>Office Theme</vt:lpstr>
      <vt:lpstr>Data Jobs in the UK</vt:lpstr>
      <vt:lpstr>Data Collection</vt:lpstr>
      <vt:lpstr>Data Jobs Word Cloud </vt:lpstr>
      <vt:lpstr>PowerPoint Presentation</vt:lpstr>
      <vt:lpstr>PowerPoint Presentation</vt:lpstr>
      <vt:lpstr>PowerPoint Presentation</vt:lpstr>
      <vt:lpstr>PowerPoint Presentation</vt:lpstr>
      <vt:lpstr>Modeling – Text Classification(NLP)</vt:lpstr>
      <vt:lpstr>Model Evaluation – SVM  High(1) vs Low(0) Salary </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Jobs in the UK </dc:title>
  <dc:creator>Adeseye Sijuwade</dc:creator>
  <cp:lastModifiedBy>Adeseye Sijuwade</cp:lastModifiedBy>
  <cp:revision>11</cp:revision>
  <dcterms:created xsi:type="dcterms:W3CDTF">2023-04-20T16:59:12Z</dcterms:created>
  <dcterms:modified xsi:type="dcterms:W3CDTF">2023-06-14T21:58:05Z</dcterms:modified>
</cp:coreProperties>
</file>