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06320"/>
          </a:xfrm>
        </p:spPr>
        <p:txBody>
          <a:bodyPr/>
          <a:lstStyle/>
          <a:p>
            <a:r>
              <a:rPr lang="en-CA" altLang="en-US" dirty="0"/>
              <a:t>PORTFOLIO PROJECT</a:t>
            </a:r>
            <a:endParaRPr lang="en-CA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895" y="4925060"/>
            <a:ext cx="5726430" cy="969645"/>
          </a:xfrm>
        </p:spPr>
        <p:txBody>
          <a:bodyPr/>
          <a:lstStyle/>
          <a:p>
            <a:r>
              <a:rPr lang="en-CA" altLang="en-US" sz="2800" b="1"/>
              <a:t>Reported by</a:t>
            </a:r>
            <a:r>
              <a:rPr lang="en-CA" altLang="en-US"/>
              <a:t>: Oyadeyi Oluwaseye Israel</a:t>
            </a:r>
            <a:endParaRPr lang="en-CA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  </a:t>
            </a:r>
            <a:endParaRPr lang="en-CA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96900" y="4446270"/>
            <a:ext cx="1840230" cy="46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CA" altLang="en-US" sz="2800" b="1" u="sng">
                <a:sym typeface="+mn-ea"/>
              </a:rPr>
              <a:t>EXCEL</a:t>
            </a:r>
            <a:endParaRPr lang="en-CA" altLang="en-US" sz="2800" b="1" u="sng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462020" y="4446270"/>
            <a:ext cx="4956810" cy="722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CA" altLang="en-US" sz="2800" b="1" u="sng">
                <a:latin typeface="+mj-lt"/>
                <a:cs typeface="+mj-lt"/>
                <a:sym typeface="+mn-ea"/>
              </a:rPr>
              <a:t>MICROSOFT SQL DATABASE &amp; SERVER</a:t>
            </a:r>
            <a:endParaRPr lang="en-CA" altLang="en-US" sz="2800" b="1" u="sng">
              <a:latin typeface="+mj-lt"/>
              <a:cs typeface="+mj-lt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443720" y="4446270"/>
            <a:ext cx="1935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CA" altLang="en-US" sz="2800" b="1">
                <a:sym typeface="+mn-ea"/>
              </a:rPr>
              <a:t> </a:t>
            </a:r>
            <a:r>
              <a:rPr lang="en-CA" altLang="en-US" sz="2800" b="1" u="sng">
                <a:sym typeface="+mn-ea"/>
              </a:rPr>
              <a:t>POWER BI</a:t>
            </a:r>
            <a:endParaRPr lang="en-US" sz="2800" b="1" u="sng"/>
          </a:p>
        </p:txBody>
      </p:sp>
      <p:pic>
        <p:nvPicPr>
          <p:cNvPr id="7" name="Content Placeholder 6" descr="Excel logo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15290" y="1219835"/>
            <a:ext cx="2589530" cy="2359660"/>
          </a:xfrm>
          <a:prstGeom prst="rect">
            <a:avLst/>
          </a:prstGeom>
        </p:spPr>
      </p:pic>
      <p:pic>
        <p:nvPicPr>
          <p:cNvPr id="13" name="Content Placeholder 12" descr="Microsoft-Power-BI-Logo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37320" y="1220470"/>
            <a:ext cx="2904490" cy="2209165"/>
          </a:xfrm>
          <a:prstGeom prst="rect">
            <a:avLst/>
          </a:prstGeom>
        </p:spPr>
      </p:pic>
      <p:pic>
        <p:nvPicPr>
          <p:cNvPr id="16" name="Picture 15" descr="MS sql serv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040" y="1220470"/>
            <a:ext cx="2611120" cy="2359025"/>
          </a:xfrm>
          <a:prstGeom prst="rect">
            <a:avLst/>
          </a:prstGeom>
        </p:spPr>
      </p:pic>
      <p:pic>
        <p:nvPicPr>
          <p:cNvPr id="17" name="Picture 16" descr="SQL 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15" y="1220470"/>
            <a:ext cx="1786890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 b="1" u="sng"/>
              <a:t>Content</a:t>
            </a:r>
            <a:endParaRPr lang="en-CA" alt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r>
              <a:rPr lang="en-CA" altLang="en-US" sz="4800"/>
              <a:t>KPI’s REQUIREMENT</a:t>
            </a:r>
            <a:endParaRPr lang="en-CA" altLang="en-US" sz="4800"/>
          </a:p>
          <a:p>
            <a:r>
              <a:rPr lang="en-CA" altLang="en-US" sz="4800"/>
              <a:t>CHARTS REQUIREMENT</a:t>
            </a:r>
            <a:endParaRPr lang="en-CA" altLang="en-US" sz="4800"/>
          </a:p>
          <a:p>
            <a:r>
              <a:rPr lang="en-CA" altLang="en-US" sz="4800"/>
              <a:t>SOFTWARE USED</a:t>
            </a:r>
            <a:endParaRPr lang="en-CA" altLang="en-US"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3335"/>
          </a:xfrm>
        </p:spPr>
        <p:txBody>
          <a:bodyPr>
            <a:normAutofit/>
          </a:bodyPr>
          <a:p>
            <a:r>
              <a:rPr lang="en-US" sz="2800" b="1" u="sng"/>
              <a:t>PROBLEM STATEMENT</a:t>
            </a:r>
            <a:br>
              <a:rPr lang="en-US" sz="3555" b="1" u="sng"/>
            </a:br>
            <a:r>
              <a:rPr lang="en-US" sz="2400" b="1"/>
              <a:t>KPI’s REQUIREMENT</a:t>
            </a:r>
            <a:r>
              <a:rPr lang="en-CA" altLang="en-US" sz="2400" b="1"/>
              <a:t> </a:t>
            </a:r>
            <a:endParaRPr lang="en-CA" alt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9095"/>
            <a:ext cx="10515600" cy="452818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1900">
                <a:latin typeface="+mn-ea"/>
                <a:cs typeface="+mn-ea"/>
              </a:rPr>
              <a:t>We need to analyze key indicators for our pizza sales data to gain insights into our business performance. Specifically, we want to calculate the following metrics:</a:t>
            </a:r>
            <a:endParaRPr lang="en-US" sz="19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CA" altLang="en-US" sz="2000" b="1">
                <a:latin typeface="+mn-ea"/>
                <a:cs typeface="+mn-ea"/>
              </a:rPr>
              <a:t>1. </a:t>
            </a:r>
            <a:r>
              <a:rPr lang="en-US" sz="2000" b="1">
                <a:latin typeface="+mn-ea"/>
                <a:cs typeface="+mn-ea"/>
              </a:rPr>
              <a:t>Total Revenue:</a:t>
            </a:r>
            <a:endParaRPr lang="en-US" sz="2000" b="1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sz="2220">
                <a:latin typeface="+mn-ea"/>
                <a:cs typeface="+mn-ea"/>
              </a:rPr>
              <a:t> </a:t>
            </a:r>
            <a:r>
              <a:rPr lang="en-US" sz="1900">
                <a:latin typeface="+mn-ea"/>
                <a:cs typeface="+mn-ea"/>
              </a:rPr>
              <a:t>The sum of the total price of all pizza orders</a:t>
            </a:r>
            <a:r>
              <a:rPr lang="en-US" sz="2220">
                <a:latin typeface="+mn-ea"/>
                <a:cs typeface="+mn-ea"/>
              </a:rPr>
              <a:t>.</a:t>
            </a:r>
            <a:endParaRPr lang="en-US" sz="222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CA" altLang="en-US" sz="2000" b="1">
                <a:latin typeface="+mn-ea"/>
                <a:cs typeface="+mn-ea"/>
              </a:rPr>
              <a:t>2. </a:t>
            </a:r>
            <a:r>
              <a:rPr lang="en-US" sz="2000" b="1">
                <a:latin typeface="+mn-ea"/>
                <a:cs typeface="+mn-ea"/>
              </a:rPr>
              <a:t>Average Order Value:</a:t>
            </a:r>
            <a:endParaRPr lang="en-US" sz="2000" b="1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sz="2000">
                <a:latin typeface="+mn-ea"/>
                <a:cs typeface="+mn-ea"/>
              </a:rPr>
              <a:t> </a:t>
            </a:r>
            <a:r>
              <a:rPr lang="en-US" sz="1900">
                <a:latin typeface="+mn-ea"/>
                <a:cs typeface="+mn-ea"/>
              </a:rPr>
              <a:t>The average amount spent per order, calculated by dividing the total revenue by the total number of orders.</a:t>
            </a:r>
            <a:endParaRPr lang="en-US" sz="222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CA" altLang="en-US" sz="2000" b="1">
                <a:latin typeface="+mn-ea"/>
                <a:cs typeface="+mn-ea"/>
              </a:rPr>
              <a:t>3. </a:t>
            </a:r>
            <a:r>
              <a:rPr lang="en-US" sz="2000" b="1">
                <a:latin typeface="+mn-ea"/>
                <a:cs typeface="+mn-ea"/>
              </a:rPr>
              <a:t>Total Pizzas Sold:</a:t>
            </a:r>
            <a:r>
              <a:rPr lang="en-US" sz="2220">
                <a:latin typeface="+mn-ea"/>
                <a:cs typeface="+mn-ea"/>
              </a:rPr>
              <a:t> </a:t>
            </a:r>
            <a:endParaRPr lang="en-US" sz="222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sz="1900">
                <a:latin typeface="+mn-ea"/>
                <a:cs typeface="+mn-ea"/>
              </a:rPr>
              <a:t>The sum of the quantities of all pizzas sold.</a:t>
            </a:r>
            <a:endParaRPr lang="en-US" sz="19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CA" altLang="en-US" sz="2000" b="1">
                <a:latin typeface="+mn-ea"/>
                <a:cs typeface="+mn-ea"/>
              </a:rPr>
              <a:t>4. </a:t>
            </a:r>
            <a:r>
              <a:rPr lang="en-US" sz="2000" b="1">
                <a:latin typeface="+mn-ea"/>
                <a:cs typeface="+mn-ea"/>
              </a:rPr>
              <a:t>Total Orders:</a:t>
            </a:r>
            <a:r>
              <a:rPr lang="en-US" sz="2220">
                <a:latin typeface="+mn-ea"/>
                <a:cs typeface="+mn-ea"/>
              </a:rPr>
              <a:t> </a:t>
            </a:r>
            <a:endParaRPr lang="en-US" sz="222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sz="1900">
                <a:latin typeface="+mn-ea"/>
                <a:cs typeface="+mn-ea"/>
              </a:rPr>
              <a:t>The total number of orders placed.</a:t>
            </a:r>
            <a:endParaRPr lang="en-US" sz="222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CA" altLang="en-US" sz="2000" b="1">
                <a:latin typeface="+mn-ea"/>
                <a:cs typeface="+mn-ea"/>
              </a:rPr>
              <a:t>5. </a:t>
            </a:r>
            <a:r>
              <a:rPr lang="en-US" sz="2000" b="1">
                <a:latin typeface="+mn-ea"/>
                <a:cs typeface="+mn-ea"/>
              </a:rPr>
              <a:t>Average Pizzas Per Order:</a:t>
            </a:r>
            <a:r>
              <a:rPr lang="en-US" sz="2220">
                <a:latin typeface="+mn-ea"/>
                <a:cs typeface="+mn-ea"/>
              </a:rPr>
              <a:t> </a:t>
            </a:r>
            <a:endParaRPr lang="en-US" sz="2220">
              <a:latin typeface="+mn-ea"/>
              <a:cs typeface="+mn-ea"/>
            </a:endParaRPr>
          </a:p>
          <a:p>
            <a:pPr marL="0" indent="0" algn="l">
              <a:buNone/>
            </a:pPr>
            <a:r>
              <a:rPr lang="en-US" sz="1900">
                <a:latin typeface="+mn-ea"/>
                <a:cs typeface="+mn-ea"/>
              </a:rPr>
              <a:t>The average number of pizzas sold per order, calculated by dividing the total number of pizzas sold by the total number of orders.</a:t>
            </a:r>
            <a:endParaRPr lang="en-US" sz="19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2800" b="1" u="sng"/>
              <a:t>PROBLEM STATEMENT</a:t>
            </a:r>
            <a:br>
              <a:rPr lang="en-US"/>
            </a:br>
            <a:r>
              <a:rPr lang="en-US" sz="2400" b="1"/>
              <a:t>CHARTS REQUIREMENT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605"/>
            <a:ext cx="10515600" cy="5011420"/>
          </a:xfrm>
        </p:spPr>
        <p:txBody>
          <a:bodyPr>
            <a:normAutofit fontScale="40000"/>
          </a:bodyPr>
          <a:p>
            <a:pPr marL="0" indent="0">
              <a:buNone/>
            </a:pPr>
            <a:r>
              <a:rPr lang="en-US" sz="4665"/>
              <a:t>We would like to visualize various aspects of our pizza sales data to gain insights and understand key trends. We have identified the following requirements for creating charts:</a:t>
            </a:r>
            <a:endParaRPr lang="en-US" sz="4665"/>
          </a:p>
          <a:p>
            <a:pPr marL="0" indent="0">
              <a:buNone/>
            </a:pPr>
            <a:r>
              <a:rPr lang="en-CA" altLang="en-US" sz="5000" b="1"/>
              <a:t>1. </a:t>
            </a:r>
            <a:r>
              <a:rPr lang="en-US" sz="5000" b="1"/>
              <a:t>Daily Trend for Total Orders:</a:t>
            </a:r>
            <a:r>
              <a:rPr lang="en-US" sz="4665"/>
              <a:t> </a:t>
            </a:r>
            <a:endParaRPr lang="en-US" sz="4665"/>
          </a:p>
          <a:p>
            <a:pPr marL="0" indent="0">
              <a:buNone/>
            </a:pPr>
            <a:r>
              <a:rPr lang="en-US" sz="4665"/>
              <a:t>Create a bar chart that displays the daily trend of total orders over a specific time period. This chart will help us identify any patterns or fluctuations in order volumes on a daily basis.</a:t>
            </a:r>
            <a:endParaRPr lang="en-US" sz="4665"/>
          </a:p>
          <a:p>
            <a:pPr marL="0" indent="0">
              <a:buNone/>
            </a:pPr>
            <a:r>
              <a:rPr lang="en-CA" altLang="en-US" sz="5000" b="1"/>
              <a:t>2. </a:t>
            </a:r>
            <a:r>
              <a:rPr lang="en-US" sz="5000" b="1"/>
              <a:t>Monthly Trend for Total Orders:</a:t>
            </a:r>
            <a:r>
              <a:rPr lang="en-US" sz="4665"/>
              <a:t> </a:t>
            </a:r>
            <a:endParaRPr lang="en-US" sz="4665"/>
          </a:p>
          <a:p>
            <a:pPr marL="0" indent="0">
              <a:buNone/>
            </a:pPr>
            <a:r>
              <a:rPr lang="en-US" sz="4665"/>
              <a:t>Create a line chart that illustrates the hourly trend of total orders throughout the day. This chart will allow us to identify peak hours or periods of high order activity.</a:t>
            </a:r>
            <a:endParaRPr lang="en-US" sz="4665"/>
          </a:p>
          <a:p>
            <a:pPr marL="0" indent="0">
              <a:buNone/>
            </a:pPr>
            <a:r>
              <a:rPr lang="en-CA" altLang="en-US" sz="5000" b="1"/>
              <a:t>3. </a:t>
            </a:r>
            <a:r>
              <a:rPr lang="en-US" sz="5000" b="1"/>
              <a:t>Percentage of Sales by Pizza Category:</a:t>
            </a:r>
            <a:endParaRPr lang="en-US" sz="5000" b="1"/>
          </a:p>
          <a:p>
            <a:pPr marL="0" indent="0">
              <a:buNone/>
            </a:pPr>
            <a:r>
              <a:rPr lang="en-US" sz="4665"/>
              <a:t>Create a pie chart that shows the distribution of sales across different pizza categories. This chart will provide insights into the popularity of various pizza categories and their contribution to overall sales.</a:t>
            </a:r>
            <a:endParaRPr lang="en-US" sz="4665"/>
          </a:p>
          <a:p>
            <a:pPr marL="0" indent="0">
              <a:buNone/>
            </a:pPr>
            <a:r>
              <a:rPr lang="en-CA" altLang="en-US" sz="5000" b="1"/>
              <a:t>4. </a:t>
            </a:r>
            <a:r>
              <a:rPr lang="en-US" sz="5000" b="1"/>
              <a:t>Percentage of Sales by Pizza Size:</a:t>
            </a:r>
            <a:endParaRPr lang="en-US" sz="5000" b="1"/>
          </a:p>
          <a:p>
            <a:pPr marL="0" indent="0">
              <a:buNone/>
            </a:pPr>
            <a:r>
              <a:rPr lang="en-US" sz="4665"/>
              <a:t>Generate a pie chart that represents the percentage of sales attributed to different pizza sizes. This chart will help us understand customer preferences for pizza sizes and their impact on sales. 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2800" b="1" u="sng"/>
              <a:t>PROBLEM STATEMENT</a:t>
            </a:r>
            <a:br>
              <a:rPr lang="en-US"/>
            </a:br>
            <a:r>
              <a:rPr lang="en-US"/>
              <a:t> </a:t>
            </a:r>
            <a:r>
              <a:rPr lang="en-US" sz="2400" b="1"/>
              <a:t>CHARTS REQUIREMENT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CA" altLang="en-US" sz="2000" b="1">
                <a:latin typeface="+mn-ea"/>
                <a:cs typeface="+mn-ea"/>
                <a:sym typeface="+mn-ea"/>
              </a:rPr>
              <a:t>5. </a:t>
            </a:r>
            <a:r>
              <a:rPr lang="en-US" sz="2000" b="1">
                <a:latin typeface="+mn-ea"/>
                <a:cs typeface="+mn-ea"/>
                <a:sym typeface="+mn-ea"/>
              </a:rPr>
              <a:t>Total Pizzas Sold by Pizza Category:</a:t>
            </a:r>
            <a:r>
              <a:rPr lang="en-US" sz="2110">
                <a:latin typeface="+mn-ea"/>
                <a:cs typeface="+mn-ea"/>
                <a:sym typeface="+mn-ea"/>
              </a:rPr>
              <a:t> </a:t>
            </a:r>
            <a:endParaRPr lang="en-US" sz="2110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sz="2110">
                <a:latin typeface="+mn-ea"/>
                <a:cs typeface="+mn-ea"/>
                <a:sym typeface="+mn-ea"/>
              </a:rPr>
              <a:t>Create a funnel chart that presents the total number of pizzas sold for each pizza category. This</a:t>
            </a:r>
            <a:r>
              <a:rPr lang="en-US" sz="2110">
                <a:latin typeface="+mn-ea"/>
                <a:cs typeface="+mn-ea"/>
              </a:rPr>
              <a:t> chart will allow us to compare the sales performance of different pizza categories. </a:t>
            </a:r>
            <a:endParaRPr lang="en-US" sz="211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CA" altLang="en-US" sz="2000" b="1">
                <a:latin typeface="+mn-ea"/>
                <a:cs typeface="+mn-ea"/>
              </a:rPr>
              <a:t>6. </a:t>
            </a:r>
            <a:r>
              <a:rPr lang="en-US" sz="2000" b="1">
                <a:latin typeface="+mn-ea"/>
                <a:cs typeface="+mn-ea"/>
              </a:rPr>
              <a:t>Top 5 Best Sellers by Revenue, Total Quantity and Total Orders:</a:t>
            </a:r>
            <a:r>
              <a:rPr lang="en-US" sz="2110">
                <a:latin typeface="+mn-ea"/>
                <a:cs typeface="+mn-ea"/>
              </a:rPr>
              <a:t> </a:t>
            </a:r>
            <a:endParaRPr lang="en-US" sz="211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sz="2110">
                <a:latin typeface="+mn-ea"/>
                <a:cs typeface="+mn-ea"/>
              </a:rPr>
              <a:t>Create a bar chart highlighting the top 5 best-selling pizzas based on the Revenue, Total Quantity, Total Orders. This chart will help us identify the most popular pizza options.</a:t>
            </a:r>
            <a:endParaRPr lang="en-US" sz="211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CA" altLang="en-US" sz="2110" b="1">
                <a:latin typeface="+mn-ea"/>
                <a:cs typeface="+mn-ea"/>
              </a:rPr>
              <a:t>7. </a:t>
            </a:r>
            <a:r>
              <a:rPr lang="en-US" sz="2110" b="1">
                <a:latin typeface="+mn-ea"/>
                <a:cs typeface="+mn-ea"/>
              </a:rPr>
              <a:t>Bottom 5 Best Sellers by Revenue, Total Quantity and Total Orders:</a:t>
            </a:r>
            <a:endParaRPr lang="en-US" sz="2110" b="1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sz="2110">
                <a:latin typeface="+mn-ea"/>
                <a:cs typeface="+mn-ea"/>
              </a:rPr>
              <a:t> Create a bar chart showcasing the bottom 5 worst-selling pizzas based on the Revenue, Total Quantity, Total Orders. This chart will enable us to identify under-performing or less popular pizza options.</a:t>
            </a:r>
            <a:endParaRPr lang="en-US" sz="211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 u="sng"/>
              <a:t>SOFTWARE USED</a:t>
            </a:r>
            <a:endParaRPr lang="en-US" sz="3600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MS OFFICE/ EXCEL: VERSION 2021</a:t>
            </a:r>
            <a:endParaRPr lang="en-US"/>
          </a:p>
          <a:p>
            <a:r>
              <a:rPr lang="en-US"/>
              <a:t>MS SQL SERVER: 19.0</a:t>
            </a:r>
            <a:endParaRPr lang="en-US"/>
          </a:p>
          <a:p>
            <a:r>
              <a:rPr lang="en-US"/>
              <a:t>SQL SERVER MANAGEMENT STUDIO: 19.0.20209.0</a:t>
            </a:r>
            <a:endParaRPr lang="en-US"/>
          </a:p>
          <a:p>
            <a:r>
              <a:rPr lang="en-US"/>
              <a:t>POWER BI: JUNE 2023 Version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2871</Words>
  <Application>WPS Presentation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Comic Sans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PROJECT</dc:title>
  <dc:creator/>
  <cp:lastModifiedBy>Oluwaseye Israel Oyadeyi</cp:lastModifiedBy>
  <cp:revision>2</cp:revision>
  <dcterms:created xsi:type="dcterms:W3CDTF">2024-02-22T02:50:56Z</dcterms:created>
  <dcterms:modified xsi:type="dcterms:W3CDTF">2024-02-22T03:47:44Z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F04E8E605D1D4C0288A42E80ABE1E8CE_11</vt:lpwstr>
  </property>
  <property fmtid="{D5CDD505-2E9C-101B-9397-08002B2CF9AE}" pid="3" name="KSOProductBuildVer">
    <vt:lpwstr>1033-12.2.0.13431</vt:lpwstr>
  </property>
</Properties>
</file>