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78" r:id="rId9"/>
    <p:sldId id="281" r:id="rId10"/>
    <p:sldId id="282" r:id="rId11"/>
    <p:sldId id="283" r:id="rId12"/>
    <p:sldId id="305" r:id="rId13"/>
    <p:sldId id="284" r:id="rId14"/>
    <p:sldId id="285" r:id="rId15"/>
    <p:sldId id="306" r:id="rId16"/>
    <p:sldId id="286" r:id="rId17"/>
    <p:sldId id="307" r:id="rId18"/>
    <p:sldId id="288" r:id="rId19"/>
    <p:sldId id="308" r:id="rId20"/>
    <p:sldId id="287" r:id="rId21"/>
    <p:sldId id="309" r:id="rId22"/>
    <p:sldId id="289" r:id="rId23"/>
    <p:sldId id="310" r:id="rId24"/>
    <p:sldId id="311" r:id="rId25"/>
    <p:sldId id="290" r:id="rId26"/>
    <p:sldId id="291" r:id="rId27"/>
    <p:sldId id="312" r:id="rId28"/>
    <p:sldId id="294" r:id="rId29"/>
    <p:sldId id="313" r:id="rId30"/>
    <p:sldId id="296" r:id="rId31"/>
    <p:sldId id="314" r:id="rId32"/>
    <p:sldId id="297" r:id="rId33"/>
    <p:sldId id="315" r:id="rId34"/>
    <p:sldId id="298" r:id="rId35"/>
    <p:sldId id="316" r:id="rId36"/>
    <p:sldId id="299" r:id="rId37"/>
    <p:sldId id="300" r:id="rId38"/>
    <p:sldId id="317" r:id="rId39"/>
    <p:sldId id="302" r:id="rId40"/>
    <p:sldId id="318" r:id="rId41"/>
    <p:sldId id="304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262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92CC-D3A9-41CF-9593-6241F278BDE4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7C31F-EABA-4033-8E47-00C3BA426B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04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7C31F-EABA-4033-8E47-00C3BA426B0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64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7C31F-EABA-4033-8E47-00C3BA426B0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6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CA15-6818-44FD-8921-A02588382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B46D-1E5F-4E23-9F36-3CEDCB72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BFEA-E01A-4436-8919-D47299D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72AD-40BE-44DA-8644-47C8A26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99D2-B68A-4B94-8BBD-8C773C64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72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E25-71B1-44A9-937E-D78FDF40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427B7-A5DB-4CCC-90FB-23797591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8F7D-0200-4A14-877A-7EB6FF99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3F42-4EE5-49C5-A04A-06B2E36E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25A8-1383-4323-BBF8-A21724C2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85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507BF-2309-40DD-9D78-E480BB5E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62B1A-9952-40B1-8F80-5146D3D6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BB61-E193-4E78-9618-FA735C19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D927-3E9E-421B-ACA8-F015D418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C8C4-EAC8-493C-B2C8-40A9861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44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979B-5491-48A8-8322-E97A73EB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99E1-C780-40BF-A05F-7B888936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59C7-14B0-41AB-B63F-15DD5B36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B59D-5695-4017-A186-193AD935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8C81-F085-4F61-9794-EB7A357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4E24-97F6-4282-BABD-A50F11A4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0B40-E1D8-4A15-9AD4-3415938C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EE6B-13BF-4F22-A899-0C9BFF0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84DDA-1F7B-4418-BA95-EF2471D0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A4E4-2662-4EDC-9E86-85AD7C57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2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38D0-225D-41EF-ABCF-267B40C2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8D79-0DF6-4050-994E-55A810728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0025-3629-48C9-B7FA-1B3FA211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62A3-F52D-4BDE-949B-86AA8826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2916-2390-4A2D-850A-84C04C09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5E32-D92A-4813-83C2-D04EE4B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81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DC40-B198-4B0A-8E34-6DF8CE15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6B71F-AFAA-418A-A02A-AD3BF978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3EE9B-665F-42A6-B725-3A1F12F0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737F0-6195-4F17-B7B4-A874A5503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FFF0-450D-44E6-893C-629C39E3F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3DDB9-661D-4F0D-A22F-06AE006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61B6A-7091-4B21-80E2-3C417361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390AE-F114-4575-B7B7-E0A581F4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8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4A8D-1A3D-429A-85CB-9D68A55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AC5D0-3635-4E98-B545-132AC409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2C864-C479-4950-BE0B-736DBF20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E941A-E664-497D-A3A5-946F3D0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9F46C-B065-489C-AD23-5BEDF2D1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FD693-482F-4403-8F9E-A882E85B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E44D-AE4C-4C14-B82C-2C402501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307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E08A-D7CA-49C0-A1C0-E56DED9D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B8BD-2B51-46F1-950A-C1D737DD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F7D3-20B8-4294-8F50-CEB42C6A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A4138-4E63-4F22-A176-D383240D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48B4-8E95-4C97-9EC3-975D22E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BBE84-AEA6-4885-9D61-BC203A93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32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94CD-8017-49B6-A5BD-A095A4BC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82F8C-7160-4BB5-9138-1013FD297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A44D6-9630-4416-BB03-B9A1BC6CD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B4540-5545-4620-92FC-39B3DF49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C829B-FB68-4349-BE0E-7A96A515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BF75-3415-4257-BCCE-BE770F0E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04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A9965-341B-474A-AD00-46B96A03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D62A-9F2B-43AB-A5F9-9050590F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3A87-8A41-4E3A-B21F-E86DB810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5B6B-4597-4EAB-A65A-04EF9409EED2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35DD-3F6D-40D5-9B17-851721F1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78B7-04B4-4F3A-BCC5-ACF9EEB8D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DD35-A429-4940-93CB-6D7B3A617D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1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ayvaz18@itu.edu.t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1FCD-A83D-4B15-8153-C3B7282A0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Analysis of Algorithms II</a:t>
            </a:r>
            <a:br>
              <a:rPr lang="tr-TR" dirty="0"/>
            </a:br>
            <a:r>
              <a:rPr lang="tr-TR" sz="4400" dirty="0"/>
              <a:t>Recitation-6</a:t>
            </a:r>
            <a:r>
              <a:rPr lang="tr-TR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05E6D-8229-479A-8882-68CEC240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6503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Divide and Conquer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Max_Min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Time complexity of Max_Min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Mergesort algorithm (counting inversions)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Time complexity of Mergesort</a:t>
            </a:r>
          </a:p>
        </p:txBody>
      </p:sp>
    </p:spTree>
    <p:extLst>
      <p:ext uri="{BB962C8B-B14F-4D97-AF65-F5344CB8AC3E}">
        <p14:creationId xmlns:p14="http://schemas.microsoft.com/office/powerpoint/2010/main" val="245640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3708400" y="1405466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Düz Ok Bağlayıcısı 4"/>
          <p:cNvCxnSpPr>
            <a:stCxn id="3" idx="2"/>
          </p:cNvCxnSpPr>
          <p:nvPr/>
        </p:nvCxnSpPr>
        <p:spPr>
          <a:xfrm flipH="1">
            <a:off x="4428068" y="1776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>
            <a:stCxn id="3" idx="2"/>
          </p:cNvCxnSpPr>
          <p:nvPr/>
        </p:nvCxnSpPr>
        <p:spPr>
          <a:xfrm>
            <a:off x="5689600" y="1776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o 11"/>
          <p:cNvGraphicFramePr>
            <a:graphicFrameLocks noGrp="1"/>
          </p:cNvGraphicFramePr>
          <p:nvPr/>
        </p:nvGraphicFramePr>
        <p:xfrm>
          <a:off x="2870200" y="2785532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/>
        </p:nvGraphicFramePr>
        <p:xfrm>
          <a:off x="6527801" y="2777066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Düz Ok Bağlayıcısı 7"/>
          <p:cNvCxnSpPr/>
          <p:nvPr/>
        </p:nvCxnSpPr>
        <p:spPr>
          <a:xfrm flipH="1">
            <a:off x="2633134" y="3173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848101" y="3173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6316135" y="3173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7531102" y="3173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o 13"/>
          <p:cNvGraphicFramePr>
            <a:graphicFrameLocks noGrp="1"/>
          </p:cNvGraphicFramePr>
          <p:nvPr>
            <p:extLst/>
          </p:nvPr>
        </p:nvGraphicFramePr>
        <p:xfrm>
          <a:off x="2036234" y="41571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699000" y="41571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o 15"/>
          <p:cNvGraphicFramePr>
            <a:graphicFrameLocks noGrp="1"/>
          </p:cNvGraphicFramePr>
          <p:nvPr>
            <p:extLst/>
          </p:nvPr>
        </p:nvGraphicFramePr>
        <p:xfrm>
          <a:off x="6117167" y="4157133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o 16"/>
          <p:cNvGraphicFramePr>
            <a:graphicFrameLocks noGrp="1"/>
          </p:cNvGraphicFramePr>
          <p:nvPr>
            <p:extLst/>
          </p:nvPr>
        </p:nvGraphicFramePr>
        <p:xfrm>
          <a:off x="8509000" y="41317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Metin kutusu 17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19" name="Metin kutusu 18"/>
          <p:cNvSpPr txBox="1"/>
          <p:nvPr/>
        </p:nvSpPr>
        <p:spPr>
          <a:xfrm>
            <a:off x="8932333" y="13885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step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4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3708400" y="1405466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Düz Ok Bağlayıcısı 4"/>
          <p:cNvCxnSpPr>
            <a:stCxn id="3" idx="2"/>
          </p:cNvCxnSpPr>
          <p:nvPr/>
        </p:nvCxnSpPr>
        <p:spPr>
          <a:xfrm flipH="1">
            <a:off x="4428068" y="1776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>
            <a:stCxn id="3" idx="2"/>
          </p:cNvCxnSpPr>
          <p:nvPr/>
        </p:nvCxnSpPr>
        <p:spPr>
          <a:xfrm>
            <a:off x="5689600" y="1776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o 11"/>
          <p:cNvGraphicFramePr>
            <a:graphicFrameLocks noGrp="1"/>
          </p:cNvGraphicFramePr>
          <p:nvPr/>
        </p:nvGraphicFramePr>
        <p:xfrm>
          <a:off x="2870200" y="2785532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/>
        </p:nvGraphicFramePr>
        <p:xfrm>
          <a:off x="6527801" y="2777066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Düz Ok Bağlayıcısı 7"/>
          <p:cNvCxnSpPr/>
          <p:nvPr/>
        </p:nvCxnSpPr>
        <p:spPr>
          <a:xfrm flipH="1">
            <a:off x="2633134" y="3173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>
            <a:off x="3848101" y="3173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6316135" y="3173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>
            <a:off x="7531102" y="3173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o 13"/>
          <p:cNvGraphicFramePr>
            <a:graphicFrameLocks noGrp="1"/>
          </p:cNvGraphicFramePr>
          <p:nvPr/>
        </p:nvGraphicFramePr>
        <p:xfrm>
          <a:off x="2036234" y="41571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o 14"/>
          <p:cNvGraphicFramePr>
            <a:graphicFrameLocks noGrp="1"/>
          </p:cNvGraphicFramePr>
          <p:nvPr/>
        </p:nvGraphicFramePr>
        <p:xfrm>
          <a:off x="4699000" y="41571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o 15"/>
          <p:cNvGraphicFramePr>
            <a:graphicFrameLocks noGrp="1"/>
          </p:cNvGraphicFramePr>
          <p:nvPr/>
        </p:nvGraphicFramePr>
        <p:xfrm>
          <a:off x="6117167" y="4157133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o 16"/>
          <p:cNvGraphicFramePr>
            <a:graphicFrameLocks noGrp="1"/>
          </p:cNvGraphicFramePr>
          <p:nvPr/>
        </p:nvGraphicFramePr>
        <p:xfrm>
          <a:off x="8509000" y="4131732"/>
          <a:ext cx="990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Düz Ok Bağlayıcısı 17"/>
          <p:cNvCxnSpPr/>
          <p:nvPr/>
        </p:nvCxnSpPr>
        <p:spPr>
          <a:xfrm flipH="1">
            <a:off x="2057400" y="4544906"/>
            <a:ext cx="499533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>
            <a:off x="2510368" y="4544906"/>
            <a:ext cx="478365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4758267" y="4544906"/>
            <a:ext cx="499533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5211235" y="4544906"/>
            <a:ext cx="478365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H="1">
            <a:off x="6142569" y="4544906"/>
            <a:ext cx="499533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/>
          <p:nvPr/>
        </p:nvCxnSpPr>
        <p:spPr>
          <a:xfrm>
            <a:off x="6595537" y="4544906"/>
            <a:ext cx="478365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/>
          <p:nvPr/>
        </p:nvCxnSpPr>
        <p:spPr>
          <a:xfrm flipH="1">
            <a:off x="8517467" y="4544906"/>
            <a:ext cx="499533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>
            <a:off x="8970435" y="4544906"/>
            <a:ext cx="478365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o 29"/>
          <p:cNvGraphicFramePr>
            <a:graphicFrameLocks noGrp="1"/>
          </p:cNvGraphicFramePr>
          <p:nvPr>
            <p:extLst/>
          </p:nvPr>
        </p:nvGraphicFramePr>
        <p:xfrm>
          <a:off x="1710268" y="5452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>
            <p:extLst/>
          </p:nvPr>
        </p:nvGraphicFramePr>
        <p:xfrm>
          <a:off x="2741083" y="5452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>
            <p:extLst/>
          </p:nvPr>
        </p:nvGraphicFramePr>
        <p:xfrm>
          <a:off x="4510617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>
            <p:extLst/>
          </p:nvPr>
        </p:nvGraphicFramePr>
        <p:xfrm>
          <a:off x="5365750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>
            <p:extLst/>
          </p:nvPr>
        </p:nvGraphicFramePr>
        <p:xfrm>
          <a:off x="5958417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>
            <p:extLst/>
          </p:nvPr>
        </p:nvGraphicFramePr>
        <p:xfrm>
          <a:off x="6811433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>
            <p:extLst/>
          </p:nvPr>
        </p:nvGraphicFramePr>
        <p:xfrm>
          <a:off x="8269817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>
            <p:extLst/>
          </p:nvPr>
        </p:nvGraphicFramePr>
        <p:xfrm>
          <a:off x="9201150" y="53848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0" name="Metin kutusu 39"/>
          <p:cNvSpPr txBox="1"/>
          <p:nvPr/>
        </p:nvSpPr>
        <p:spPr>
          <a:xfrm>
            <a:off x="8932333" y="13885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step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9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1915580" y="2510131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336800" y="1583921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2764365" y="1605465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2302932" y="16054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184401" y="19654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3268132" y="1605465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3149601" y="19654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>
            <p:extLst/>
          </p:nvPr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1533521" y="2870131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1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>
            <p:extLst/>
          </p:nvPr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>
            <p:extLst/>
          </p:nvPr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>
            <p:extLst/>
          </p:nvPr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>
            <p:extLst/>
          </p:nvPr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>
            <p:extLst/>
          </p:nvPr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>
            <p:extLst/>
          </p:nvPr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>
            <p:extLst/>
          </p:nvPr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>
            <p:extLst/>
          </p:nvPr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1915580" y="2510131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336800" y="1583921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2764365" y="1605465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2302932" y="16054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184401" y="19654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3268132" y="1605465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3149601" y="19654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>
            <p:extLst/>
          </p:nvPr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1533521" y="2870131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5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3862914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4284134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4711699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4250266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4131735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215466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5096935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3480855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>
            <p:extLst/>
          </p:nvPr>
        </p:nvGraphicFramePr>
        <p:xfrm>
          <a:off x="42841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98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3862914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4284134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4711699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4250266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4131735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215466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5096935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3480855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841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6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5734048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155268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6582833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121400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002869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7086600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6968069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5351989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>
            <p:extLst/>
          </p:nvPr>
        </p:nvGraphicFramePr>
        <p:xfrm>
          <a:off x="42587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>
            <p:extLst/>
          </p:nvPr>
        </p:nvGraphicFramePr>
        <p:xfrm>
          <a:off x="6172199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1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5734048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155268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6582833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121400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002869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7086600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6968069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5351989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587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72199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91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7503582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7924802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8352367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7890934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7772403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856134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737603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0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7121523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587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72199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/>
          </p:nvPr>
        </p:nvGraphicFramePr>
        <p:xfrm>
          <a:off x="7890934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1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7503582" y="253167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7924802" y="1605465"/>
            <a:ext cx="380999" cy="88298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8352367" y="1627009"/>
            <a:ext cx="364067" cy="8398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7890934" y="16270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7772403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856134" y="1627009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737603" y="19870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09798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</a:t>
            </a:r>
            <a:endParaRPr lang="tr-TR" dirty="0">
              <a:solidFill>
                <a:srgbClr val="3A4BEE"/>
              </a:solidFill>
            </a:endParaRPr>
          </a:p>
        </p:txBody>
      </p:sp>
      <p:sp>
        <p:nvSpPr>
          <p:cNvPr id="63" name="Metin kutusu 62"/>
          <p:cNvSpPr txBox="1"/>
          <p:nvPr/>
        </p:nvSpPr>
        <p:spPr>
          <a:xfrm>
            <a:off x="7121523" y="289167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58734" y="3462089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72199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890934" y="3435587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Düz Ok Bağlayıcısı 25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etin kutusu 27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1.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B00-6257-44A7-B097-1C60F6E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Divide-and-Conquer (D&amp;C)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C626-1CF1-47F6-A608-E7D99302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design paradigm of D</a:t>
            </a:r>
            <a:r>
              <a:rPr lang="tr-TR" dirty="0"/>
              <a:t>&amp;</a:t>
            </a:r>
            <a:r>
              <a:rPr lang="en-US" dirty="0"/>
              <a:t>C is that</a:t>
            </a:r>
            <a:r>
              <a:rPr lang="tr-TR" dirty="0"/>
              <a:t>:</a:t>
            </a:r>
          </a:p>
          <a:p>
            <a:pPr lvl="1"/>
            <a:r>
              <a:rPr lang="en-US" dirty="0"/>
              <a:t>a problem is solved by (recursively) solving its smaller subproblems and </a:t>
            </a:r>
            <a:endParaRPr lang="tr-TR" dirty="0"/>
          </a:p>
          <a:p>
            <a:pPr lvl="1"/>
            <a:r>
              <a:rPr lang="en-US" dirty="0"/>
              <a:t>using the </a:t>
            </a:r>
            <a:r>
              <a:rPr lang="tr-TR" dirty="0"/>
              <a:t>sub</a:t>
            </a:r>
            <a:r>
              <a:rPr lang="en-US" dirty="0"/>
              <a:t>solutions to solve the original problem.</a:t>
            </a:r>
            <a:endParaRPr lang="tr-TR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37F4544-102E-4326-AE86-A833A0FD8F69}"/>
              </a:ext>
            </a:extLst>
          </p:cNvPr>
          <p:cNvSpPr/>
          <p:nvPr/>
        </p:nvSpPr>
        <p:spPr>
          <a:xfrm>
            <a:off x="10481187" y="2224805"/>
            <a:ext cx="1504335" cy="540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Divide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234A85B-7600-412B-8755-C68C09661D88}"/>
              </a:ext>
            </a:extLst>
          </p:cNvPr>
          <p:cNvSpPr/>
          <p:nvPr/>
        </p:nvSpPr>
        <p:spPr>
          <a:xfrm>
            <a:off x="8155859" y="2632844"/>
            <a:ext cx="1504335" cy="5407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Conquer</a:t>
            </a:r>
          </a:p>
        </p:txBody>
      </p:sp>
    </p:spTree>
    <p:extLst>
      <p:ext uri="{BB962C8B-B14F-4D97-AF65-F5344CB8AC3E}">
        <p14:creationId xmlns:p14="http://schemas.microsoft.com/office/powerpoint/2010/main" val="3085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2480734" y="25414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362203" y="2901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4537076" y="244827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418545" y="280827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>
            <p:extLst/>
          </p:nvPr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>
            <p:extLst/>
          </p:nvPr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>
            <p:extLst/>
          </p:nvPr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>
            <p:extLst/>
          </p:nvPr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Metin kutusu 28"/>
          <p:cNvSpPr txBox="1"/>
          <p:nvPr/>
        </p:nvSpPr>
        <p:spPr>
          <a:xfrm>
            <a:off x="2456390" y="386721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40" name="Tablo 39"/>
          <p:cNvGraphicFramePr>
            <a:graphicFrameLocks noGrp="1"/>
          </p:cNvGraphicFramePr>
          <p:nvPr>
            <p:extLst/>
          </p:nvPr>
        </p:nvGraphicFramePr>
        <p:xfrm>
          <a:off x="2838449" y="4911753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2480734" y="254140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362203" y="290140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4537076" y="244827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418545" y="280827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Metin kutusu 28"/>
          <p:cNvSpPr txBox="1"/>
          <p:nvPr/>
        </p:nvSpPr>
        <p:spPr>
          <a:xfrm>
            <a:off x="2456390" y="386721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3347507" y="5445679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40" name="Tablo 39"/>
          <p:cNvGraphicFramePr>
            <a:graphicFrameLocks noGrp="1"/>
          </p:cNvGraphicFramePr>
          <p:nvPr/>
        </p:nvGraphicFramePr>
        <p:xfrm>
          <a:off x="2838449" y="4911753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9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4536018" y="2436961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417487" y="279696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32590" y="3906940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2837391" y="4900438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32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4536018" y="2436961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417487" y="279696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2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32590" y="3906940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3279774" y="5386412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2837391" y="4900438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Düz Ok Bağlayıcısı 28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1.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0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014385" y="2412393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895854" y="27723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2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32590" y="3906940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2837391" y="4900438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87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2838449" y="3537608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014385" y="2412393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895854" y="27723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60466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32590" y="3906940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3196694" y="5352546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2837391" y="4900438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Düz Ok Bağlayıcısı 28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1.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0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014385" y="2412393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895854" y="27723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24124" y="3526456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j is in its maximum value, put what is left to 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tr-TR" dirty="0">
              <a:solidFill>
                <a:srgbClr val="92D050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2713570" y="49765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621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2713570" y="2436961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stCxn id="23" idx="2"/>
          </p:cNvCxnSpPr>
          <p:nvPr/>
        </p:nvCxnSpPr>
        <p:spPr>
          <a:xfrm flipH="1">
            <a:off x="3869267" y="2412393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3031067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2912536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5014385" y="2412393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4895854" y="27723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Metin kutusu 25"/>
          <p:cNvSpPr txBox="1"/>
          <p:nvPr/>
        </p:nvSpPr>
        <p:spPr>
          <a:xfrm>
            <a:off x="2524124" y="3526456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j is in its maximum value, put what is left to 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tr-TR" dirty="0">
              <a:solidFill>
                <a:srgbClr val="92D050"/>
              </a:solidFill>
            </a:endParaRPr>
          </a:p>
        </p:txBody>
      </p:sp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2713570" y="49765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015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429376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310845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180919" y="2478670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062388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6266393" y="3782846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8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429376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310845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180919" y="2478670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062388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6266393" y="3782846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7144810" y="5344868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cxnSp>
        <p:nvCxnSpPr>
          <p:cNvPr id="29" name="Düz Ok Bağlayıcısı 28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2.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68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989-176B-4476-9ED7-DEA842EC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78" y="-146865"/>
            <a:ext cx="10515600" cy="1063196"/>
          </a:xfrm>
        </p:spPr>
        <p:txBody>
          <a:bodyPr/>
          <a:lstStyle/>
          <a:p>
            <a:r>
              <a:rPr lang="tr-TR" dirty="0"/>
              <a:t>Max_Min Algorithm using D&amp;C approach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108DA1-86B6-4FAE-BA18-84F215204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55993"/>
              </p:ext>
            </p:extLst>
          </p:nvPr>
        </p:nvGraphicFramePr>
        <p:xfrm>
          <a:off x="6830843" y="2539037"/>
          <a:ext cx="477982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58841172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07161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494058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8257674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105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6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58B7630-5827-4A80-BDDF-3A3782227726}"/>
              </a:ext>
            </a:extLst>
          </p:cNvPr>
          <p:cNvSpPr txBox="1"/>
          <p:nvPr/>
        </p:nvSpPr>
        <p:spPr>
          <a:xfrm>
            <a:off x="11150442" y="155115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93DD5E-EFB5-4DC8-8EDD-929983F77BD1}"/>
              </a:ext>
            </a:extLst>
          </p:cNvPr>
          <p:cNvSpPr txBox="1"/>
          <p:nvPr/>
        </p:nvSpPr>
        <p:spPr>
          <a:xfrm>
            <a:off x="268704" y="30056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8055AC-6113-4F32-8633-93D81BD89232}"/>
              </a:ext>
            </a:extLst>
          </p:cNvPr>
          <p:cNvSpPr txBox="1"/>
          <p:nvPr/>
        </p:nvSpPr>
        <p:spPr>
          <a:xfrm>
            <a:off x="11429291" y="294890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506613-DA32-40F1-951F-F0DAA1A8CB68}"/>
              </a:ext>
            </a:extLst>
          </p:cNvPr>
          <p:cNvSpPr txBox="1"/>
          <p:nvPr/>
        </p:nvSpPr>
        <p:spPr>
          <a:xfrm>
            <a:off x="6128959" y="176824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(i+j)/2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2860E8D-A3D2-4536-91A6-13BCB0B7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05130"/>
              </p:ext>
            </p:extLst>
          </p:nvPr>
        </p:nvGraphicFramePr>
        <p:xfrm>
          <a:off x="354681" y="4171654"/>
          <a:ext cx="252853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2845">
                  <a:extLst>
                    <a:ext uri="{9D8B030D-6E8A-4147-A177-3AD203B41FA5}">
                      <a16:colId xmlns:a16="http://schemas.microsoft.com/office/drawing/2014/main" val="1621232522"/>
                    </a:ext>
                  </a:extLst>
                </a:gridCol>
                <a:gridCol w="842845">
                  <a:extLst>
                    <a:ext uri="{9D8B030D-6E8A-4147-A177-3AD203B41FA5}">
                      <a16:colId xmlns:a16="http://schemas.microsoft.com/office/drawing/2014/main" val="2888741096"/>
                    </a:ext>
                  </a:extLst>
                </a:gridCol>
                <a:gridCol w="842845">
                  <a:extLst>
                    <a:ext uri="{9D8B030D-6E8A-4147-A177-3AD203B41FA5}">
                      <a16:colId xmlns:a16="http://schemas.microsoft.com/office/drawing/2014/main" val="31049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03391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0303B1B-0A6C-4279-ADF9-5724387F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349787"/>
              </p:ext>
            </p:extLst>
          </p:nvPr>
        </p:nvGraphicFramePr>
        <p:xfrm>
          <a:off x="10301828" y="4149576"/>
          <a:ext cx="16546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7347">
                  <a:extLst>
                    <a:ext uri="{9D8B030D-6E8A-4147-A177-3AD203B41FA5}">
                      <a16:colId xmlns:a16="http://schemas.microsoft.com/office/drawing/2014/main" val="289650639"/>
                    </a:ext>
                  </a:extLst>
                </a:gridCol>
                <a:gridCol w="827347">
                  <a:extLst>
                    <a:ext uri="{9D8B030D-6E8A-4147-A177-3AD203B41FA5}">
                      <a16:colId xmlns:a16="http://schemas.microsoft.com/office/drawing/2014/main" val="97283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5137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02C4E9F6-5EF3-4839-9991-D39BC60B0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21751"/>
              </p:ext>
            </p:extLst>
          </p:nvPr>
        </p:nvGraphicFramePr>
        <p:xfrm>
          <a:off x="268704" y="5618323"/>
          <a:ext cx="1564724" cy="3693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362">
                  <a:extLst>
                    <a:ext uri="{9D8B030D-6E8A-4147-A177-3AD203B41FA5}">
                      <a16:colId xmlns:a16="http://schemas.microsoft.com/office/drawing/2014/main" val="2213441425"/>
                    </a:ext>
                  </a:extLst>
                </a:gridCol>
                <a:gridCol w="782362">
                  <a:extLst>
                    <a:ext uri="{9D8B030D-6E8A-4147-A177-3AD203B41FA5}">
                      <a16:colId xmlns:a16="http://schemas.microsoft.com/office/drawing/2014/main" val="6725780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8044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C482B6C6-9DBE-4D09-AE20-FF3B44759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06101"/>
              </p:ext>
            </p:extLst>
          </p:nvPr>
        </p:nvGraphicFramePr>
        <p:xfrm>
          <a:off x="2165973" y="5617569"/>
          <a:ext cx="77879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8792">
                  <a:extLst>
                    <a:ext uri="{9D8B030D-6E8A-4147-A177-3AD203B41FA5}">
                      <a16:colId xmlns:a16="http://schemas.microsoft.com/office/drawing/2014/main" val="2459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1562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73BC8BC-4118-4D1A-834A-8B32A06D7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39912"/>
              </p:ext>
            </p:extLst>
          </p:nvPr>
        </p:nvGraphicFramePr>
        <p:xfrm>
          <a:off x="3499049" y="5599154"/>
          <a:ext cx="1606768" cy="388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3384">
                  <a:extLst>
                    <a:ext uri="{9D8B030D-6E8A-4147-A177-3AD203B41FA5}">
                      <a16:colId xmlns:a16="http://schemas.microsoft.com/office/drawing/2014/main" val="1452993386"/>
                    </a:ext>
                  </a:extLst>
                </a:gridCol>
                <a:gridCol w="803384">
                  <a:extLst>
                    <a:ext uri="{9D8B030D-6E8A-4147-A177-3AD203B41FA5}">
                      <a16:colId xmlns:a16="http://schemas.microsoft.com/office/drawing/2014/main" val="872692137"/>
                    </a:ext>
                  </a:extLst>
                </a:gridCol>
              </a:tblGrid>
              <a:tr h="38850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047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06EF5B99-C118-49DD-871C-B091A9C7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35434"/>
              </p:ext>
            </p:extLst>
          </p:nvPr>
        </p:nvGraphicFramePr>
        <p:xfrm>
          <a:off x="5465735" y="5599154"/>
          <a:ext cx="715018" cy="3874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018">
                  <a:extLst>
                    <a:ext uri="{9D8B030D-6E8A-4147-A177-3AD203B41FA5}">
                      <a16:colId xmlns:a16="http://schemas.microsoft.com/office/drawing/2014/main" val="1538488335"/>
                    </a:ext>
                  </a:extLst>
                </a:gridCol>
              </a:tblGrid>
              <a:tr h="38746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52885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FCEEF8FD-67A4-4C2E-8130-75D3C680A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45625"/>
              </p:ext>
            </p:extLst>
          </p:nvPr>
        </p:nvGraphicFramePr>
        <p:xfrm>
          <a:off x="6998383" y="5618324"/>
          <a:ext cx="1643442" cy="3874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721">
                  <a:extLst>
                    <a:ext uri="{9D8B030D-6E8A-4147-A177-3AD203B41FA5}">
                      <a16:colId xmlns:a16="http://schemas.microsoft.com/office/drawing/2014/main" val="40645574"/>
                    </a:ext>
                  </a:extLst>
                </a:gridCol>
                <a:gridCol w="821721">
                  <a:extLst>
                    <a:ext uri="{9D8B030D-6E8A-4147-A177-3AD203B41FA5}">
                      <a16:colId xmlns:a16="http://schemas.microsoft.com/office/drawing/2014/main" val="648079087"/>
                    </a:ext>
                  </a:extLst>
                </a:gridCol>
              </a:tblGrid>
              <a:tr h="3874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0769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CD348285-9CA8-426D-9D3D-F63F7B15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38040"/>
              </p:ext>
            </p:extLst>
          </p:nvPr>
        </p:nvGraphicFramePr>
        <p:xfrm>
          <a:off x="9101343" y="5618325"/>
          <a:ext cx="818384" cy="3874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8384">
                  <a:extLst>
                    <a:ext uri="{9D8B030D-6E8A-4147-A177-3AD203B41FA5}">
                      <a16:colId xmlns:a16="http://schemas.microsoft.com/office/drawing/2014/main" val="77830432"/>
                    </a:ext>
                  </a:extLst>
                </a:gridCol>
              </a:tblGrid>
              <a:tr h="38746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2770"/>
                  </a:ext>
                </a:extLst>
              </a:tr>
            </a:tbl>
          </a:graphicData>
        </a:graphic>
      </p:graphicFrame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ED7592-943F-4C61-90FE-91F4D03477EA}"/>
              </a:ext>
            </a:extLst>
          </p:cNvPr>
          <p:cNvCxnSpPr>
            <a:cxnSpLocks/>
          </p:cNvCxnSpPr>
          <p:nvPr/>
        </p:nvCxnSpPr>
        <p:spPr>
          <a:xfrm flipH="1">
            <a:off x="3099427" y="1699884"/>
            <a:ext cx="579608" cy="7038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xplosion: 8 Points 107">
            <a:extLst>
              <a:ext uri="{FF2B5EF4-FFF2-40B4-BE49-F238E27FC236}">
                <a16:creationId xmlns:a16="http://schemas.microsoft.com/office/drawing/2014/main" id="{1BB58F68-03ED-4B59-A4E4-A07060A96EFC}"/>
              </a:ext>
            </a:extLst>
          </p:cNvPr>
          <p:cNvSpPr/>
          <p:nvPr/>
        </p:nvSpPr>
        <p:spPr>
          <a:xfrm>
            <a:off x="10248407" y="5680074"/>
            <a:ext cx="1892182" cy="101658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Divide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8AE5BA3-9733-48DE-B8FF-76AF654E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473417"/>
              </p:ext>
            </p:extLst>
          </p:nvPr>
        </p:nvGraphicFramePr>
        <p:xfrm>
          <a:off x="766274" y="1127121"/>
          <a:ext cx="1051560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9949861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4711197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4143199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240032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9244405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282612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25453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9781578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762260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515620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1794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3341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0E5D8A9-8C53-4798-9CC2-DA89B5250C5B}"/>
              </a:ext>
            </a:extLst>
          </p:cNvPr>
          <p:cNvSpPr txBox="1"/>
          <p:nvPr/>
        </p:nvSpPr>
        <p:spPr>
          <a:xfrm>
            <a:off x="1021483" y="1550123"/>
            <a:ext cx="1014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0                 1                 2               3               4                 5                6                7                8                9                10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E74F8B-E756-47DB-89EE-45B65213F4E2}"/>
              </a:ext>
            </a:extLst>
          </p:cNvPr>
          <p:cNvSpPr txBox="1"/>
          <p:nvPr/>
        </p:nvSpPr>
        <p:spPr>
          <a:xfrm>
            <a:off x="683358" y="155953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EBA6EA-6013-4B43-8CB9-4AFD51FB5E57}"/>
              </a:ext>
            </a:extLst>
          </p:cNvPr>
          <p:cNvCxnSpPr>
            <a:cxnSpLocks/>
          </p:cNvCxnSpPr>
          <p:nvPr/>
        </p:nvCxnSpPr>
        <p:spPr>
          <a:xfrm>
            <a:off x="8328537" y="1683458"/>
            <a:ext cx="661508" cy="7202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A848B-6B07-436B-8AAD-0289C9C3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73300"/>
              </p:ext>
            </p:extLst>
          </p:nvPr>
        </p:nvGraphicFramePr>
        <p:xfrm>
          <a:off x="387487" y="2540319"/>
          <a:ext cx="573578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23189118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564260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246597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349253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443812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7331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899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E2A2CB-09DE-4B8B-9932-68B64F1DA2FC}"/>
              </a:ext>
            </a:extLst>
          </p:cNvPr>
          <p:cNvCxnSpPr/>
          <p:nvPr/>
        </p:nvCxnSpPr>
        <p:spPr>
          <a:xfrm>
            <a:off x="6500939" y="979926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40C7A4-61B9-48F2-991F-ED8EC95477FC}"/>
              </a:ext>
            </a:extLst>
          </p:cNvPr>
          <p:cNvCxnSpPr/>
          <p:nvPr/>
        </p:nvCxnSpPr>
        <p:spPr>
          <a:xfrm>
            <a:off x="3255379" y="2369292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A84145-87E5-453F-A34A-3D9EBAC65EFD}"/>
              </a:ext>
            </a:extLst>
          </p:cNvPr>
          <p:cNvCxnSpPr/>
          <p:nvPr/>
        </p:nvCxnSpPr>
        <p:spPr>
          <a:xfrm>
            <a:off x="9690592" y="2396534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88D34-BCF5-49A8-810A-8E3E0BEB9643}"/>
              </a:ext>
            </a:extLst>
          </p:cNvPr>
          <p:cNvSpPr/>
          <p:nvPr/>
        </p:nvSpPr>
        <p:spPr>
          <a:xfrm>
            <a:off x="643125" y="2996144"/>
            <a:ext cx="522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0                 1                 2               3               4                 5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3AA06-60C1-4BED-80A7-ECFF67409118}"/>
              </a:ext>
            </a:extLst>
          </p:cNvPr>
          <p:cNvSpPr txBox="1"/>
          <p:nvPr/>
        </p:nvSpPr>
        <p:spPr>
          <a:xfrm>
            <a:off x="5941585" y="29618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E584E-484F-4731-A329-E361A1477816}"/>
              </a:ext>
            </a:extLst>
          </p:cNvPr>
          <p:cNvSpPr/>
          <p:nvPr/>
        </p:nvSpPr>
        <p:spPr>
          <a:xfrm>
            <a:off x="7064387" y="2948903"/>
            <a:ext cx="4325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6                7                8                9                10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E2A134-9DC4-4F97-8AC0-92EAC2C1D03A}"/>
              </a:ext>
            </a:extLst>
          </p:cNvPr>
          <p:cNvSpPr txBox="1"/>
          <p:nvPr/>
        </p:nvSpPr>
        <p:spPr>
          <a:xfrm>
            <a:off x="6741554" y="29489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8419FF-EADD-46D0-B02F-8674AD893179}"/>
              </a:ext>
            </a:extLst>
          </p:cNvPr>
          <p:cNvSpPr txBox="1"/>
          <p:nvPr/>
        </p:nvSpPr>
        <p:spPr>
          <a:xfrm>
            <a:off x="2883217" y="326579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(i+j)/2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7386C9-5DA5-4A1F-B8BD-D297C773693C}"/>
              </a:ext>
            </a:extLst>
          </p:cNvPr>
          <p:cNvSpPr txBox="1"/>
          <p:nvPr/>
        </p:nvSpPr>
        <p:spPr>
          <a:xfrm>
            <a:off x="9289259" y="329012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(i+j)/2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1F5E4B-07CE-4C0E-97E9-5350646FB2C6}"/>
              </a:ext>
            </a:extLst>
          </p:cNvPr>
          <p:cNvCxnSpPr>
            <a:cxnSpLocks/>
          </p:cNvCxnSpPr>
          <p:nvPr/>
        </p:nvCxnSpPr>
        <p:spPr>
          <a:xfrm flipH="1">
            <a:off x="1781170" y="3257393"/>
            <a:ext cx="587348" cy="696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168D54-0BFD-4D42-9160-D79380BF1DAB}"/>
              </a:ext>
            </a:extLst>
          </p:cNvPr>
          <p:cNvCxnSpPr>
            <a:cxnSpLocks/>
          </p:cNvCxnSpPr>
          <p:nvPr/>
        </p:nvCxnSpPr>
        <p:spPr>
          <a:xfrm flipH="1">
            <a:off x="8262722" y="3196652"/>
            <a:ext cx="547301" cy="799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9CACCB-1D12-4D6F-83A9-F753B7C90D04}"/>
              </a:ext>
            </a:extLst>
          </p:cNvPr>
          <p:cNvCxnSpPr>
            <a:cxnSpLocks/>
          </p:cNvCxnSpPr>
          <p:nvPr/>
        </p:nvCxnSpPr>
        <p:spPr>
          <a:xfrm>
            <a:off x="4153251" y="3301820"/>
            <a:ext cx="596151" cy="694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333602-949C-43EC-98C3-9B66B71D14DE}"/>
              </a:ext>
            </a:extLst>
          </p:cNvPr>
          <p:cNvCxnSpPr>
            <a:cxnSpLocks/>
          </p:cNvCxnSpPr>
          <p:nvPr/>
        </p:nvCxnSpPr>
        <p:spPr>
          <a:xfrm>
            <a:off x="10301828" y="3241131"/>
            <a:ext cx="553736" cy="73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592A5D-BB69-4A38-8D54-783669038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93607"/>
              </p:ext>
            </p:extLst>
          </p:nvPr>
        </p:nvGraphicFramePr>
        <p:xfrm>
          <a:off x="3499049" y="4143621"/>
          <a:ext cx="259695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5650">
                  <a:extLst>
                    <a:ext uri="{9D8B030D-6E8A-4147-A177-3AD203B41FA5}">
                      <a16:colId xmlns:a16="http://schemas.microsoft.com/office/drawing/2014/main" val="456759585"/>
                    </a:ext>
                  </a:extLst>
                </a:gridCol>
                <a:gridCol w="865650">
                  <a:extLst>
                    <a:ext uri="{9D8B030D-6E8A-4147-A177-3AD203B41FA5}">
                      <a16:colId xmlns:a16="http://schemas.microsoft.com/office/drawing/2014/main" val="872717557"/>
                    </a:ext>
                  </a:extLst>
                </a:gridCol>
                <a:gridCol w="865650">
                  <a:extLst>
                    <a:ext uri="{9D8B030D-6E8A-4147-A177-3AD203B41FA5}">
                      <a16:colId xmlns:a16="http://schemas.microsoft.com/office/drawing/2014/main" val="172439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97"/>
                  </a:ext>
                </a:extLst>
              </a:tr>
            </a:tbl>
          </a:graphicData>
        </a:graphic>
      </p:graphicFrame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806DE5-27C4-4675-861D-729CFB3B6D14}"/>
              </a:ext>
            </a:extLst>
          </p:cNvPr>
          <p:cNvCxnSpPr/>
          <p:nvPr/>
        </p:nvCxnSpPr>
        <p:spPr>
          <a:xfrm>
            <a:off x="2028239" y="3997944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7B568F-5C15-4EDD-9EC4-49F049AAF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40831"/>
              </p:ext>
            </p:extLst>
          </p:nvPr>
        </p:nvGraphicFramePr>
        <p:xfrm>
          <a:off x="7064387" y="4146137"/>
          <a:ext cx="26638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7947">
                  <a:extLst>
                    <a:ext uri="{9D8B030D-6E8A-4147-A177-3AD203B41FA5}">
                      <a16:colId xmlns:a16="http://schemas.microsoft.com/office/drawing/2014/main" val="3753548752"/>
                    </a:ext>
                  </a:extLst>
                </a:gridCol>
                <a:gridCol w="887947">
                  <a:extLst>
                    <a:ext uri="{9D8B030D-6E8A-4147-A177-3AD203B41FA5}">
                      <a16:colId xmlns:a16="http://schemas.microsoft.com/office/drawing/2014/main" val="194547665"/>
                    </a:ext>
                  </a:extLst>
                </a:gridCol>
                <a:gridCol w="887947">
                  <a:extLst>
                    <a:ext uri="{9D8B030D-6E8A-4147-A177-3AD203B41FA5}">
                      <a16:colId xmlns:a16="http://schemas.microsoft.com/office/drawing/2014/main" val="117913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46304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E934143-07CD-4BAE-BAEF-E0EE9158D84D}"/>
              </a:ext>
            </a:extLst>
          </p:cNvPr>
          <p:cNvCxnSpPr/>
          <p:nvPr/>
        </p:nvCxnSpPr>
        <p:spPr>
          <a:xfrm>
            <a:off x="5228639" y="3997944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32CB6B-F364-49D7-A8A4-0B001B2CAE7B}"/>
              </a:ext>
            </a:extLst>
          </p:cNvPr>
          <p:cNvCxnSpPr/>
          <p:nvPr/>
        </p:nvCxnSpPr>
        <p:spPr>
          <a:xfrm>
            <a:off x="8832480" y="3973181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67084B-94C6-42F5-9C6B-CC8EDC628896}"/>
              </a:ext>
            </a:extLst>
          </p:cNvPr>
          <p:cNvCxnSpPr>
            <a:cxnSpLocks/>
          </p:cNvCxnSpPr>
          <p:nvPr/>
        </p:nvCxnSpPr>
        <p:spPr>
          <a:xfrm flipH="1">
            <a:off x="869770" y="4702667"/>
            <a:ext cx="587348" cy="696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28728D-1533-4A97-B8ED-F8F67C13AD8A}"/>
              </a:ext>
            </a:extLst>
          </p:cNvPr>
          <p:cNvCxnSpPr>
            <a:cxnSpLocks/>
          </p:cNvCxnSpPr>
          <p:nvPr/>
        </p:nvCxnSpPr>
        <p:spPr>
          <a:xfrm>
            <a:off x="2196259" y="4720267"/>
            <a:ext cx="403102" cy="7199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C7438D-7204-41A9-BFDB-D795B178AE37}"/>
              </a:ext>
            </a:extLst>
          </p:cNvPr>
          <p:cNvCxnSpPr>
            <a:cxnSpLocks/>
          </p:cNvCxnSpPr>
          <p:nvPr/>
        </p:nvCxnSpPr>
        <p:spPr>
          <a:xfrm>
            <a:off x="5388077" y="4668225"/>
            <a:ext cx="488005" cy="7650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6F0201-3EFA-4DBA-BFF5-773D28082369}"/>
              </a:ext>
            </a:extLst>
          </p:cNvPr>
          <p:cNvCxnSpPr>
            <a:cxnSpLocks/>
          </p:cNvCxnSpPr>
          <p:nvPr/>
        </p:nvCxnSpPr>
        <p:spPr>
          <a:xfrm flipH="1">
            <a:off x="4140555" y="4695625"/>
            <a:ext cx="570393" cy="7446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8F4E2A7-74ED-452C-8578-C15F9AC71A9D}"/>
              </a:ext>
            </a:extLst>
          </p:cNvPr>
          <p:cNvCxnSpPr>
            <a:cxnSpLocks/>
          </p:cNvCxnSpPr>
          <p:nvPr/>
        </p:nvCxnSpPr>
        <p:spPr>
          <a:xfrm>
            <a:off x="9094441" y="4695625"/>
            <a:ext cx="572485" cy="7421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D808FE-EC3B-46D6-BC2D-68498EC277B7}"/>
              </a:ext>
            </a:extLst>
          </p:cNvPr>
          <p:cNvCxnSpPr>
            <a:cxnSpLocks/>
          </p:cNvCxnSpPr>
          <p:nvPr/>
        </p:nvCxnSpPr>
        <p:spPr>
          <a:xfrm flipH="1">
            <a:off x="7682660" y="4664846"/>
            <a:ext cx="489938" cy="7339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38F2823-9D4B-410A-BE3A-5731CAF66EB7}"/>
              </a:ext>
            </a:extLst>
          </p:cNvPr>
          <p:cNvSpPr/>
          <p:nvPr/>
        </p:nvSpPr>
        <p:spPr>
          <a:xfrm>
            <a:off x="475849" y="6065877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0             1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6FA011-FBEB-4914-B1C5-382CC1526BC5}"/>
              </a:ext>
            </a:extLst>
          </p:cNvPr>
          <p:cNvSpPr txBox="1"/>
          <p:nvPr/>
        </p:nvSpPr>
        <p:spPr>
          <a:xfrm>
            <a:off x="168426" y="60639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A0CEF2-A4B6-4E8C-B95F-E374D551558F}"/>
              </a:ext>
            </a:extLst>
          </p:cNvPr>
          <p:cNvSpPr txBox="1"/>
          <p:nvPr/>
        </p:nvSpPr>
        <p:spPr>
          <a:xfrm>
            <a:off x="1690795" y="606395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F584B1-D366-4F43-BE6A-5AF685D90365}"/>
              </a:ext>
            </a:extLst>
          </p:cNvPr>
          <p:cNvSpPr txBox="1"/>
          <p:nvPr/>
        </p:nvSpPr>
        <p:spPr>
          <a:xfrm>
            <a:off x="2799030" y="606601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FE25BC-ED40-4C5B-9A91-92CA68233ABA}"/>
              </a:ext>
            </a:extLst>
          </p:cNvPr>
          <p:cNvSpPr txBox="1"/>
          <p:nvPr/>
        </p:nvSpPr>
        <p:spPr>
          <a:xfrm>
            <a:off x="2092431" y="60590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108087-3438-49AD-9C4F-B0C6CAA15D46}"/>
              </a:ext>
            </a:extLst>
          </p:cNvPr>
          <p:cNvSpPr/>
          <p:nvPr/>
        </p:nvSpPr>
        <p:spPr>
          <a:xfrm>
            <a:off x="2412676" y="6053053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7F11AE-126F-44E6-A087-9419F30A5648}"/>
              </a:ext>
            </a:extLst>
          </p:cNvPr>
          <p:cNvSpPr/>
          <p:nvPr/>
        </p:nvSpPr>
        <p:spPr>
          <a:xfrm>
            <a:off x="3774971" y="606690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3            4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C46A5E-0C4A-493E-B205-F4C1E662EF1F}"/>
              </a:ext>
            </a:extLst>
          </p:cNvPr>
          <p:cNvSpPr txBox="1"/>
          <p:nvPr/>
        </p:nvSpPr>
        <p:spPr>
          <a:xfrm>
            <a:off x="3400043" y="60590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10999F-7616-4DCE-9868-0E7B57B4757C}"/>
              </a:ext>
            </a:extLst>
          </p:cNvPr>
          <p:cNvSpPr txBox="1"/>
          <p:nvPr/>
        </p:nvSpPr>
        <p:spPr>
          <a:xfrm>
            <a:off x="4950819" y="606601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756637-0A95-448A-A719-4C7F5A659877}"/>
              </a:ext>
            </a:extLst>
          </p:cNvPr>
          <p:cNvSpPr txBox="1"/>
          <p:nvPr/>
        </p:nvSpPr>
        <p:spPr>
          <a:xfrm>
            <a:off x="6022091" y="606601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5B63EC6-BE02-44F2-BDB9-C06F935DF92F}"/>
              </a:ext>
            </a:extLst>
          </p:cNvPr>
          <p:cNvSpPr txBox="1"/>
          <p:nvPr/>
        </p:nvSpPr>
        <p:spPr>
          <a:xfrm>
            <a:off x="5375039" y="606601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60AD78-5419-488C-9551-D7FFB23895A6}"/>
              </a:ext>
            </a:extLst>
          </p:cNvPr>
          <p:cNvSpPr/>
          <p:nvPr/>
        </p:nvSpPr>
        <p:spPr>
          <a:xfrm>
            <a:off x="5680584" y="6066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E9285E-4242-45FD-B6BB-7D269C231E86}"/>
              </a:ext>
            </a:extLst>
          </p:cNvPr>
          <p:cNvSpPr txBox="1"/>
          <p:nvPr/>
        </p:nvSpPr>
        <p:spPr>
          <a:xfrm>
            <a:off x="6926616" y="60590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DB9DFA-22B3-4EB8-A9D0-71EAA7B5C9EE}"/>
              </a:ext>
            </a:extLst>
          </p:cNvPr>
          <p:cNvSpPr txBox="1"/>
          <p:nvPr/>
        </p:nvSpPr>
        <p:spPr>
          <a:xfrm>
            <a:off x="8463545" y="604065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FC562E6-0705-44BA-AEF6-A68EE03476C6}"/>
              </a:ext>
            </a:extLst>
          </p:cNvPr>
          <p:cNvSpPr/>
          <p:nvPr/>
        </p:nvSpPr>
        <p:spPr>
          <a:xfrm>
            <a:off x="7180967" y="6068597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6              7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3D79C9E-F5F1-4976-9E95-757E37D8E53F}"/>
              </a:ext>
            </a:extLst>
          </p:cNvPr>
          <p:cNvSpPr txBox="1"/>
          <p:nvPr/>
        </p:nvSpPr>
        <p:spPr>
          <a:xfrm>
            <a:off x="9806165" y="606395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820B38-E17A-4E48-AC21-3EAE142898B1}"/>
              </a:ext>
            </a:extLst>
          </p:cNvPr>
          <p:cNvSpPr txBox="1"/>
          <p:nvPr/>
        </p:nvSpPr>
        <p:spPr>
          <a:xfrm>
            <a:off x="9013244" y="605540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403438E-7EE9-4171-9A02-2EB6CEDFE1DD}"/>
              </a:ext>
            </a:extLst>
          </p:cNvPr>
          <p:cNvSpPr/>
          <p:nvPr/>
        </p:nvSpPr>
        <p:spPr>
          <a:xfrm>
            <a:off x="9388906" y="6063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83CC195-1060-4919-9470-E9B8F169DBF3}"/>
              </a:ext>
            </a:extLst>
          </p:cNvPr>
          <p:cNvSpPr/>
          <p:nvPr/>
        </p:nvSpPr>
        <p:spPr>
          <a:xfrm>
            <a:off x="10582792" y="457637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9             10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F2AFB3-4026-4C5C-854C-DB2AD2461F58}"/>
              </a:ext>
            </a:extLst>
          </p:cNvPr>
          <p:cNvSpPr txBox="1"/>
          <p:nvPr/>
        </p:nvSpPr>
        <p:spPr>
          <a:xfrm>
            <a:off x="10219825" y="45686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156E4D-95DD-4A0A-B396-1BD6E2F75774}"/>
              </a:ext>
            </a:extLst>
          </p:cNvPr>
          <p:cNvSpPr txBox="1"/>
          <p:nvPr/>
        </p:nvSpPr>
        <p:spPr>
          <a:xfrm>
            <a:off x="11812021" y="457755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179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0" grpId="0"/>
      <p:bldP spid="64" grpId="0"/>
      <p:bldP spid="108" grpId="0" animBg="1"/>
      <p:bldP spid="11" grpId="0"/>
      <p:bldP spid="40" grpId="0"/>
      <p:bldP spid="12" grpId="0"/>
      <p:bldP spid="43" grpId="0"/>
      <p:bldP spid="44" grpId="0"/>
      <p:bldP spid="45" grpId="0"/>
      <p:bldP spid="58" grpId="0"/>
      <p:bldP spid="82" grpId="0"/>
      <p:bldP spid="83" grpId="0"/>
      <p:bldP spid="84" grpId="0"/>
      <p:bldP spid="85" grpId="0"/>
      <p:bldP spid="59" grpId="0"/>
      <p:bldP spid="61" grpId="0"/>
      <p:bldP spid="91" grpId="0"/>
      <p:bldP spid="92" grpId="0"/>
      <p:bldP spid="93" grpId="0"/>
      <p:bldP spid="94" grpId="0"/>
      <p:bldP spid="80" grpId="0"/>
      <p:bldP spid="95" grpId="0"/>
      <p:bldP spid="96" grpId="0"/>
      <p:bldP spid="81" grpId="0"/>
      <p:bldP spid="98" grpId="0"/>
      <p:bldP spid="99" grpId="0"/>
      <p:bldP spid="86" grpId="0"/>
      <p:bldP spid="87" grpId="0"/>
      <p:bldP spid="102" grpId="0"/>
      <p:bldP spid="10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429376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310845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636006" y="241883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517475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6215590" y="3847597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7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429376" y="2478670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310845" y="28386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636006" y="241883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517475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6215590" y="3847597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2" name="Metin kutusu 41"/>
          <p:cNvSpPr txBox="1"/>
          <p:nvPr/>
        </p:nvSpPr>
        <p:spPr>
          <a:xfrm>
            <a:off x="7137927" y="5312789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951131" y="2418836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832600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636006" y="241883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517475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6215590" y="3847597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6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951131" y="2418836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832600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636006" y="241883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517475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Metin kutusu 26"/>
          <p:cNvSpPr txBox="1"/>
          <p:nvPr/>
        </p:nvSpPr>
        <p:spPr>
          <a:xfrm>
            <a:off x="6628346" y="3478265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6215590" y="3847597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2" name="Metin kutusu 41"/>
          <p:cNvSpPr txBox="1"/>
          <p:nvPr/>
        </p:nvSpPr>
        <p:spPr>
          <a:xfrm>
            <a:off x="7195610" y="5452445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40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>
            <a:off x="6651634" y="2358032"/>
            <a:ext cx="825497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flipH="1">
            <a:off x="7717370" y="2321829"/>
            <a:ext cx="918636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/>
          <p:nvPr/>
        </p:nvCxnSpPr>
        <p:spPr>
          <a:xfrm flipH="1" flipV="1">
            <a:off x="6951131" y="2418836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Metin kutusu 53"/>
          <p:cNvSpPr txBox="1"/>
          <p:nvPr/>
        </p:nvSpPr>
        <p:spPr>
          <a:xfrm>
            <a:off x="6832600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55" name="Düz Ok Bağlayıcısı 54"/>
          <p:cNvCxnSpPr/>
          <p:nvPr/>
        </p:nvCxnSpPr>
        <p:spPr>
          <a:xfrm flipH="1" flipV="1">
            <a:off x="8636006" y="2418836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Metin kutusu 55"/>
          <p:cNvSpPr txBox="1"/>
          <p:nvPr/>
        </p:nvSpPr>
        <p:spPr>
          <a:xfrm>
            <a:off x="8517475" y="277883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6744762" y="49087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Metin kutusu 28"/>
          <p:cNvSpPr txBox="1"/>
          <p:nvPr/>
        </p:nvSpPr>
        <p:spPr>
          <a:xfrm>
            <a:off x="6562724" y="3621808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 is in its maximum value, put what is left to j.</a:t>
            </a:r>
            <a:endParaRPr lang="tr-T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43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214173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095642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6951131" y="3203004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6832600" y="35630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545714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570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>
            <p:extLst/>
          </p:nvPr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>
            <p:extLst/>
          </p:nvPr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214173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095642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6951131" y="3203004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6832600" y="35630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5403317" y="5987936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545714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21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5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6951131" y="3203004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6832600" y="35630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Metin kutusu 46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60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8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6951131" y="3203004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6832600" y="356300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/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Metin kutusu 46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5396443" y="6212711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cxnSp>
        <p:nvCxnSpPr>
          <p:cNvPr id="46" name="Düz Ok Bağlayıcısı 45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etin kutusu 49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3.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0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8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432679" y="32139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314148" y="35739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Metin kutusu 46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7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989-176B-4476-9ED7-DEA842EC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78" y="-146865"/>
            <a:ext cx="10515600" cy="1063196"/>
          </a:xfrm>
        </p:spPr>
        <p:txBody>
          <a:bodyPr/>
          <a:lstStyle/>
          <a:p>
            <a:r>
              <a:rPr lang="tr-TR" dirty="0"/>
              <a:t>Max_Min Algorithm using D&amp;C approach</a:t>
            </a:r>
          </a:p>
        </p:txBody>
      </p:sp>
      <p:sp>
        <p:nvSpPr>
          <p:cNvPr id="108" name="Explosion: 8 Points 107">
            <a:extLst>
              <a:ext uri="{FF2B5EF4-FFF2-40B4-BE49-F238E27FC236}">
                <a16:creationId xmlns:a16="http://schemas.microsoft.com/office/drawing/2014/main" id="{1BB58F68-03ED-4B59-A4E4-A07060A96EFC}"/>
              </a:ext>
            </a:extLst>
          </p:cNvPr>
          <p:cNvSpPr/>
          <p:nvPr/>
        </p:nvSpPr>
        <p:spPr>
          <a:xfrm>
            <a:off x="10299818" y="31014"/>
            <a:ext cx="1838609" cy="86910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Conquer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27766677-B831-4990-A3ED-F7240477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74076"/>
              </p:ext>
            </p:extLst>
          </p:nvPr>
        </p:nvGraphicFramePr>
        <p:xfrm>
          <a:off x="198997" y="919285"/>
          <a:ext cx="1564724" cy="3693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362">
                  <a:extLst>
                    <a:ext uri="{9D8B030D-6E8A-4147-A177-3AD203B41FA5}">
                      <a16:colId xmlns:a16="http://schemas.microsoft.com/office/drawing/2014/main" val="2213441425"/>
                    </a:ext>
                  </a:extLst>
                </a:gridCol>
                <a:gridCol w="782362">
                  <a:extLst>
                    <a:ext uri="{9D8B030D-6E8A-4147-A177-3AD203B41FA5}">
                      <a16:colId xmlns:a16="http://schemas.microsoft.com/office/drawing/2014/main" val="67257806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8044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FE80995F-B02A-4915-A8E3-3A69E0D87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54907"/>
              </p:ext>
            </p:extLst>
          </p:nvPr>
        </p:nvGraphicFramePr>
        <p:xfrm>
          <a:off x="2096266" y="918531"/>
          <a:ext cx="778792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78792">
                  <a:extLst>
                    <a:ext uri="{9D8B030D-6E8A-4147-A177-3AD203B41FA5}">
                      <a16:colId xmlns:a16="http://schemas.microsoft.com/office/drawing/2014/main" val="2459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15625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C3469CAA-A538-4F98-90D7-0869353AE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28631"/>
              </p:ext>
            </p:extLst>
          </p:nvPr>
        </p:nvGraphicFramePr>
        <p:xfrm>
          <a:off x="3429342" y="900116"/>
          <a:ext cx="1606768" cy="3885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03384">
                  <a:extLst>
                    <a:ext uri="{9D8B030D-6E8A-4147-A177-3AD203B41FA5}">
                      <a16:colId xmlns:a16="http://schemas.microsoft.com/office/drawing/2014/main" val="1452993386"/>
                    </a:ext>
                  </a:extLst>
                </a:gridCol>
                <a:gridCol w="803384">
                  <a:extLst>
                    <a:ext uri="{9D8B030D-6E8A-4147-A177-3AD203B41FA5}">
                      <a16:colId xmlns:a16="http://schemas.microsoft.com/office/drawing/2014/main" val="872692137"/>
                    </a:ext>
                  </a:extLst>
                </a:gridCol>
              </a:tblGrid>
              <a:tr h="388501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04727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467A11F-7EF8-48F8-9537-4D0CB9EE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0444"/>
              </p:ext>
            </p:extLst>
          </p:nvPr>
        </p:nvGraphicFramePr>
        <p:xfrm>
          <a:off x="5396028" y="900116"/>
          <a:ext cx="715018" cy="3874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5018">
                  <a:extLst>
                    <a:ext uri="{9D8B030D-6E8A-4147-A177-3AD203B41FA5}">
                      <a16:colId xmlns:a16="http://schemas.microsoft.com/office/drawing/2014/main" val="1538488335"/>
                    </a:ext>
                  </a:extLst>
                </a:gridCol>
              </a:tblGrid>
              <a:tr h="387469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52885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E3AC1BEB-1186-4137-AD71-D0E35153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467639"/>
              </p:ext>
            </p:extLst>
          </p:nvPr>
        </p:nvGraphicFramePr>
        <p:xfrm>
          <a:off x="6928676" y="919286"/>
          <a:ext cx="1643442" cy="3874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1721">
                  <a:extLst>
                    <a:ext uri="{9D8B030D-6E8A-4147-A177-3AD203B41FA5}">
                      <a16:colId xmlns:a16="http://schemas.microsoft.com/office/drawing/2014/main" val="40645574"/>
                    </a:ext>
                  </a:extLst>
                </a:gridCol>
                <a:gridCol w="821721">
                  <a:extLst>
                    <a:ext uri="{9D8B030D-6E8A-4147-A177-3AD203B41FA5}">
                      <a16:colId xmlns:a16="http://schemas.microsoft.com/office/drawing/2014/main" val="648079087"/>
                    </a:ext>
                  </a:extLst>
                </a:gridCol>
              </a:tblGrid>
              <a:tr h="3874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07690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7D519388-D381-4A0F-A1F8-F2376872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26596"/>
              </p:ext>
            </p:extLst>
          </p:nvPr>
        </p:nvGraphicFramePr>
        <p:xfrm>
          <a:off x="9031636" y="919287"/>
          <a:ext cx="818384" cy="3874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8384">
                  <a:extLst>
                    <a:ext uri="{9D8B030D-6E8A-4147-A177-3AD203B41FA5}">
                      <a16:colId xmlns:a16="http://schemas.microsoft.com/office/drawing/2014/main" val="77830432"/>
                    </a:ext>
                  </a:extLst>
                </a:gridCol>
              </a:tblGrid>
              <a:tr h="38746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32770"/>
                  </a:ext>
                </a:extLst>
              </a:tr>
            </a:tbl>
          </a:graphicData>
        </a:graphic>
      </p:graphicFrame>
      <p:sp>
        <p:nvSpPr>
          <p:cNvPr id="123" name="Rectangle 122">
            <a:extLst>
              <a:ext uri="{FF2B5EF4-FFF2-40B4-BE49-F238E27FC236}">
                <a16:creationId xmlns:a16="http://schemas.microsoft.com/office/drawing/2014/main" id="{B74E2B30-8868-4217-BAFC-21900F5B5BE5}"/>
              </a:ext>
            </a:extLst>
          </p:cNvPr>
          <p:cNvSpPr/>
          <p:nvPr/>
        </p:nvSpPr>
        <p:spPr>
          <a:xfrm>
            <a:off x="406142" y="1366839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0             1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28F2633-1405-4A99-8296-15CE530074D4}"/>
              </a:ext>
            </a:extLst>
          </p:cNvPr>
          <p:cNvSpPr txBox="1"/>
          <p:nvPr/>
        </p:nvSpPr>
        <p:spPr>
          <a:xfrm>
            <a:off x="1621088" y="136491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28A09-5FAA-4573-9471-FADA60B35DB2}"/>
              </a:ext>
            </a:extLst>
          </p:cNvPr>
          <p:cNvSpPr txBox="1"/>
          <p:nvPr/>
        </p:nvSpPr>
        <p:spPr>
          <a:xfrm>
            <a:off x="2729323" y="136698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2A4BA2-A3D8-4A21-8866-9C8208B3E41D}"/>
              </a:ext>
            </a:extLst>
          </p:cNvPr>
          <p:cNvSpPr txBox="1"/>
          <p:nvPr/>
        </p:nvSpPr>
        <p:spPr>
          <a:xfrm>
            <a:off x="2022724" y="13600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942CDD4-2465-4060-8EFA-CBC0CD6E1443}"/>
              </a:ext>
            </a:extLst>
          </p:cNvPr>
          <p:cNvSpPr/>
          <p:nvPr/>
        </p:nvSpPr>
        <p:spPr>
          <a:xfrm>
            <a:off x="2342969" y="1354015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1CECDC-EB9C-48D4-8EF5-69643D5E4BAF}"/>
              </a:ext>
            </a:extLst>
          </p:cNvPr>
          <p:cNvSpPr/>
          <p:nvPr/>
        </p:nvSpPr>
        <p:spPr>
          <a:xfrm>
            <a:off x="3705264" y="1367866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3            4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29B572-3A07-418C-BF5B-C6BB4E918518}"/>
              </a:ext>
            </a:extLst>
          </p:cNvPr>
          <p:cNvSpPr txBox="1"/>
          <p:nvPr/>
        </p:nvSpPr>
        <p:spPr>
          <a:xfrm>
            <a:off x="3330336" y="13600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E63A9E-D246-4E02-AD60-8E73699F2F40}"/>
              </a:ext>
            </a:extLst>
          </p:cNvPr>
          <p:cNvSpPr txBox="1"/>
          <p:nvPr/>
        </p:nvSpPr>
        <p:spPr>
          <a:xfrm>
            <a:off x="4881112" y="136698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9F18C47-E2BF-45CE-829C-C51AF2B0EF27}"/>
              </a:ext>
            </a:extLst>
          </p:cNvPr>
          <p:cNvSpPr txBox="1"/>
          <p:nvPr/>
        </p:nvSpPr>
        <p:spPr>
          <a:xfrm>
            <a:off x="5952384" y="136698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71A3071-CDB4-43A0-86D6-0B4B48842C7D}"/>
              </a:ext>
            </a:extLst>
          </p:cNvPr>
          <p:cNvSpPr txBox="1"/>
          <p:nvPr/>
        </p:nvSpPr>
        <p:spPr>
          <a:xfrm>
            <a:off x="5305332" y="13669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037EEF3-5DAC-4AFA-83AA-0A5570E159D5}"/>
              </a:ext>
            </a:extLst>
          </p:cNvPr>
          <p:cNvSpPr/>
          <p:nvPr/>
        </p:nvSpPr>
        <p:spPr>
          <a:xfrm>
            <a:off x="5610877" y="13669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2315CED-F89D-4F0B-9947-B7B7AF559AA5}"/>
              </a:ext>
            </a:extLst>
          </p:cNvPr>
          <p:cNvSpPr txBox="1"/>
          <p:nvPr/>
        </p:nvSpPr>
        <p:spPr>
          <a:xfrm>
            <a:off x="6856909" y="136000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7A7C20-8B93-4783-AA71-3CD9F9BD0052}"/>
              </a:ext>
            </a:extLst>
          </p:cNvPr>
          <p:cNvSpPr txBox="1"/>
          <p:nvPr/>
        </p:nvSpPr>
        <p:spPr>
          <a:xfrm>
            <a:off x="8393838" y="134162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DEC8C2-069C-42E9-B172-0C8EAD76822C}"/>
              </a:ext>
            </a:extLst>
          </p:cNvPr>
          <p:cNvSpPr/>
          <p:nvPr/>
        </p:nvSpPr>
        <p:spPr>
          <a:xfrm>
            <a:off x="7111260" y="1369559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 6              7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579B2AE-4C96-4C2D-BC82-C04CDDA2E8C7}"/>
              </a:ext>
            </a:extLst>
          </p:cNvPr>
          <p:cNvSpPr txBox="1"/>
          <p:nvPr/>
        </p:nvSpPr>
        <p:spPr>
          <a:xfrm>
            <a:off x="9736458" y="136491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49F35F8-0A71-4015-BB8D-520A4A399FF3}"/>
              </a:ext>
            </a:extLst>
          </p:cNvPr>
          <p:cNvSpPr txBox="1"/>
          <p:nvPr/>
        </p:nvSpPr>
        <p:spPr>
          <a:xfrm>
            <a:off x="8943537" y="135636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EDE0A8-1869-4B2B-9DF5-860B9B44DFBA}"/>
              </a:ext>
            </a:extLst>
          </p:cNvPr>
          <p:cNvSpPr/>
          <p:nvPr/>
        </p:nvSpPr>
        <p:spPr>
          <a:xfrm>
            <a:off x="9319199" y="13649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7FC526-8FE8-4EA3-B7F0-66809F4829C5}"/>
              </a:ext>
            </a:extLst>
          </p:cNvPr>
          <p:cNvSpPr txBox="1"/>
          <p:nvPr/>
        </p:nvSpPr>
        <p:spPr>
          <a:xfrm>
            <a:off x="88488" y="13540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E3729D-E5A6-43CB-B635-26A51B66439E}"/>
              </a:ext>
            </a:extLst>
          </p:cNvPr>
          <p:cNvSpPr txBox="1"/>
          <p:nvPr/>
        </p:nvSpPr>
        <p:spPr>
          <a:xfrm>
            <a:off x="127816" y="1760428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23</a:t>
            </a:r>
          </a:p>
          <a:p>
            <a:r>
              <a:rPr lang="tr-TR" sz="1600" dirty="0"/>
              <a:t>Min = 17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D3D7D9-B122-4513-9FC3-0AF1220C914C}"/>
              </a:ext>
            </a:extLst>
          </p:cNvPr>
          <p:cNvSpPr txBox="1"/>
          <p:nvPr/>
        </p:nvSpPr>
        <p:spPr>
          <a:xfrm>
            <a:off x="2011974" y="1758075"/>
            <a:ext cx="90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-6</a:t>
            </a:r>
          </a:p>
          <a:p>
            <a:r>
              <a:rPr lang="tr-TR" sz="1600" dirty="0"/>
              <a:t>Min = -6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43CDBEC-BB87-4276-A1DB-D34E94E78257}"/>
              </a:ext>
            </a:extLst>
          </p:cNvPr>
          <p:cNvSpPr txBox="1"/>
          <p:nvPr/>
        </p:nvSpPr>
        <p:spPr>
          <a:xfrm>
            <a:off x="3332408" y="1760428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34</a:t>
            </a:r>
          </a:p>
          <a:p>
            <a:r>
              <a:rPr lang="tr-TR" sz="1600" dirty="0"/>
              <a:t>Min = 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43C24C7-E038-446A-9132-A67B01B6EFF0}"/>
              </a:ext>
            </a:extLst>
          </p:cNvPr>
          <p:cNvSpPr txBox="1"/>
          <p:nvPr/>
        </p:nvSpPr>
        <p:spPr>
          <a:xfrm>
            <a:off x="5304531" y="1734251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90</a:t>
            </a:r>
          </a:p>
          <a:p>
            <a:r>
              <a:rPr lang="tr-TR" sz="1600" dirty="0"/>
              <a:t>Min = 90</a:t>
            </a:r>
          </a:p>
        </p:txBody>
      </p:sp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1FEFEA93-6297-40D1-9EC6-64EE29076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6219"/>
              </p:ext>
            </p:extLst>
          </p:nvPr>
        </p:nvGraphicFramePr>
        <p:xfrm>
          <a:off x="10292450" y="900116"/>
          <a:ext cx="16546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7347">
                  <a:extLst>
                    <a:ext uri="{9D8B030D-6E8A-4147-A177-3AD203B41FA5}">
                      <a16:colId xmlns:a16="http://schemas.microsoft.com/office/drawing/2014/main" val="289650639"/>
                    </a:ext>
                  </a:extLst>
                </a:gridCol>
                <a:gridCol w="827347">
                  <a:extLst>
                    <a:ext uri="{9D8B030D-6E8A-4147-A177-3AD203B41FA5}">
                      <a16:colId xmlns:a16="http://schemas.microsoft.com/office/drawing/2014/main" val="97283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5137"/>
                  </a:ext>
                </a:extLst>
              </a:tr>
            </a:tbl>
          </a:graphicData>
        </a:graphic>
      </p:graphicFrame>
      <p:sp>
        <p:nvSpPr>
          <p:cNvPr id="146" name="Rectangle 145">
            <a:extLst>
              <a:ext uri="{FF2B5EF4-FFF2-40B4-BE49-F238E27FC236}">
                <a16:creationId xmlns:a16="http://schemas.microsoft.com/office/drawing/2014/main" id="{7B18A7EA-D169-4F68-9C00-CD4CAA44017E}"/>
              </a:ext>
            </a:extLst>
          </p:cNvPr>
          <p:cNvSpPr/>
          <p:nvPr/>
        </p:nvSpPr>
        <p:spPr>
          <a:xfrm>
            <a:off x="10573414" y="132691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9             10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8056D62-883E-4302-A2C3-50BF358AE211}"/>
              </a:ext>
            </a:extLst>
          </p:cNvPr>
          <p:cNvSpPr txBox="1"/>
          <p:nvPr/>
        </p:nvSpPr>
        <p:spPr>
          <a:xfrm>
            <a:off x="10210447" y="13191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BE7C16B-7F8A-4F69-A37D-6270F7E96AF2}"/>
              </a:ext>
            </a:extLst>
          </p:cNvPr>
          <p:cNvSpPr txBox="1"/>
          <p:nvPr/>
        </p:nvSpPr>
        <p:spPr>
          <a:xfrm>
            <a:off x="11802643" y="132809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BCAFD53-A520-4AED-8BB7-268815153919}"/>
              </a:ext>
            </a:extLst>
          </p:cNvPr>
          <p:cNvCxnSpPr/>
          <p:nvPr/>
        </p:nvCxnSpPr>
        <p:spPr>
          <a:xfrm>
            <a:off x="3116846" y="808558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430F313-0E08-4603-96FE-BB08AA35F0CD}"/>
              </a:ext>
            </a:extLst>
          </p:cNvPr>
          <p:cNvCxnSpPr/>
          <p:nvPr/>
        </p:nvCxnSpPr>
        <p:spPr>
          <a:xfrm>
            <a:off x="10073168" y="808558"/>
            <a:ext cx="0" cy="7642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ED3CF5A-4763-421C-8EC4-72C51AC726A6}"/>
              </a:ext>
            </a:extLst>
          </p:cNvPr>
          <p:cNvCxnSpPr>
            <a:cxnSpLocks/>
          </p:cNvCxnSpPr>
          <p:nvPr/>
        </p:nvCxnSpPr>
        <p:spPr>
          <a:xfrm>
            <a:off x="6499142" y="808558"/>
            <a:ext cx="0" cy="20365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55D0DE0-15CA-4DB0-A435-9D39DC1B781F}"/>
              </a:ext>
            </a:extLst>
          </p:cNvPr>
          <p:cNvSpPr txBox="1"/>
          <p:nvPr/>
        </p:nvSpPr>
        <p:spPr>
          <a:xfrm>
            <a:off x="6854412" y="1734250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56</a:t>
            </a:r>
          </a:p>
          <a:p>
            <a:r>
              <a:rPr lang="tr-TR" sz="1600" dirty="0"/>
              <a:t>Min = 12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6DA682F-A1AD-45D0-B322-1DFBEDE93C52}"/>
              </a:ext>
            </a:extLst>
          </p:cNvPr>
          <p:cNvSpPr txBox="1"/>
          <p:nvPr/>
        </p:nvSpPr>
        <p:spPr>
          <a:xfrm>
            <a:off x="8934063" y="1734249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25</a:t>
            </a:r>
          </a:p>
          <a:p>
            <a:r>
              <a:rPr lang="tr-TR" sz="1600" dirty="0"/>
              <a:t>Min = 25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3C40ED4-A80F-4563-9601-042D7846EDDB}"/>
              </a:ext>
            </a:extLst>
          </p:cNvPr>
          <p:cNvSpPr txBox="1"/>
          <p:nvPr/>
        </p:nvSpPr>
        <p:spPr>
          <a:xfrm>
            <a:off x="10292450" y="1734248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15</a:t>
            </a:r>
          </a:p>
          <a:p>
            <a:r>
              <a:rPr lang="tr-TR" sz="1600" dirty="0"/>
              <a:t>Min = -9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98D1BF4-1261-40A3-AA4F-1CA4D385A469}"/>
              </a:ext>
            </a:extLst>
          </p:cNvPr>
          <p:cNvCxnSpPr>
            <a:cxnSpLocks/>
          </p:cNvCxnSpPr>
          <p:nvPr/>
        </p:nvCxnSpPr>
        <p:spPr>
          <a:xfrm>
            <a:off x="954750" y="2318979"/>
            <a:ext cx="596151" cy="694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BEE96F8-E83E-4AA0-8067-21B993CD0EDD}"/>
              </a:ext>
            </a:extLst>
          </p:cNvPr>
          <p:cNvCxnSpPr>
            <a:cxnSpLocks/>
          </p:cNvCxnSpPr>
          <p:nvPr/>
        </p:nvCxnSpPr>
        <p:spPr>
          <a:xfrm flipH="1">
            <a:off x="1903175" y="2312433"/>
            <a:ext cx="587348" cy="696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31C083D9-743C-47FE-B0DC-ABAEC2DBC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12685"/>
              </p:ext>
            </p:extLst>
          </p:nvPr>
        </p:nvGraphicFramePr>
        <p:xfrm>
          <a:off x="248267" y="3136506"/>
          <a:ext cx="2528535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2845">
                  <a:extLst>
                    <a:ext uri="{9D8B030D-6E8A-4147-A177-3AD203B41FA5}">
                      <a16:colId xmlns:a16="http://schemas.microsoft.com/office/drawing/2014/main" val="1621232522"/>
                    </a:ext>
                  </a:extLst>
                </a:gridCol>
                <a:gridCol w="842845">
                  <a:extLst>
                    <a:ext uri="{9D8B030D-6E8A-4147-A177-3AD203B41FA5}">
                      <a16:colId xmlns:a16="http://schemas.microsoft.com/office/drawing/2014/main" val="2888741096"/>
                    </a:ext>
                  </a:extLst>
                </a:gridCol>
                <a:gridCol w="842845">
                  <a:extLst>
                    <a:ext uri="{9D8B030D-6E8A-4147-A177-3AD203B41FA5}">
                      <a16:colId xmlns:a16="http://schemas.microsoft.com/office/drawing/2014/main" val="310490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03391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2388C47B-12E0-4D8A-85F9-A7D6F064FE5A}"/>
              </a:ext>
            </a:extLst>
          </p:cNvPr>
          <p:cNvSpPr txBox="1"/>
          <p:nvPr/>
        </p:nvSpPr>
        <p:spPr>
          <a:xfrm>
            <a:off x="207271" y="3561968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23</a:t>
            </a:r>
          </a:p>
          <a:p>
            <a:r>
              <a:rPr lang="tr-TR" sz="1600" dirty="0"/>
              <a:t>Min = -6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562FF98-B608-4187-B498-300430E8EC7F}"/>
              </a:ext>
            </a:extLst>
          </p:cNvPr>
          <p:cNvCxnSpPr>
            <a:cxnSpLocks/>
          </p:cNvCxnSpPr>
          <p:nvPr/>
        </p:nvCxnSpPr>
        <p:spPr>
          <a:xfrm>
            <a:off x="3966649" y="2318979"/>
            <a:ext cx="596151" cy="694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933AA20-0D1C-43A3-A7D0-6B3B04339554}"/>
              </a:ext>
            </a:extLst>
          </p:cNvPr>
          <p:cNvCxnSpPr>
            <a:cxnSpLocks/>
          </p:cNvCxnSpPr>
          <p:nvPr/>
        </p:nvCxnSpPr>
        <p:spPr>
          <a:xfrm flipH="1">
            <a:off x="4903367" y="2316887"/>
            <a:ext cx="587348" cy="696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FF12336B-8F98-4AAF-AF65-969EC983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16381"/>
              </p:ext>
            </p:extLst>
          </p:nvPr>
        </p:nvGraphicFramePr>
        <p:xfrm>
          <a:off x="3429342" y="3131099"/>
          <a:ext cx="259695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65650">
                  <a:extLst>
                    <a:ext uri="{9D8B030D-6E8A-4147-A177-3AD203B41FA5}">
                      <a16:colId xmlns:a16="http://schemas.microsoft.com/office/drawing/2014/main" val="456759585"/>
                    </a:ext>
                  </a:extLst>
                </a:gridCol>
                <a:gridCol w="865650">
                  <a:extLst>
                    <a:ext uri="{9D8B030D-6E8A-4147-A177-3AD203B41FA5}">
                      <a16:colId xmlns:a16="http://schemas.microsoft.com/office/drawing/2014/main" val="872717557"/>
                    </a:ext>
                  </a:extLst>
                </a:gridCol>
                <a:gridCol w="865650">
                  <a:extLst>
                    <a:ext uri="{9D8B030D-6E8A-4147-A177-3AD203B41FA5}">
                      <a16:colId xmlns:a16="http://schemas.microsoft.com/office/drawing/2014/main" val="1724392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0497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95B8C352-D43D-485E-98F4-D412BDF67255}"/>
              </a:ext>
            </a:extLst>
          </p:cNvPr>
          <p:cNvSpPr txBox="1"/>
          <p:nvPr/>
        </p:nvSpPr>
        <p:spPr>
          <a:xfrm>
            <a:off x="3359000" y="3530599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90</a:t>
            </a:r>
          </a:p>
          <a:p>
            <a:r>
              <a:rPr lang="tr-TR" sz="1600" dirty="0"/>
              <a:t>Min = 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D8B67E3-97A7-462A-AFA4-1BD33A77583D}"/>
              </a:ext>
            </a:extLst>
          </p:cNvPr>
          <p:cNvCxnSpPr>
            <a:cxnSpLocks/>
          </p:cNvCxnSpPr>
          <p:nvPr/>
        </p:nvCxnSpPr>
        <p:spPr>
          <a:xfrm>
            <a:off x="7468236" y="2312067"/>
            <a:ext cx="596151" cy="694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E3FE5EA-4212-4F33-94F9-5A09B1791C98}"/>
              </a:ext>
            </a:extLst>
          </p:cNvPr>
          <p:cNvCxnSpPr>
            <a:cxnSpLocks/>
          </p:cNvCxnSpPr>
          <p:nvPr/>
        </p:nvCxnSpPr>
        <p:spPr>
          <a:xfrm flipH="1">
            <a:off x="8404954" y="2309975"/>
            <a:ext cx="587348" cy="6961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Table 164">
            <a:extLst>
              <a:ext uri="{FF2B5EF4-FFF2-40B4-BE49-F238E27FC236}">
                <a16:creationId xmlns:a16="http://schemas.microsoft.com/office/drawing/2014/main" id="{EB27DFC5-3378-4618-915E-A0C43E4A3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23279"/>
              </p:ext>
            </p:extLst>
          </p:nvPr>
        </p:nvGraphicFramePr>
        <p:xfrm>
          <a:off x="6854412" y="3136013"/>
          <a:ext cx="26638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7947">
                  <a:extLst>
                    <a:ext uri="{9D8B030D-6E8A-4147-A177-3AD203B41FA5}">
                      <a16:colId xmlns:a16="http://schemas.microsoft.com/office/drawing/2014/main" val="3753548752"/>
                    </a:ext>
                  </a:extLst>
                </a:gridCol>
                <a:gridCol w="887947">
                  <a:extLst>
                    <a:ext uri="{9D8B030D-6E8A-4147-A177-3AD203B41FA5}">
                      <a16:colId xmlns:a16="http://schemas.microsoft.com/office/drawing/2014/main" val="194547665"/>
                    </a:ext>
                  </a:extLst>
                </a:gridCol>
                <a:gridCol w="887947">
                  <a:extLst>
                    <a:ext uri="{9D8B030D-6E8A-4147-A177-3AD203B41FA5}">
                      <a16:colId xmlns:a16="http://schemas.microsoft.com/office/drawing/2014/main" val="117913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46304"/>
                  </a:ext>
                </a:extLst>
              </a:tr>
            </a:tbl>
          </a:graphicData>
        </a:graphic>
      </p:graphicFrame>
      <p:sp>
        <p:nvSpPr>
          <p:cNvPr id="166" name="TextBox 165">
            <a:extLst>
              <a:ext uri="{FF2B5EF4-FFF2-40B4-BE49-F238E27FC236}">
                <a16:creationId xmlns:a16="http://schemas.microsoft.com/office/drawing/2014/main" id="{D18E7010-9F7D-413E-9F81-A2AB19731FDE}"/>
              </a:ext>
            </a:extLst>
          </p:cNvPr>
          <p:cNvSpPr txBox="1"/>
          <p:nvPr/>
        </p:nvSpPr>
        <p:spPr>
          <a:xfrm>
            <a:off x="6796430" y="3563509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56</a:t>
            </a:r>
          </a:p>
          <a:p>
            <a:r>
              <a:rPr lang="tr-TR" sz="1600" dirty="0"/>
              <a:t>Min = 12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A2D06DA-5786-4CE3-90A0-51F81C2D2499}"/>
              </a:ext>
            </a:extLst>
          </p:cNvPr>
          <p:cNvCxnSpPr>
            <a:cxnSpLocks/>
          </p:cNvCxnSpPr>
          <p:nvPr/>
        </p:nvCxnSpPr>
        <p:spPr>
          <a:xfrm>
            <a:off x="11281878" y="2157040"/>
            <a:ext cx="38842" cy="8461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13B54A8F-56AF-49F9-8277-A9B815FD5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06276"/>
              </p:ext>
            </p:extLst>
          </p:nvPr>
        </p:nvGraphicFramePr>
        <p:xfrm>
          <a:off x="10265769" y="3131099"/>
          <a:ext cx="165469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7347">
                  <a:extLst>
                    <a:ext uri="{9D8B030D-6E8A-4147-A177-3AD203B41FA5}">
                      <a16:colId xmlns:a16="http://schemas.microsoft.com/office/drawing/2014/main" val="289650639"/>
                    </a:ext>
                  </a:extLst>
                </a:gridCol>
                <a:gridCol w="827347">
                  <a:extLst>
                    <a:ext uri="{9D8B030D-6E8A-4147-A177-3AD203B41FA5}">
                      <a16:colId xmlns:a16="http://schemas.microsoft.com/office/drawing/2014/main" val="972833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5137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D06FDBDC-4CF2-439B-928C-9E63BE4ECE0E}"/>
              </a:ext>
            </a:extLst>
          </p:cNvPr>
          <p:cNvSpPr txBox="1"/>
          <p:nvPr/>
        </p:nvSpPr>
        <p:spPr>
          <a:xfrm>
            <a:off x="10166255" y="3531870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15</a:t>
            </a:r>
          </a:p>
          <a:p>
            <a:r>
              <a:rPr lang="tr-TR" sz="1600" dirty="0"/>
              <a:t>Min = -9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DC0538C-4102-4EF0-9683-F85568C56B60}"/>
              </a:ext>
            </a:extLst>
          </p:cNvPr>
          <p:cNvCxnSpPr>
            <a:cxnSpLocks/>
          </p:cNvCxnSpPr>
          <p:nvPr/>
        </p:nvCxnSpPr>
        <p:spPr>
          <a:xfrm>
            <a:off x="1855821" y="3613331"/>
            <a:ext cx="664440" cy="8269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6BF570-CA6C-4C6C-968D-C1F0CCF55EA3}"/>
              </a:ext>
            </a:extLst>
          </p:cNvPr>
          <p:cNvCxnSpPr>
            <a:cxnSpLocks/>
          </p:cNvCxnSpPr>
          <p:nvPr/>
        </p:nvCxnSpPr>
        <p:spPr>
          <a:xfrm flipH="1">
            <a:off x="4340968" y="3623452"/>
            <a:ext cx="600809" cy="7962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AEE4BCAD-6F91-4D77-841F-C6F2DE936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73314"/>
              </p:ext>
            </p:extLst>
          </p:nvPr>
        </p:nvGraphicFramePr>
        <p:xfrm>
          <a:off x="295051" y="4483582"/>
          <a:ext cx="573578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2231891188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564260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0246597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13492530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443812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67331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8999"/>
                  </a:ext>
                </a:extLst>
              </a:tr>
            </a:tbl>
          </a:graphicData>
        </a:graphic>
      </p:graphicFrame>
      <p:sp>
        <p:nvSpPr>
          <p:cNvPr id="173" name="TextBox 172">
            <a:extLst>
              <a:ext uri="{FF2B5EF4-FFF2-40B4-BE49-F238E27FC236}">
                <a16:creationId xmlns:a16="http://schemas.microsoft.com/office/drawing/2014/main" id="{6DDE9933-D2BC-4EE5-8382-8985E13C362D}"/>
              </a:ext>
            </a:extLst>
          </p:cNvPr>
          <p:cNvSpPr txBox="1"/>
          <p:nvPr/>
        </p:nvSpPr>
        <p:spPr>
          <a:xfrm>
            <a:off x="248267" y="4873791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90</a:t>
            </a:r>
          </a:p>
          <a:p>
            <a:r>
              <a:rPr lang="tr-TR" sz="1600" dirty="0"/>
              <a:t>Min = -6</a:t>
            </a:r>
          </a:p>
        </p:txBody>
      </p:sp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D6BC0922-135B-40E4-9239-3E7DE5942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4223"/>
              </p:ext>
            </p:extLst>
          </p:nvPr>
        </p:nvGraphicFramePr>
        <p:xfrm>
          <a:off x="6854412" y="4483582"/>
          <a:ext cx="477982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58841172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071619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494058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78257674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1051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6895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3E9BEF12-BB18-4248-8199-B8AA9792B418}"/>
              </a:ext>
            </a:extLst>
          </p:cNvPr>
          <p:cNvSpPr txBox="1"/>
          <p:nvPr/>
        </p:nvSpPr>
        <p:spPr>
          <a:xfrm>
            <a:off x="6781278" y="4815718"/>
            <a:ext cx="947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Max = 56</a:t>
            </a:r>
          </a:p>
          <a:p>
            <a:r>
              <a:rPr lang="tr-TR" sz="1600" dirty="0"/>
              <a:t>Min = -9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7947F6D-838B-4309-BDD1-C13BFEE0D1FB}"/>
              </a:ext>
            </a:extLst>
          </p:cNvPr>
          <p:cNvCxnSpPr>
            <a:cxnSpLocks/>
          </p:cNvCxnSpPr>
          <p:nvPr/>
        </p:nvCxnSpPr>
        <p:spPr>
          <a:xfrm>
            <a:off x="2814856" y="4920676"/>
            <a:ext cx="544144" cy="74581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Content Placeholder 2">
            <a:extLst>
              <a:ext uri="{FF2B5EF4-FFF2-40B4-BE49-F238E27FC236}">
                <a16:creationId xmlns:a16="http://schemas.microsoft.com/office/drawing/2014/main" id="{CD5AC222-8267-44C4-9E30-EDFBA5450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00465"/>
              </p:ext>
            </p:extLst>
          </p:nvPr>
        </p:nvGraphicFramePr>
        <p:xfrm>
          <a:off x="838198" y="5746638"/>
          <a:ext cx="10515604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val="9949861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4711197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14143199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2400324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29244405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22826129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34254532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19781578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37622601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85156205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161794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33416"/>
                  </a:ext>
                </a:extLst>
              </a:tr>
            </a:tbl>
          </a:graphicData>
        </a:graphic>
      </p:graphicFrame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D2C3BA2-637C-4B75-BF85-EFE401E94135}"/>
              </a:ext>
            </a:extLst>
          </p:cNvPr>
          <p:cNvCxnSpPr>
            <a:cxnSpLocks/>
          </p:cNvCxnSpPr>
          <p:nvPr/>
        </p:nvCxnSpPr>
        <p:spPr>
          <a:xfrm>
            <a:off x="8376350" y="3643183"/>
            <a:ext cx="645241" cy="785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CDC3FBF-6CAB-43F0-BDDB-152737D22231}"/>
              </a:ext>
            </a:extLst>
          </p:cNvPr>
          <p:cNvCxnSpPr>
            <a:cxnSpLocks/>
          </p:cNvCxnSpPr>
          <p:nvPr/>
        </p:nvCxnSpPr>
        <p:spPr>
          <a:xfrm flipH="1">
            <a:off x="10766137" y="3597101"/>
            <a:ext cx="600809" cy="7962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24FE9C2-E93C-4815-BCD8-A4CBF23D6A74}"/>
              </a:ext>
            </a:extLst>
          </p:cNvPr>
          <p:cNvCxnSpPr>
            <a:cxnSpLocks/>
          </p:cNvCxnSpPr>
          <p:nvPr/>
        </p:nvCxnSpPr>
        <p:spPr>
          <a:xfrm flipH="1">
            <a:off x="9107345" y="4904747"/>
            <a:ext cx="600809" cy="7962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A92520D8-0CD5-4FA0-86EB-98B190FED1C0}"/>
              </a:ext>
            </a:extLst>
          </p:cNvPr>
          <p:cNvSpPr txBox="1"/>
          <p:nvPr/>
        </p:nvSpPr>
        <p:spPr>
          <a:xfrm>
            <a:off x="838198" y="6197621"/>
            <a:ext cx="947375" cy="58477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tr-TR" sz="1600" dirty="0"/>
              <a:t>Max = 90</a:t>
            </a:r>
          </a:p>
          <a:p>
            <a:r>
              <a:rPr lang="tr-TR" sz="1600" dirty="0"/>
              <a:t>Min = -9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DB08986-F467-482B-B94E-EF2364A04D4D}"/>
              </a:ext>
            </a:extLst>
          </p:cNvPr>
          <p:cNvCxnSpPr>
            <a:cxnSpLocks/>
          </p:cNvCxnSpPr>
          <p:nvPr/>
        </p:nvCxnSpPr>
        <p:spPr>
          <a:xfrm>
            <a:off x="6494246" y="808558"/>
            <a:ext cx="4896" cy="42157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bbon: Tilted Up 30">
            <a:extLst>
              <a:ext uri="{FF2B5EF4-FFF2-40B4-BE49-F238E27FC236}">
                <a16:creationId xmlns:a16="http://schemas.microsoft.com/office/drawing/2014/main" id="{FB761826-2349-4A46-A211-9078516200AE}"/>
              </a:ext>
            </a:extLst>
          </p:cNvPr>
          <p:cNvSpPr/>
          <p:nvPr/>
        </p:nvSpPr>
        <p:spPr>
          <a:xfrm>
            <a:off x="4966495" y="6361344"/>
            <a:ext cx="3097892" cy="434118"/>
          </a:xfrm>
          <a:prstGeom prst="ribbon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713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52" grpId="0"/>
      <p:bldP spid="153" grpId="0"/>
      <p:bldP spid="154" grpId="0"/>
      <p:bldP spid="158" grpId="0"/>
      <p:bldP spid="162" grpId="0"/>
      <p:bldP spid="166" grpId="0"/>
      <p:bldP spid="169" grpId="0"/>
      <p:bldP spid="173" grpId="0"/>
      <p:bldP spid="177" grpId="0"/>
      <p:bldP spid="184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432679" y="32139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314148" y="35739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/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Metin kutusu 46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5404910" y="6141535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cxnSp>
        <p:nvCxnSpPr>
          <p:cNvPr id="46" name="Düz Ok Bağlayıcısı 45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3.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02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Metin kutusu 48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05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3671365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3552834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Metin kutusu 48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50" name="Metin kutusu 49"/>
          <p:cNvSpPr txBox="1"/>
          <p:nvPr/>
        </p:nvSpPr>
        <p:spPr>
          <a:xfrm>
            <a:off x="5403317" y="6233470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57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145499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026968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Metin kutusu 48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83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145499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026968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Metin kutusu 48"/>
          <p:cNvSpPr txBox="1"/>
          <p:nvPr/>
        </p:nvSpPr>
        <p:spPr>
          <a:xfrm>
            <a:off x="4480980" y="4628004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 no inversion needed</a:t>
            </a:r>
            <a:endParaRPr lang="tr-TR" dirty="0">
              <a:solidFill>
                <a:srgbClr val="7030A0"/>
              </a:solidFill>
            </a:endParaRPr>
          </a:p>
        </p:txBody>
      </p:sp>
      <p:sp>
        <p:nvSpPr>
          <p:cNvPr id="50" name="Metin kutusu 49"/>
          <p:cNvSpPr txBox="1"/>
          <p:nvPr/>
        </p:nvSpPr>
        <p:spPr>
          <a:xfrm>
            <a:off x="5403317" y="6233470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 + 1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1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11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599511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480980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/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Metin kutusu 45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47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12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599511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480980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7884593" y="31835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7766062" y="35435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Metin kutusu 45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404910" y="6141535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1.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58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49882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12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599511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480980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8426460" y="32139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8307929" y="35739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/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Metin kutusu 45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9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60466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599511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480980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8426460" y="32139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8307929" y="35739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Metin kutusu 45"/>
          <p:cNvSpPr txBox="1"/>
          <p:nvPr/>
        </p:nvSpPr>
        <p:spPr>
          <a:xfrm>
            <a:off x="4606926" y="4614705"/>
            <a:ext cx="2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YES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 inversion needed!</a:t>
            </a:r>
            <a:endParaRPr lang="tr-TR" dirty="0">
              <a:solidFill>
                <a:srgbClr val="E235EF"/>
              </a:solidFill>
            </a:endParaRPr>
          </a:p>
        </p:txBody>
      </p:sp>
      <p:sp>
        <p:nvSpPr>
          <p:cNvPr id="29" name="Metin kutusu 28"/>
          <p:cNvSpPr txBox="1"/>
          <p:nvPr/>
        </p:nvSpPr>
        <p:spPr>
          <a:xfrm>
            <a:off x="5404910" y="6141535"/>
            <a:ext cx="98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35EF"/>
                </a:solidFill>
              </a:rPr>
              <a:t>j = j + 1</a:t>
            </a:r>
            <a:endParaRPr lang="tr-TR" dirty="0">
              <a:solidFill>
                <a:srgbClr val="E235EF"/>
              </a:solidFill>
            </a:endParaRPr>
          </a:p>
        </p:txBody>
      </p:sp>
      <p:cxnSp>
        <p:nvCxnSpPr>
          <p:cNvPr id="47" name="Düz Ok Bağlayıcısı 46"/>
          <p:cNvCxnSpPr/>
          <p:nvPr/>
        </p:nvCxnSpPr>
        <p:spPr>
          <a:xfrm flipV="1">
            <a:off x="11286066" y="2025411"/>
            <a:ext cx="169334" cy="62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/>
          <p:cNvSpPr txBox="1"/>
          <p:nvPr/>
        </p:nvSpPr>
        <p:spPr>
          <a:xfrm>
            <a:off x="10041467" y="2734733"/>
            <a:ext cx="2015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Increment this number by 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Increment by 1.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2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9660466" y="1656079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Düz Ok Bağlayıcısı 26"/>
          <p:cNvCxnSpPr/>
          <p:nvPr/>
        </p:nvCxnSpPr>
        <p:spPr>
          <a:xfrm>
            <a:off x="3849167" y="3238565"/>
            <a:ext cx="1340916" cy="10091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6468533" y="3213997"/>
            <a:ext cx="1282703" cy="1033682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/>
          <p:nvPr/>
        </p:nvCxnSpPr>
        <p:spPr>
          <a:xfrm flipH="1" flipV="1">
            <a:off x="4599511" y="3238565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4480980" y="359856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i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42" name="Düz Ok Bağlayıcısı 41"/>
          <p:cNvCxnSpPr/>
          <p:nvPr/>
        </p:nvCxnSpPr>
        <p:spPr>
          <a:xfrm flipH="1" flipV="1">
            <a:off x="8426460" y="3213997"/>
            <a:ext cx="0" cy="3600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Metin kutusu 42"/>
          <p:cNvSpPr txBox="1"/>
          <p:nvPr/>
        </p:nvSpPr>
        <p:spPr>
          <a:xfrm>
            <a:off x="8307929" y="357399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Metin kutusu 43"/>
          <p:cNvSpPr txBox="1"/>
          <p:nvPr/>
        </p:nvSpPr>
        <p:spPr>
          <a:xfrm>
            <a:off x="4893736" y="4258672"/>
            <a:ext cx="169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is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 &gt; </a:t>
            </a:r>
            <a:r>
              <a:rPr lang="en-US" dirty="0" err="1">
                <a:solidFill>
                  <a:srgbClr val="7030A0"/>
                </a:solidFill>
              </a:rPr>
              <a:t>arr</a:t>
            </a:r>
            <a:r>
              <a:rPr lang="en-US" dirty="0">
                <a:solidFill>
                  <a:srgbClr val="7030A0"/>
                </a:solidFill>
              </a:rPr>
              <a:t>[j] ?</a:t>
            </a:r>
            <a:endParaRPr lang="tr-TR" dirty="0">
              <a:solidFill>
                <a:srgbClr val="7030A0"/>
              </a:solidFill>
            </a:endParaRPr>
          </a:p>
        </p:txBody>
      </p:sp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786724" y="5731981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Metin kutusu 47"/>
          <p:cNvSpPr txBox="1"/>
          <p:nvPr/>
        </p:nvSpPr>
        <p:spPr>
          <a:xfrm>
            <a:off x="4709580" y="4732941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j is in its maximum value, put what is left to i.</a:t>
            </a:r>
            <a:endParaRPr lang="tr-T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B00-6257-44A7-B097-1C60F6EA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-234643"/>
            <a:ext cx="10515600" cy="1325563"/>
          </a:xfrm>
        </p:spPr>
        <p:txBody>
          <a:bodyPr/>
          <a:lstStyle/>
          <a:p>
            <a:r>
              <a:rPr lang="tr-TR" dirty="0"/>
              <a:t>Analysis of the Max_Min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88EC5-64B9-4A27-A74C-3732CE7C2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3" y="827220"/>
            <a:ext cx="3979606" cy="5966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6D20E-E4FA-4798-973F-A4A0EDB4ABA1}"/>
              </a:ext>
            </a:extLst>
          </p:cNvPr>
          <p:cNvSpPr txBox="1"/>
          <p:nvPr/>
        </p:nvSpPr>
        <p:spPr>
          <a:xfrm>
            <a:off x="8091947" y="1090920"/>
            <a:ext cx="377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What is the time complexity ?</a:t>
            </a:r>
          </a:p>
        </p:txBody>
      </p:sp>
    </p:spTree>
    <p:extLst>
      <p:ext uri="{BB962C8B-B14F-4D97-AF65-F5344CB8AC3E}">
        <p14:creationId xmlns:p14="http://schemas.microsoft.com/office/powerpoint/2010/main" val="22721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0" name="Tablo 29"/>
          <p:cNvGraphicFramePr>
            <a:graphicFrameLocks noGrp="1"/>
          </p:cNvGraphicFramePr>
          <p:nvPr/>
        </p:nvGraphicFramePr>
        <p:xfrm>
          <a:off x="2175934" y="12361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o 30"/>
          <p:cNvGraphicFramePr>
            <a:graphicFrameLocks noGrp="1"/>
          </p:cNvGraphicFramePr>
          <p:nvPr/>
        </p:nvGraphicFramePr>
        <p:xfrm>
          <a:off x="2783415" y="1244599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o 31"/>
          <p:cNvGraphicFramePr>
            <a:graphicFrameLocks noGrp="1"/>
          </p:cNvGraphicFramePr>
          <p:nvPr/>
        </p:nvGraphicFramePr>
        <p:xfrm>
          <a:off x="4171950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o 32"/>
          <p:cNvGraphicFramePr>
            <a:graphicFrameLocks noGrp="1"/>
          </p:cNvGraphicFramePr>
          <p:nvPr/>
        </p:nvGraphicFramePr>
        <p:xfrm>
          <a:off x="4815416" y="12446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o 33"/>
          <p:cNvGraphicFramePr>
            <a:graphicFrameLocks noGrp="1"/>
          </p:cNvGraphicFramePr>
          <p:nvPr/>
        </p:nvGraphicFramePr>
        <p:xfrm>
          <a:off x="6009217" y="1261534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o 34"/>
          <p:cNvGraphicFramePr>
            <a:graphicFrameLocks noGrp="1"/>
          </p:cNvGraphicFramePr>
          <p:nvPr/>
        </p:nvGraphicFramePr>
        <p:xfrm>
          <a:off x="6584950" y="1261533"/>
          <a:ext cx="495300" cy="37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o 35"/>
          <p:cNvGraphicFramePr>
            <a:graphicFrameLocks noGrp="1"/>
          </p:cNvGraphicFramePr>
          <p:nvPr/>
        </p:nvGraphicFramePr>
        <p:xfrm>
          <a:off x="7795684" y="1270000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o 36"/>
          <p:cNvGraphicFramePr>
            <a:graphicFrameLocks noGrp="1"/>
          </p:cNvGraphicFramePr>
          <p:nvPr/>
        </p:nvGraphicFramePr>
        <p:xfrm>
          <a:off x="8396817" y="1261533"/>
          <a:ext cx="495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45" name="Metin kutusu 44"/>
          <p:cNvSpPr txBox="1"/>
          <p:nvPr/>
        </p:nvSpPr>
        <p:spPr>
          <a:xfrm>
            <a:off x="9660466" y="12361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step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61" name="Tablo 60"/>
          <p:cNvGraphicFramePr>
            <a:graphicFrameLocks noGrp="1"/>
          </p:cNvGraphicFramePr>
          <p:nvPr/>
        </p:nvGraphicFramePr>
        <p:xfrm>
          <a:off x="2226732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Metin kutusu 61"/>
          <p:cNvSpPr txBox="1"/>
          <p:nvPr/>
        </p:nvSpPr>
        <p:spPr>
          <a:xfrm>
            <a:off x="8119532" y="3688834"/>
            <a:ext cx="22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A4BEE"/>
                </a:solidFill>
              </a:rPr>
              <a:t>inversion_count</a:t>
            </a:r>
            <a:r>
              <a:rPr lang="en-US" dirty="0">
                <a:solidFill>
                  <a:srgbClr val="3A4BEE"/>
                </a:solidFill>
              </a:rPr>
              <a:t> = 13</a:t>
            </a:r>
            <a:endParaRPr lang="tr-TR" dirty="0">
              <a:solidFill>
                <a:srgbClr val="3A4BEE"/>
              </a:solidFill>
            </a:endParaRPr>
          </a:p>
        </p:txBody>
      </p:sp>
      <p:graphicFrame>
        <p:nvGraphicFramePr>
          <p:cNvPr id="23" name="Tablo 22"/>
          <p:cNvGraphicFramePr>
            <a:graphicFrameLocks noGrp="1"/>
          </p:cNvGraphicFramePr>
          <p:nvPr/>
        </p:nvGraphicFramePr>
        <p:xfrm>
          <a:off x="4275668" y="2041553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o 23"/>
          <p:cNvGraphicFramePr>
            <a:graphicFrameLocks noGrp="1"/>
          </p:cNvGraphicFramePr>
          <p:nvPr/>
        </p:nvGraphicFramePr>
        <p:xfrm>
          <a:off x="6189133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o 24"/>
          <p:cNvGraphicFramePr>
            <a:graphicFrameLocks noGrp="1"/>
          </p:cNvGraphicFramePr>
          <p:nvPr/>
        </p:nvGraphicFramePr>
        <p:xfrm>
          <a:off x="7907868" y="2015051"/>
          <a:ext cx="1024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o 27"/>
          <p:cNvGraphicFramePr>
            <a:graphicFrameLocks noGrp="1"/>
          </p:cNvGraphicFramePr>
          <p:nvPr/>
        </p:nvGraphicFramePr>
        <p:xfrm>
          <a:off x="6719362" y="2825990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o 25"/>
          <p:cNvGraphicFramePr>
            <a:graphicFrameLocks noGrp="1"/>
          </p:cNvGraphicFramePr>
          <p:nvPr/>
        </p:nvGraphicFramePr>
        <p:xfrm>
          <a:off x="2925236" y="2842924"/>
          <a:ext cx="1945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Tablo 64"/>
          <p:cNvGraphicFramePr>
            <a:graphicFrameLocks noGrp="1"/>
          </p:cNvGraphicFramePr>
          <p:nvPr>
            <p:extLst/>
          </p:nvPr>
        </p:nvGraphicFramePr>
        <p:xfrm>
          <a:off x="3575057" y="3691514"/>
          <a:ext cx="4214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7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Düz Ok Bağlayıcısı 3"/>
          <p:cNvCxnSpPr/>
          <p:nvPr/>
        </p:nvCxnSpPr>
        <p:spPr>
          <a:xfrm flipV="1">
            <a:off x="8500533" y="4058166"/>
            <a:ext cx="1380067" cy="886367"/>
          </a:xfrm>
          <a:prstGeom prst="straightConnector1">
            <a:avLst/>
          </a:prstGeom>
          <a:ln w="57150">
            <a:solidFill>
              <a:srgbClr val="BC1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438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F8AF-8559-41CD-BA22-39B76CFE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87" y="-19664"/>
            <a:ext cx="4648200" cy="1325563"/>
          </a:xfrm>
        </p:spPr>
        <p:txBody>
          <a:bodyPr/>
          <a:lstStyle/>
          <a:p>
            <a:r>
              <a:rPr lang="tr-TR" dirty="0"/>
              <a:t>Smarter approach (divide&amp;conquer)</a:t>
            </a:r>
          </a:p>
        </p:txBody>
      </p:sp>
      <p:pic>
        <p:nvPicPr>
          <p:cNvPr id="4" name="Resim 10">
            <a:extLst>
              <a:ext uri="{FF2B5EF4-FFF2-40B4-BE49-F238E27FC236}">
                <a16:creationId xmlns:a16="http://schemas.microsoft.com/office/drawing/2014/main" id="{6E7F97C2-11DF-4B44-8D2E-E94CB7E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"/>
            <a:ext cx="6598508" cy="2625213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B617D577-6808-47F4-99F0-FCB7ACF78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8" y="2625213"/>
            <a:ext cx="5333468" cy="42962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718533-DF6C-466D-9E2D-3C06EF1CD0D0}"/>
              </a:ext>
            </a:extLst>
          </p:cNvPr>
          <p:cNvSpPr/>
          <p:nvPr/>
        </p:nvSpPr>
        <p:spPr>
          <a:xfrm>
            <a:off x="8412279" y="1643106"/>
            <a:ext cx="29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What is the time complexity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2DABF-22E0-448E-827E-202F2039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787" y="2244911"/>
            <a:ext cx="4008102" cy="6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17" y="1713088"/>
            <a:ext cx="6522840" cy="479777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graphicFrame>
        <p:nvGraphicFramePr>
          <p:cNvPr id="27" name="Tablo 26"/>
          <p:cNvGraphicFramePr>
            <a:graphicFrameLocks noGrp="1"/>
          </p:cNvGraphicFramePr>
          <p:nvPr>
            <p:extLst/>
          </p:nvPr>
        </p:nvGraphicFramePr>
        <p:xfrm>
          <a:off x="3843866" y="2744047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ağ Ayraç 4"/>
          <p:cNvSpPr/>
          <p:nvPr/>
        </p:nvSpPr>
        <p:spPr>
          <a:xfrm>
            <a:off x="3132666" y="2242160"/>
            <a:ext cx="423334" cy="1396652"/>
          </a:xfrm>
          <a:prstGeom prst="rightBrace">
            <a:avLst>
              <a:gd name="adj1" fmla="val 334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üz Ok Bağlayıcısı 6"/>
          <p:cNvCxnSpPr>
            <a:cxnSpLocks/>
          </p:cNvCxnSpPr>
          <p:nvPr/>
        </p:nvCxnSpPr>
        <p:spPr>
          <a:xfrm flipH="1">
            <a:off x="4766154" y="3711160"/>
            <a:ext cx="588723" cy="9416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4931750" y="3376636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array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29" name="Düz Ok Bağlayıcısı 28"/>
          <p:cNvCxnSpPr>
            <a:cxnSpLocks/>
          </p:cNvCxnSpPr>
          <p:nvPr/>
        </p:nvCxnSpPr>
        <p:spPr>
          <a:xfrm flipH="1">
            <a:off x="5147760" y="3706482"/>
            <a:ext cx="1609339" cy="9463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/>
          <p:cNvSpPr txBox="1"/>
          <p:nvPr/>
        </p:nvSpPr>
        <p:spPr>
          <a:xfrm>
            <a:off x="6118939" y="3380199"/>
            <a:ext cx="160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Starting index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0" name="Düz Ok Bağlayıcısı 39"/>
          <p:cNvCxnSpPr>
            <a:cxnSpLocks/>
          </p:cNvCxnSpPr>
          <p:nvPr/>
        </p:nvCxnSpPr>
        <p:spPr>
          <a:xfrm flipH="1">
            <a:off x="6409267" y="3815976"/>
            <a:ext cx="1626180" cy="8368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/>
          <p:cNvSpPr txBox="1"/>
          <p:nvPr/>
        </p:nvSpPr>
        <p:spPr>
          <a:xfrm>
            <a:off x="7634666" y="3504799"/>
            <a:ext cx="1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Final index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36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707620"/>
            <a:ext cx="7972425" cy="31718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cxnSp>
        <p:nvCxnSpPr>
          <p:cNvPr id="15" name="Düz Ok Bağlayıcısı 14"/>
          <p:cNvCxnSpPr>
            <a:cxnSpLocks/>
          </p:cNvCxnSpPr>
          <p:nvPr/>
        </p:nvCxnSpPr>
        <p:spPr>
          <a:xfrm flipH="1">
            <a:off x="4510617" y="2734733"/>
            <a:ext cx="13487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5859399" y="2550067"/>
            <a:ext cx="35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condition of the recursion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8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707620"/>
            <a:ext cx="7972425" cy="31718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cxnSp>
        <p:nvCxnSpPr>
          <p:cNvPr id="15" name="Düz Ok Bağlayıcısı 14"/>
          <p:cNvCxnSpPr>
            <a:cxnSpLocks/>
          </p:cNvCxnSpPr>
          <p:nvPr/>
        </p:nvCxnSpPr>
        <p:spPr>
          <a:xfrm flipH="1">
            <a:off x="6510867" y="2580362"/>
            <a:ext cx="2470295" cy="780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8903758" y="2279134"/>
            <a:ext cx="354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Finding the middle point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89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Resi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707620"/>
            <a:ext cx="7972425" cy="31718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cxnSp>
        <p:nvCxnSpPr>
          <p:cNvPr id="15" name="Düz Ok Bağlayıcısı 14"/>
          <p:cNvCxnSpPr/>
          <p:nvPr/>
        </p:nvCxnSpPr>
        <p:spPr>
          <a:xfrm flipH="1">
            <a:off x="8061960" y="2756158"/>
            <a:ext cx="1446107" cy="7719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/>
          <p:cNvSpPr txBox="1"/>
          <p:nvPr/>
        </p:nvSpPr>
        <p:spPr>
          <a:xfrm>
            <a:off x="7645400" y="2386826"/>
            <a:ext cx="4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Recursive calls for both halves of the array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9" name="Düz Ok Bağlayıcısı 8"/>
          <p:cNvCxnSpPr>
            <a:cxnSpLocks/>
          </p:cNvCxnSpPr>
          <p:nvPr/>
        </p:nvCxnSpPr>
        <p:spPr>
          <a:xfrm flipH="1">
            <a:off x="7764780" y="2756158"/>
            <a:ext cx="1743287" cy="1046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54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707620"/>
            <a:ext cx="7972425" cy="31718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9537699" y="2756158"/>
            <a:ext cx="25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is the partition step. 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8061960" y="2756158"/>
            <a:ext cx="1446107" cy="7719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7645400" y="2386826"/>
            <a:ext cx="4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Recursive calls for both halves of the array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6" name="Düz Ok Bağlayıcısı 15"/>
          <p:cNvCxnSpPr/>
          <p:nvPr/>
        </p:nvCxnSpPr>
        <p:spPr>
          <a:xfrm flipH="1">
            <a:off x="7764780" y="2756158"/>
            <a:ext cx="1743287" cy="1046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93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1707620"/>
            <a:ext cx="7972425" cy="317182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8" name="Metin kutusu 17"/>
          <p:cNvSpPr txBox="1"/>
          <p:nvPr/>
        </p:nvSpPr>
        <p:spPr>
          <a:xfrm>
            <a:off x="9406467" y="2491810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Merging two </a:t>
            </a:r>
            <a:r>
              <a:rPr lang="en-US" dirty="0" err="1">
                <a:solidFill>
                  <a:srgbClr val="FF0000"/>
                </a:solidFill>
              </a:rPr>
              <a:t>subarrays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9" name="Düz Ok Bağlayıcısı 8"/>
          <p:cNvCxnSpPr/>
          <p:nvPr/>
        </p:nvCxnSpPr>
        <p:spPr>
          <a:xfrm flipH="1">
            <a:off x="8568267" y="2803992"/>
            <a:ext cx="1295400" cy="1192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43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017935" y="1580098"/>
            <a:ext cx="4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Temporary array for the sorted values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>
            <a:off x="2785533" y="1764764"/>
            <a:ext cx="5232402" cy="701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76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7721601" y="1715341"/>
            <a:ext cx="417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firstIterator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secondIterator</a:t>
            </a:r>
            <a:r>
              <a:rPr lang="en-US" dirty="0">
                <a:solidFill>
                  <a:srgbClr val="FF0000"/>
                </a:solidFill>
              </a:rPr>
              <a:t> = j</a:t>
            </a: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>
            <a:off x="6062133" y="2038507"/>
            <a:ext cx="1659468" cy="1628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5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EB12-7F1B-4FBB-B0A2-3FDF842C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th</a:t>
            </a:r>
            <a:r>
              <a:rPr lang="tr-TR" dirty="0"/>
              <a:t>e</a:t>
            </a:r>
            <a:r>
              <a:rPr lang="en-US" dirty="0"/>
              <a:t> algorithm</a:t>
            </a:r>
            <a:r>
              <a:rPr lang="tr-TR" dirty="0"/>
              <a:t> below</a:t>
            </a:r>
            <a:r>
              <a:rPr lang="en-US" dirty="0"/>
              <a:t> do?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994A-F195-42E4-B2A8-53D431FB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6">
            <a:extLst>
              <a:ext uri="{FF2B5EF4-FFF2-40B4-BE49-F238E27FC236}">
                <a16:creationId xmlns:a16="http://schemas.microsoft.com/office/drawing/2014/main" id="{2908511D-B51E-456E-97ED-FE46A8A2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51285" cy="36278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2E1C7E-04B7-41B7-A0BD-A1B062A380CB}"/>
              </a:ext>
            </a:extLst>
          </p:cNvPr>
          <p:cNvSpPr/>
          <p:nvPr/>
        </p:nvSpPr>
        <p:spPr>
          <a:xfrm>
            <a:off x="1337187" y="1885274"/>
            <a:ext cx="1189703" cy="275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500" dirty="0"/>
              <a:t>myAlgorithm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DA962-B5F1-40F8-868C-FBA15A4DFBDF}"/>
              </a:ext>
            </a:extLst>
          </p:cNvPr>
          <p:cNvSpPr/>
          <p:nvPr/>
        </p:nvSpPr>
        <p:spPr>
          <a:xfrm>
            <a:off x="8559763" y="1456293"/>
            <a:ext cx="29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What is the time complexity ?</a:t>
            </a:r>
          </a:p>
        </p:txBody>
      </p:sp>
    </p:spTree>
    <p:extLst>
      <p:ext uri="{BB962C8B-B14F-4D97-AF65-F5344CB8AC3E}">
        <p14:creationId xmlns:p14="http://schemas.microsoft.com/office/powerpoint/2010/main" val="236958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492068" y="1859275"/>
            <a:ext cx="261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&lt;= midpoint</a:t>
            </a:r>
          </a:p>
          <a:p>
            <a:r>
              <a:rPr lang="en-US" dirty="0">
                <a:solidFill>
                  <a:srgbClr val="FF0000"/>
                </a:solidFill>
              </a:rPr>
              <a:t>j &lt;= endpoint</a:t>
            </a: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>
            <a:off x="6832600" y="2320940"/>
            <a:ext cx="1659468" cy="24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42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7958668" y="2223342"/>
            <a:ext cx="261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firstValue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 err="1">
                <a:solidFill>
                  <a:srgbClr val="FF0000"/>
                </a:solidFill>
              </a:rPr>
              <a:t>secondValue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[j]</a:t>
            </a: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>
            <a:off x="4851400" y="2546508"/>
            <a:ext cx="3107268" cy="358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346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7772401" y="2849876"/>
            <a:ext cx="38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&lt;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[j]: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    no inversion needed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    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= </a:t>
            </a:r>
            <a:r>
              <a:rPr lang="en-US" dirty="0" err="1">
                <a:solidFill>
                  <a:srgbClr val="7030A0"/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+1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 flipV="1">
            <a:off x="4250267" y="3200400"/>
            <a:ext cx="3522134" cy="1111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19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7704668" y="3764276"/>
            <a:ext cx="38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 &gt;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[j]: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    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inversion needed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     </a:t>
            </a:r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j = j +1</a:t>
            </a:r>
          </a:p>
          <a:p>
            <a:r>
              <a:rPr lang="en-US" dirty="0">
                <a:solidFill>
                  <a:srgbClr val="E235EF"/>
                </a:solidFill>
                <a:sym typeface="Wingdings" panose="05000000000000000000" pitchFamily="2" charset="2"/>
              </a:rPr>
              <a:t>      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numberOfInversions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 +=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Düz Ok Bağlayıcısı 11"/>
          <p:cNvCxnSpPr>
            <a:stCxn id="11" idx="1"/>
          </p:cNvCxnSpPr>
          <p:nvPr/>
        </p:nvCxnSpPr>
        <p:spPr>
          <a:xfrm flipH="1" flipV="1">
            <a:off x="4182534" y="4114801"/>
            <a:ext cx="3522134" cy="2496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10287000" y="4630624"/>
            <a:ext cx="2015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how many numbers are there after and including the current value of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(=midpoint –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5971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Resi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 flipH="1">
            <a:off x="3937000" y="4919324"/>
            <a:ext cx="4622800" cy="126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 flipH="1" flipV="1">
            <a:off x="3937000" y="5583766"/>
            <a:ext cx="4842933" cy="284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8618007" y="4604891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j is in its maximum value, put what is left to i.</a:t>
            </a:r>
            <a:endParaRPr lang="tr-TR" dirty="0">
              <a:solidFill>
                <a:srgbClr val="92D05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8779933" y="5415216"/>
            <a:ext cx="2825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 is in its maximum value, put what is left to j.</a:t>
            </a:r>
            <a:endParaRPr lang="tr-T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19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1465998"/>
            <a:ext cx="6689454" cy="53885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795867" y="1096666"/>
            <a:ext cx="651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see the code.</a:t>
            </a:r>
            <a:endParaRPr lang="tr-TR" dirty="0"/>
          </a:p>
        </p:txBody>
      </p:sp>
      <p:cxnSp>
        <p:nvCxnSpPr>
          <p:cNvPr id="13" name="Düz Ok Bağlayıcısı 12"/>
          <p:cNvCxnSpPr/>
          <p:nvPr/>
        </p:nvCxnSpPr>
        <p:spPr>
          <a:xfrm flipH="1">
            <a:off x="4504268" y="5706533"/>
            <a:ext cx="4131732" cy="355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/>
          <p:cNvSpPr txBox="1"/>
          <p:nvPr/>
        </p:nvSpPr>
        <p:spPr>
          <a:xfrm>
            <a:off x="8636000" y="5415216"/>
            <a:ext cx="2825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 the contents of temporary array to the original array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1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930DD-A557-48CE-BF94-704B46462E9A}"/>
              </a:ext>
            </a:extLst>
          </p:cNvPr>
          <p:cNvSpPr txBox="1"/>
          <p:nvPr/>
        </p:nvSpPr>
        <p:spPr>
          <a:xfrm>
            <a:off x="560439" y="94389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/>
              <a:t>Thank you..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CAA11-A614-4C00-9CE5-FD80324E0C5C}"/>
              </a:ext>
            </a:extLst>
          </p:cNvPr>
          <p:cNvSpPr txBox="1"/>
          <p:nvPr/>
        </p:nvSpPr>
        <p:spPr>
          <a:xfrm>
            <a:off x="698091" y="2694039"/>
            <a:ext cx="215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Any questions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8BF6A-F58B-4355-A016-735A46DBC316}"/>
              </a:ext>
            </a:extLst>
          </p:cNvPr>
          <p:cNvSpPr txBox="1"/>
          <p:nvPr/>
        </p:nvSpPr>
        <p:spPr>
          <a:xfrm>
            <a:off x="4714569" y="5914103"/>
            <a:ext cx="4128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Contact me </a:t>
            </a:r>
            <a:r>
              <a:rPr lang="tr-TR" sz="2400" dirty="0">
                <a:hlinkClick r:id="rId2"/>
              </a:rPr>
              <a:t>ayvaz18@itu.edu.tr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8089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sp>
        <p:nvSpPr>
          <p:cNvPr id="4" name="Metin kutusu 3"/>
          <p:cNvSpPr txBox="1"/>
          <p:nvPr/>
        </p:nvSpPr>
        <p:spPr>
          <a:xfrm>
            <a:off x="795867" y="1314621"/>
            <a:ext cx="7836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b="1" dirty="0"/>
              <a:t>RECAP: </a:t>
            </a:r>
            <a:r>
              <a:rPr lang="tr-TR" sz="1600" dirty="0"/>
              <a:t>Mergesort Algorithm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dirty="0" err="1">
                <a:latin typeface="+mj-lt"/>
              </a:rPr>
              <a:t>mergeSort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arr</a:t>
            </a:r>
            <a:r>
              <a:rPr lang="en-US" dirty="0">
                <a:latin typeface="+mj-lt"/>
              </a:rPr>
              <a:t>[], l, r)</a:t>
            </a:r>
          </a:p>
          <a:p>
            <a:pPr algn="just"/>
            <a:r>
              <a:rPr lang="en-US" dirty="0">
                <a:latin typeface="+mj-lt"/>
              </a:rPr>
              <a:t>      if </a:t>
            </a:r>
            <a:r>
              <a:rPr lang="tr-TR" dirty="0">
                <a:latin typeface="+mj-lt"/>
              </a:rPr>
              <a:t>l &lt; r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             1. Find the middle point to divide the array into two halves</a:t>
            </a:r>
          </a:p>
          <a:p>
            <a:pPr algn="just"/>
            <a:r>
              <a:rPr lang="en-US" dirty="0">
                <a:latin typeface="+mj-lt"/>
              </a:rPr>
              <a:t>                        middle m = (</a:t>
            </a:r>
            <a:r>
              <a:rPr lang="en-US" dirty="0" err="1">
                <a:latin typeface="+mj-lt"/>
              </a:rPr>
              <a:t>l+r</a:t>
            </a:r>
            <a:r>
              <a:rPr lang="en-US" dirty="0">
                <a:latin typeface="+mj-lt"/>
              </a:rPr>
              <a:t>)/2</a:t>
            </a:r>
          </a:p>
          <a:p>
            <a:pPr algn="just"/>
            <a:r>
              <a:rPr lang="en-US" dirty="0">
                <a:latin typeface="+mj-lt"/>
              </a:rPr>
              <a:t>             2. Call </a:t>
            </a:r>
            <a:r>
              <a:rPr lang="en-US" dirty="0" err="1">
                <a:latin typeface="+mj-lt"/>
              </a:rPr>
              <a:t>mergeSort</a:t>
            </a:r>
            <a:r>
              <a:rPr lang="en-US" dirty="0">
                <a:latin typeface="+mj-lt"/>
              </a:rPr>
              <a:t> for the first half:</a:t>
            </a:r>
          </a:p>
          <a:p>
            <a:pPr algn="just"/>
            <a:r>
              <a:rPr lang="en-US" dirty="0">
                <a:latin typeface="+mj-lt"/>
              </a:rPr>
              <a:t>                         Call </a:t>
            </a:r>
            <a:r>
              <a:rPr lang="en-US" dirty="0" err="1">
                <a:latin typeface="+mj-lt"/>
              </a:rPr>
              <a:t>mergeSort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arr</a:t>
            </a:r>
            <a:r>
              <a:rPr lang="en-US" dirty="0">
                <a:latin typeface="+mj-lt"/>
              </a:rPr>
              <a:t>[], l, m)</a:t>
            </a:r>
          </a:p>
          <a:p>
            <a:pPr algn="just"/>
            <a:r>
              <a:rPr lang="en-US" dirty="0">
                <a:latin typeface="+mj-lt"/>
              </a:rPr>
              <a:t>             3. Call </a:t>
            </a:r>
            <a:r>
              <a:rPr lang="en-US" dirty="0" err="1">
                <a:latin typeface="+mj-lt"/>
              </a:rPr>
              <a:t>mergeSort</a:t>
            </a:r>
            <a:r>
              <a:rPr lang="en-US" dirty="0">
                <a:latin typeface="+mj-lt"/>
              </a:rPr>
              <a:t> for the second half:</a:t>
            </a:r>
          </a:p>
          <a:p>
            <a:pPr algn="just"/>
            <a:r>
              <a:rPr lang="en-US" dirty="0">
                <a:latin typeface="+mj-lt"/>
              </a:rPr>
              <a:t>                         Call </a:t>
            </a:r>
            <a:r>
              <a:rPr lang="en-US" dirty="0" err="1">
                <a:latin typeface="+mj-lt"/>
              </a:rPr>
              <a:t>mergeSort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arr</a:t>
            </a:r>
            <a:r>
              <a:rPr lang="en-US" dirty="0">
                <a:latin typeface="+mj-lt"/>
              </a:rPr>
              <a:t>[], m</a:t>
            </a:r>
            <a:r>
              <a:rPr lang="tr-TR" dirty="0">
                <a:latin typeface="+mj-lt"/>
              </a:rPr>
              <a:t>+1</a:t>
            </a:r>
            <a:r>
              <a:rPr lang="en-US" dirty="0">
                <a:latin typeface="+mj-lt"/>
              </a:rPr>
              <a:t>, r)</a:t>
            </a:r>
          </a:p>
          <a:p>
            <a:pPr algn="just"/>
            <a:r>
              <a:rPr lang="en-US" dirty="0">
                <a:latin typeface="+mj-lt"/>
              </a:rPr>
              <a:t>             4. Merge the two halves:</a:t>
            </a:r>
          </a:p>
          <a:p>
            <a:pPr algn="just"/>
            <a:r>
              <a:rPr lang="en-US" dirty="0">
                <a:latin typeface="+mj-lt"/>
              </a:rPr>
              <a:t>                         Call merge(l, m, r)</a:t>
            </a:r>
            <a:r>
              <a:rPr lang="en-US" sz="1600" dirty="0"/>
              <a:t>		 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86D5ABBA-DEF8-4872-87EA-CF6472C71CA8}"/>
              </a:ext>
            </a:extLst>
          </p:cNvPr>
          <p:cNvCxnSpPr/>
          <p:nvPr/>
        </p:nvCxnSpPr>
        <p:spPr>
          <a:xfrm flipH="1" flipV="1">
            <a:off x="3526913" y="4581280"/>
            <a:ext cx="1320800" cy="946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06CC357E-099B-4E80-B4DA-66E0F5238721}"/>
              </a:ext>
            </a:extLst>
          </p:cNvPr>
          <p:cNvSpPr txBox="1"/>
          <p:nvPr/>
        </p:nvSpPr>
        <p:spPr>
          <a:xfrm>
            <a:off x="4847713" y="5384336"/>
            <a:ext cx="298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will slightly modify the merge function to obtain the number of inversions.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/>
          </p:nvPr>
        </p:nvGraphicFramePr>
        <p:xfrm>
          <a:off x="3708400" y="1405466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8932333" y="13885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step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1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795867" y="550334"/>
            <a:ext cx="6510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Smarter Approach to Counting Inversions</a:t>
            </a:r>
            <a:endParaRPr lang="tr-TR" sz="2400" b="1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3708400" y="1405466"/>
          <a:ext cx="3962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Düz Ok Bağlayıcısı 4"/>
          <p:cNvCxnSpPr>
            <a:stCxn id="3" idx="2"/>
          </p:cNvCxnSpPr>
          <p:nvPr/>
        </p:nvCxnSpPr>
        <p:spPr>
          <a:xfrm flipH="1">
            <a:off x="4428068" y="1776306"/>
            <a:ext cx="1261532" cy="8906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>
            <a:stCxn id="3" idx="2"/>
          </p:cNvCxnSpPr>
          <p:nvPr/>
        </p:nvCxnSpPr>
        <p:spPr>
          <a:xfrm>
            <a:off x="5689600" y="1776306"/>
            <a:ext cx="1253067" cy="81449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o 11"/>
          <p:cNvGraphicFramePr>
            <a:graphicFrameLocks noGrp="1"/>
          </p:cNvGraphicFramePr>
          <p:nvPr>
            <p:extLst/>
          </p:nvPr>
        </p:nvGraphicFramePr>
        <p:xfrm>
          <a:off x="2870200" y="2785532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o 12"/>
          <p:cNvGraphicFramePr>
            <a:graphicFrameLocks noGrp="1"/>
          </p:cNvGraphicFramePr>
          <p:nvPr>
            <p:extLst/>
          </p:nvPr>
        </p:nvGraphicFramePr>
        <p:xfrm>
          <a:off x="6527801" y="2777066"/>
          <a:ext cx="198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Metin kutusu 13"/>
          <p:cNvSpPr txBox="1"/>
          <p:nvPr/>
        </p:nvSpPr>
        <p:spPr>
          <a:xfrm>
            <a:off x="6832600" y="6510867"/>
            <a:ext cx="56557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numerical example is taken from https://www.youtube.com/watch?v=owZhw-A0yWE</a:t>
            </a:r>
          </a:p>
          <a:p>
            <a:endParaRPr lang="tr-TR" sz="1100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8932333" y="1388533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step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7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4042</Words>
  <Application>Microsoft Office PowerPoint</Application>
  <PresentationFormat>Widescreen</PresentationFormat>
  <Paragraphs>1525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Wingdings</vt:lpstr>
      <vt:lpstr>Office Theme</vt:lpstr>
      <vt:lpstr>Analysis of Algorithms II Recitation-6 </vt:lpstr>
      <vt:lpstr>Divide-and-Conquer (D&amp;C)</vt:lpstr>
      <vt:lpstr>Max_Min Algorithm using D&amp;C approach</vt:lpstr>
      <vt:lpstr>Max_Min Algorithm using D&amp;C approach</vt:lpstr>
      <vt:lpstr>Analysis of the Max_Min Algorithm</vt:lpstr>
      <vt:lpstr>What does the algorithm below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Smarter approach (divide&amp;conquer)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II Recitation-6</dc:title>
  <dc:creator>BK</dc:creator>
  <cp:lastModifiedBy>BK</cp:lastModifiedBy>
  <cp:revision>27</cp:revision>
  <dcterms:created xsi:type="dcterms:W3CDTF">2022-04-04T20:49:47Z</dcterms:created>
  <dcterms:modified xsi:type="dcterms:W3CDTF">2022-04-05T07:17:01Z</dcterms:modified>
</cp:coreProperties>
</file>