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1" r:id="rId6"/>
    <p:sldId id="260" r:id="rId7"/>
    <p:sldId id="262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B3FA-7260-4A56-A241-F410C17DBB36}" type="datetimeFigureOut">
              <a:rPr lang="tr-TR" smtClean="0"/>
              <a:t>5.03.2021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3792-F562-4A72-B079-8CF18CD107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08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E0CA-08FA-3343-AF72-4090B1E769C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39C8-F41E-6B49-8799-24EAD90A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50" indent="0" algn="ctr">
              <a:buNone/>
            </a:lvl2pPr>
            <a:lvl3pPr marL="914300" indent="0" algn="ctr">
              <a:buNone/>
            </a:lvl3pPr>
            <a:lvl4pPr marL="1371450" indent="0" algn="ctr">
              <a:buNone/>
            </a:lvl4pPr>
            <a:lvl5pPr marL="1828599" indent="0" algn="ctr">
              <a:buNone/>
            </a:lvl5pPr>
            <a:lvl6pPr marL="2285749" indent="0" algn="ctr">
              <a:buNone/>
            </a:lvl6pPr>
            <a:lvl7pPr marL="2742899" indent="0" algn="ctr">
              <a:buNone/>
            </a:lvl7pPr>
            <a:lvl8pPr marL="3200049" indent="0" algn="ctr">
              <a:buNone/>
            </a:lvl8pPr>
            <a:lvl9pPr marL="365719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4E301E-3247-425F-9892-D3E4757D6180}" type="datetime1">
              <a:rPr lang="en-US" smtClean="0"/>
              <a:t>3/5/2021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1"/>
            <a:ext cx="1219200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B602-CD8B-4732-B707-7757FF3F5DD2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7E2-B567-46B0-8A88-89D4AB8284A2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E1D-E1F5-4E91-9753-C13952C8E207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1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/>
          <a:p>
            <a:fld id="{1934CD4E-D958-4970-9711-C0F62261FB5D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1"/>
            <a:ext cx="1520952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9876-F348-4BB8-98E9-A3CEE94412C7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783-33E1-42C2-AAAD-E1855888B740}" type="datetime1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8E6-3840-413E-A690-2FF0F0CE67E3}" type="datetime1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6BDF-D16A-4AEF-A74D-9308A124E454}" type="datetime1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1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55E-015B-427A-9FB4-12C39A683F68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29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E926-6673-41D4-84D8-F66B218EF6BA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30" tIns="45715" rIns="91430" bIns="45715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EADCC-3D4B-4F78-9B2C-992DF0E32B88}" type="datetime1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9" y="6356351"/>
            <a:ext cx="3505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90" indent="-27429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0" indent="-27429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70" indent="-228575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0" indent="-228575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0" indent="-228575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40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9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9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9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643" y="2677258"/>
            <a:ext cx="7644516" cy="1724867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  <a:r>
              <a:rPr lang="tr-TR" dirty="0"/>
              <a:t> in CE</a:t>
            </a:r>
            <a:r>
              <a:rPr lang="en-US" dirty="0"/>
              <a:t/>
            </a:r>
            <a:br>
              <a:rPr lang="en-US" dirty="0"/>
            </a:br>
            <a:r>
              <a:rPr lang="tr-TR" dirty="0"/>
              <a:t>BLG</a:t>
            </a:r>
            <a:r>
              <a:rPr lang="en-US" dirty="0"/>
              <a:t> </a:t>
            </a:r>
            <a:r>
              <a:rPr lang="tr-TR" dirty="0"/>
              <a:t>202</a:t>
            </a:r>
            <a:r>
              <a:rPr lang="en-US" dirty="0"/>
              <a:t>E</a:t>
            </a:r>
            <a:br>
              <a:rPr lang="en-US" dirty="0"/>
            </a:br>
            <a:r>
              <a:rPr lang="tr-TR" dirty="0"/>
              <a:t>Spring</a:t>
            </a:r>
            <a:r>
              <a:rPr lang="en-US" dirty="0"/>
              <a:t> Term</a:t>
            </a:r>
            <a:br>
              <a:rPr lang="en-US" dirty="0"/>
            </a:br>
            <a:r>
              <a:rPr lang="en-US" dirty="0" smtClean="0"/>
              <a:t>20</a:t>
            </a:r>
            <a:r>
              <a:rPr lang="tr-TR" dirty="0" smtClean="0"/>
              <a:t>20</a:t>
            </a:r>
            <a:r>
              <a:rPr lang="en-US" dirty="0" smtClean="0"/>
              <a:t>-202</a:t>
            </a:r>
            <a:r>
              <a:rPr lang="tr-TR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126" y="1219199"/>
            <a:ext cx="9032875" cy="50855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Get a hold of the textbook, Read Chapter 1 and 2.</a:t>
            </a:r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ALWAYS READ THE CORRESPONDING CHAPTERS OF THE BOOK.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Your HW1 will be posted soon. Start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2789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400" b="1" dirty="0" err="1" smtClean="0">
                <a:solidFill>
                  <a:srgbClr val="FF0000"/>
                </a:solidFill>
              </a:rPr>
              <a:t>Remark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about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homeworks</a:t>
            </a:r>
            <a:r>
              <a:rPr lang="tr-TR" sz="3400" b="1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endParaRPr lang="tr-TR" sz="3400" b="1" dirty="0">
              <a:solidFill>
                <a:srgbClr val="FF0000"/>
              </a:solidFill>
            </a:endParaRPr>
          </a:p>
          <a:p>
            <a:pPr algn="just"/>
            <a:r>
              <a:rPr lang="tr-TR" sz="3400" b="1" dirty="0" err="1" smtClean="0">
                <a:solidFill>
                  <a:srgbClr val="FF0000"/>
                </a:solidFill>
              </a:rPr>
              <a:t>You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are</a:t>
            </a:r>
            <a:r>
              <a:rPr lang="tr-TR" sz="3400" b="1" dirty="0" smtClean="0">
                <a:solidFill>
                  <a:srgbClr val="FF0000"/>
                </a:solidFill>
              </a:rPr>
              <a:t> not </a:t>
            </a:r>
            <a:r>
              <a:rPr lang="tr-TR" sz="3400" b="1" dirty="0" err="1" smtClean="0">
                <a:solidFill>
                  <a:srgbClr val="FF0000"/>
                </a:solidFill>
              </a:rPr>
              <a:t>allowed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to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share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your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homeworks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with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others</a:t>
            </a:r>
            <a:r>
              <a:rPr lang="tr-TR" sz="3400" b="1" dirty="0" smtClean="0">
                <a:solidFill>
                  <a:srgbClr val="FF0000"/>
                </a:solidFill>
              </a:rPr>
              <a:t> (</a:t>
            </a:r>
            <a:r>
              <a:rPr lang="tr-TR" sz="3400" b="1" dirty="0" err="1" smtClean="0">
                <a:solidFill>
                  <a:srgbClr val="FF0000"/>
                </a:solidFill>
              </a:rPr>
              <a:t>this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also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includes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uploading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your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homeworks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to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github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or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other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websites</a:t>
            </a:r>
            <a:r>
              <a:rPr lang="tr-TR" sz="3400" b="1" dirty="0" smtClean="0">
                <a:solidFill>
                  <a:srgbClr val="FF0000"/>
                </a:solidFill>
              </a:rPr>
              <a:t>) </a:t>
            </a:r>
            <a:r>
              <a:rPr lang="tr-TR" sz="3400" b="1" dirty="0" err="1" smtClean="0">
                <a:solidFill>
                  <a:srgbClr val="FF0000"/>
                </a:solidFill>
              </a:rPr>
              <a:t>until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the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end</a:t>
            </a:r>
            <a:r>
              <a:rPr lang="tr-TR" sz="3400" b="1" dirty="0" smtClean="0">
                <a:solidFill>
                  <a:srgbClr val="FF0000"/>
                </a:solidFill>
              </a:rPr>
              <a:t> of </a:t>
            </a:r>
            <a:r>
              <a:rPr lang="tr-TR" sz="3400" b="1" dirty="0" err="1" smtClean="0">
                <a:solidFill>
                  <a:srgbClr val="FF0000"/>
                </a:solidFill>
              </a:rPr>
              <a:t>this</a:t>
            </a:r>
            <a:r>
              <a:rPr lang="tr-TR" sz="3400" b="1" dirty="0" smtClean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term</a:t>
            </a:r>
            <a:r>
              <a:rPr lang="tr-TR" sz="3400" b="1" dirty="0" smtClean="0">
                <a:solidFill>
                  <a:srgbClr val="FF0000"/>
                </a:solidFill>
              </a:rPr>
              <a:t>.</a:t>
            </a:r>
            <a:endParaRPr lang="en-US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18" y="-563569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128"/>
            <a:ext cx="9144000" cy="51523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b="1" dirty="0"/>
              <a:t>Time:</a:t>
            </a:r>
            <a:r>
              <a:rPr lang="en-US" dirty="0"/>
              <a:t> Tuesday, </a:t>
            </a:r>
            <a:r>
              <a:rPr lang="tr-TR" dirty="0" smtClean="0"/>
              <a:t>08</a:t>
            </a:r>
            <a:r>
              <a:rPr lang="en-US" dirty="0" smtClean="0"/>
              <a:t>:30-1</a:t>
            </a:r>
            <a:r>
              <a:rPr lang="tr-TR" dirty="0"/>
              <a:t>1</a:t>
            </a:r>
            <a:r>
              <a:rPr lang="en-US" dirty="0" smtClean="0"/>
              <a:t>:</a:t>
            </a:r>
            <a:r>
              <a:rPr lang="tr-TR" dirty="0" smtClean="0"/>
              <a:t>3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b="1" dirty="0"/>
              <a:t>Instructor (CRN </a:t>
            </a:r>
            <a:r>
              <a:rPr lang="tr-TR" b="1" dirty="0" smtClean="0"/>
              <a:t>21137</a:t>
            </a:r>
            <a:r>
              <a:rPr lang="en-US" b="1" dirty="0" smtClean="0"/>
              <a:t>):</a:t>
            </a:r>
            <a:r>
              <a:rPr lang="en-US" dirty="0" smtClean="0"/>
              <a:t> As</a:t>
            </a:r>
            <a:r>
              <a:rPr lang="tr-TR" dirty="0"/>
              <a:t>t</a:t>
            </a:r>
            <a:r>
              <a:rPr lang="en-US" dirty="0" smtClean="0"/>
              <a:t>. </a:t>
            </a:r>
            <a:r>
              <a:rPr lang="en-US" dirty="0"/>
              <a:t>Prof. Dr. </a:t>
            </a:r>
            <a:r>
              <a:rPr lang="tr-TR" dirty="0"/>
              <a:t>Yusuf YASLAN</a:t>
            </a:r>
          </a:p>
          <a:p>
            <a:pPr marL="0" indent="0">
              <a:buNone/>
            </a:pPr>
            <a:r>
              <a:rPr lang="tr-TR" dirty="0"/>
              <a:t>  	</a:t>
            </a:r>
            <a:r>
              <a:rPr lang="en-US" dirty="0"/>
              <a:t>	 </a:t>
            </a:r>
            <a:r>
              <a:rPr lang="en-US" sz="2400" dirty="0" smtClean="0"/>
              <a:t>Email</a:t>
            </a:r>
            <a:r>
              <a:rPr lang="en-US" sz="2400" dirty="0"/>
              <a:t>: </a:t>
            </a:r>
            <a:r>
              <a:rPr lang="tr-TR" sz="2400" dirty="0"/>
              <a:t>yyaslan@itu.edu.tr</a:t>
            </a:r>
            <a:endParaRPr lang="en-US" sz="2400" dirty="0"/>
          </a:p>
          <a:p>
            <a:pPr marL="349211" lvl="1" indent="0">
              <a:buNone/>
            </a:pPr>
            <a:r>
              <a:rPr lang="en-US" sz="2400" dirty="0"/>
              <a:t> </a:t>
            </a:r>
            <a:endParaRPr lang="en-US" dirty="0"/>
          </a:p>
          <a:p>
            <a:r>
              <a:rPr lang="en-US" b="1" dirty="0"/>
              <a:t>Instructor (</a:t>
            </a:r>
            <a:r>
              <a:rPr lang="en-US" b="1" dirty="0" smtClean="0"/>
              <a:t>CRN</a:t>
            </a:r>
            <a:r>
              <a:rPr lang="tr-TR" b="1" dirty="0" smtClean="0"/>
              <a:t> 21136</a:t>
            </a:r>
            <a:r>
              <a:rPr lang="en-US" b="1" dirty="0" smtClean="0"/>
              <a:t>):</a:t>
            </a:r>
            <a:r>
              <a:rPr lang="en-US" dirty="0" smtClean="0"/>
              <a:t> </a:t>
            </a:r>
            <a:r>
              <a:rPr lang="tr-TR" dirty="0" smtClean="0"/>
              <a:t>Ast. </a:t>
            </a:r>
            <a:r>
              <a:rPr lang="tr-TR" dirty="0"/>
              <a:t>Prof. </a:t>
            </a:r>
            <a:r>
              <a:rPr lang="en-US" dirty="0"/>
              <a:t>Dr. </a:t>
            </a:r>
            <a:r>
              <a:rPr lang="tr-TR" dirty="0" smtClean="0"/>
              <a:t>Mehmet BAYSAN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sz="2400" dirty="0" smtClean="0"/>
              <a:t>        </a:t>
            </a:r>
            <a:r>
              <a:rPr lang="en-US" sz="2400" dirty="0"/>
              <a:t>Email: </a:t>
            </a:r>
            <a:r>
              <a:rPr lang="tr-TR" sz="2400" dirty="0"/>
              <a:t>bahtiyars@itu.edu.tr</a:t>
            </a:r>
          </a:p>
          <a:p>
            <a:pPr marL="34921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/>
              <a:t>Course Assistants</a:t>
            </a:r>
          </a:p>
          <a:p>
            <a:pPr marL="514350" indent="-514350">
              <a:buAutoNum type="arabicParenR"/>
            </a:pPr>
            <a:r>
              <a:rPr lang="tr-TR" sz="3200" dirty="0" smtClean="0"/>
              <a:t>Meral Korkmaz Kuyucu</a:t>
            </a:r>
          </a:p>
          <a:p>
            <a:pPr marL="514350" indent="-514350">
              <a:buAutoNum type="arabicParenR"/>
            </a:pPr>
            <a:r>
              <a:rPr lang="tr-TR" sz="3200" dirty="0" smtClean="0"/>
              <a:t>Muhammed Şahin</a:t>
            </a:r>
          </a:p>
          <a:p>
            <a:pPr marL="514350" indent="-514350">
              <a:buAutoNum type="arabicParenR"/>
            </a:pPr>
            <a:r>
              <a:rPr lang="tr-TR" sz="3200" dirty="0" smtClean="0"/>
              <a:t>Beyza Eken</a:t>
            </a:r>
          </a:p>
          <a:p>
            <a:pPr marL="514350" indent="-514350">
              <a:buAutoNum type="arabicParenR"/>
            </a:pPr>
            <a:r>
              <a:rPr lang="tr-TR" sz="3200" dirty="0" smtClean="0"/>
              <a:t>Yunus Emre Cebeci</a:t>
            </a:r>
            <a:endParaRPr lang="tr-TR" sz="3200" dirty="0"/>
          </a:p>
          <a:p>
            <a:pPr marL="514350" indent="-514350">
              <a:buAutoNum type="arabicParenR"/>
            </a:pPr>
            <a:endParaRPr lang="tr-TR" sz="3200" dirty="0"/>
          </a:p>
          <a:p>
            <a:pPr marL="514350" indent="-514350">
              <a:buAutoNum type="arabicParenR"/>
            </a:pPr>
            <a:endParaRPr lang="tr-TR" sz="32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Look at to web about contacts to the assistants!</a:t>
            </a:r>
          </a:p>
        </p:txBody>
      </p:sp>
    </p:spTree>
    <p:extLst>
      <p:ext uri="{BB962C8B-B14F-4D97-AF65-F5344CB8AC3E}">
        <p14:creationId xmlns:p14="http://schemas.microsoft.com/office/powerpoint/2010/main" val="3815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/>
              <a:t>Prerequisites:</a:t>
            </a:r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-</a:t>
            </a:r>
            <a:r>
              <a:rPr lang="tr-TR" dirty="0"/>
              <a:t> </a:t>
            </a:r>
            <a:r>
              <a:rPr lang="en-US" dirty="0"/>
              <a:t>Basic Linear Algebra 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-</a:t>
            </a:r>
            <a:r>
              <a:rPr lang="tr-TR" dirty="0"/>
              <a:t> </a:t>
            </a:r>
            <a:r>
              <a:rPr lang="en-US" dirty="0"/>
              <a:t>Basic Calculus 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-</a:t>
            </a:r>
            <a:r>
              <a:rPr lang="tr-TR" dirty="0"/>
              <a:t> </a:t>
            </a:r>
            <a:r>
              <a:rPr lang="en-US" dirty="0"/>
              <a:t>Basic Programming Skills.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Textbook:</a:t>
            </a:r>
            <a:r>
              <a:rPr lang="en-US" b="1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 First Course on Numerical Methods, Uri M. </a:t>
            </a:r>
            <a:r>
              <a:rPr lang="en-US" dirty="0" err="1"/>
              <a:t>Ascher</a:t>
            </a:r>
            <a:r>
              <a:rPr lang="en-US" dirty="0"/>
              <a:t> and Chen Greif,  SIAM 2011.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Software tool: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err="1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307" y="1219200"/>
            <a:ext cx="8884694" cy="4937760"/>
          </a:xfrm>
        </p:spPr>
        <p:txBody>
          <a:bodyPr>
            <a:normAutofit/>
          </a:bodyPr>
          <a:lstStyle/>
          <a:p>
            <a:r>
              <a:rPr lang="en-US" b="1" u="sng" dirty="0"/>
              <a:t>Additional Sources: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Numerical Mathematics and Computing, 7th Edition, by Ward Cheney and David Kincaid, Thomson Brooks &amp; Cole, 2013.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Numerical Computing with MATLAB, </a:t>
            </a:r>
            <a:r>
              <a:rPr lang="en-US" dirty="0" err="1"/>
              <a:t>Mathworks</a:t>
            </a:r>
            <a:r>
              <a:rPr lang="en-US" dirty="0"/>
              <a:t>, Cleve </a:t>
            </a:r>
            <a:r>
              <a:rPr lang="en-US" dirty="0" err="1"/>
              <a:t>Moler</a:t>
            </a:r>
            <a:r>
              <a:rPr lang="en-US" dirty="0"/>
              <a:t>, 2004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An Introduction to Programming and Numerical Methods in MATLAB; S.R. Otto and J.P. Denier, Springer, 2005.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- Course Slides. </a:t>
            </a:r>
          </a:p>
        </p:txBody>
      </p:sp>
    </p:spTree>
    <p:extLst>
      <p:ext uri="{BB962C8B-B14F-4D97-AF65-F5344CB8AC3E}">
        <p14:creationId xmlns:p14="http://schemas.microsoft.com/office/powerpoint/2010/main" val="10461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085521"/>
          </a:xfrm>
        </p:spPr>
        <p:txBody>
          <a:bodyPr>
            <a:normAutofit/>
          </a:bodyPr>
          <a:lstStyle/>
          <a:p>
            <a:r>
              <a:rPr lang="en-US" b="1" u="sng" dirty="0"/>
              <a:t>Grading Policy: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smtClean="0"/>
              <a:t>3</a:t>
            </a:r>
            <a:r>
              <a:rPr lang="en-US" dirty="0" smtClean="0"/>
              <a:t> </a:t>
            </a:r>
            <a:r>
              <a:rPr lang="en-US" dirty="0" err="1"/>
              <a:t>Homeworks</a:t>
            </a:r>
            <a:r>
              <a:rPr lang="tr-TR" dirty="0"/>
              <a:t> (</a:t>
            </a:r>
            <a:r>
              <a:rPr lang="tr-TR" dirty="0" err="1"/>
              <a:t>HWs</a:t>
            </a:r>
            <a:r>
              <a:rPr lang="tr-TR" dirty="0"/>
              <a:t>)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dirty="0" smtClean="0"/>
              <a:t>3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tr-TR" dirty="0" smtClean="0"/>
              <a:t>15</a:t>
            </a:r>
            <a:r>
              <a:rPr lang="en-US" dirty="0" smtClean="0"/>
              <a:t>=</a:t>
            </a:r>
            <a:r>
              <a:rPr lang="tr-TR" dirty="0" smtClean="0"/>
              <a:t>45</a:t>
            </a:r>
            <a:r>
              <a:rPr lang="en-US" dirty="0" smtClean="0"/>
              <a:t> </a:t>
            </a:r>
            <a:r>
              <a:rPr lang="en-US" dirty="0"/>
              <a:t>%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	Midterm</a:t>
            </a:r>
            <a:r>
              <a:rPr lang="tr-TR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dirty="0"/>
              <a:t>2</a:t>
            </a:r>
            <a:r>
              <a:rPr lang="tr-TR" dirty="0" smtClean="0"/>
              <a:t>5</a:t>
            </a:r>
            <a:r>
              <a:rPr lang="en-US" dirty="0" smtClean="0"/>
              <a:t> </a:t>
            </a: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	Final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dirty="0" smtClean="0"/>
              <a:t>30</a:t>
            </a:r>
            <a:r>
              <a:rPr lang="en-US" dirty="0" smtClean="0"/>
              <a:t>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Final Exam Condition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	(M</a:t>
            </a:r>
            <a:r>
              <a:rPr lang="tr-TR" dirty="0" err="1">
                <a:solidFill>
                  <a:srgbClr val="FF0000"/>
                </a:solidFill>
                <a:sym typeface="Wingdings"/>
              </a:rPr>
              <a:t>idterm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+ (First </a:t>
            </a:r>
            <a:r>
              <a:rPr lang="tr-TR" dirty="0">
                <a:solidFill>
                  <a:srgbClr val="FF0000"/>
                </a:solidFill>
                <a:sym typeface="Wingdings"/>
              </a:rPr>
              <a:t>2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HWs)) &gt; 30/100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b="1" u="sng" dirty="0"/>
              <a:t>Cheating attempts: </a:t>
            </a:r>
            <a:r>
              <a:rPr lang="en-US" dirty="0"/>
              <a:t>Disciplinary action will be taken.</a:t>
            </a:r>
          </a:p>
        </p:txBody>
      </p:sp>
    </p:spTree>
    <p:extLst>
      <p:ext uri="{BB962C8B-B14F-4D97-AF65-F5344CB8AC3E}">
        <p14:creationId xmlns:p14="http://schemas.microsoft.com/office/powerpoint/2010/main" val="18067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08341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Syllabus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4872847"/>
              </p:ext>
            </p:extLst>
          </p:nvPr>
        </p:nvGraphicFramePr>
        <p:xfrm>
          <a:off x="122830" y="729343"/>
          <a:ext cx="8911988" cy="608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552">
                <a:tc>
                  <a:txBody>
                    <a:bodyPr/>
                    <a:lstStyle/>
                    <a:p>
                      <a:r>
                        <a:rPr lang="tr-TR" sz="1800" dirty="0" err="1"/>
                        <a:t>Week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02.03.2021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Introduction: Error Analysis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09.03.2021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Number Representation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16.03.2021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Non-Linear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Equations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23.03.2021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Non-Linear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Equations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II  (HW-1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Announced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)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30.03.2021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Linear Systems I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06.04.2021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Systems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II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268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13.04.2021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Linear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Least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Squares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Problems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  (HW-1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Results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Announced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)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201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20.04.2021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Eigenvalue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Problems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  (HW-2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Announced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)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201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27.04.2021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SVD -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Recitation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04.05.2021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Midterm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11.05.2021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Spring Break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(HW-2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Results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Announced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)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5268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18.05.2021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Polynomial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Interpolation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    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HW-3 (HW-3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Results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wil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be </a:t>
                      </a:r>
                      <a:r>
                        <a:rPr lang="tr-T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announced</a:t>
                      </a:r>
                      <a:r>
                        <a:rPr lang="tr-T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at 20.06.2021)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25.05.2021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Polynomial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Interpolation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II</a:t>
                      </a:r>
                      <a:endParaRPr lang="tr-T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01.06.2021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Differentiation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075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08.06.2021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Inegration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-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Recitation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199"/>
            <a:ext cx="9144001" cy="50855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Knowledge of the fundamental algorithms in numerical mathematics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Ability to choose the appropriate numerical method for problems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Ability to interpret numerical results, be aware of sources of numerical errors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Ability to implement numerical algorithms efficiently in </a:t>
            </a:r>
            <a:r>
              <a:rPr lang="tr-TR" sz="2400" dirty="0" err="1" smtClean="0"/>
              <a:t>Python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You should learn by DOING it yourself (assignments)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Note: In this course: typically no emphasis on proofs or Hardware related issues (e.g. Parallel implementations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8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1397</TotalTime>
  <Words>360</Words>
  <Application>Microsoft Office PowerPoint</Application>
  <PresentationFormat>On-screen Show (4:3)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"Gill Sans MT"</vt:lpstr>
      <vt:lpstr>Bookman Old Style</vt:lpstr>
      <vt:lpstr>Calibri</vt:lpstr>
      <vt:lpstr>Gill Sans MT</vt:lpstr>
      <vt:lpstr>Wingdings</vt:lpstr>
      <vt:lpstr>Wingdings 3</vt:lpstr>
      <vt:lpstr>Origin</vt:lpstr>
      <vt:lpstr>NUMERICAL METHODS in CE BLG 202E Spring Term 2020-2021</vt:lpstr>
      <vt:lpstr>General Info</vt:lpstr>
      <vt:lpstr>General Info</vt:lpstr>
      <vt:lpstr>General Info</vt:lpstr>
      <vt:lpstr>General Info</vt:lpstr>
      <vt:lpstr>General Info</vt:lpstr>
      <vt:lpstr>General Info</vt:lpstr>
      <vt:lpstr>Syllabus</vt:lpstr>
      <vt:lpstr>Goals</vt:lpstr>
      <vt:lpstr>Preparation</vt:lpstr>
      <vt:lpstr>PowerPoint Presentation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MAT 202E Fall Term 2012-2013</dc:title>
  <dc:creator>Berk Canberk</dc:creator>
  <cp:lastModifiedBy>itu</cp:lastModifiedBy>
  <cp:revision>162</cp:revision>
  <dcterms:created xsi:type="dcterms:W3CDTF">2012-09-21T10:30:37Z</dcterms:created>
  <dcterms:modified xsi:type="dcterms:W3CDTF">2021-03-05T15:41:13Z</dcterms:modified>
</cp:coreProperties>
</file>