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28.bin" ContentType="application/vnd.openxmlformats-officedocument.oleObject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38.bin" ContentType="application/vnd.openxmlformats-officedocument.oleObject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65.bin" ContentType="application/vnd.openxmlformats-officedocument.oleObject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notesSlides/notesSlide18.xml" ContentType="application/vnd.openxmlformats-officedocument.presentationml.notesSlide+xml"/>
  <Override PartName="/ppt/embeddings/oleObject86.bin" ContentType="application/vnd.openxmlformats-officedocument.oleObject"/>
  <Override PartName="/ppt/notesSlides/notesSlide19.xml" ContentType="application/vnd.openxmlformats-officedocument.presentationml.notesSlide+xml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notesSlides/notesSlide20.xml" ContentType="application/vnd.openxmlformats-officedocument.presentationml.notesSlide+xml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notesSlides/notesSlide21.xml" ContentType="application/vnd.openxmlformats-officedocument.presentationml.notesSlide+xml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notesSlides/notesSlide22.xml" ContentType="application/vnd.openxmlformats-officedocument.presentationml.notesSlide+xml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11.bin" ContentType="application/vnd.openxmlformats-officedocument.oleObject"/>
  <Override PartName="/ppt/notesSlides/notesSlide25.xml" ContentType="application/vnd.openxmlformats-officedocument.presentationml.notesSlide+xml"/>
  <Override PartName="/ppt/embeddings/oleObject112.bin" ContentType="application/vnd.openxmlformats-officedocument.oleObject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notesSlides/notesSlide30.xml" ContentType="application/vnd.openxmlformats-officedocument.presentationml.notesSlide+xml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tags/tag19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tags/tag20.xml" ContentType="application/vnd.openxmlformats-officedocument.presentationml.tags+xml"/>
  <Override PartName="/ppt/notesSlides/notesSlide32.xml" ContentType="application/vnd.openxmlformats-officedocument.presentationml.notesSlide+xml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tags/tag21.xml" ContentType="application/vnd.openxmlformats-officedocument.presentationml.tags+xml"/>
  <Override PartName="/ppt/notesSlides/notesSlide33.xml" ContentType="application/vnd.openxmlformats-officedocument.presentationml.notesSlide+xml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tags/tag22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148.bin" ContentType="application/vnd.openxmlformats-officedocument.oleObject"/>
  <Override PartName="/ppt/notesSlides/notesSlide36.xml" ContentType="application/vnd.openxmlformats-officedocument.presentationml.notesSlide+xml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tags/tag23.xml" ContentType="application/vnd.openxmlformats-officedocument.presentationml.tags+xml"/>
  <Override PartName="/ppt/notesSlides/notesSlide37.xml" ContentType="application/vnd.openxmlformats-officedocument.presentationml.notesSlide+xml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notesSlides/notesSlide38.xml" ContentType="application/vnd.openxmlformats-officedocument.presentationml.notesSlide+xml"/>
  <Override PartName="/ppt/embeddings/oleObject155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tags/tag2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5.xml" ContentType="application/vnd.openxmlformats-officedocument.presentationml.tags+xml"/>
  <Override PartName="/ppt/notesSlides/notesSlide43.xml" ContentType="application/vnd.openxmlformats-officedocument.presentationml.notesSlide+xml"/>
  <Override PartName="/ppt/embeddings/oleObject158.bin" ContentType="application/vnd.openxmlformats-officedocument.oleObject"/>
  <Override PartName="/ppt/tags/tag26.xml" ContentType="application/vnd.openxmlformats-officedocument.presentationml.tags+xml"/>
  <Override PartName="/ppt/notesSlides/notesSlide44.xml" ContentType="application/vnd.openxmlformats-officedocument.presentationml.notesSlide+xml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tags/tag27.xml" ContentType="application/vnd.openxmlformats-officedocument.presentationml.tags+xml"/>
  <Override PartName="/ppt/notesSlides/notesSlide45.xml" ContentType="application/vnd.openxmlformats-officedocument.presentationml.notesSlide+xml"/>
  <Override PartName="/ppt/embeddings/oleObject163.bin" ContentType="application/vnd.openxmlformats-officedocument.oleObject"/>
  <Override PartName="/ppt/tags/tag28.xml" ContentType="application/vnd.openxmlformats-officedocument.presentationml.tags+xml"/>
  <Override PartName="/ppt/notesSlides/notesSlide46.xml" ContentType="application/vnd.openxmlformats-officedocument.presentationml.notesSlide+xml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notesSlides/notesSlide47.xml" ContentType="application/vnd.openxmlformats-officedocument.presentationml.notesSlide+xml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notesSlides/notesSlide48.xml" ContentType="application/vnd.openxmlformats-officedocument.presentationml.notesSlide+xml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tags/tag29.xml" ContentType="application/vnd.openxmlformats-officedocument.presentationml.tags+xml"/>
  <Override PartName="/ppt/notesSlides/notesSlide49.xml" ContentType="application/vnd.openxmlformats-officedocument.presentationml.notesSlide+xml"/>
  <Override PartName="/ppt/embeddings/oleObject177.bin" ContentType="application/vnd.openxmlformats-officedocument.oleObject"/>
  <Override PartName="/ppt/embeddings/oleObject178.bin" ContentType="application/vnd.openxmlformats-officedocument.oleObject"/>
  <Override PartName="/ppt/embeddings/oleObject17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44" r:id="rId3"/>
    <p:sldId id="278" r:id="rId4"/>
    <p:sldId id="258" r:id="rId5"/>
    <p:sldId id="343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9" r:id="rId27"/>
    <p:sldId id="345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46" r:id="rId36"/>
    <p:sldId id="347" r:id="rId37"/>
    <p:sldId id="317" r:id="rId38"/>
    <p:sldId id="323" r:id="rId39"/>
    <p:sldId id="324" r:id="rId40"/>
    <p:sldId id="325" r:id="rId41"/>
    <p:sldId id="326" r:id="rId42"/>
    <p:sldId id="348" r:id="rId43"/>
    <p:sldId id="349" r:id="rId44"/>
    <p:sldId id="327" r:id="rId45"/>
    <p:sldId id="328" r:id="rId46"/>
    <p:sldId id="330" r:id="rId47"/>
    <p:sldId id="331" r:id="rId48"/>
    <p:sldId id="332" r:id="rId49"/>
    <p:sldId id="334" r:id="rId50"/>
    <p:sldId id="335" r:id="rId51"/>
    <p:sldId id="336" r:id="rId52"/>
    <p:sldId id="337" r:id="rId53"/>
    <p:sldId id="338" r:id="rId54"/>
    <p:sldId id="339" r:id="rId55"/>
    <p:sldId id="34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image" Target="../media/image35.wmf"/><Relationship Id="rId5" Type="http://schemas.openxmlformats.org/officeDocument/2006/relationships/image" Target="../media/image48.wmf"/><Relationship Id="rId6" Type="http://schemas.openxmlformats.org/officeDocument/2006/relationships/image" Target="../media/image49.wmf"/><Relationship Id="rId7" Type="http://schemas.openxmlformats.org/officeDocument/2006/relationships/image" Target="../media/image50.wmf"/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52.wmf"/><Relationship Id="rId5" Type="http://schemas.openxmlformats.org/officeDocument/2006/relationships/image" Target="../media/image53.wmf"/><Relationship Id="rId6" Type="http://schemas.openxmlformats.org/officeDocument/2006/relationships/image" Target="../media/image54.wmf"/><Relationship Id="rId7" Type="http://schemas.openxmlformats.org/officeDocument/2006/relationships/image" Target="../media/image48.wmf"/><Relationship Id="rId8" Type="http://schemas.openxmlformats.org/officeDocument/2006/relationships/image" Target="../media/image49.wmf"/><Relationship Id="rId9" Type="http://schemas.openxmlformats.org/officeDocument/2006/relationships/image" Target="../media/image50.wmf"/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8.wmf"/><Relationship Id="rId5" Type="http://schemas.openxmlformats.org/officeDocument/2006/relationships/image" Target="../media/image59.wmf"/><Relationship Id="rId6" Type="http://schemas.openxmlformats.org/officeDocument/2006/relationships/image" Target="../media/image60.wmf"/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Relationship Id="rId2" Type="http://schemas.openxmlformats.org/officeDocument/2006/relationships/image" Target="../media/image64.wmf"/><Relationship Id="rId3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4" Type="http://schemas.openxmlformats.org/officeDocument/2006/relationships/image" Target="../media/image70.wmf"/><Relationship Id="rId5" Type="http://schemas.openxmlformats.org/officeDocument/2006/relationships/image" Target="../media/image71.wmf"/><Relationship Id="rId6" Type="http://schemas.openxmlformats.org/officeDocument/2006/relationships/image" Target="../media/image72.wmf"/><Relationship Id="rId7" Type="http://schemas.openxmlformats.org/officeDocument/2006/relationships/image" Target="../media/image73.wmf"/><Relationship Id="rId8" Type="http://schemas.openxmlformats.org/officeDocument/2006/relationships/image" Target="../media/image74.wmf"/><Relationship Id="rId9" Type="http://schemas.openxmlformats.org/officeDocument/2006/relationships/image" Target="../media/image75.wmf"/><Relationship Id="rId10" Type="http://schemas.openxmlformats.org/officeDocument/2006/relationships/image" Target="../media/image76.wmf"/><Relationship Id="rId1" Type="http://schemas.openxmlformats.org/officeDocument/2006/relationships/image" Target="../media/image67.wmf"/><Relationship Id="rId2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4" Type="http://schemas.openxmlformats.org/officeDocument/2006/relationships/image" Target="../media/image80.wmf"/><Relationship Id="rId5" Type="http://schemas.openxmlformats.org/officeDocument/2006/relationships/image" Target="../media/image67.wmf"/><Relationship Id="rId6" Type="http://schemas.openxmlformats.org/officeDocument/2006/relationships/image" Target="../media/image81.wmf"/><Relationship Id="rId1" Type="http://schemas.openxmlformats.org/officeDocument/2006/relationships/image" Target="../media/image77.wmf"/><Relationship Id="rId2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82.wmf"/><Relationship Id="rId3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4" Type="http://schemas.openxmlformats.org/officeDocument/2006/relationships/image" Target="../media/image87.wmf"/><Relationship Id="rId5" Type="http://schemas.openxmlformats.org/officeDocument/2006/relationships/image" Target="../media/image88.wmf"/><Relationship Id="rId1" Type="http://schemas.openxmlformats.org/officeDocument/2006/relationships/image" Target="../media/image84.wmf"/><Relationship Id="rId2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4" Type="http://schemas.openxmlformats.org/officeDocument/2006/relationships/image" Target="../media/image94.wmf"/><Relationship Id="rId5" Type="http://schemas.openxmlformats.org/officeDocument/2006/relationships/image" Target="../media/image95.wmf"/><Relationship Id="rId1" Type="http://schemas.openxmlformats.org/officeDocument/2006/relationships/image" Target="../media/image91.wmf"/><Relationship Id="rId2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4" Type="http://schemas.openxmlformats.org/officeDocument/2006/relationships/image" Target="../media/image99.wmf"/><Relationship Id="rId5" Type="http://schemas.openxmlformats.org/officeDocument/2006/relationships/image" Target="../media/image100.wmf"/><Relationship Id="rId6" Type="http://schemas.openxmlformats.org/officeDocument/2006/relationships/image" Target="../media/image101.wmf"/><Relationship Id="rId7" Type="http://schemas.openxmlformats.org/officeDocument/2006/relationships/image" Target="../media/image102.wmf"/><Relationship Id="rId8" Type="http://schemas.openxmlformats.org/officeDocument/2006/relationships/image" Target="../media/image103.wmf"/><Relationship Id="rId9" Type="http://schemas.openxmlformats.org/officeDocument/2006/relationships/image" Target="../media/image104.wmf"/><Relationship Id="rId1" Type="http://schemas.openxmlformats.org/officeDocument/2006/relationships/image" Target="../media/image96.wmf"/><Relationship Id="rId2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Relationship Id="rId2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4" Type="http://schemas.openxmlformats.org/officeDocument/2006/relationships/image" Target="../media/image110.wmf"/><Relationship Id="rId1" Type="http://schemas.openxmlformats.org/officeDocument/2006/relationships/image" Target="../media/image107.wmf"/><Relationship Id="rId2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Relationship Id="rId2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Relationship Id="rId2" Type="http://schemas.openxmlformats.org/officeDocument/2006/relationships/image" Target="../media/image11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4" Type="http://schemas.openxmlformats.org/officeDocument/2006/relationships/image" Target="../media/image118.wmf"/><Relationship Id="rId5" Type="http://schemas.openxmlformats.org/officeDocument/2006/relationships/image" Target="../media/image119.wmf"/><Relationship Id="rId6" Type="http://schemas.openxmlformats.org/officeDocument/2006/relationships/image" Target="../media/image96.wmf"/><Relationship Id="rId7" Type="http://schemas.openxmlformats.org/officeDocument/2006/relationships/image" Target="../media/image120.wmf"/><Relationship Id="rId8" Type="http://schemas.openxmlformats.org/officeDocument/2006/relationships/image" Target="../media/image121.wmf"/><Relationship Id="rId9" Type="http://schemas.openxmlformats.org/officeDocument/2006/relationships/image" Target="../media/image122.wmf"/><Relationship Id="rId10" Type="http://schemas.openxmlformats.org/officeDocument/2006/relationships/image" Target="../media/image123.wmf"/><Relationship Id="rId11" Type="http://schemas.openxmlformats.org/officeDocument/2006/relationships/image" Target="../media/image124.wmf"/><Relationship Id="rId1" Type="http://schemas.openxmlformats.org/officeDocument/2006/relationships/image" Target="../media/image115.wmf"/><Relationship Id="rId2" Type="http://schemas.openxmlformats.org/officeDocument/2006/relationships/image" Target="../media/image11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4" Type="http://schemas.openxmlformats.org/officeDocument/2006/relationships/image" Target="../media/image129.wmf"/><Relationship Id="rId1" Type="http://schemas.openxmlformats.org/officeDocument/2006/relationships/image" Target="../media/image126.wmf"/><Relationship Id="rId2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Relationship Id="rId2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Relationship Id="rId2" Type="http://schemas.openxmlformats.org/officeDocument/2006/relationships/image" Target="../media/image13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4" Type="http://schemas.openxmlformats.org/officeDocument/2006/relationships/image" Target="../media/image141.wmf"/><Relationship Id="rId1" Type="http://schemas.openxmlformats.org/officeDocument/2006/relationships/image" Target="../media/image138.wmf"/><Relationship Id="rId2" Type="http://schemas.openxmlformats.org/officeDocument/2006/relationships/image" Target="../media/image13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Relationship Id="rId2" Type="http://schemas.openxmlformats.org/officeDocument/2006/relationships/image" Target="../media/image14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4" Type="http://schemas.openxmlformats.org/officeDocument/2006/relationships/image" Target="../media/image148.wmf"/><Relationship Id="rId5" Type="http://schemas.openxmlformats.org/officeDocument/2006/relationships/image" Target="../media/image149.wmf"/><Relationship Id="rId6" Type="http://schemas.openxmlformats.org/officeDocument/2006/relationships/image" Target="../media/image150.wmf"/><Relationship Id="rId1" Type="http://schemas.openxmlformats.org/officeDocument/2006/relationships/image" Target="../media/image145.wmf"/><Relationship Id="rId2" Type="http://schemas.openxmlformats.org/officeDocument/2006/relationships/image" Target="../media/image14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4" Type="http://schemas.openxmlformats.org/officeDocument/2006/relationships/image" Target="../media/image154.wmf"/><Relationship Id="rId5" Type="http://schemas.openxmlformats.org/officeDocument/2006/relationships/image" Target="../media/image155.wmf"/><Relationship Id="rId1" Type="http://schemas.openxmlformats.org/officeDocument/2006/relationships/image" Target="../media/image151.wmf"/><Relationship Id="rId2" Type="http://schemas.openxmlformats.org/officeDocument/2006/relationships/image" Target="../media/image15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8" Type="http://schemas.openxmlformats.org/officeDocument/2006/relationships/image" Target="../media/image25.wmf"/><Relationship Id="rId9" Type="http://schemas.openxmlformats.org/officeDocument/2006/relationships/image" Target="../media/image26.wmf"/><Relationship Id="rId1" Type="http://schemas.openxmlformats.org/officeDocument/2006/relationships/image" Target="../media/image11.wmf"/><Relationship Id="rId2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Relationship Id="rId2" Type="http://schemas.openxmlformats.org/officeDocument/2006/relationships/image" Target="../media/image157.wmf"/><Relationship Id="rId3" Type="http://schemas.openxmlformats.org/officeDocument/2006/relationships/image" Target="../media/image15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7" Type="http://schemas.openxmlformats.org/officeDocument/2006/relationships/image" Target="../media/image32.wmf"/><Relationship Id="rId8" Type="http://schemas.openxmlformats.org/officeDocument/2006/relationships/image" Target="../media/image33.wmf"/><Relationship Id="rId9" Type="http://schemas.openxmlformats.org/officeDocument/2006/relationships/image" Target="../media/image34.wmf"/><Relationship Id="rId1" Type="http://schemas.openxmlformats.org/officeDocument/2006/relationships/image" Target="../media/image19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w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7" Type="http://schemas.openxmlformats.org/officeDocument/2006/relationships/image" Target="../media/image42.wmf"/><Relationship Id="rId8" Type="http://schemas.openxmlformats.org/officeDocument/2006/relationships/image" Target="../media/image14.wmf"/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42.wmf"/><Relationship Id="rId6" Type="http://schemas.openxmlformats.org/officeDocument/2006/relationships/image" Target="../media/image40.wmf"/><Relationship Id="rId7" Type="http://schemas.openxmlformats.org/officeDocument/2006/relationships/image" Target="../media/image43.wmf"/><Relationship Id="rId8" Type="http://schemas.openxmlformats.org/officeDocument/2006/relationships/image" Target="../media/image44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18AA-D4AE-BF4F-9973-E232B0666F7E}" type="datetimeFigureOut">
              <a:rPr lang="en-US" smtClean="0"/>
              <a:t>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DBC01-B2C7-D84D-B2C5-BE700F8B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56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E982D-9198-1749-8F87-E97E72BC3A03}" type="datetimeFigureOut">
              <a:rPr lang="en-US" smtClean="0"/>
              <a:t>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7FE01-03DD-1A47-85DB-99EDB3DE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5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15619F-8EF5-3444-BD2A-E3F91D4751F6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34B8A69-3FE9-654A-9EBD-736DF49C3DDF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2" rIns="91424" bIns="45712"/>
          <a:lstStyle/>
          <a:p>
            <a:r>
              <a:rPr lang="en-US">
                <a:latin typeface="Times New Roman" charset="0"/>
              </a:rPr>
              <a:t>THG picture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C39B688-5887-564E-A82A-016A236A63BD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2" rIns="91424" bIns="45712"/>
          <a:lstStyle/>
          <a:p>
            <a:r>
              <a:rPr lang="en-US">
                <a:latin typeface="Times New Roman" charset="0"/>
              </a:rPr>
              <a:t>THG picture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59E8-6770-974C-8779-E8B13F9D1015}" type="datetime1">
              <a:rPr lang="en-GB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41B3-F723-9445-9CFE-CE9E19696C32}" type="datetime1">
              <a:rPr lang="en-GB" smtClean="0"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4BC0-2C02-C94B-B13B-4366FE9D8AEA}" type="datetime1">
              <a:rPr lang="en-GB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4EC-F876-C640-A39E-965AAE9C036B}" type="datetime1">
              <a:rPr lang="en-GB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66800" y="617538"/>
            <a:ext cx="7877175" cy="5478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48BE59-3F12-8A48-90C2-0C2827F6D6DD}" type="datetime1">
              <a:rPr lang="en-GB" smtClean="0"/>
              <a:t>2/11/13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3D07D-1556-9E4B-B1F4-6AF4297F53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71A998-42C0-8048-990E-03C393E9AB1D}" type="datetime1">
              <a:rPr lang="en-GB" smtClean="0"/>
              <a:t>2/11/13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E53A2-8E69-324C-99AF-928BF24234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E5AD-5B8E-A044-9637-C141963E1E4F}" type="datetime1">
              <a:rPr lang="en-GB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2A95-1731-834F-AAE7-0B16F7DDCB1B}" type="datetime1">
              <a:rPr lang="en-GB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226-5293-2E4C-835C-CD308C4DF86A}" type="datetime1">
              <a:rPr lang="en-GB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2660-8ECD-7044-AC0F-B723E841D707}" type="datetime1">
              <a:rPr lang="en-GB" smtClean="0"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D8A9-D83D-4444-8508-0BFA11434FD6}" type="datetime1">
              <a:rPr lang="en-GB" smtClean="0"/>
              <a:t>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4BA-966F-4346-8711-67555ECB46C5}" type="datetime1">
              <a:rPr lang="en-GB" smtClean="0"/>
              <a:t>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F49-B5CF-4E4D-A668-A031CCC8C888}" type="datetime1">
              <a:rPr lang="en-GB" smtClean="0"/>
              <a:t>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4DC-B636-3B4C-9F55-872502D92C09}" type="datetime1">
              <a:rPr lang="en-GB" smtClean="0"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57D19A-CC4E-A04F-AC07-5AD153D7AD34}" type="datetime1">
              <a:rPr lang="en-GB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6BF0D8D-4F4B-0E48-88A2-6BCA11C0F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20" Type="http://schemas.openxmlformats.org/officeDocument/2006/relationships/image" Target="../media/image33.wmf"/><Relationship Id="rId21" Type="http://schemas.openxmlformats.org/officeDocument/2006/relationships/oleObject" Target="../embeddings/oleObject37.bin"/><Relationship Id="rId22" Type="http://schemas.openxmlformats.org/officeDocument/2006/relationships/image" Target="../media/image34.wmf"/><Relationship Id="rId10" Type="http://schemas.openxmlformats.org/officeDocument/2006/relationships/image" Target="../media/image10.wmf"/><Relationship Id="rId11" Type="http://schemas.openxmlformats.org/officeDocument/2006/relationships/oleObject" Target="../embeddings/oleObject32.bin"/><Relationship Id="rId12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14" Type="http://schemas.openxmlformats.org/officeDocument/2006/relationships/image" Target="../media/image30.wmf"/><Relationship Id="rId15" Type="http://schemas.openxmlformats.org/officeDocument/2006/relationships/oleObject" Target="../embeddings/oleObject34.bin"/><Relationship Id="rId16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18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20" Type="http://schemas.openxmlformats.org/officeDocument/2006/relationships/image" Target="../media/image42.wmf"/><Relationship Id="rId21" Type="http://schemas.openxmlformats.org/officeDocument/2006/relationships/oleObject" Target="../embeddings/oleObject48.bin"/><Relationship Id="rId22" Type="http://schemas.openxmlformats.org/officeDocument/2006/relationships/oleObject" Target="../embeddings/oleObject49.bin"/><Relationship Id="rId23" Type="http://schemas.openxmlformats.org/officeDocument/2006/relationships/image" Target="../media/image14.wmf"/><Relationship Id="rId10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12" Type="http://schemas.openxmlformats.org/officeDocument/2006/relationships/image" Target="../media/image39.wmf"/><Relationship Id="rId13" Type="http://schemas.openxmlformats.org/officeDocument/2006/relationships/oleObject" Target="../embeddings/oleObject43.bin"/><Relationship Id="rId14" Type="http://schemas.openxmlformats.org/officeDocument/2006/relationships/oleObject" Target="../embeddings/oleObject44.bin"/><Relationship Id="rId15" Type="http://schemas.openxmlformats.org/officeDocument/2006/relationships/image" Target="../media/image40.wmf"/><Relationship Id="rId16" Type="http://schemas.openxmlformats.org/officeDocument/2006/relationships/oleObject" Target="../embeddings/oleObject45.bin"/><Relationship Id="rId17" Type="http://schemas.openxmlformats.org/officeDocument/2006/relationships/oleObject" Target="../embeddings/oleObject46.bin"/><Relationship Id="rId18" Type="http://schemas.openxmlformats.org/officeDocument/2006/relationships/image" Target="../media/image41.wmf"/><Relationship Id="rId19" Type="http://schemas.openxmlformats.org/officeDocument/2006/relationships/oleObject" Target="../embeddings/oleObject47.bin"/><Relationship Id="rId1" Type="http://schemas.openxmlformats.org/officeDocument/2006/relationships/vmlDrawing" Target="../drawings/vmlDrawing8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20" Type="http://schemas.openxmlformats.org/officeDocument/2006/relationships/image" Target="../media/image44.wmf"/><Relationship Id="rId10" Type="http://schemas.openxmlformats.org/officeDocument/2006/relationships/image" Target="../media/image17.wmf"/><Relationship Id="rId11" Type="http://schemas.openxmlformats.org/officeDocument/2006/relationships/oleObject" Target="../embeddings/oleObject53.bin"/><Relationship Id="rId12" Type="http://schemas.openxmlformats.org/officeDocument/2006/relationships/image" Target="../media/image18.wmf"/><Relationship Id="rId13" Type="http://schemas.openxmlformats.org/officeDocument/2006/relationships/oleObject" Target="../embeddings/oleObject54.bin"/><Relationship Id="rId14" Type="http://schemas.openxmlformats.org/officeDocument/2006/relationships/image" Target="../media/image42.wmf"/><Relationship Id="rId15" Type="http://schemas.openxmlformats.org/officeDocument/2006/relationships/oleObject" Target="../embeddings/oleObject55.bin"/><Relationship Id="rId16" Type="http://schemas.openxmlformats.org/officeDocument/2006/relationships/image" Target="../media/image40.wmf"/><Relationship Id="rId17" Type="http://schemas.openxmlformats.org/officeDocument/2006/relationships/oleObject" Target="../embeddings/oleObject56.bin"/><Relationship Id="rId18" Type="http://schemas.openxmlformats.org/officeDocument/2006/relationships/image" Target="../media/image43.wmf"/><Relationship Id="rId19" Type="http://schemas.openxmlformats.org/officeDocument/2006/relationships/oleObject" Target="../embeddings/oleObject57.bin"/><Relationship Id="rId1" Type="http://schemas.openxmlformats.org/officeDocument/2006/relationships/vmlDrawing" Target="../drawings/vmlDrawing9.vml"/><Relationship Id="rId2" Type="http://schemas.openxmlformats.org/officeDocument/2006/relationships/tags" Target="../tags/tag10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50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1.bin"/><Relationship Id="rId12" Type="http://schemas.openxmlformats.org/officeDocument/2006/relationships/image" Target="../media/image35.wmf"/><Relationship Id="rId13" Type="http://schemas.openxmlformats.org/officeDocument/2006/relationships/oleObject" Target="../embeddings/oleObject62.bin"/><Relationship Id="rId14" Type="http://schemas.openxmlformats.org/officeDocument/2006/relationships/image" Target="../media/image48.wmf"/><Relationship Id="rId15" Type="http://schemas.openxmlformats.org/officeDocument/2006/relationships/oleObject" Target="../embeddings/oleObject63.bin"/><Relationship Id="rId16" Type="http://schemas.openxmlformats.org/officeDocument/2006/relationships/image" Target="../media/image49.wmf"/><Relationship Id="rId17" Type="http://schemas.openxmlformats.org/officeDocument/2006/relationships/oleObject" Target="../embeddings/oleObject64.bin"/><Relationship Id="rId18" Type="http://schemas.openxmlformats.org/officeDocument/2006/relationships/image" Target="../media/image50.wmf"/><Relationship Id="rId1" Type="http://schemas.openxmlformats.org/officeDocument/2006/relationships/vmlDrawing" Target="../drawings/vmlDrawing10.v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58.bin"/><Relationship Id="rId6" Type="http://schemas.openxmlformats.org/officeDocument/2006/relationships/image" Target="../media/image45.w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46.wmf"/><Relationship Id="rId9" Type="http://schemas.openxmlformats.org/officeDocument/2006/relationships/oleObject" Target="../embeddings/oleObject60.bin"/><Relationship Id="rId10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65.bin"/><Relationship Id="rId6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20" Type="http://schemas.openxmlformats.org/officeDocument/2006/relationships/image" Target="../media/image48.wmf"/><Relationship Id="rId21" Type="http://schemas.openxmlformats.org/officeDocument/2006/relationships/oleObject" Target="../embeddings/oleObject75.bin"/><Relationship Id="rId22" Type="http://schemas.openxmlformats.org/officeDocument/2006/relationships/image" Target="../media/image49.wmf"/><Relationship Id="rId23" Type="http://schemas.openxmlformats.org/officeDocument/2006/relationships/oleObject" Target="../embeddings/oleObject76.bin"/><Relationship Id="rId24" Type="http://schemas.openxmlformats.org/officeDocument/2006/relationships/image" Target="../media/image50.wmf"/><Relationship Id="rId10" Type="http://schemas.openxmlformats.org/officeDocument/2006/relationships/image" Target="../media/image39.wmf"/><Relationship Id="rId11" Type="http://schemas.openxmlformats.org/officeDocument/2006/relationships/oleObject" Target="../embeddings/oleObject69.bin"/><Relationship Id="rId12" Type="http://schemas.openxmlformats.org/officeDocument/2006/relationships/image" Target="../media/image52.wmf"/><Relationship Id="rId13" Type="http://schemas.openxmlformats.org/officeDocument/2006/relationships/oleObject" Target="../embeddings/oleObject70.bin"/><Relationship Id="rId14" Type="http://schemas.openxmlformats.org/officeDocument/2006/relationships/image" Target="../media/image53.wmf"/><Relationship Id="rId15" Type="http://schemas.openxmlformats.org/officeDocument/2006/relationships/oleObject" Target="../embeddings/oleObject71.bin"/><Relationship Id="rId16" Type="http://schemas.openxmlformats.org/officeDocument/2006/relationships/oleObject" Target="../embeddings/oleObject72.bin"/><Relationship Id="rId17" Type="http://schemas.openxmlformats.org/officeDocument/2006/relationships/image" Target="../media/image54.wmf"/><Relationship Id="rId18" Type="http://schemas.openxmlformats.org/officeDocument/2006/relationships/oleObject" Target="../embeddings/oleObject73.bin"/><Relationship Id="rId19" Type="http://schemas.openxmlformats.org/officeDocument/2006/relationships/oleObject" Target="../embeddings/oleObject74.bin"/><Relationship Id="rId1" Type="http://schemas.openxmlformats.org/officeDocument/2006/relationships/vmlDrawing" Target="../drawings/vmlDrawing12.vml"/><Relationship Id="rId2" Type="http://schemas.openxmlformats.org/officeDocument/2006/relationships/tags" Target="../tags/tag1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66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67.bin"/><Relationship Id="rId8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0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81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82.bin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3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77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78.bin"/><Relationship Id="rId8" Type="http://schemas.openxmlformats.org/officeDocument/2006/relationships/image" Target="../media/image56.wmf"/><Relationship Id="rId9" Type="http://schemas.openxmlformats.org/officeDocument/2006/relationships/oleObject" Target="../embeddings/oleObject79.bin"/><Relationship Id="rId10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63.w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64.wmf"/><Relationship Id="rId8" Type="http://schemas.openxmlformats.org/officeDocument/2006/relationships/oleObject" Target="../embeddings/oleObject85.bin"/><Relationship Id="rId9" Type="http://schemas.openxmlformats.org/officeDocument/2006/relationships/image" Target="../media/image6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6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20" Type="http://schemas.openxmlformats.org/officeDocument/2006/relationships/oleObject" Target="../embeddings/oleObject95.bin"/><Relationship Id="rId21" Type="http://schemas.openxmlformats.org/officeDocument/2006/relationships/image" Target="../media/image75.wmf"/><Relationship Id="rId22" Type="http://schemas.openxmlformats.org/officeDocument/2006/relationships/oleObject" Target="../embeddings/oleObject96.bin"/><Relationship Id="rId23" Type="http://schemas.openxmlformats.org/officeDocument/2006/relationships/image" Target="../media/image76.wmf"/><Relationship Id="rId10" Type="http://schemas.openxmlformats.org/officeDocument/2006/relationships/oleObject" Target="../embeddings/oleObject90.bin"/><Relationship Id="rId11" Type="http://schemas.openxmlformats.org/officeDocument/2006/relationships/image" Target="../media/image70.wmf"/><Relationship Id="rId12" Type="http://schemas.openxmlformats.org/officeDocument/2006/relationships/oleObject" Target="../embeddings/oleObject91.bin"/><Relationship Id="rId13" Type="http://schemas.openxmlformats.org/officeDocument/2006/relationships/image" Target="../media/image71.wmf"/><Relationship Id="rId14" Type="http://schemas.openxmlformats.org/officeDocument/2006/relationships/oleObject" Target="../embeddings/oleObject92.bin"/><Relationship Id="rId15" Type="http://schemas.openxmlformats.org/officeDocument/2006/relationships/image" Target="../media/image72.wmf"/><Relationship Id="rId16" Type="http://schemas.openxmlformats.org/officeDocument/2006/relationships/oleObject" Target="../embeddings/oleObject93.bin"/><Relationship Id="rId17" Type="http://schemas.openxmlformats.org/officeDocument/2006/relationships/image" Target="../media/image73.wmf"/><Relationship Id="rId18" Type="http://schemas.openxmlformats.org/officeDocument/2006/relationships/oleObject" Target="../embeddings/oleObject94.bin"/><Relationship Id="rId19" Type="http://schemas.openxmlformats.org/officeDocument/2006/relationships/image" Target="../media/image74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67.wmf"/><Relationship Id="rId6" Type="http://schemas.openxmlformats.org/officeDocument/2006/relationships/oleObject" Target="../embeddings/oleObject88.bin"/><Relationship Id="rId7" Type="http://schemas.openxmlformats.org/officeDocument/2006/relationships/image" Target="../media/image68.wmf"/><Relationship Id="rId8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wmf"/><Relationship Id="rId12" Type="http://schemas.openxmlformats.org/officeDocument/2006/relationships/oleObject" Target="../embeddings/oleObject101.bin"/><Relationship Id="rId13" Type="http://schemas.openxmlformats.org/officeDocument/2006/relationships/image" Target="../media/image67.wmf"/><Relationship Id="rId14" Type="http://schemas.openxmlformats.org/officeDocument/2006/relationships/oleObject" Target="../embeddings/oleObject102.bin"/><Relationship Id="rId15" Type="http://schemas.openxmlformats.org/officeDocument/2006/relationships/image" Target="../media/image81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97.bin"/><Relationship Id="rId5" Type="http://schemas.openxmlformats.org/officeDocument/2006/relationships/image" Target="../media/image77.wmf"/><Relationship Id="rId6" Type="http://schemas.openxmlformats.org/officeDocument/2006/relationships/oleObject" Target="../embeddings/oleObject98.bin"/><Relationship Id="rId7" Type="http://schemas.openxmlformats.org/officeDocument/2006/relationships/image" Target="../media/image78.wmf"/><Relationship Id="rId8" Type="http://schemas.openxmlformats.org/officeDocument/2006/relationships/oleObject" Target="../embeddings/oleObject99.bin"/><Relationship Id="rId9" Type="http://schemas.openxmlformats.org/officeDocument/2006/relationships/image" Target="../media/image79.wmf"/><Relationship Id="rId10" Type="http://schemas.openxmlformats.org/officeDocument/2006/relationships/oleObject" Target="../embeddings/oleObject10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03.bin"/><Relationship Id="rId5" Type="http://schemas.openxmlformats.org/officeDocument/2006/relationships/image" Target="../media/image65.wmf"/><Relationship Id="rId6" Type="http://schemas.openxmlformats.org/officeDocument/2006/relationships/oleObject" Target="../embeddings/oleObject104.bin"/><Relationship Id="rId7" Type="http://schemas.openxmlformats.org/officeDocument/2006/relationships/image" Target="../media/image82.wmf"/><Relationship Id="rId8" Type="http://schemas.openxmlformats.org/officeDocument/2006/relationships/oleObject" Target="../embeddings/oleObject105.bin"/><Relationship Id="rId9" Type="http://schemas.openxmlformats.org/officeDocument/2006/relationships/image" Target="../media/image83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7.wmf"/><Relationship Id="rId12" Type="http://schemas.openxmlformats.org/officeDocument/2006/relationships/oleObject" Target="../embeddings/oleObject110.bin"/><Relationship Id="rId13" Type="http://schemas.openxmlformats.org/officeDocument/2006/relationships/image" Target="../media/image88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06.bin"/><Relationship Id="rId5" Type="http://schemas.openxmlformats.org/officeDocument/2006/relationships/image" Target="../media/image84.wmf"/><Relationship Id="rId6" Type="http://schemas.openxmlformats.org/officeDocument/2006/relationships/oleObject" Target="../embeddings/oleObject107.bin"/><Relationship Id="rId7" Type="http://schemas.openxmlformats.org/officeDocument/2006/relationships/image" Target="../media/image85.wmf"/><Relationship Id="rId8" Type="http://schemas.openxmlformats.org/officeDocument/2006/relationships/oleObject" Target="../embeddings/oleObject108.bin"/><Relationship Id="rId9" Type="http://schemas.openxmlformats.org/officeDocument/2006/relationships/image" Target="../media/image86.wmf"/><Relationship Id="rId10" Type="http://schemas.openxmlformats.org/officeDocument/2006/relationships/oleObject" Target="../embeddings/oleObject10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11.bin"/><Relationship Id="rId5" Type="http://schemas.openxmlformats.org/officeDocument/2006/relationships/image" Target="../media/image89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12.bin"/><Relationship Id="rId5" Type="http://schemas.openxmlformats.org/officeDocument/2006/relationships/image" Target="../media/image90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6.bin"/><Relationship Id="rId12" Type="http://schemas.openxmlformats.org/officeDocument/2006/relationships/image" Target="../media/image94.wmf"/><Relationship Id="rId13" Type="http://schemas.openxmlformats.org/officeDocument/2006/relationships/oleObject" Target="../embeddings/oleObject117.bin"/><Relationship Id="rId14" Type="http://schemas.openxmlformats.org/officeDocument/2006/relationships/image" Target="../media/image95.wmf"/><Relationship Id="rId1" Type="http://schemas.openxmlformats.org/officeDocument/2006/relationships/vmlDrawing" Target="../drawings/vmlDrawing22.vml"/><Relationship Id="rId2" Type="http://schemas.openxmlformats.org/officeDocument/2006/relationships/tags" Target="../tags/tag17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oleObject" Target="../embeddings/oleObject113.bin"/><Relationship Id="rId6" Type="http://schemas.openxmlformats.org/officeDocument/2006/relationships/image" Target="../media/image91.wmf"/><Relationship Id="rId7" Type="http://schemas.openxmlformats.org/officeDocument/2006/relationships/oleObject" Target="../embeddings/oleObject114.bin"/><Relationship Id="rId8" Type="http://schemas.openxmlformats.org/officeDocument/2006/relationships/image" Target="../media/image92.wmf"/><Relationship Id="rId9" Type="http://schemas.openxmlformats.org/officeDocument/2006/relationships/oleObject" Target="../embeddings/oleObject115.bin"/><Relationship Id="rId10" Type="http://schemas.openxmlformats.org/officeDocument/2006/relationships/image" Target="../media/image9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20" Type="http://schemas.openxmlformats.org/officeDocument/2006/relationships/oleObject" Target="../embeddings/oleObject126.bin"/><Relationship Id="rId21" Type="http://schemas.openxmlformats.org/officeDocument/2006/relationships/image" Target="../media/image104.wmf"/><Relationship Id="rId10" Type="http://schemas.openxmlformats.org/officeDocument/2006/relationships/oleObject" Target="../embeddings/oleObject121.bin"/><Relationship Id="rId11" Type="http://schemas.openxmlformats.org/officeDocument/2006/relationships/image" Target="../media/image99.wmf"/><Relationship Id="rId12" Type="http://schemas.openxmlformats.org/officeDocument/2006/relationships/oleObject" Target="../embeddings/oleObject122.bin"/><Relationship Id="rId13" Type="http://schemas.openxmlformats.org/officeDocument/2006/relationships/image" Target="../media/image100.wmf"/><Relationship Id="rId14" Type="http://schemas.openxmlformats.org/officeDocument/2006/relationships/oleObject" Target="../embeddings/oleObject123.bin"/><Relationship Id="rId15" Type="http://schemas.openxmlformats.org/officeDocument/2006/relationships/image" Target="../media/image101.wmf"/><Relationship Id="rId16" Type="http://schemas.openxmlformats.org/officeDocument/2006/relationships/oleObject" Target="../embeddings/oleObject124.bin"/><Relationship Id="rId17" Type="http://schemas.openxmlformats.org/officeDocument/2006/relationships/image" Target="../media/image102.wmf"/><Relationship Id="rId18" Type="http://schemas.openxmlformats.org/officeDocument/2006/relationships/oleObject" Target="../embeddings/oleObject125.bin"/><Relationship Id="rId19" Type="http://schemas.openxmlformats.org/officeDocument/2006/relationships/image" Target="../media/image103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18.bin"/><Relationship Id="rId5" Type="http://schemas.openxmlformats.org/officeDocument/2006/relationships/image" Target="../media/image96.wmf"/><Relationship Id="rId6" Type="http://schemas.openxmlformats.org/officeDocument/2006/relationships/oleObject" Target="../embeddings/oleObject119.bin"/><Relationship Id="rId7" Type="http://schemas.openxmlformats.org/officeDocument/2006/relationships/image" Target="../media/image97.wmf"/><Relationship Id="rId8" Type="http://schemas.openxmlformats.org/officeDocument/2006/relationships/oleObject" Target="../embeddings/oleObject12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9.xml"/><Relationship Id="rId5" Type="http://schemas.openxmlformats.org/officeDocument/2006/relationships/oleObject" Target="../embeddings/oleObject127.bin"/><Relationship Id="rId6" Type="http://schemas.openxmlformats.org/officeDocument/2006/relationships/image" Target="../media/image105.wmf"/><Relationship Id="rId7" Type="http://schemas.openxmlformats.org/officeDocument/2006/relationships/oleObject" Target="../embeddings/oleObject128.bin"/><Relationship Id="rId8" Type="http://schemas.openxmlformats.org/officeDocument/2006/relationships/image" Target="../media/image106.wmf"/><Relationship Id="rId1" Type="http://schemas.openxmlformats.org/officeDocument/2006/relationships/vmlDrawing" Target="../drawings/vmlDrawing24.vml"/><Relationship Id="rId2" Type="http://schemas.openxmlformats.org/officeDocument/2006/relationships/tags" Target="../tags/tag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29.bin"/><Relationship Id="rId5" Type="http://schemas.openxmlformats.org/officeDocument/2006/relationships/image" Target="../media/image107.wmf"/><Relationship Id="rId6" Type="http://schemas.openxmlformats.org/officeDocument/2006/relationships/oleObject" Target="../embeddings/oleObject130.bin"/><Relationship Id="rId7" Type="http://schemas.openxmlformats.org/officeDocument/2006/relationships/image" Target="../media/image108.wmf"/><Relationship Id="rId8" Type="http://schemas.openxmlformats.org/officeDocument/2006/relationships/oleObject" Target="../embeddings/oleObject131.bin"/><Relationship Id="rId9" Type="http://schemas.openxmlformats.org/officeDocument/2006/relationships/image" Target="../media/image109.wmf"/><Relationship Id="rId10" Type="http://schemas.openxmlformats.org/officeDocument/2006/relationships/oleObject" Target="../embeddings/oleObject132.bin"/><Relationship Id="rId11" Type="http://schemas.openxmlformats.org/officeDocument/2006/relationships/image" Target="../media/image110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<Relationship Id="rId5" Type="http://schemas.openxmlformats.org/officeDocument/2006/relationships/oleObject" Target="../embeddings/oleObject133.bin"/><Relationship Id="rId6" Type="http://schemas.openxmlformats.org/officeDocument/2006/relationships/image" Target="../media/image111.wmf"/><Relationship Id="rId7" Type="http://schemas.openxmlformats.org/officeDocument/2006/relationships/oleObject" Target="../embeddings/oleObject134.bin"/><Relationship Id="rId8" Type="http://schemas.openxmlformats.org/officeDocument/2006/relationships/image" Target="../media/image112.wmf"/><Relationship Id="rId1" Type="http://schemas.openxmlformats.org/officeDocument/2006/relationships/vmlDrawing" Target="../drawings/vmlDrawing26.vml"/><Relationship Id="rId2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2.xml"/><Relationship Id="rId5" Type="http://schemas.openxmlformats.org/officeDocument/2006/relationships/oleObject" Target="../embeddings/oleObject135.bin"/><Relationship Id="rId6" Type="http://schemas.openxmlformats.org/officeDocument/2006/relationships/image" Target="../media/image113.wmf"/><Relationship Id="rId7" Type="http://schemas.openxmlformats.org/officeDocument/2006/relationships/oleObject" Target="../embeddings/oleObject136.bin"/><Relationship Id="rId8" Type="http://schemas.openxmlformats.org/officeDocument/2006/relationships/image" Target="../media/image114.wmf"/><Relationship Id="rId1" Type="http://schemas.openxmlformats.org/officeDocument/2006/relationships/vmlDrawing" Target="../drawings/vmlDrawing27.vml"/><Relationship Id="rId2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20" Type="http://schemas.openxmlformats.org/officeDocument/2006/relationships/image" Target="../media/image121.wmf"/><Relationship Id="rId21" Type="http://schemas.openxmlformats.org/officeDocument/2006/relationships/oleObject" Target="../embeddings/oleObject145.bin"/><Relationship Id="rId22" Type="http://schemas.openxmlformats.org/officeDocument/2006/relationships/image" Target="../media/image122.wmf"/><Relationship Id="rId23" Type="http://schemas.openxmlformats.org/officeDocument/2006/relationships/oleObject" Target="../embeddings/oleObject146.bin"/><Relationship Id="rId24" Type="http://schemas.openxmlformats.org/officeDocument/2006/relationships/image" Target="../media/image123.wmf"/><Relationship Id="rId25" Type="http://schemas.openxmlformats.org/officeDocument/2006/relationships/oleObject" Target="../embeddings/oleObject147.bin"/><Relationship Id="rId26" Type="http://schemas.openxmlformats.org/officeDocument/2006/relationships/image" Target="../media/image124.wmf"/><Relationship Id="rId10" Type="http://schemas.openxmlformats.org/officeDocument/2006/relationships/image" Target="../media/image117.wmf"/><Relationship Id="rId11" Type="http://schemas.openxmlformats.org/officeDocument/2006/relationships/oleObject" Target="../embeddings/oleObject140.bin"/><Relationship Id="rId12" Type="http://schemas.openxmlformats.org/officeDocument/2006/relationships/image" Target="../media/image118.wmf"/><Relationship Id="rId13" Type="http://schemas.openxmlformats.org/officeDocument/2006/relationships/oleObject" Target="../embeddings/oleObject141.bin"/><Relationship Id="rId14" Type="http://schemas.openxmlformats.org/officeDocument/2006/relationships/image" Target="../media/image119.wmf"/><Relationship Id="rId15" Type="http://schemas.openxmlformats.org/officeDocument/2006/relationships/oleObject" Target="../embeddings/oleObject142.bin"/><Relationship Id="rId16" Type="http://schemas.openxmlformats.org/officeDocument/2006/relationships/image" Target="../media/image96.wmf"/><Relationship Id="rId17" Type="http://schemas.openxmlformats.org/officeDocument/2006/relationships/oleObject" Target="../embeddings/oleObject143.bin"/><Relationship Id="rId18" Type="http://schemas.openxmlformats.org/officeDocument/2006/relationships/image" Target="../media/image120.wmf"/><Relationship Id="rId19" Type="http://schemas.openxmlformats.org/officeDocument/2006/relationships/oleObject" Target="../embeddings/oleObject144.bin"/><Relationship Id="rId1" Type="http://schemas.openxmlformats.org/officeDocument/2006/relationships/vmlDrawing" Target="../drawings/vmlDrawing28.vml"/><Relationship Id="rId2" Type="http://schemas.openxmlformats.org/officeDocument/2006/relationships/tags" Target="../tags/tag2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33.xml"/><Relationship Id="rId5" Type="http://schemas.openxmlformats.org/officeDocument/2006/relationships/oleObject" Target="../embeddings/oleObject137.bin"/><Relationship Id="rId6" Type="http://schemas.openxmlformats.org/officeDocument/2006/relationships/image" Target="../media/image115.wmf"/><Relationship Id="rId7" Type="http://schemas.openxmlformats.org/officeDocument/2006/relationships/oleObject" Target="../embeddings/oleObject138.bin"/><Relationship Id="rId8" Type="http://schemas.openxmlformats.org/officeDocument/2006/relationships/image" Target="../media/image11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48.bin"/><Relationship Id="rId5" Type="http://schemas.openxmlformats.org/officeDocument/2006/relationships/image" Target="../media/image125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49.bin"/><Relationship Id="rId5" Type="http://schemas.openxmlformats.org/officeDocument/2006/relationships/image" Target="../media/image126.wmf"/><Relationship Id="rId6" Type="http://schemas.openxmlformats.org/officeDocument/2006/relationships/oleObject" Target="../embeddings/oleObject150.bin"/><Relationship Id="rId7" Type="http://schemas.openxmlformats.org/officeDocument/2006/relationships/image" Target="../media/image127.wmf"/><Relationship Id="rId8" Type="http://schemas.openxmlformats.org/officeDocument/2006/relationships/oleObject" Target="../embeddings/oleObject151.bin"/><Relationship Id="rId9" Type="http://schemas.openxmlformats.org/officeDocument/2006/relationships/image" Target="../media/image128.wmf"/><Relationship Id="rId10" Type="http://schemas.openxmlformats.org/officeDocument/2006/relationships/oleObject" Target="../embeddings/oleObject152.bin"/><Relationship Id="rId11" Type="http://schemas.openxmlformats.org/officeDocument/2006/relationships/image" Target="../media/image129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37.xml"/><Relationship Id="rId5" Type="http://schemas.openxmlformats.org/officeDocument/2006/relationships/oleObject" Target="../embeddings/oleObject153.bin"/><Relationship Id="rId6" Type="http://schemas.openxmlformats.org/officeDocument/2006/relationships/image" Target="../media/image130.emf"/><Relationship Id="rId7" Type="http://schemas.openxmlformats.org/officeDocument/2006/relationships/oleObject" Target="../embeddings/oleObject154.bin"/><Relationship Id="rId8" Type="http://schemas.openxmlformats.org/officeDocument/2006/relationships/image" Target="../media/image131.wmf"/><Relationship Id="rId1" Type="http://schemas.openxmlformats.org/officeDocument/2006/relationships/vmlDrawing" Target="../drawings/vmlDrawing31.vml"/><Relationship Id="rId2" Type="http://schemas.openxmlformats.org/officeDocument/2006/relationships/tags" Target="../tags/tag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55.bin"/><Relationship Id="rId5" Type="http://schemas.openxmlformats.org/officeDocument/2006/relationships/image" Target="../media/image134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156.bin"/><Relationship Id="rId5" Type="http://schemas.openxmlformats.org/officeDocument/2006/relationships/image" Target="../media/image135.wmf"/><Relationship Id="rId6" Type="http://schemas.openxmlformats.org/officeDocument/2006/relationships/oleObject" Target="../embeddings/oleObject157.bin"/><Relationship Id="rId7" Type="http://schemas.openxmlformats.org/officeDocument/2006/relationships/image" Target="../media/image136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43.xml"/><Relationship Id="rId5" Type="http://schemas.openxmlformats.org/officeDocument/2006/relationships/oleObject" Target="../embeddings/oleObject158.bin"/><Relationship Id="rId6" Type="http://schemas.openxmlformats.org/officeDocument/2006/relationships/image" Target="../media/image137.wmf"/><Relationship Id="rId1" Type="http://schemas.openxmlformats.org/officeDocument/2006/relationships/vmlDrawing" Target="../drawings/vmlDrawing34.vml"/><Relationship Id="rId2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2.bin"/><Relationship Id="rId12" Type="http://schemas.openxmlformats.org/officeDocument/2006/relationships/image" Target="../media/image141.wmf"/><Relationship Id="rId1" Type="http://schemas.openxmlformats.org/officeDocument/2006/relationships/vmlDrawing" Target="../drawings/vmlDrawing35.vml"/><Relationship Id="rId2" Type="http://schemas.openxmlformats.org/officeDocument/2006/relationships/tags" Target="../tags/tag26.xml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44.xml"/><Relationship Id="rId5" Type="http://schemas.openxmlformats.org/officeDocument/2006/relationships/oleObject" Target="../embeddings/oleObject159.bin"/><Relationship Id="rId6" Type="http://schemas.openxmlformats.org/officeDocument/2006/relationships/image" Target="../media/image138.wmf"/><Relationship Id="rId7" Type="http://schemas.openxmlformats.org/officeDocument/2006/relationships/oleObject" Target="../embeddings/oleObject160.bin"/><Relationship Id="rId8" Type="http://schemas.openxmlformats.org/officeDocument/2006/relationships/image" Target="../media/image139.wmf"/><Relationship Id="rId9" Type="http://schemas.openxmlformats.org/officeDocument/2006/relationships/oleObject" Target="../embeddings/oleObject161.bin"/><Relationship Id="rId10" Type="http://schemas.openxmlformats.org/officeDocument/2006/relationships/image" Target="../media/image14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45.xml"/><Relationship Id="rId5" Type="http://schemas.openxmlformats.org/officeDocument/2006/relationships/oleObject" Target="../embeddings/oleObject163.bin"/><Relationship Id="rId6" Type="http://schemas.openxmlformats.org/officeDocument/2006/relationships/image" Target="../media/image142.wmf"/><Relationship Id="rId1" Type="http://schemas.openxmlformats.org/officeDocument/2006/relationships/vmlDrawing" Target="../drawings/vmlDrawing36.vml"/><Relationship Id="rId2" Type="http://schemas.openxmlformats.org/officeDocument/2006/relationships/tags" Target="../tags/tag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46.xml"/><Relationship Id="rId5" Type="http://schemas.openxmlformats.org/officeDocument/2006/relationships/oleObject" Target="../embeddings/oleObject164.bin"/><Relationship Id="rId6" Type="http://schemas.openxmlformats.org/officeDocument/2006/relationships/image" Target="../media/image143.wmf"/><Relationship Id="rId7" Type="http://schemas.openxmlformats.org/officeDocument/2006/relationships/oleObject" Target="../embeddings/oleObject165.bin"/><Relationship Id="rId8" Type="http://schemas.openxmlformats.org/officeDocument/2006/relationships/image" Target="../media/image144.wmf"/><Relationship Id="rId1" Type="http://schemas.openxmlformats.org/officeDocument/2006/relationships/vmlDrawing" Target="../drawings/vmlDrawing37.vml"/><Relationship Id="rId2" Type="http://schemas.openxmlformats.org/officeDocument/2006/relationships/tags" Target="../tags/tag28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8.wmf"/><Relationship Id="rId12" Type="http://schemas.openxmlformats.org/officeDocument/2006/relationships/oleObject" Target="../embeddings/oleObject170.bin"/><Relationship Id="rId13" Type="http://schemas.openxmlformats.org/officeDocument/2006/relationships/image" Target="../media/image149.wmf"/><Relationship Id="rId14" Type="http://schemas.openxmlformats.org/officeDocument/2006/relationships/oleObject" Target="../embeddings/oleObject171.bin"/><Relationship Id="rId15" Type="http://schemas.openxmlformats.org/officeDocument/2006/relationships/image" Target="../media/image150.w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166.bin"/><Relationship Id="rId5" Type="http://schemas.openxmlformats.org/officeDocument/2006/relationships/image" Target="../media/image145.wmf"/><Relationship Id="rId6" Type="http://schemas.openxmlformats.org/officeDocument/2006/relationships/oleObject" Target="../embeddings/oleObject167.bin"/><Relationship Id="rId7" Type="http://schemas.openxmlformats.org/officeDocument/2006/relationships/image" Target="../media/image146.wmf"/><Relationship Id="rId8" Type="http://schemas.openxmlformats.org/officeDocument/2006/relationships/oleObject" Target="../embeddings/oleObject168.bin"/><Relationship Id="rId9" Type="http://schemas.openxmlformats.org/officeDocument/2006/relationships/image" Target="../media/image147.wmf"/><Relationship Id="rId10" Type="http://schemas.openxmlformats.org/officeDocument/2006/relationships/oleObject" Target="../embeddings/oleObject169.bin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4.wmf"/><Relationship Id="rId12" Type="http://schemas.openxmlformats.org/officeDocument/2006/relationships/oleObject" Target="../embeddings/oleObject176.bin"/><Relationship Id="rId13" Type="http://schemas.openxmlformats.org/officeDocument/2006/relationships/image" Target="../media/image155.w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172.bin"/><Relationship Id="rId5" Type="http://schemas.openxmlformats.org/officeDocument/2006/relationships/image" Target="../media/image151.wmf"/><Relationship Id="rId6" Type="http://schemas.openxmlformats.org/officeDocument/2006/relationships/oleObject" Target="../embeddings/oleObject173.bin"/><Relationship Id="rId7" Type="http://schemas.openxmlformats.org/officeDocument/2006/relationships/image" Target="../media/image152.wmf"/><Relationship Id="rId8" Type="http://schemas.openxmlformats.org/officeDocument/2006/relationships/oleObject" Target="../embeddings/oleObject174.bin"/><Relationship Id="rId9" Type="http://schemas.openxmlformats.org/officeDocument/2006/relationships/image" Target="../media/image153.wmf"/><Relationship Id="rId10" Type="http://schemas.openxmlformats.org/officeDocument/2006/relationships/oleObject" Target="../embeddings/oleObject17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49.xml"/><Relationship Id="rId5" Type="http://schemas.openxmlformats.org/officeDocument/2006/relationships/oleObject" Target="../embeddings/oleObject177.bin"/><Relationship Id="rId6" Type="http://schemas.openxmlformats.org/officeDocument/2006/relationships/image" Target="../media/image156.wmf"/><Relationship Id="rId7" Type="http://schemas.openxmlformats.org/officeDocument/2006/relationships/oleObject" Target="../embeddings/oleObject178.bin"/><Relationship Id="rId8" Type="http://schemas.openxmlformats.org/officeDocument/2006/relationships/image" Target="../media/image157.wmf"/><Relationship Id="rId9" Type="http://schemas.openxmlformats.org/officeDocument/2006/relationships/oleObject" Target="../embeddings/oleObject179.bin"/><Relationship Id="rId10" Type="http://schemas.openxmlformats.org/officeDocument/2006/relationships/image" Target="../media/image158.wmf"/><Relationship Id="rId1" Type="http://schemas.openxmlformats.org/officeDocument/2006/relationships/vmlDrawing" Target="../drawings/vmlDrawing40.vml"/><Relationship Id="rId2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14" Type="http://schemas.openxmlformats.org/officeDocument/2006/relationships/image" Target="../media/image16.wmf"/><Relationship Id="rId15" Type="http://schemas.openxmlformats.org/officeDocument/2006/relationships/oleObject" Target="../embeddings/oleObject17.bin"/><Relationship Id="rId16" Type="http://schemas.openxmlformats.org/officeDocument/2006/relationships/image" Target="../media/image17.wmf"/><Relationship Id="rId17" Type="http://schemas.openxmlformats.org/officeDocument/2006/relationships/oleObject" Target="../embeddings/oleObject18.bin"/><Relationship Id="rId18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20" Type="http://schemas.openxmlformats.org/officeDocument/2006/relationships/image" Target="../media/image25.wmf"/><Relationship Id="rId21" Type="http://schemas.openxmlformats.org/officeDocument/2006/relationships/oleObject" Target="../embeddings/oleObject27.bin"/><Relationship Id="rId22" Type="http://schemas.openxmlformats.org/officeDocument/2006/relationships/image" Target="../media/image26.wmf"/><Relationship Id="rId10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4" Type="http://schemas.openxmlformats.org/officeDocument/2006/relationships/image" Target="../media/image22.wmf"/><Relationship Id="rId15" Type="http://schemas.openxmlformats.org/officeDocument/2006/relationships/oleObject" Target="../embeddings/oleObject24.bin"/><Relationship Id="rId16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18" Type="http://schemas.openxmlformats.org/officeDocument/2006/relationships/image" Target="../media/image24.wmf"/><Relationship Id="rId19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70" y="4534831"/>
            <a:ext cx="7821079" cy="1724867"/>
          </a:xfrm>
        </p:spPr>
        <p:txBody>
          <a:bodyPr/>
          <a:lstStyle/>
          <a:p>
            <a:r>
              <a:rPr lang="en-US" dirty="0" smtClean="0"/>
              <a:t>NUMERICAL METHODS</a:t>
            </a:r>
            <a:br>
              <a:rPr lang="en-US" dirty="0" smtClean="0"/>
            </a:br>
            <a:r>
              <a:rPr lang="en-US" dirty="0" smtClean="0"/>
              <a:t>Week-2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19</a:t>
            </a:r>
            <a:r>
              <a:rPr lang="en-US" smtClean="0"/>
              <a:t>.02.2013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Error Analysis and </a:t>
            </a:r>
            <a:br>
              <a:rPr lang="en-US" dirty="0" smtClean="0"/>
            </a:br>
            <a:r>
              <a:rPr lang="en-US" dirty="0" smtClean="0"/>
              <a:t>Number Representations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Asst. Prof. Dr. Berk Canberk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398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Relative True Error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Defined as the ratio between the true error, and the true value.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>
              <a:latin typeface="Tahoma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19200" y="3276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/>
              <a:t>Relative True Error (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660775" y="3276600"/>
          <a:ext cx="2587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3276600"/>
                        <a:ext cx="2587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3810000" y="3200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) =</a:t>
            </a:r>
            <a:r>
              <a:rPr lang="en-US"/>
              <a:t> </a:t>
            </a:r>
          </a:p>
        </p:txBody>
      </p:sp>
      <p:sp>
        <p:nvSpPr>
          <p:cNvPr id="4105" name="Text Box 11"/>
          <p:cNvSpPr txBox="1">
            <a:spLocks noChangeArrowheads="1"/>
          </p:cNvSpPr>
          <p:nvPr/>
        </p:nvSpPr>
        <p:spPr bwMode="auto">
          <a:xfrm>
            <a:off x="4572000" y="30480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True Error</a:t>
            </a:r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4419600" y="3429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/>
        </p:nvSpPr>
        <p:spPr bwMode="auto">
          <a:xfrm>
            <a:off x="4572000" y="3505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True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10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191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Example—Relative True Error</a:t>
            </a:r>
          </a:p>
        </p:txBody>
      </p:sp>
      <p:sp>
        <p:nvSpPr>
          <p:cNvPr id="5134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Following from the previous example for true error, </a:t>
            </a:r>
          </a:p>
        </p:txBody>
      </p:sp>
      <p:sp>
        <p:nvSpPr>
          <p:cNvPr id="5135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find the relative true error for</a:t>
            </a:r>
          </a:p>
        </p:txBody>
      </p:sp>
      <p:sp>
        <p:nvSpPr>
          <p:cNvPr id="51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4953000" y="2438400"/>
          <a:ext cx="1295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3" name="Equation" r:id="rId5" imgW="825500" imgH="228600" progId="Equation.3">
                  <p:embed/>
                </p:oleObj>
              </mc:Choice>
              <mc:Fallback>
                <p:oleObj name="Equation" r:id="rId5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12954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8"/>
          <p:cNvSpPr txBox="1">
            <a:spLocks noChangeArrowheads="1"/>
          </p:cNvSpPr>
          <p:nvPr/>
        </p:nvSpPr>
        <p:spPr bwMode="auto">
          <a:xfrm>
            <a:off x="6248400" y="236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at</a:t>
            </a:r>
          </a:p>
        </p:txBody>
      </p:sp>
      <p:sp>
        <p:nvSpPr>
          <p:cNvPr id="513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6705600" y="2438400"/>
          <a:ext cx="609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4" name="Equation" r:id="rId7" imgW="380880" imgH="203040" progId="Equation.3">
                  <p:embed/>
                </p:oleObj>
              </mc:Choice>
              <mc:Fallback>
                <p:oleObj name="Equation" r:id="rId7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438400"/>
                        <a:ext cx="6096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1"/>
          <p:cNvSpPr txBox="1">
            <a:spLocks noChangeArrowheads="1"/>
          </p:cNvSpPr>
          <p:nvPr/>
        </p:nvSpPr>
        <p:spPr bwMode="auto">
          <a:xfrm>
            <a:off x="838200" y="2743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with </a:t>
            </a:r>
          </a:p>
        </p:txBody>
      </p:sp>
      <p:sp>
        <p:nvSpPr>
          <p:cNvPr id="5140" name="Rectangle 13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4" name="Object 12"/>
          <p:cNvGraphicFramePr>
            <a:graphicFrameLocks noChangeAspect="1"/>
          </p:cNvGraphicFramePr>
          <p:nvPr/>
        </p:nvGraphicFramePr>
        <p:xfrm>
          <a:off x="1600200" y="2819400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5" name="Equation" r:id="rId9" imgW="469696" imgH="177723" progId="Equation.3">
                  <p:embed/>
                </p:oleObj>
              </mc:Choice>
              <mc:Fallback>
                <p:oleObj name="Equation" r:id="rId9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5" name="Object 14"/>
          <p:cNvGraphicFramePr>
            <a:graphicFrameLocks noChangeAspect="1"/>
          </p:cNvGraphicFramePr>
          <p:nvPr/>
        </p:nvGraphicFramePr>
        <p:xfrm>
          <a:off x="1752600" y="3581400"/>
          <a:ext cx="1444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6" name="Equation" r:id="rId11" imgW="774360" imgH="228600" progId="Equation.3">
                  <p:embed/>
                </p:oleObj>
              </mc:Choice>
              <mc:Fallback>
                <p:oleObj name="Equation" r:id="rId11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14446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16"/>
          <p:cNvSpPr txBox="1">
            <a:spLocks noChangeArrowheads="1"/>
          </p:cNvSpPr>
          <p:nvPr/>
        </p:nvSpPr>
        <p:spPr bwMode="auto">
          <a:xfrm>
            <a:off x="1295400" y="31242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From the previous example,</a:t>
            </a:r>
          </a:p>
        </p:txBody>
      </p:sp>
      <p:sp>
        <p:nvSpPr>
          <p:cNvPr id="5143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6" name="Object 17"/>
          <p:cNvGraphicFramePr>
            <a:graphicFrameLocks noChangeAspect="1"/>
          </p:cNvGraphicFramePr>
          <p:nvPr/>
        </p:nvGraphicFramePr>
        <p:xfrm>
          <a:off x="1752600" y="4343400"/>
          <a:ext cx="1600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" name="Equation" r:id="rId13" imgW="1016000" imgH="393700" progId="Equation.3">
                  <p:embed/>
                </p:oleObj>
              </mc:Choice>
              <mc:Fallback>
                <p:oleObj name="Equation" r:id="rId13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16002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19"/>
          <p:cNvSpPr txBox="1">
            <a:spLocks noChangeArrowheads="1"/>
          </p:cNvSpPr>
          <p:nvPr/>
        </p:nvSpPr>
        <p:spPr bwMode="auto">
          <a:xfrm>
            <a:off x="1295400" y="39624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Relative True Error is defined as </a:t>
            </a:r>
          </a:p>
        </p:txBody>
      </p:sp>
      <p:sp>
        <p:nvSpPr>
          <p:cNvPr id="5145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7" name="Object 20"/>
          <p:cNvGraphicFramePr>
            <a:graphicFrameLocks noChangeAspect="1"/>
          </p:cNvGraphicFramePr>
          <p:nvPr/>
        </p:nvGraphicFramePr>
        <p:xfrm>
          <a:off x="2057400" y="4953000"/>
          <a:ext cx="990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8" name="Equation" r:id="rId15" imgW="647419" imgH="393529" progId="Equation.3">
                  <p:embed/>
                </p:oleObj>
              </mc:Choice>
              <mc:Fallback>
                <p:oleObj name="Equation" r:id="rId15" imgW="64741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990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Rectangle 23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8" name="Object 22"/>
          <p:cNvGraphicFramePr>
            <a:graphicFrameLocks noChangeAspect="1"/>
          </p:cNvGraphicFramePr>
          <p:nvPr/>
        </p:nvGraphicFramePr>
        <p:xfrm>
          <a:off x="3124200" y="5105400"/>
          <a:ext cx="1371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" name="Equation" r:id="rId17" imgW="825142" imgH="177723" progId="Equation.3">
                  <p:embed/>
                </p:oleObj>
              </mc:Choice>
              <mc:Fallback>
                <p:oleObj name="Equation" r:id="rId17" imgW="825142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1371600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Text Box 24"/>
          <p:cNvSpPr txBox="1">
            <a:spLocks noChangeArrowheads="1"/>
          </p:cNvSpPr>
          <p:nvPr/>
        </p:nvSpPr>
        <p:spPr bwMode="auto">
          <a:xfrm>
            <a:off x="1295400" y="5486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as a percentage,</a:t>
            </a:r>
          </a:p>
        </p:txBody>
      </p:sp>
      <p:sp>
        <p:nvSpPr>
          <p:cNvPr id="5148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9" name="Object 25"/>
          <p:cNvGraphicFramePr>
            <a:graphicFrameLocks noChangeAspect="1"/>
          </p:cNvGraphicFramePr>
          <p:nvPr/>
        </p:nvGraphicFramePr>
        <p:xfrm>
          <a:off x="1905000" y="5943600"/>
          <a:ext cx="2209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0" name="Equation" r:id="rId19" imgW="1435100" imgH="228600" progId="Equation.3">
                  <p:embed/>
                </p:oleObj>
              </mc:Choice>
              <mc:Fallback>
                <p:oleObj name="Equation" r:id="rId19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943600"/>
                        <a:ext cx="2209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Rectangle 28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0" name="Object 27"/>
          <p:cNvGraphicFramePr>
            <a:graphicFrameLocks noChangeAspect="1"/>
          </p:cNvGraphicFramePr>
          <p:nvPr/>
        </p:nvGraphicFramePr>
        <p:xfrm>
          <a:off x="4114800" y="5943600"/>
          <a:ext cx="1371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1" name="Equation" r:id="rId21" imgW="799920" imgH="177480" progId="Equation.DSMT4">
                  <p:embed/>
                </p:oleObj>
              </mc:Choice>
              <mc:Fallback>
                <p:oleObj name="Equation" r:id="rId21" imgW="799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943600"/>
                        <a:ext cx="13716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11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15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Approximate Error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0772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What can be done if true values are not known or are very difficult to obtain?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Tahoma" charset="0"/>
              </a:rPr>
              <a:t>Approximate error is defined as the difference between the present approximation and the previous approximation.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 b="1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Approximate Error (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667000" y="49530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Equation" r:id="rId5" imgW="203112" imgH="228501" progId="Equation.DSMT4">
                  <p:embed/>
                </p:oleObj>
              </mc:Choice>
              <mc:Fallback>
                <p:oleObj name="Equation" r:id="rId5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333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895600" y="4953000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/>
              <a:t>) = Present Approximation – Previous Approximation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12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776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Example—Approximate Error</a:t>
            </a:r>
          </a:p>
        </p:txBody>
      </p:sp>
      <p:sp>
        <p:nvSpPr>
          <p:cNvPr id="7184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For </a:t>
            </a:r>
          </a:p>
        </p:txBody>
      </p:sp>
      <p:sp>
        <p:nvSpPr>
          <p:cNvPr id="718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447800" y="2057400"/>
          <a:ext cx="1371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3" name="Equation" r:id="rId5" imgW="825500" imgH="228600" progId="Equation.3">
                  <p:embed/>
                </p:oleObj>
              </mc:Choice>
              <mc:Fallback>
                <p:oleObj name="Equation" r:id="rId5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1371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7"/>
          <p:cNvSpPr txBox="1">
            <a:spLocks noChangeArrowheads="1"/>
          </p:cNvSpPr>
          <p:nvPr/>
        </p:nvSpPr>
        <p:spPr bwMode="auto">
          <a:xfrm>
            <a:off x="2819400" y="1981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at </a:t>
            </a:r>
          </a:p>
        </p:txBody>
      </p: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3276600" y="20574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4" name="Equation" r:id="rId7" imgW="355320" imgH="177480" progId="Equation.3">
                  <p:embed/>
                </p:oleObj>
              </mc:Choice>
              <mc:Fallback>
                <p:oleObj name="Equation" r:id="rId7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9"/>
          <p:cNvSpPr txBox="1">
            <a:spLocks noChangeArrowheads="1"/>
          </p:cNvSpPr>
          <p:nvPr/>
        </p:nvSpPr>
        <p:spPr bwMode="auto">
          <a:xfrm>
            <a:off x="3886200" y="1981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find the following,</a:t>
            </a:r>
          </a:p>
        </p:txBody>
      </p:sp>
      <p:sp>
        <p:nvSpPr>
          <p:cNvPr id="7188" name="Text Box 10"/>
          <p:cNvSpPr txBox="1">
            <a:spLocks noChangeArrowheads="1"/>
          </p:cNvSpPr>
          <p:nvPr/>
        </p:nvSpPr>
        <p:spPr bwMode="auto">
          <a:xfrm>
            <a:off x="12192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a) </a:t>
            </a:r>
          </a:p>
        </p:txBody>
      </p:sp>
      <p:sp>
        <p:nvSpPr>
          <p:cNvPr id="7189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2" name="Object 11"/>
          <p:cNvGraphicFramePr>
            <a:graphicFrameLocks noChangeAspect="1"/>
          </p:cNvGraphicFramePr>
          <p:nvPr/>
        </p:nvGraphicFramePr>
        <p:xfrm>
          <a:off x="1676400" y="2514600"/>
          <a:ext cx="590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5" name="Equation" r:id="rId9" imgW="368280" imgH="203040" progId="Equation.3">
                  <p:embed/>
                </p:oleObj>
              </mc:Choice>
              <mc:Fallback>
                <p:oleObj name="Equation" r:id="rId9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5905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13"/>
          <p:cNvSpPr txBox="1">
            <a:spLocks noChangeArrowheads="1"/>
          </p:cNvSpPr>
          <p:nvPr/>
        </p:nvSpPr>
        <p:spPr bwMode="auto">
          <a:xfrm>
            <a:off x="2209800" y="2438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using</a:t>
            </a:r>
          </a:p>
        </p:txBody>
      </p:sp>
      <p:sp>
        <p:nvSpPr>
          <p:cNvPr id="7191" name="Rectangle 15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3124200" y="2514600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6" name="Equation" r:id="rId11" imgW="469696" imgH="177723" progId="Equation.3">
                  <p:embed/>
                </p:oleObj>
              </mc:Choice>
              <mc:Fallback>
                <p:oleObj name="Equation" r:id="rId11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16"/>
          <p:cNvSpPr txBox="1">
            <a:spLocks noChangeArrowheads="1"/>
          </p:cNvSpPr>
          <p:nvPr/>
        </p:nvSpPr>
        <p:spPr bwMode="auto">
          <a:xfrm>
            <a:off x="1219200" y="2895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b)</a:t>
            </a:r>
          </a:p>
        </p:txBody>
      </p:sp>
      <p:graphicFrame>
        <p:nvGraphicFramePr>
          <p:cNvPr id="7174" name="Object 17"/>
          <p:cNvGraphicFramePr>
            <a:graphicFrameLocks noChangeAspect="1"/>
          </p:cNvGraphicFramePr>
          <p:nvPr/>
        </p:nvGraphicFramePr>
        <p:xfrm>
          <a:off x="1676400" y="2971800"/>
          <a:ext cx="590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7" name="Equation" r:id="rId13" imgW="368280" imgH="203040" progId="Equation.3">
                  <p:embed/>
                </p:oleObj>
              </mc:Choice>
              <mc:Fallback>
                <p:oleObj name="Equation" r:id="rId13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5905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Text Box 18"/>
          <p:cNvSpPr txBox="1">
            <a:spLocks noChangeArrowheads="1"/>
          </p:cNvSpPr>
          <p:nvPr/>
        </p:nvSpPr>
        <p:spPr bwMode="auto">
          <a:xfrm>
            <a:off x="2286000" y="2895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using</a:t>
            </a:r>
          </a:p>
        </p:txBody>
      </p:sp>
      <p:graphicFrame>
        <p:nvGraphicFramePr>
          <p:cNvPr id="7175" name="Object 19"/>
          <p:cNvGraphicFramePr>
            <a:graphicFrameLocks noChangeAspect="1"/>
          </p:cNvGraphicFramePr>
          <p:nvPr/>
        </p:nvGraphicFramePr>
        <p:xfrm>
          <a:off x="3200400" y="2971800"/>
          <a:ext cx="9747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8" name="Equation" r:id="rId14" imgW="545760" imgH="177480" progId="Equation.3">
                  <p:embed/>
                </p:oleObj>
              </mc:Choice>
              <mc:Fallback>
                <p:oleObj name="Equation" r:id="rId14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9747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0"/>
          <p:cNvSpPr txBox="1">
            <a:spLocks noChangeArrowheads="1"/>
          </p:cNvSpPr>
          <p:nvPr/>
        </p:nvSpPr>
        <p:spPr bwMode="auto">
          <a:xfrm>
            <a:off x="1219200" y="33528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c) approximate error for the value of</a:t>
            </a:r>
          </a:p>
        </p:txBody>
      </p:sp>
      <p:graphicFrame>
        <p:nvGraphicFramePr>
          <p:cNvPr id="7176" name="Object 21"/>
          <p:cNvGraphicFramePr>
            <a:graphicFrameLocks noChangeAspect="1"/>
          </p:cNvGraphicFramePr>
          <p:nvPr/>
        </p:nvGraphicFramePr>
        <p:xfrm>
          <a:off x="6324600" y="3429000"/>
          <a:ext cx="590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9" name="Equation" r:id="rId16" imgW="368280" imgH="203040" progId="Equation.3">
                  <p:embed/>
                </p:oleObj>
              </mc:Choice>
              <mc:Fallback>
                <p:oleObj name="Equation" r:id="rId16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29000"/>
                        <a:ext cx="5905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22"/>
          <p:cNvSpPr txBox="1">
            <a:spLocks noChangeArrowheads="1"/>
          </p:cNvSpPr>
          <p:nvPr/>
        </p:nvSpPr>
        <p:spPr bwMode="auto">
          <a:xfrm>
            <a:off x="6858000" y="3352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for part b)</a:t>
            </a:r>
          </a:p>
        </p:txBody>
      </p:sp>
      <p:sp>
        <p:nvSpPr>
          <p:cNvPr id="7196" name="Text Box 23"/>
          <p:cNvSpPr txBox="1">
            <a:spLocks noChangeArrowheads="1"/>
          </p:cNvSpPr>
          <p:nvPr/>
        </p:nvSpPr>
        <p:spPr bwMode="auto">
          <a:xfrm>
            <a:off x="914400" y="3810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Solution:</a:t>
            </a:r>
          </a:p>
        </p:txBody>
      </p:sp>
      <p:sp>
        <p:nvSpPr>
          <p:cNvPr id="7197" name="Text Box 24"/>
          <p:cNvSpPr txBox="1">
            <a:spLocks noChangeArrowheads="1"/>
          </p:cNvSpPr>
          <p:nvPr/>
        </p:nvSpPr>
        <p:spPr bwMode="auto">
          <a:xfrm>
            <a:off x="1219200" y="4267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a) For</a:t>
            </a:r>
          </a:p>
        </p:txBody>
      </p:sp>
      <p:sp>
        <p:nvSpPr>
          <p:cNvPr id="7198" name="Rectangle 2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7" name="Object 25"/>
          <p:cNvGraphicFramePr>
            <a:graphicFrameLocks noChangeAspect="1"/>
          </p:cNvGraphicFramePr>
          <p:nvPr/>
        </p:nvGraphicFramePr>
        <p:xfrm>
          <a:off x="1752600" y="47244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0" name="Equation" r:id="rId17" imgW="1562100" imgH="393700" progId="Equation.3">
                  <p:embed/>
                </p:oleObj>
              </mc:Choice>
              <mc:Fallback>
                <p:oleObj name="Equation" r:id="rId17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243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7"/>
          <p:cNvGraphicFramePr>
            <a:graphicFrameLocks noChangeAspect="1"/>
          </p:cNvGraphicFramePr>
          <p:nvPr/>
        </p:nvGraphicFramePr>
        <p:xfrm>
          <a:off x="2209800" y="43434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1" name="Equation" r:id="rId19" imgW="355320" imgH="177480" progId="Equation.3">
                  <p:embed/>
                </p:oleObj>
              </mc:Choice>
              <mc:Fallback>
                <p:oleObj name="Equation" r:id="rId19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Text Box 28"/>
          <p:cNvSpPr txBox="1">
            <a:spLocks noChangeArrowheads="1"/>
          </p:cNvSpPr>
          <p:nvPr/>
        </p:nvSpPr>
        <p:spPr bwMode="auto">
          <a:xfrm>
            <a:off x="28194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and</a:t>
            </a:r>
          </a:p>
        </p:txBody>
      </p:sp>
      <p:graphicFrame>
        <p:nvGraphicFramePr>
          <p:cNvPr id="7179" name="Object 29"/>
          <p:cNvGraphicFramePr>
            <a:graphicFrameLocks noChangeAspect="1"/>
          </p:cNvGraphicFramePr>
          <p:nvPr/>
        </p:nvGraphicFramePr>
        <p:xfrm>
          <a:off x="3505200" y="4343400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2" name="Equation" r:id="rId21" imgW="469696" imgH="177723" progId="Equation.3">
                  <p:embed/>
                </p:oleObj>
              </mc:Choice>
              <mc:Fallback>
                <p:oleObj name="Equation" r:id="rId21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0" name="Object 30"/>
          <p:cNvGraphicFramePr>
            <a:graphicFrameLocks noChangeAspect="1"/>
          </p:cNvGraphicFramePr>
          <p:nvPr/>
        </p:nvGraphicFramePr>
        <p:xfrm>
          <a:off x="1752600" y="5334000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3" name="Equation" r:id="rId22" imgW="1625600" imgH="393700" progId="Equation.DSMT4">
                  <p:embed/>
                </p:oleObj>
              </mc:Choice>
              <mc:Fallback>
                <p:oleObj name="Equation" r:id="rId22" imgW="1625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0"/>
                        <a:ext cx="26670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13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2996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8205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209800" y="2514600"/>
          <a:ext cx="1676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5" name="Equation" r:id="rId5" imgW="1028254" imgH="393529" progId="Equation.3">
                  <p:embed/>
                </p:oleObj>
              </mc:Choice>
              <mc:Fallback>
                <p:oleObj name="Equation" r:id="rId5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16764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6"/>
          <p:cNvSpPr txBox="1">
            <a:spLocks noChangeArrowheads="1"/>
          </p:cNvSpPr>
          <p:nvPr/>
        </p:nvSpPr>
        <p:spPr bwMode="auto">
          <a:xfrm>
            <a:off x="1066800" y="1981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Solution: (cont.)</a:t>
            </a:r>
          </a:p>
        </p:txBody>
      </p:sp>
      <p:sp>
        <p:nvSpPr>
          <p:cNvPr id="8207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2209800" y="3200400"/>
          <a:ext cx="1905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6" name="Equation" r:id="rId7" imgW="1219200" imgH="419100" progId="Equation.3">
                  <p:embed/>
                </p:oleObj>
              </mc:Choice>
              <mc:Fallback>
                <p:oleObj name="Equation" r:id="rId7" imgW="1219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9050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2209800" y="4038600"/>
          <a:ext cx="1752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7" name="Equation" r:id="rId9" imgW="1155700" imgH="393700" progId="Equation.3">
                  <p:embed/>
                </p:oleObj>
              </mc:Choice>
              <mc:Fallback>
                <p:oleObj name="Equation" r:id="rId9" imgW="115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17526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Rectangle 12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4038600" y="4191000"/>
          <a:ext cx="990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8" name="Equation" r:id="rId11" imgW="571004" imgH="177646" progId="Equation.3">
                  <p:embed/>
                </p:oleObj>
              </mc:Choice>
              <mc:Fallback>
                <p:oleObj name="Equation" r:id="rId11" imgW="57100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9906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3"/>
          <p:cNvSpPr txBox="1">
            <a:spLocks noChangeArrowheads="1"/>
          </p:cNvSpPr>
          <p:nvPr/>
        </p:nvSpPr>
        <p:spPr bwMode="auto">
          <a:xfrm>
            <a:off x="1066800" y="4572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b) For </a:t>
            </a:r>
          </a:p>
        </p:txBody>
      </p:sp>
      <p:graphicFrame>
        <p:nvGraphicFramePr>
          <p:cNvPr id="8198" name="Object 14"/>
          <p:cNvGraphicFramePr>
            <a:graphicFrameLocks noChangeAspect="1"/>
          </p:cNvGraphicFramePr>
          <p:nvPr/>
        </p:nvGraphicFramePr>
        <p:xfrm>
          <a:off x="2057400" y="46482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9" name="Equation" r:id="rId13" imgW="355320" imgH="177480" progId="Equation.3">
                  <p:embed/>
                </p:oleObj>
              </mc:Choice>
              <mc:Fallback>
                <p:oleObj name="Equation" r:id="rId13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5"/>
          <p:cNvSpPr txBox="1">
            <a:spLocks noChangeArrowheads="1"/>
          </p:cNvSpPr>
          <p:nvPr/>
        </p:nvSpPr>
        <p:spPr bwMode="auto">
          <a:xfrm>
            <a:off x="2667000" y="4572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and</a:t>
            </a:r>
          </a:p>
        </p:txBody>
      </p:sp>
      <p:graphicFrame>
        <p:nvGraphicFramePr>
          <p:cNvPr id="8199" name="Object 16"/>
          <p:cNvGraphicFramePr>
            <a:graphicFrameLocks noChangeAspect="1"/>
          </p:cNvGraphicFramePr>
          <p:nvPr/>
        </p:nvGraphicFramePr>
        <p:xfrm>
          <a:off x="3352800" y="4648200"/>
          <a:ext cx="9747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0" name="Equation" r:id="rId15" imgW="545760" imgH="177480" progId="Equation.3">
                  <p:embed/>
                </p:oleObj>
              </mc:Choice>
              <mc:Fallback>
                <p:oleObj name="Equation" r:id="rId15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48200"/>
                        <a:ext cx="9747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0" name="Object 17"/>
          <p:cNvGraphicFramePr>
            <a:graphicFrameLocks noChangeAspect="1"/>
          </p:cNvGraphicFramePr>
          <p:nvPr/>
        </p:nvGraphicFramePr>
        <p:xfrm>
          <a:off x="1676400" y="5029200"/>
          <a:ext cx="2590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1" name="Equation" r:id="rId17" imgW="1701800" imgH="393700" progId="Equation.3">
                  <p:embed/>
                </p:oleObj>
              </mc:Choice>
              <mc:Fallback>
                <p:oleObj name="Equation" r:id="rId17" imgW="1701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29200"/>
                        <a:ext cx="25908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Rectangle 2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1" name="Object 19"/>
          <p:cNvGraphicFramePr>
            <a:graphicFrameLocks noChangeAspect="1"/>
          </p:cNvGraphicFramePr>
          <p:nvPr/>
        </p:nvGraphicFramePr>
        <p:xfrm>
          <a:off x="2286000" y="5638800"/>
          <a:ext cx="1752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2" name="Equation" r:id="rId19" imgW="1104900" imgH="393700" progId="Equation.DSMT4">
                  <p:embed/>
                </p:oleObj>
              </mc:Choice>
              <mc:Fallback>
                <p:oleObj name="Equation" r:id="rId19" imgW="1104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17526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14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920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9228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Solution: (cont.)</a:t>
            </a:r>
          </a:p>
        </p:txBody>
      </p:sp>
      <p:sp>
        <p:nvSpPr>
          <p:cNvPr id="9229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905000" y="2438400"/>
          <a:ext cx="2057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1" name="Equation" r:id="rId5" imgW="1270000" imgH="419100" progId="Equation.3">
                  <p:embed/>
                </p:oleObj>
              </mc:Choice>
              <mc:Fallback>
                <p:oleObj name="Equation" r:id="rId5" imgW="127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20574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1905000" y="3200400"/>
          <a:ext cx="1676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2" name="Equation" r:id="rId7" imgW="1079032" imgH="393529" progId="Equation.3">
                  <p:embed/>
                </p:oleObj>
              </mc:Choice>
              <mc:Fallback>
                <p:oleObj name="Equation" r:id="rId7" imgW="10790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16764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0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3657600" y="3352800"/>
          <a:ext cx="914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3" name="Equation" r:id="rId9" imgW="583693" imgH="177646" progId="Equation.3">
                  <p:embed/>
                </p:oleObj>
              </mc:Choice>
              <mc:Fallback>
                <p:oleObj name="Equation" r:id="rId9" imgW="58369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9144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1"/>
          <p:cNvSpPr txBox="1">
            <a:spLocks noChangeArrowheads="1"/>
          </p:cNvSpPr>
          <p:nvPr/>
        </p:nvSpPr>
        <p:spPr bwMode="auto">
          <a:xfrm>
            <a:off x="1066800" y="38862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c) So the approximate error,</a:t>
            </a:r>
          </a:p>
        </p:txBody>
      </p:sp>
      <p:sp>
        <p:nvSpPr>
          <p:cNvPr id="92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1" name="Object 12"/>
          <p:cNvGraphicFramePr>
            <a:graphicFrameLocks noChangeAspect="1"/>
          </p:cNvGraphicFramePr>
          <p:nvPr/>
        </p:nvGraphicFramePr>
        <p:xfrm>
          <a:off x="5029200" y="39624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4" name="Equation" r:id="rId11" imgW="203112" imgH="228501" progId="Equation.3">
                  <p:embed/>
                </p:oleObj>
              </mc:Choice>
              <mc:Fallback>
                <p:oleObj name="Equation" r:id="rId11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62400"/>
                        <a:ext cx="333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4"/>
          <p:cNvSpPr txBox="1">
            <a:spLocks noChangeArrowheads="1"/>
          </p:cNvSpPr>
          <p:nvPr/>
        </p:nvSpPr>
        <p:spPr bwMode="auto">
          <a:xfrm>
            <a:off x="54102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is</a:t>
            </a:r>
          </a:p>
        </p:txBody>
      </p:sp>
      <p:sp>
        <p:nvSpPr>
          <p:cNvPr id="9235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2" name="Object 15"/>
          <p:cNvGraphicFramePr>
            <a:graphicFrameLocks noChangeAspect="1"/>
          </p:cNvGraphicFramePr>
          <p:nvPr/>
        </p:nvGraphicFramePr>
        <p:xfrm>
          <a:off x="1524000" y="4343400"/>
          <a:ext cx="68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5" name="Equation" r:id="rId13" imgW="368280" imgH="228600" progId="Equation.3">
                  <p:embed/>
                </p:oleObj>
              </mc:Choice>
              <mc:Fallback>
                <p:oleObj name="Equation" r:id="rId13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685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17"/>
          <p:cNvSpPr txBox="1">
            <a:spLocks noChangeArrowheads="1"/>
          </p:cNvSpPr>
          <p:nvPr/>
        </p:nvSpPr>
        <p:spPr bwMode="auto">
          <a:xfrm>
            <a:off x="2057400" y="4343400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Present Approximation – Previous Approximation</a:t>
            </a:r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3" name="Object 18"/>
          <p:cNvGraphicFramePr>
            <a:graphicFrameLocks noChangeAspect="1"/>
          </p:cNvGraphicFramePr>
          <p:nvPr/>
        </p:nvGraphicFramePr>
        <p:xfrm>
          <a:off x="1905000" y="4800600"/>
          <a:ext cx="1828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6" name="Equation" r:id="rId15" imgW="1129810" imgH="177723" progId="Equation.3">
                  <p:embed/>
                </p:oleObj>
              </mc:Choice>
              <mc:Fallback>
                <p:oleObj name="Equation" r:id="rId15" imgW="112981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18288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21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4" name="Object 20"/>
          <p:cNvGraphicFramePr>
            <a:graphicFrameLocks noChangeAspect="1"/>
          </p:cNvGraphicFramePr>
          <p:nvPr/>
        </p:nvGraphicFramePr>
        <p:xfrm>
          <a:off x="1905000" y="5181600"/>
          <a:ext cx="12192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7" name="Equation" r:id="rId17" imgW="748975" imgH="177723" progId="Equation.DSMT4">
                  <p:embed/>
                </p:oleObj>
              </mc:Choice>
              <mc:Fallback>
                <p:oleObj name="Equation" r:id="rId17" imgW="748975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121920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15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9374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Relative Approximate Error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Defined as the ratio between the approximate error and the present approximation.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Tahoma" charset="0"/>
            </a:endParaRP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762000" y="3657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Relative Approximate Error ( </a:t>
            </a: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4876800" y="34290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Approximate Error</a:t>
            </a:r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4800600" y="3886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4724400" y="3962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Present Approximation</a:t>
            </a:r>
          </a:p>
        </p:txBody>
      </p:sp>
      <p:sp>
        <p:nvSpPr>
          <p:cNvPr id="1025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4038600" y="36576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7600"/>
                        <a:ext cx="317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0"/>
          <p:cNvSpPr txBox="1">
            <a:spLocks noChangeArrowheads="1"/>
          </p:cNvSpPr>
          <p:nvPr/>
        </p:nvSpPr>
        <p:spPr bwMode="auto">
          <a:xfrm>
            <a:off x="4191000" y="3657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)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16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7985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Example—Relative Approximate Error</a:t>
            </a:r>
          </a:p>
        </p:txBody>
      </p:sp>
      <p:sp>
        <p:nvSpPr>
          <p:cNvPr id="11280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For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524000" y="2057400"/>
          <a:ext cx="1371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5" name="Equation" r:id="rId5" imgW="825500" imgH="228600" progId="Equation.3">
                  <p:embed/>
                </p:oleObj>
              </mc:Choice>
              <mc:Fallback>
                <p:oleObj name="Equation" r:id="rId5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1371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6"/>
          <p:cNvSpPr txBox="1">
            <a:spLocks noChangeArrowheads="1"/>
          </p:cNvSpPr>
          <p:nvPr/>
        </p:nvSpPr>
        <p:spPr bwMode="auto">
          <a:xfrm>
            <a:off x="2895600" y="2057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at</a:t>
            </a:r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3352800" y="21336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6" name="Equation" r:id="rId7" imgW="355320" imgH="177480" progId="Equation.3">
                  <p:embed/>
                </p:oleObj>
              </mc:Choice>
              <mc:Fallback>
                <p:oleObj name="Equation" r:id="rId7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8"/>
          <p:cNvSpPr txBox="1">
            <a:spLocks noChangeArrowheads="1"/>
          </p:cNvSpPr>
          <p:nvPr/>
        </p:nvSpPr>
        <p:spPr bwMode="auto">
          <a:xfrm>
            <a:off x="3886200" y="2057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, find the relative approximate</a:t>
            </a:r>
          </a:p>
        </p:txBody>
      </p:sp>
      <p:sp>
        <p:nvSpPr>
          <p:cNvPr id="11283" name="Text Box 9"/>
          <p:cNvSpPr txBox="1">
            <a:spLocks noChangeArrowheads="1"/>
          </p:cNvSpPr>
          <p:nvPr/>
        </p:nvSpPr>
        <p:spPr bwMode="auto">
          <a:xfrm>
            <a:off x="914400" y="2438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error using values from </a:t>
            </a:r>
          </a:p>
        </p:txBody>
      </p:sp>
      <p:graphicFrame>
        <p:nvGraphicFramePr>
          <p:cNvPr id="11268" name="Object 10"/>
          <p:cNvGraphicFramePr>
            <a:graphicFrameLocks noChangeAspect="1"/>
          </p:cNvGraphicFramePr>
          <p:nvPr/>
        </p:nvGraphicFramePr>
        <p:xfrm>
          <a:off x="4267200" y="2514600"/>
          <a:ext cx="804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7" name="Equation" r:id="rId9" imgW="469696" imgH="177723" progId="Equation.3">
                  <p:embed/>
                </p:oleObj>
              </mc:Choice>
              <mc:Fallback>
                <p:oleObj name="Equation" r:id="rId9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80486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11"/>
          <p:cNvSpPr txBox="1">
            <a:spLocks noChangeArrowheads="1"/>
          </p:cNvSpPr>
          <p:nvPr/>
        </p:nvSpPr>
        <p:spPr bwMode="auto">
          <a:xfrm>
            <a:off x="5029200" y="243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and</a:t>
            </a:r>
          </a:p>
        </p:txBody>
      </p:sp>
      <p:graphicFrame>
        <p:nvGraphicFramePr>
          <p:cNvPr id="11269" name="Object 12"/>
          <p:cNvGraphicFramePr>
            <a:graphicFrameLocks noChangeAspect="1"/>
          </p:cNvGraphicFramePr>
          <p:nvPr/>
        </p:nvGraphicFramePr>
        <p:xfrm>
          <a:off x="5715000" y="2514600"/>
          <a:ext cx="914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8" name="Equation" r:id="rId11" imgW="545760" imgH="177480" progId="Equation.3">
                  <p:embed/>
                </p:oleObj>
              </mc:Choice>
              <mc:Fallback>
                <p:oleObj name="Equation" r:id="rId11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9144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13"/>
          <p:cNvSpPr txBox="1">
            <a:spLocks noChangeArrowheads="1"/>
          </p:cNvSpPr>
          <p:nvPr/>
        </p:nvSpPr>
        <p:spPr bwMode="auto">
          <a:xfrm>
            <a:off x="914400" y="2895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Solution:</a:t>
            </a:r>
          </a:p>
        </p:txBody>
      </p:sp>
      <p:sp>
        <p:nvSpPr>
          <p:cNvPr id="11286" name="Text Box 14"/>
          <p:cNvSpPr txBox="1">
            <a:spLocks noChangeArrowheads="1"/>
          </p:cNvSpPr>
          <p:nvPr/>
        </p:nvSpPr>
        <p:spPr bwMode="auto">
          <a:xfrm>
            <a:off x="914400" y="32766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From Example 3, the approximate value of </a:t>
            </a:r>
          </a:p>
        </p:txBody>
      </p:sp>
      <p:sp>
        <p:nvSpPr>
          <p:cNvPr id="11287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0" name="Object 15"/>
          <p:cNvGraphicFramePr>
            <a:graphicFrameLocks noChangeAspect="1"/>
          </p:cNvGraphicFramePr>
          <p:nvPr/>
        </p:nvGraphicFramePr>
        <p:xfrm>
          <a:off x="6858000" y="3352800"/>
          <a:ext cx="1503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9" name="Equation" r:id="rId13" imgW="927000" imgH="203040" progId="Equation.3">
                  <p:embed/>
                </p:oleObj>
              </mc:Choice>
              <mc:Fallback>
                <p:oleObj name="Equation" r:id="rId13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1503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Text Box 17"/>
          <p:cNvSpPr txBox="1">
            <a:spLocks noChangeArrowheads="1"/>
          </p:cNvSpPr>
          <p:nvPr/>
        </p:nvSpPr>
        <p:spPr bwMode="auto">
          <a:xfrm>
            <a:off x="914400" y="3657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using</a:t>
            </a:r>
          </a:p>
        </p:txBody>
      </p:sp>
      <p:graphicFrame>
        <p:nvGraphicFramePr>
          <p:cNvPr id="11271" name="Object 18"/>
          <p:cNvGraphicFramePr>
            <a:graphicFrameLocks noChangeAspect="1"/>
          </p:cNvGraphicFramePr>
          <p:nvPr/>
        </p:nvGraphicFramePr>
        <p:xfrm>
          <a:off x="1828800" y="3733800"/>
          <a:ext cx="804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0" name="Equation" r:id="rId15" imgW="469696" imgH="177723" progId="Equation.3">
                  <p:embed/>
                </p:oleObj>
              </mc:Choice>
              <mc:Fallback>
                <p:oleObj name="Equation" r:id="rId15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80486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19"/>
          <p:cNvSpPr txBox="1">
            <a:spLocks noChangeArrowheads="1"/>
          </p:cNvSpPr>
          <p:nvPr/>
        </p:nvSpPr>
        <p:spPr bwMode="auto">
          <a:xfrm>
            <a:off x="25908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and</a:t>
            </a:r>
          </a:p>
        </p:txBody>
      </p:sp>
      <p:sp>
        <p:nvSpPr>
          <p:cNvPr id="11290" name="Rectangle 2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2" name="Object 20"/>
          <p:cNvGraphicFramePr>
            <a:graphicFrameLocks noChangeAspect="1"/>
          </p:cNvGraphicFramePr>
          <p:nvPr/>
        </p:nvGraphicFramePr>
        <p:xfrm>
          <a:off x="3297238" y="3754438"/>
          <a:ext cx="15573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1" name="Equation" r:id="rId16" imgW="939600" imgH="203040" progId="Equation.3">
                  <p:embed/>
                </p:oleObj>
              </mc:Choice>
              <mc:Fallback>
                <p:oleObj name="Equation" r:id="rId16" imgW="93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3754438"/>
                        <a:ext cx="155733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2"/>
          <p:cNvSpPr txBox="1">
            <a:spLocks noChangeArrowheads="1"/>
          </p:cNvSpPr>
          <p:nvPr/>
        </p:nvSpPr>
        <p:spPr bwMode="auto">
          <a:xfrm>
            <a:off x="4876800" y="3657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using</a:t>
            </a:r>
          </a:p>
        </p:txBody>
      </p:sp>
      <p:graphicFrame>
        <p:nvGraphicFramePr>
          <p:cNvPr id="11273" name="Object 23"/>
          <p:cNvGraphicFramePr>
            <a:graphicFrameLocks noChangeAspect="1"/>
          </p:cNvGraphicFramePr>
          <p:nvPr/>
        </p:nvGraphicFramePr>
        <p:xfrm>
          <a:off x="5715000" y="3733800"/>
          <a:ext cx="914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2" name="Equation" r:id="rId18" imgW="545760" imgH="177480" progId="Equation.3">
                  <p:embed/>
                </p:oleObj>
              </mc:Choice>
              <mc:Fallback>
                <p:oleObj name="Equation" r:id="rId18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9144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4"/>
          <p:cNvGraphicFramePr>
            <a:graphicFrameLocks noChangeAspect="1"/>
          </p:cNvGraphicFramePr>
          <p:nvPr/>
        </p:nvGraphicFramePr>
        <p:xfrm>
          <a:off x="1447800" y="4114800"/>
          <a:ext cx="68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3" name="Equation" r:id="rId19" imgW="368280" imgH="228600" progId="Equation.3">
                  <p:embed/>
                </p:oleObj>
              </mc:Choice>
              <mc:Fallback>
                <p:oleObj name="Equation" r:id="rId19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685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5"/>
          <p:cNvSpPr txBox="1">
            <a:spLocks noChangeArrowheads="1"/>
          </p:cNvSpPr>
          <p:nvPr/>
        </p:nvSpPr>
        <p:spPr bwMode="auto">
          <a:xfrm>
            <a:off x="2057400" y="4114800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Present Approximation – Previous Approximation</a:t>
            </a:r>
          </a:p>
        </p:txBody>
      </p:sp>
      <p:graphicFrame>
        <p:nvGraphicFramePr>
          <p:cNvPr id="11275" name="Object 26"/>
          <p:cNvGraphicFramePr>
            <a:graphicFrameLocks noChangeAspect="1"/>
          </p:cNvGraphicFramePr>
          <p:nvPr/>
        </p:nvGraphicFramePr>
        <p:xfrm>
          <a:off x="1828800" y="4572000"/>
          <a:ext cx="1828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4" name="Equation" r:id="rId21" imgW="1129810" imgH="177723" progId="Equation.3">
                  <p:embed/>
                </p:oleObj>
              </mc:Choice>
              <mc:Fallback>
                <p:oleObj name="Equation" r:id="rId21" imgW="112981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18288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27"/>
          <p:cNvGraphicFramePr>
            <a:graphicFrameLocks noChangeAspect="1"/>
          </p:cNvGraphicFramePr>
          <p:nvPr/>
        </p:nvGraphicFramePr>
        <p:xfrm>
          <a:off x="1828800" y="4953000"/>
          <a:ext cx="12192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5" name="Equation" r:id="rId23" imgW="748975" imgH="177723" progId="Equation.DSMT4">
                  <p:embed/>
                </p:oleObj>
              </mc:Choice>
              <mc:Fallback>
                <p:oleObj name="Equation" r:id="rId23" imgW="748975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121920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17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197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12299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Solution: (cont.)</a:t>
            </a:r>
          </a:p>
        </p:txBody>
      </p:sp>
      <p:sp>
        <p:nvSpPr>
          <p:cNvPr id="12300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600200" y="2743200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3" name="Equation" r:id="rId5" imgW="291973" imgH="228501" progId="Equation.3">
                  <p:embed/>
                </p:oleObj>
              </mc:Choice>
              <mc:Fallback>
                <p:oleObj name="Equation" r:id="rId5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5334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7"/>
          <p:cNvSpPr txBox="1">
            <a:spLocks noChangeArrowheads="1"/>
          </p:cNvSpPr>
          <p:nvPr/>
        </p:nvSpPr>
        <p:spPr bwMode="auto">
          <a:xfrm>
            <a:off x="2362200" y="25146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Approximate Error</a:t>
            </a:r>
          </a:p>
        </p:txBody>
      </p:sp>
      <p:sp>
        <p:nvSpPr>
          <p:cNvPr id="12302" name="Text Box 8"/>
          <p:cNvSpPr txBox="1">
            <a:spLocks noChangeArrowheads="1"/>
          </p:cNvSpPr>
          <p:nvPr/>
        </p:nvSpPr>
        <p:spPr bwMode="auto">
          <a:xfrm>
            <a:off x="2209800" y="29718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Present Approximation</a:t>
            </a:r>
          </a:p>
        </p:txBody>
      </p:sp>
      <p:sp>
        <p:nvSpPr>
          <p:cNvPr id="12303" name="Line 9"/>
          <p:cNvSpPr>
            <a:spLocks noChangeShapeType="1"/>
          </p:cNvSpPr>
          <p:nvPr/>
        </p:nvSpPr>
        <p:spPr bwMode="auto">
          <a:xfrm>
            <a:off x="2286000" y="2971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4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1" name="Object 10"/>
          <p:cNvGraphicFramePr>
            <a:graphicFrameLocks noChangeAspect="1"/>
          </p:cNvGraphicFramePr>
          <p:nvPr/>
        </p:nvGraphicFramePr>
        <p:xfrm>
          <a:off x="1905000" y="3429000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4" name="Equation" r:id="rId7" imgW="799753" imgH="393529" progId="Equation.3">
                  <p:embed/>
                </p:oleObj>
              </mc:Choice>
              <mc:Fallback>
                <p:oleObj name="Equation" r:id="rId7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12954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13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2" name="Object 12"/>
          <p:cNvGraphicFramePr>
            <a:graphicFrameLocks noChangeAspect="1"/>
          </p:cNvGraphicFramePr>
          <p:nvPr/>
        </p:nvGraphicFramePr>
        <p:xfrm>
          <a:off x="3276600" y="3581400"/>
          <a:ext cx="1371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5" name="Equation" r:id="rId9" imgW="825142" imgH="177723" progId="Equation.3">
                  <p:embed/>
                </p:oleObj>
              </mc:Choice>
              <mc:Fallback>
                <p:oleObj name="Equation" r:id="rId9" imgW="825142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1400"/>
                        <a:ext cx="1371600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4"/>
          <p:cNvSpPr txBox="1">
            <a:spLocks noChangeArrowheads="1"/>
          </p:cNvSpPr>
          <p:nvPr/>
        </p:nvSpPr>
        <p:spPr bwMode="auto">
          <a:xfrm>
            <a:off x="914400" y="4114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as a percentage,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3" name="Object 15"/>
          <p:cNvGraphicFramePr>
            <a:graphicFrameLocks noChangeAspect="1"/>
          </p:cNvGraphicFramePr>
          <p:nvPr/>
        </p:nvGraphicFramePr>
        <p:xfrm>
          <a:off x="1600200" y="4572000"/>
          <a:ext cx="41624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6" name="Equation" r:id="rId11" imgW="2234880" imgH="228600" progId="Equation.3">
                  <p:embed/>
                </p:oleObj>
              </mc:Choice>
              <mc:Fallback>
                <p:oleObj name="Equation" r:id="rId11" imgW="223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41624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Rectangle 18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9" name="Text Box 19"/>
          <p:cNvSpPr txBox="1">
            <a:spLocks noChangeArrowheads="1"/>
          </p:cNvSpPr>
          <p:nvPr/>
        </p:nvSpPr>
        <p:spPr bwMode="auto">
          <a:xfrm>
            <a:off x="914400" y="4953000"/>
            <a:ext cx="762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Absolute relative approximate errors may also need to be calculated,</a:t>
            </a:r>
          </a:p>
        </p:txBody>
      </p:sp>
      <p:sp>
        <p:nvSpPr>
          <p:cNvPr id="12310" name="Rectangle 2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4" name="Object 20"/>
          <p:cNvGraphicFramePr>
            <a:graphicFrameLocks noChangeAspect="1"/>
          </p:cNvGraphicFramePr>
          <p:nvPr/>
        </p:nvGraphicFramePr>
        <p:xfrm>
          <a:off x="1600200" y="5791200"/>
          <a:ext cx="1828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7" name="Equation" r:id="rId13" imgW="1117115" imgH="253890" progId="Equation.3">
                  <p:embed/>
                </p:oleObj>
              </mc:Choice>
              <mc:Fallback>
                <p:oleObj name="Equation" r:id="rId13" imgW="111711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91200"/>
                        <a:ext cx="18288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5" name="Object 22"/>
          <p:cNvGraphicFramePr>
            <a:graphicFrameLocks noChangeAspect="1"/>
          </p:cNvGraphicFramePr>
          <p:nvPr/>
        </p:nvGraphicFramePr>
        <p:xfrm>
          <a:off x="3419475" y="5849938"/>
          <a:ext cx="23463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8" name="Equation" r:id="rId15" imgW="1511280" imgH="203040" progId="Equation.DSMT4">
                  <p:embed/>
                </p:oleObj>
              </mc:Choice>
              <mc:Fallback>
                <p:oleObj name="Equation" r:id="rId15" imgW="1511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849938"/>
                        <a:ext cx="234632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0429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977900"/>
            <a:ext cx="7785100" cy="180975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Tahoma" charset="0"/>
              </a:rPr>
              <a:t/>
            </a:r>
            <a:br>
              <a:rPr lang="en-US" sz="4800" dirty="0">
                <a:latin typeface="Tahoma" charset="0"/>
              </a:rPr>
            </a:br>
            <a:r>
              <a:rPr lang="en-US" sz="4800" dirty="0">
                <a:latin typeface="Tahoma" charset="0"/>
              </a:rPr>
              <a:t>    </a:t>
            </a:r>
            <a:r>
              <a:rPr lang="en-US" sz="4800" dirty="0" smtClean="0">
                <a:latin typeface="Tahoma" charset="0"/>
              </a:rPr>
              <a:t>Taylor &amp; </a:t>
            </a:r>
            <a:r>
              <a:rPr lang="en-US" sz="4800" dirty="0" err="1" smtClean="0">
                <a:latin typeface="Tahoma" charset="0"/>
              </a:rPr>
              <a:t>Maclaurin</a:t>
            </a:r>
            <a:r>
              <a:rPr lang="en-US" sz="4800" dirty="0" smtClean="0">
                <a:latin typeface="Tahoma" charset="0"/>
              </a:rPr>
              <a:t> Series (Revisited)</a:t>
            </a:r>
            <a:r>
              <a:rPr lang="en-US" sz="4000" dirty="0">
                <a:latin typeface="Tahoma" charset="0"/>
              </a:rPr>
              <a:t/>
            </a:r>
            <a:br>
              <a:rPr lang="en-US" sz="4000" dirty="0">
                <a:latin typeface="Tahoma" charset="0"/>
              </a:rPr>
            </a:br>
            <a:endParaRPr lang="en-US" sz="40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359478"/>
            <a:ext cx="2501900" cy="3038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5434568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Brook Taylor(</a:t>
            </a:r>
            <a:r>
              <a:rPr lang="en-US" dirty="0"/>
              <a:t>1685-1731)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0" y="2343150"/>
            <a:ext cx="2501073" cy="3075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1900" y="5435600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Colin </a:t>
            </a:r>
            <a:r>
              <a:rPr lang="fi-FI" dirty="0" err="1"/>
              <a:t>Maclaurin</a:t>
            </a:r>
            <a:r>
              <a:rPr lang="fi-FI" dirty="0"/>
              <a:t> (1698–1746)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72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Why</a:t>
            </a:r>
            <a:r>
              <a:rPr lang="en-US" sz="3600" dirty="0" smtClean="0"/>
              <a:t> do we measure?</a:t>
            </a:r>
          </a:p>
          <a:p>
            <a:endParaRPr lang="en-US" sz="3600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What</a:t>
            </a:r>
            <a:r>
              <a:rPr lang="en-US" sz="3600" dirty="0" smtClean="0"/>
              <a:t> do we measure?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How</a:t>
            </a:r>
            <a:r>
              <a:rPr lang="en-US" sz="3600" dirty="0" smtClean="0"/>
              <a:t> do we measure?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Taylor series?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1143000" y="1701800"/>
            <a:ext cx="746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/>
              <a:t>Some examples of Taylor series which you must have seen</a:t>
            </a:r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994209"/>
              </p:ext>
            </p:extLst>
          </p:nvPr>
        </p:nvGraphicFramePr>
        <p:xfrm>
          <a:off x="1905000" y="2489200"/>
          <a:ext cx="320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0" name="Equation" r:id="rId4" imgW="1841500" imgH="419100" progId="Equation.3">
                  <p:embed/>
                </p:oleObj>
              </mc:Choice>
              <mc:Fallback>
                <p:oleObj name="Equation" r:id="rId4" imgW="184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89200"/>
                        <a:ext cx="32004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931514"/>
              </p:ext>
            </p:extLst>
          </p:nvPr>
        </p:nvGraphicFramePr>
        <p:xfrm>
          <a:off x="1828800" y="3358356"/>
          <a:ext cx="3276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1" name="Equation" r:id="rId6" imgW="1828800" imgH="419100" progId="Equation.3">
                  <p:embed/>
                </p:oleObj>
              </mc:Choice>
              <mc:Fallback>
                <p:oleObj name="Equation" r:id="rId6" imgW="1828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8356"/>
                        <a:ext cx="327660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734135"/>
              </p:ext>
            </p:extLst>
          </p:nvPr>
        </p:nvGraphicFramePr>
        <p:xfrm>
          <a:off x="1828800" y="4186237"/>
          <a:ext cx="2667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2" name="Equation" r:id="rId8" imgW="1549400" imgH="419100" progId="Equation.DSMT4">
                  <p:embed/>
                </p:oleObj>
              </mc:Choice>
              <mc:Fallback>
                <p:oleObj name="Equation" r:id="rId8" imgW="154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86237"/>
                        <a:ext cx="26670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71500" y="5330825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As Archimedes would have said, </a:t>
            </a:r>
            <a:r>
              <a:rPr lang="ja-JP" altLang="en-US" sz="2000" b="1" dirty="0">
                <a:solidFill>
                  <a:srgbClr val="FF0000"/>
                </a:solidFill>
              </a:rPr>
              <a:t>“</a:t>
            </a:r>
            <a:r>
              <a:rPr lang="en-US" sz="2000" b="1" i="1" dirty="0">
                <a:solidFill>
                  <a:srgbClr val="FF0000"/>
                </a:solidFill>
              </a:rPr>
              <a:t>Give me the value of the function at a single point, and the value of all (first, second, and so on) its derivatives at that single point, and I can give you the value of the function at any other </a:t>
            </a:r>
            <a:r>
              <a:rPr lang="en-US" sz="2000" b="1" i="1" dirty="0" smtClean="0">
                <a:solidFill>
                  <a:srgbClr val="FF0000"/>
                </a:solidFill>
              </a:rPr>
              <a:t>point</a:t>
            </a:r>
            <a:r>
              <a:rPr lang="en-US" sz="2000" b="1" dirty="0" smtClean="0">
                <a:solidFill>
                  <a:srgbClr val="FF0000"/>
                </a:solidFill>
              </a:rPr>
              <a:t>”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825500" y="4903787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/>
              <a:t>What does this mean in plain English?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General Taylor Series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838200" y="20574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general form of the Taylor series is given by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83242"/>
              </p:ext>
            </p:extLst>
          </p:nvPr>
        </p:nvGraphicFramePr>
        <p:xfrm>
          <a:off x="1892300" y="3302000"/>
          <a:ext cx="472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6" name="Equation" r:id="rId4" imgW="3086100" imgH="393700" progId="Equation.DSMT4">
                  <p:embed/>
                </p:oleObj>
              </mc:Choice>
              <mc:Fallback>
                <p:oleObj name="Equation" r:id="rId4" imgW="3086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302000"/>
                        <a:ext cx="47244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971551" y="4533900"/>
            <a:ext cx="762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/>
              <a:t>provided that all derivatives of f(x) are continuous and exist in the interval [</a:t>
            </a:r>
            <a:r>
              <a:rPr lang="en-US" dirty="0" err="1"/>
              <a:t>x,x+h</a:t>
            </a:r>
            <a:r>
              <a:rPr lang="en-US" dirty="0"/>
              <a:t>] 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Example—Taylor Series</a:t>
            </a:r>
          </a:p>
        </p:txBody>
      </p:sp>
      <p:sp>
        <p:nvSpPr>
          <p:cNvPr id="3087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Find the value of</a:t>
            </a:r>
          </a:p>
        </p:txBody>
      </p:sp>
      <p:sp>
        <p:nvSpPr>
          <p:cNvPr id="30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352800" y="2057400"/>
          <a:ext cx="533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3" name="Equation" r:id="rId4" imgW="317087" imgH="215619" progId="Equation.3">
                  <p:embed/>
                </p:oleObj>
              </mc:Choice>
              <mc:Fallback>
                <p:oleObj name="Equation" r:id="rId4" imgW="317087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533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7"/>
          <p:cNvSpPr txBox="1">
            <a:spLocks noChangeArrowheads="1"/>
          </p:cNvSpPr>
          <p:nvPr/>
        </p:nvSpPr>
        <p:spPr bwMode="auto">
          <a:xfrm>
            <a:off x="3962400" y="198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given that</a:t>
            </a:r>
          </a:p>
        </p:txBody>
      </p:sp>
      <p:sp>
        <p:nvSpPr>
          <p:cNvPr id="3090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5465763" y="2057400"/>
          <a:ext cx="11636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4" name="Equation" r:id="rId6" imgW="723600" imgH="215640" progId="Equation.3">
                  <p:embed/>
                </p:oleObj>
              </mc:Choice>
              <mc:Fallback>
                <p:oleObj name="Equation" r:id="rId6" imgW="723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2057400"/>
                        <a:ext cx="1163637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6684963" y="2057400"/>
          <a:ext cx="11080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5" name="Equation" r:id="rId8" imgW="698400" imgH="215640" progId="Equation.3">
                  <p:embed/>
                </p:oleObj>
              </mc:Choice>
              <mc:Fallback>
                <p:oleObj name="Equation" r:id="rId8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3" y="2057400"/>
                        <a:ext cx="11080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7" name="Object 12"/>
          <p:cNvGraphicFramePr>
            <a:graphicFrameLocks noChangeAspect="1"/>
          </p:cNvGraphicFramePr>
          <p:nvPr/>
        </p:nvGraphicFramePr>
        <p:xfrm>
          <a:off x="971550" y="2438400"/>
          <a:ext cx="11064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6" name="Equation" r:id="rId10" imgW="711000" imgH="215640" progId="Equation.3">
                  <p:embed/>
                </p:oleObj>
              </mc:Choice>
              <mc:Fallback>
                <p:oleObj name="Equation" r:id="rId10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38400"/>
                        <a:ext cx="110648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8" name="Object 14"/>
          <p:cNvGraphicFramePr>
            <a:graphicFrameLocks noChangeAspect="1"/>
          </p:cNvGraphicFramePr>
          <p:nvPr/>
        </p:nvGraphicFramePr>
        <p:xfrm>
          <a:off x="2133600" y="2438400"/>
          <a:ext cx="9906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7" name="Equation" r:id="rId12" imgW="634449" imgH="215713" progId="Equation.3">
                  <p:embed/>
                </p:oleObj>
              </mc:Choice>
              <mc:Fallback>
                <p:oleObj name="Equation" r:id="rId12" imgW="63444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9906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16"/>
          <p:cNvSpPr txBox="1">
            <a:spLocks noChangeArrowheads="1"/>
          </p:cNvSpPr>
          <p:nvPr/>
        </p:nvSpPr>
        <p:spPr bwMode="auto">
          <a:xfrm>
            <a:off x="3200400" y="23622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and all other higher order derivatives</a:t>
            </a:r>
          </a:p>
        </p:txBody>
      </p:sp>
      <p:sp>
        <p:nvSpPr>
          <p:cNvPr id="3095" name="Text Box 17"/>
          <p:cNvSpPr txBox="1">
            <a:spLocks noChangeArrowheads="1"/>
          </p:cNvSpPr>
          <p:nvPr/>
        </p:nvSpPr>
        <p:spPr bwMode="auto">
          <a:xfrm>
            <a:off x="914400" y="2743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of</a:t>
            </a:r>
          </a:p>
        </p:txBody>
      </p:sp>
      <p:graphicFrame>
        <p:nvGraphicFramePr>
          <p:cNvPr id="3079" name="Object 18"/>
          <p:cNvGraphicFramePr>
            <a:graphicFrameLocks noChangeAspect="1"/>
          </p:cNvGraphicFramePr>
          <p:nvPr/>
        </p:nvGraphicFramePr>
        <p:xfrm>
          <a:off x="1371600" y="2819400"/>
          <a:ext cx="555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8" name="Equation" r:id="rId14" imgW="330120" imgH="215640" progId="Equation.3">
                  <p:embed/>
                </p:oleObj>
              </mc:Choice>
              <mc:Fallback>
                <p:oleObj name="Equation" r:id="rId14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5556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19"/>
          <p:cNvSpPr txBox="1">
            <a:spLocks noChangeArrowheads="1"/>
          </p:cNvSpPr>
          <p:nvPr/>
        </p:nvSpPr>
        <p:spPr bwMode="auto">
          <a:xfrm>
            <a:off x="1905000" y="2743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at</a:t>
            </a:r>
          </a:p>
        </p:txBody>
      </p:sp>
      <p:sp>
        <p:nvSpPr>
          <p:cNvPr id="3097" name="Rectangle 2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0" name="Object 20"/>
          <p:cNvGraphicFramePr>
            <a:graphicFrameLocks noChangeAspect="1"/>
          </p:cNvGraphicFramePr>
          <p:nvPr/>
        </p:nvGraphicFramePr>
        <p:xfrm>
          <a:off x="2362200" y="2819400"/>
          <a:ext cx="609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9" name="Equation" r:id="rId16" imgW="368140" imgH="177723" progId="Equation.3">
                  <p:embed/>
                </p:oleObj>
              </mc:Choice>
              <mc:Fallback>
                <p:oleObj name="Equation" r:id="rId16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6096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" name="Text Box 22"/>
          <p:cNvSpPr txBox="1">
            <a:spLocks noChangeArrowheads="1"/>
          </p:cNvSpPr>
          <p:nvPr/>
        </p:nvSpPr>
        <p:spPr bwMode="auto">
          <a:xfrm>
            <a:off x="3048000" y="2743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are zero.</a:t>
            </a:r>
          </a:p>
        </p:txBody>
      </p:sp>
      <p:sp>
        <p:nvSpPr>
          <p:cNvPr id="3099" name="Text Box 23"/>
          <p:cNvSpPr txBox="1">
            <a:spLocks noChangeArrowheads="1"/>
          </p:cNvSpPr>
          <p:nvPr/>
        </p:nvSpPr>
        <p:spPr bwMode="auto">
          <a:xfrm>
            <a:off x="914400" y="3352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Solution:</a:t>
            </a:r>
          </a:p>
        </p:txBody>
      </p:sp>
      <p:sp>
        <p:nvSpPr>
          <p:cNvPr id="3100" name="Rectangle 2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1" name="Object 24"/>
          <p:cNvGraphicFramePr>
            <a:graphicFrameLocks noChangeAspect="1"/>
          </p:cNvGraphicFramePr>
          <p:nvPr/>
        </p:nvGraphicFramePr>
        <p:xfrm>
          <a:off x="1371600" y="3733800"/>
          <a:ext cx="5105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0" name="Equation" r:id="rId18" imgW="3086100" imgH="419100" progId="Equation.3">
                  <p:embed/>
                </p:oleObj>
              </mc:Choice>
              <mc:Fallback>
                <p:oleObj name="Equation" r:id="rId18" imgW="3086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51054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Rectangle 2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2" name="Object 26"/>
          <p:cNvGraphicFramePr>
            <a:graphicFrameLocks noChangeAspect="1"/>
          </p:cNvGraphicFramePr>
          <p:nvPr/>
        </p:nvGraphicFramePr>
        <p:xfrm>
          <a:off x="2057400" y="4343400"/>
          <a:ext cx="609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1" name="Equation" r:id="rId20" imgW="368140" imgH="177723" progId="Equation.3">
                  <p:embed/>
                </p:oleObj>
              </mc:Choice>
              <mc:Fallback>
                <p:oleObj name="Equation" r:id="rId20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6096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Rectangle 2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3" name="Object 28"/>
          <p:cNvGraphicFramePr>
            <a:graphicFrameLocks noChangeAspect="1"/>
          </p:cNvGraphicFramePr>
          <p:nvPr/>
        </p:nvGraphicFramePr>
        <p:xfrm>
          <a:off x="2057400" y="4648200"/>
          <a:ext cx="12319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2" name="Equation" r:id="rId22" imgW="787320" imgH="177480" progId="Equation.DSMT4">
                  <p:embed/>
                </p:oleObj>
              </mc:Choice>
              <mc:Fallback>
                <p:oleObj name="Equation" r:id="rId22" imgW="787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1231900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3" name="Rectangle 3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4107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Solution: (cont.)</a:t>
            </a:r>
          </a:p>
        </p:txBody>
      </p:sp>
      <p:sp>
        <p:nvSpPr>
          <p:cNvPr id="4108" name="Text Box 5"/>
          <p:cNvSpPr txBox="1">
            <a:spLocks noChangeArrowheads="1"/>
          </p:cNvSpPr>
          <p:nvPr/>
        </p:nvSpPr>
        <p:spPr bwMode="auto">
          <a:xfrm>
            <a:off x="838200" y="24384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Since the higher order derivatives are zero,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600200" y="2819400"/>
          <a:ext cx="44196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7" name="Equation" r:id="rId4" imgW="2794000" imgH="419100" progId="Equation.3">
                  <p:embed/>
                </p:oleObj>
              </mc:Choice>
              <mc:Fallback>
                <p:oleObj name="Equation" r:id="rId4" imgW="279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4196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981200" y="3505200"/>
          <a:ext cx="3581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8" name="Equation" r:id="rId6" imgW="2311400" imgH="482600" progId="Equation.3">
                  <p:embed/>
                </p:oleObj>
              </mc:Choice>
              <mc:Fallback>
                <p:oleObj name="Equation" r:id="rId6" imgW="2311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35814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0" name="Object 9"/>
          <p:cNvGraphicFramePr>
            <a:graphicFrameLocks noChangeAspect="1"/>
          </p:cNvGraphicFramePr>
          <p:nvPr/>
        </p:nvGraphicFramePr>
        <p:xfrm>
          <a:off x="2438400" y="4267200"/>
          <a:ext cx="1905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9" name="Equation" r:id="rId8" imgW="1244060" imgH="177723" progId="Equation.3">
                  <p:embed/>
                </p:oleObj>
              </mc:Choice>
              <mc:Fallback>
                <p:oleObj name="Equation" r:id="rId8" imgW="124406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19050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1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1" name="Object 11"/>
          <p:cNvGraphicFramePr>
            <a:graphicFrameLocks noChangeAspect="1"/>
          </p:cNvGraphicFramePr>
          <p:nvPr/>
        </p:nvGraphicFramePr>
        <p:xfrm>
          <a:off x="2438400" y="4648200"/>
          <a:ext cx="6096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0" name="Equation" r:id="rId10" imgW="380670" imgH="177646" progId="Equation.3">
                  <p:embed/>
                </p:oleObj>
              </mc:Choice>
              <mc:Fallback>
                <p:oleObj name="Equation" r:id="rId10" imgW="380670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609600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3"/>
          <p:cNvSpPr txBox="1">
            <a:spLocks noChangeArrowheads="1"/>
          </p:cNvSpPr>
          <p:nvPr/>
        </p:nvSpPr>
        <p:spPr bwMode="auto">
          <a:xfrm>
            <a:off x="762000" y="4953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Note that to find </a:t>
            </a:r>
          </a:p>
        </p:txBody>
      </p:sp>
      <p:graphicFrame>
        <p:nvGraphicFramePr>
          <p:cNvPr id="4102" name="Object 14"/>
          <p:cNvGraphicFramePr>
            <a:graphicFrameLocks noChangeAspect="1"/>
          </p:cNvGraphicFramePr>
          <p:nvPr/>
        </p:nvGraphicFramePr>
        <p:xfrm>
          <a:off x="3124200" y="5029200"/>
          <a:ext cx="533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1" name="Equation" r:id="rId12" imgW="317087" imgH="215619" progId="Equation.3">
                  <p:embed/>
                </p:oleObj>
              </mc:Choice>
              <mc:Fallback>
                <p:oleObj name="Equation" r:id="rId12" imgW="317087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533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5"/>
          <p:cNvSpPr txBox="1">
            <a:spLocks noChangeArrowheads="1"/>
          </p:cNvSpPr>
          <p:nvPr/>
        </p:nvSpPr>
        <p:spPr bwMode="auto">
          <a:xfrm>
            <a:off x="3657600" y="49530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exactly, we only need the value</a:t>
            </a:r>
          </a:p>
        </p:txBody>
      </p:sp>
      <p:sp>
        <p:nvSpPr>
          <p:cNvPr id="4114" name="Text Box 16"/>
          <p:cNvSpPr txBox="1">
            <a:spLocks noChangeArrowheads="1"/>
          </p:cNvSpPr>
          <p:nvPr/>
        </p:nvSpPr>
        <p:spPr bwMode="auto">
          <a:xfrm>
            <a:off x="762000" y="5334000"/>
            <a:ext cx="754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of the function and all its derivatives at some other point, in this case</a:t>
            </a:r>
          </a:p>
        </p:txBody>
      </p:sp>
      <p:sp>
        <p:nvSpPr>
          <p:cNvPr id="4115" name="Rectangle 1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3" name="Object 17"/>
          <p:cNvGraphicFramePr>
            <a:graphicFrameLocks noChangeAspect="1"/>
          </p:cNvGraphicFramePr>
          <p:nvPr/>
        </p:nvGraphicFramePr>
        <p:xfrm>
          <a:off x="3352800" y="5791200"/>
          <a:ext cx="609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2" name="Equation" r:id="rId14" imgW="368140" imgH="177723" progId="Equation.DSMT4">
                  <p:embed/>
                </p:oleObj>
              </mc:Choice>
              <mc:Fallback>
                <p:oleObj name="Equation" r:id="rId14" imgW="36814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91200"/>
                        <a:ext cx="6096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1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Derivation for Maclaurin Series for e</a:t>
            </a:r>
            <a:r>
              <a:rPr lang="en-US" sz="3600" baseline="30000">
                <a:latin typeface="Tahoma" charset="0"/>
              </a:rPr>
              <a:t>x</a:t>
            </a:r>
            <a:endParaRPr lang="en-US" sz="3600">
              <a:latin typeface="Tahoma" charset="0"/>
            </a:endParaRP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Derive the Maclaurin series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133600" y="2514600"/>
          <a:ext cx="2362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2" name="Equation" r:id="rId4" imgW="1549400" imgH="419100" progId="Equation.3">
                  <p:embed/>
                </p:oleObj>
              </mc:Choice>
              <mc:Fallback>
                <p:oleObj name="Equation" r:id="rId4" imgW="1549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23622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609600" y="32004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Maclaurin series is simply the Taylor series about  the point x=0</a:t>
            </a:r>
          </a:p>
        </p:txBody>
      </p:sp>
      <p:graphicFrame>
        <p:nvGraphicFramePr>
          <p:cNvPr id="5123" name="Object 10"/>
          <p:cNvGraphicFramePr>
            <a:graphicFrameLocks noChangeAspect="1"/>
          </p:cNvGraphicFramePr>
          <p:nvPr/>
        </p:nvGraphicFramePr>
        <p:xfrm>
          <a:off x="609600" y="4114800"/>
          <a:ext cx="7848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3" name="Equation" r:id="rId6" imgW="4622800" imgH="419100" progId="Equation.3">
                  <p:embed/>
                </p:oleObj>
              </mc:Choice>
              <mc:Fallback>
                <p:oleObj name="Equation" r:id="rId6" imgW="4622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7848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533400" y="4800600"/>
          <a:ext cx="7848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4" name="Equation" r:id="rId8" imgW="4584700" imgH="419100" progId="Equation.DSMT4">
                  <p:embed/>
                </p:oleObj>
              </mc:Choice>
              <mc:Fallback>
                <p:oleObj name="Equation" r:id="rId8" imgW="4584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78486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Derivation (cont.)</a:t>
            </a:r>
          </a:p>
        </p:txBody>
      </p:sp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Since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676400" y="2133600"/>
          <a:ext cx="4724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2" name="Equation" r:id="rId4" imgW="3009600" imgH="228600" progId="Equation.3">
                  <p:embed/>
                </p:oleObj>
              </mc:Choice>
              <mc:Fallback>
                <p:oleObj name="Equation" r:id="rId4" imgW="30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4724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and</a:t>
            </a: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762000" y="2514600"/>
          <a:ext cx="1447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3" name="Equation" r:id="rId6" imgW="888840" imgH="228600" progId="Equation.3">
                  <p:embed/>
                </p:oleObj>
              </mc:Choice>
              <mc:Fallback>
                <p:oleObj name="Equation" r:id="rId6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14478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838200" y="29718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Maclaurin series is then</a:t>
            </a:r>
          </a:p>
        </p:txBody>
      </p:sp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1262063" y="3505200"/>
          <a:ext cx="39528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4" name="Equation" r:id="rId8" imgW="2400120" imgH="419040" progId="Equation.3">
                  <p:embed/>
                </p:oleObj>
              </mc:Choice>
              <mc:Fallback>
                <p:oleObj name="Equation" r:id="rId8" imgW="240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505200"/>
                        <a:ext cx="39528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1752600" y="4191000"/>
          <a:ext cx="22828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5" name="Equation" r:id="rId10" imgW="1371600" imgH="393480" progId="Equation.3">
                  <p:embed/>
                </p:oleObj>
              </mc:Choice>
              <mc:Fallback>
                <p:oleObj name="Equation" r:id="rId10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1000"/>
                        <a:ext cx="22828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762000" y="4876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So,</a:t>
            </a:r>
          </a:p>
        </p:txBody>
      </p:sp>
      <p:graphicFrame>
        <p:nvGraphicFramePr>
          <p:cNvPr id="6150" name="Object 12"/>
          <p:cNvGraphicFramePr>
            <a:graphicFrameLocks noChangeAspect="1"/>
          </p:cNvGraphicFramePr>
          <p:nvPr/>
        </p:nvGraphicFramePr>
        <p:xfrm>
          <a:off x="1447800" y="5257800"/>
          <a:ext cx="266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6" name="Equation" r:id="rId12" imgW="1600200" imgH="419040" progId="Equation.DSMT4">
                  <p:embed/>
                </p:oleObj>
              </mc:Choice>
              <mc:Fallback>
                <p:oleObj name="Equation" r:id="rId12" imgW="1600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2667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3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76400"/>
            <a:ext cx="8686800" cy="38100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Tahoma" charset="0"/>
              </a:rPr>
              <a:t/>
            </a:r>
            <a:br>
              <a:rPr lang="en-US" sz="4800" dirty="0">
                <a:latin typeface="Tahoma" charset="0"/>
              </a:rPr>
            </a:br>
            <a:r>
              <a:rPr lang="en-US" sz="4800" dirty="0">
                <a:latin typeface="Tahoma" charset="0"/>
              </a:rPr>
              <a:t>Binary Representation</a:t>
            </a:r>
            <a:br>
              <a:rPr lang="en-US" sz="4800" dirty="0">
                <a:latin typeface="Tahoma" charset="0"/>
              </a:rPr>
            </a:br>
            <a:r>
              <a:rPr lang="en-US" sz="4000" dirty="0">
                <a:latin typeface="Tahoma" charset="0"/>
              </a:rPr>
              <a:t/>
            </a:r>
            <a:br>
              <a:rPr lang="en-US" sz="4000" dirty="0">
                <a:latin typeface="Tahoma" charset="0"/>
              </a:rPr>
            </a:br>
            <a:r>
              <a:rPr lang="en-US" sz="4000" dirty="0">
                <a:latin typeface="Tahoma" charset="0"/>
              </a:rPr>
              <a:t/>
            </a:r>
            <a:br>
              <a:rPr lang="en-US" sz="4000" dirty="0">
                <a:latin typeface="Tahoma" charset="0"/>
              </a:rPr>
            </a:br>
            <a:endParaRPr lang="en-US" sz="40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47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conversion types..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41501"/>
            <a:ext cx="8042276" cy="4343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Binary</a:t>
            </a:r>
            <a:r>
              <a:rPr lang="en-US" sz="3600" dirty="0" smtClean="0">
                <a:solidFill>
                  <a:schemeClr val="tx1"/>
                </a:solidFill>
                <a:sym typeface="Wingdings"/>
              </a:rPr>
              <a:t> Decimal</a:t>
            </a:r>
          </a:p>
          <a:p>
            <a:endParaRPr lang="en-US" sz="3600" dirty="0">
              <a:solidFill>
                <a:schemeClr val="tx1"/>
              </a:solidFill>
              <a:sym typeface="Wingdings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sym typeface="Wingdings"/>
              </a:rPr>
              <a:t>DecimalBinary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5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17538"/>
            <a:ext cx="7953375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How a Decimal Number is Represented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304800" y="2667000"/>
          <a:ext cx="8458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0" name="Equation" r:id="rId4" imgW="3200400" imgH="203040" progId="Equation.DSMT4">
                  <p:embed/>
                </p:oleObj>
              </mc:Choice>
              <mc:Fallback>
                <p:oleObj name="Equation" r:id="rId4" imgW="3200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8458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459662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Base 2</a:t>
            </a:r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304800" y="2286000"/>
          <a:ext cx="85915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8" name="Equation" r:id="rId4" imgW="3327120" imgH="736560" progId="Equation.DSMT4">
                  <p:embed/>
                </p:oleObj>
              </mc:Choice>
              <mc:Fallback>
                <p:oleObj name="Equation" r:id="rId4" imgW="33271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5915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charset="0"/>
              </a:rPr>
              <a:t>Why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do we measure </a:t>
            </a:r>
            <a:r>
              <a:rPr lang="en-US" dirty="0">
                <a:latin typeface="Tahoma" charset="0"/>
              </a:rPr>
              <a:t>errors?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983069"/>
            <a:ext cx="8042276" cy="4343400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4000" dirty="0">
                <a:latin typeface="Tahoma" charset="0"/>
              </a:rPr>
              <a:t>1) To determine the accuracy of numerical results.</a:t>
            </a:r>
          </a:p>
          <a:p>
            <a:pPr eaLnBrk="1" hangingPunct="1">
              <a:buFont typeface="Wingdings" charset="0"/>
              <a:buNone/>
            </a:pPr>
            <a:r>
              <a:rPr lang="en-US" sz="4000" dirty="0">
                <a:latin typeface="Tahoma" charset="0"/>
              </a:rPr>
              <a:t>2) To develop stopping criteria for iterative algorithms.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26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Convert Base 10 Integer to binary representation </a:t>
            </a:r>
          </a:p>
        </p:txBody>
      </p:sp>
      <p:sp>
        <p:nvSpPr>
          <p:cNvPr id="3082" name="TextBox 7"/>
          <p:cNvSpPr txBox="1">
            <a:spLocks noChangeArrowheads="1"/>
          </p:cNvSpPr>
          <p:nvPr/>
        </p:nvSpPr>
        <p:spPr bwMode="auto">
          <a:xfrm>
            <a:off x="1066800" y="2133600"/>
            <a:ext cx="685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/>
            <a:r>
              <a:rPr lang="en-US" sz="1800" b="1"/>
              <a:t>Table 1</a:t>
            </a:r>
            <a:r>
              <a:rPr lang="en-US" sz="1800"/>
              <a:t>   Converting a base-10 integer to binary representation.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2590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Quotient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Remainder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5791200" y="2895600"/>
          <a:ext cx="68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0" name="Equation" r:id="rId5" imgW="368280" imgH="228600" progId="Equation.3">
                  <p:embed/>
                </p:oleObj>
              </mc:Choice>
              <mc:Fallback>
                <p:oleObj name="Equation" r:id="rId5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95600"/>
                        <a:ext cx="685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5802313" y="3276600"/>
          <a:ext cx="6619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1" name="Equation" r:id="rId7" imgW="355320" imgH="215640" progId="Equation.3">
                  <p:embed/>
                </p:oleObj>
              </mc:Choice>
              <mc:Fallback>
                <p:oleObj name="Equation" r:id="rId7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276600"/>
                        <a:ext cx="6619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5768975" y="3657600"/>
          <a:ext cx="7318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2" name="Equation" r:id="rId9" imgW="393480" imgH="215640" progId="Equation.3">
                  <p:embed/>
                </p:oleObj>
              </mc:Choice>
              <mc:Fallback>
                <p:oleObj name="Equation" r:id="rId9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657600"/>
                        <a:ext cx="7318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1"/>
          <p:cNvGraphicFramePr>
            <a:graphicFrameLocks noChangeAspect="1"/>
          </p:cNvGraphicFramePr>
          <p:nvPr/>
        </p:nvGraphicFramePr>
        <p:xfrm>
          <a:off x="5791200" y="4038600"/>
          <a:ext cx="68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3" name="Equation" r:id="rId11" imgW="368280" imgH="228600" progId="Equation.3">
                  <p:embed/>
                </p:oleObj>
              </mc:Choice>
              <mc:Fallback>
                <p:oleObj name="Equation" r:id="rId11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685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TextBox 13"/>
          <p:cNvSpPr txBox="1">
            <a:spLocks noChangeArrowheads="1"/>
          </p:cNvSpPr>
          <p:nvPr/>
        </p:nvSpPr>
        <p:spPr bwMode="auto">
          <a:xfrm>
            <a:off x="914400" y="4495800"/>
            <a:ext cx="103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Hence</a:t>
            </a:r>
          </a:p>
        </p:txBody>
      </p:sp>
      <p:sp>
        <p:nvSpPr>
          <p:cNvPr id="31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8" name="Object 14"/>
          <p:cNvGraphicFramePr>
            <a:graphicFrameLocks noChangeAspect="1"/>
          </p:cNvGraphicFramePr>
          <p:nvPr/>
        </p:nvGraphicFramePr>
        <p:xfrm>
          <a:off x="2438400" y="5029200"/>
          <a:ext cx="28194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4" name="Equation" r:id="rId13" imgW="1244600" imgH="457200" progId="Equation.DSMT4">
                  <p:embed/>
                </p:oleObj>
              </mc:Choice>
              <mc:Fallback>
                <p:oleObj name="Equation" r:id="rId13" imgW="1244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28194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30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75169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629" name="Group 62"/>
          <p:cNvGrpSpPr>
            <a:grpSpLocks noChangeAspect="1"/>
          </p:cNvGrpSpPr>
          <p:nvPr/>
        </p:nvGrpSpPr>
        <p:grpSpPr bwMode="auto">
          <a:xfrm>
            <a:off x="1752600" y="533400"/>
            <a:ext cx="5784850" cy="5638800"/>
            <a:chOff x="2160" y="2027"/>
            <a:chExt cx="9110" cy="8880"/>
          </a:xfrm>
        </p:grpSpPr>
        <p:sp>
          <p:nvSpPr>
            <p:cNvPr id="26630" name="AutoShape 85"/>
            <p:cNvSpPr>
              <a:spLocks noChangeAspect="1" noChangeArrowheads="1" noTextEdit="1"/>
            </p:cNvSpPr>
            <p:nvPr/>
          </p:nvSpPr>
          <p:spPr bwMode="auto">
            <a:xfrm>
              <a:off x="2160" y="2027"/>
              <a:ext cx="9110" cy="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Oval 84"/>
            <p:cNvSpPr>
              <a:spLocks noChangeArrowheads="1"/>
            </p:cNvSpPr>
            <p:nvPr/>
          </p:nvSpPr>
          <p:spPr bwMode="auto">
            <a:xfrm>
              <a:off x="5490" y="2372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Start</a:t>
              </a:r>
              <a:endParaRPr lang="en-US"/>
            </a:p>
          </p:txBody>
        </p:sp>
        <p:sp>
          <p:nvSpPr>
            <p:cNvPr id="26632" name="AutoShape 83"/>
            <p:cNvSpPr>
              <a:spLocks noChangeArrowheads="1"/>
            </p:cNvSpPr>
            <p:nvPr/>
          </p:nvSpPr>
          <p:spPr bwMode="auto">
            <a:xfrm>
              <a:off x="4790" y="3290"/>
              <a:ext cx="2520" cy="720"/>
            </a:xfrm>
            <a:prstGeom prst="parallelogram">
              <a:avLst>
                <a:gd name="adj" fmla="val 8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Input (N)</a:t>
              </a:r>
              <a:r>
                <a:rPr lang="en-US" sz="1200" baseline="-30000">
                  <a:cs typeface="Times New Roman" charset="0"/>
                </a:rPr>
                <a:t>10</a:t>
              </a:r>
              <a:endParaRPr lang="en-US"/>
            </a:p>
          </p:txBody>
        </p:sp>
        <p:sp>
          <p:nvSpPr>
            <p:cNvPr id="26633" name="Rectangle 82"/>
            <p:cNvSpPr>
              <a:spLocks noChangeArrowheads="1"/>
            </p:cNvSpPr>
            <p:nvPr/>
          </p:nvSpPr>
          <p:spPr bwMode="auto">
            <a:xfrm>
              <a:off x="5370" y="4352"/>
              <a:ext cx="1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    i = 0</a:t>
              </a:r>
              <a:endParaRPr lang="en-US"/>
            </a:p>
          </p:txBody>
        </p:sp>
        <p:sp>
          <p:nvSpPr>
            <p:cNvPr id="26634" name="Rectangle 81"/>
            <p:cNvSpPr>
              <a:spLocks noChangeArrowheads="1"/>
            </p:cNvSpPr>
            <p:nvPr/>
          </p:nvSpPr>
          <p:spPr bwMode="auto">
            <a:xfrm>
              <a:off x="4610" y="5312"/>
              <a:ext cx="3525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 dirty="0">
                  <a:cs typeface="Times New Roman" charset="0"/>
                </a:rPr>
                <a:t>Divide N by 2 to get quotient Q &amp; remainder R</a:t>
              </a:r>
              <a:endParaRPr lang="en-US" dirty="0"/>
            </a:p>
          </p:txBody>
        </p:sp>
        <p:sp>
          <p:nvSpPr>
            <p:cNvPr id="26635" name="Rectangle 80"/>
            <p:cNvSpPr>
              <a:spLocks noChangeArrowheads="1"/>
            </p:cNvSpPr>
            <p:nvPr/>
          </p:nvSpPr>
          <p:spPr bwMode="auto">
            <a:xfrm>
              <a:off x="5390" y="6587"/>
              <a:ext cx="14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a</a:t>
              </a:r>
              <a:r>
                <a:rPr lang="en-US" sz="1200" baseline="-30000">
                  <a:cs typeface="Times New Roman" charset="0"/>
                </a:rPr>
                <a:t>i</a:t>
              </a:r>
              <a:r>
                <a:rPr lang="en-US" sz="1200">
                  <a:cs typeface="Times New Roman" charset="0"/>
                </a:rPr>
                <a:t> = R</a:t>
              </a:r>
              <a:endParaRPr lang="en-US"/>
            </a:p>
          </p:txBody>
        </p:sp>
        <p:sp>
          <p:nvSpPr>
            <p:cNvPr id="26636" name="AutoShape 79"/>
            <p:cNvSpPr>
              <a:spLocks noChangeArrowheads="1"/>
            </p:cNvSpPr>
            <p:nvPr/>
          </p:nvSpPr>
          <p:spPr bwMode="auto">
            <a:xfrm>
              <a:off x="4890" y="7665"/>
              <a:ext cx="267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200">
                  <a:cs typeface="Times New Roman" charset="0"/>
                </a:rPr>
                <a:t>Is Q = 0?</a:t>
              </a:r>
              <a:endParaRPr lang="en-US" sz="1200"/>
            </a:p>
          </p:txBody>
        </p:sp>
        <p:sp>
          <p:nvSpPr>
            <p:cNvPr id="26637" name="AutoShape 78"/>
            <p:cNvSpPr>
              <a:spLocks noChangeArrowheads="1"/>
            </p:cNvSpPr>
            <p:nvPr/>
          </p:nvSpPr>
          <p:spPr bwMode="auto">
            <a:xfrm>
              <a:off x="4970" y="9242"/>
              <a:ext cx="2340" cy="72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n = i</a:t>
              </a:r>
              <a:endParaRPr lang="en-US" sz="900"/>
            </a:p>
            <a:p>
              <a:pPr algn="just" eaLnBrk="0" hangingPunct="0"/>
              <a:r>
                <a:rPr lang="en-US" sz="1200">
                  <a:cs typeface="Times New Roman" charset="0"/>
                </a:rPr>
                <a:t>(N)</a:t>
              </a:r>
              <a:r>
                <a:rPr lang="en-US" sz="1200" baseline="-30000">
                  <a:cs typeface="Times New Roman" charset="0"/>
                </a:rPr>
                <a:t>10</a:t>
              </a:r>
              <a:r>
                <a:rPr lang="en-US" sz="1200">
                  <a:cs typeface="Times New Roman" charset="0"/>
                </a:rPr>
                <a:t> = (a</a:t>
              </a:r>
              <a:r>
                <a:rPr lang="en-US" sz="1200" baseline="-30000">
                  <a:cs typeface="Times New Roman" charset="0"/>
                </a:rPr>
                <a:t>n</a:t>
              </a:r>
              <a:r>
                <a:rPr lang="en-US" sz="1200">
                  <a:cs typeface="Times New Roman" charset="0"/>
                </a:rPr>
                <a:t>. . .a</a:t>
              </a:r>
              <a:r>
                <a:rPr lang="en-US" sz="1200" baseline="-30000">
                  <a:cs typeface="Times New Roman" charset="0"/>
                </a:rPr>
                <a:t>0</a:t>
              </a:r>
              <a:r>
                <a:rPr lang="en-US" sz="1200">
                  <a:cs typeface="Times New Roman" charset="0"/>
                </a:rPr>
                <a:t>)</a:t>
              </a:r>
              <a:r>
                <a:rPr lang="en-US" sz="1200" baseline="-30000">
                  <a:cs typeface="Times New Roman" charset="0"/>
                </a:rPr>
                <a:t>2</a:t>
              </a:r>
              <a:endParaRPr lang="en-US"/>
            </a:p>
          </p:txBody>
        </p:sp>
        <p:sp>
          <p:nvSpPr>
            <p:cNvPr id="26638" name="Oval 77"/>
            <p:cNvSpPr>
              <a:spLocks noChangeArrowheads="1"/>
            </p:cNvSpPr>
            <p:nvPr/>
          </p:nvSpPr>
          <p:spPr bwMode="auto">
            <a:xfrm>
              <a:off x="5485" y="10367"/>
              <a:ext cx="1465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 dirty="0">
                  <a:cs typeface="Times New Roman" charset="0"/>
                </a:rPr>
                <a:t>STOP</a:t>
              </a:r>
              <a:endParaRPr lang="en-US" dirty="0"/>
            </a:p>
          </p:txBody>
        </p:sp>
        <p:cxnSp>
          <p:nvCxnSpPr>
            <p:cNvPr id="26639" name="AutoShape 76"/>
            <p:cNvCxnSpPr>
              <a:cxnSpLocks noChangeShapeType="1"/>
            </p:cNvCxnSpPr>
            <p:nvPr/>
          </p:nvCxnSpPr>
          <p:spPr bwMode="auto">
            <a:xfrm>
              <a:off x="6140" y="2912"/>
              <a:ext cx="10" cy="3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AutoShape 75"/>
            <p:cNvCxnSpPr>
              <a:cxnSpLocks noChangeShapeType="1"/>
            </p:cNvCxnSpPr>
            <p:nvPr/>
          </p:nvCxnSpPr>
          <p:spPr bwMode="auto">
            <a:xfrm>
              <a:off x="6150" y="4010"/>
              <a:ext cx="1" cy="3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74"/>
            <p:cNvCxnSpPr>
              <a:cxnSpLocks noChangeShapeType="1"/>
            </p:cNvCxnSpPr>
            <p:nvPr/>
          </p:nvCxnSpPr>
          <p:spPr bwMode="auto">
            <a:xfrm>
              <a:off x="6140" y="4892"/>
              <a:ext cx="1" cy="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AutoShape 73"/>
            <p:cNvCxnSpPr>
              <a:cxnSpLocks noChangeShapeType="1"/>
            </p:cNvCxnSpPr>
            <p:nvPr/>
          </p:nvCxnSpPr>
          <p:spPr bwMode="auto">
            <a:xfrm flipH="1">
              <a:off x="6101" y="6213"/>
              <a:ext cx="9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72"/>
            <p:cNvCxnSpPr>
              <a:cxnSpLocks noChangeShapeType="1"/>
            </p:cNvCxnSpPr>
            <p:nvPr/>
          </p:nvCxnSpPr>
          <p:spPr bwMode="auto">
            <a:xfrm>
              <a:off x="6149" y="7157"/>
              <a:ext cx="1" cy="5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AutoShape 71"/>
            <p:cNvCxnSpPr>
              <a:cxnSpLocks noChangeShapeType="1"/>
            </p:cNvCxnSpPr>
            <p:nvPr/>
          </p:nvCxnSpPr>
          <p:spPr bwMode="auto">
            <a:xfrm flipH="1">
              <a:off x="6150" y="8565"/>
              <a:ext cx="1" cy="6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AutoShape 70"/>
            <p:cNvCxnSpPr>
              <a:cxnSpLocks noChangeShapeType="1"/>
            </p:cNvCxnSpPr>
            <p:nvPr/>
          </p:nvCxnSpPr>
          <p:spPr bwMode="auto">
            <a:xfrm flipH="1">
              <a:off x="6125" y="9962"/>
              <a:ext cx="15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6" name="Rectangle 69"/>
            <p:cNvSpPr>
              <a:spLocks noChangeArrowheads="1"/>
            </p:cNvSpPr>
            <p:nvPr/>
          </p:nvSpPr>
          <p:spPr bwMode="auto">
            <a:xfrm>
              <a:off x="8135" y="3290"/>
              <a:ext cx="2880" cy="10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>
                  <a:cs typeface="Times New Roman" charset="0"/>
                </a:rPr>
                <a:t>Integer N to be converted to binary format</a:t>
              </a:r>
              <a:endParaRPr lang="en-US"/>
            </a:p>
          </p:txBody>
        </p:sp>
        <p:sp>
          <p:nvSpPr>
            <p:cNvPr id="26647" name="Line 68"/>
            <p:cNvSpPr>
              <a:spLocks noChangeShapeType="1"/>
            </p:cNvSpPr>
            <p:nvPr/>
          </p:nvSpPr>
          <p:spPr bwMode="auto">
            <a:xfrm>
              <a:off x="6950" y="3650"/>
              <a:ext cx="11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Rectangle 67"/>
            <p:cNvSpPr>
              <a:spLocks noChangeArrowheads="1"/>
            </p:cNvSpPr>
            <p:nvPr/>
          </p:nvSpPr>
          <p:spPr bwMode="auto">
            <a:xfrm>
              <a:off x="2590" y="6465"/>
              <a:ext cx="1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i=i+1,N=Q</a:t>
              </a:r>
              <a:endParaRPr lang="en-US"/>
            </a:p>
          </p:txBody>
        </p:sp>
        <p:cxnSp>
          <p:nvCxnSpPr>
            <p:cNvPr id="26649" name="AutoShape 66"/>
            <p:cNvCxnSpPr>
              <a:cxnSpLocks noChangeShapeType="1"/>
            </p:cNvCxnSpPr>
            <p:nvPr/>
          </p:nvCxnSpPr>
          <p:spPr bwMode="auto">
            <a:xfrm rot="10800000">
              <a:off x="3360" y="7005"/>
              <a:ext cx="1530" cy="111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0" name="AutoShape 65"/>
            <p:cNvCxnSpPr>
              <a:cxnSpLocks noChangeShapeType="1"/>
            </p:cNvCxnSpPr>
            <p:nvPr/>
          </p:nvCxnSpPr>
          <p:spPr bwMode="auto">
            <a:xfrm rot="10800000" flipV="1">
              <a:off x="3360" y="5763"/>
              <a:ext cx="1250" cy="70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1" name="Text Box 64"/>
            <p:cNvSpPr txBox="1">
              <a:spLocks noChangeArrowheads="1"/>
            </p:cNvSpPr>
            <p:nvPr/>
          </p:nvSpPr>
          <p:spPr bwMode="auto">
            <a:xfrm>
              <a:off x="3730" y="7575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just"/>
              <a:r>
                <a:rPr lang="en-US" sz="1200">
                  <a:cs typeface="Times New Roman" charset="0"/>
                </a:rPr>
                <a:t>No</a:t>
              </a:r>
              <a:endParaRPr lang="en-US"/>
            </a:p>
          </p:txBody>
        </p:sp>
        <p:sp>
          <p:nvSpPr>
            <p:cNvPr id="26652" name="Text Box 63"/>
            <p:cNvSpPr txBox="1">
              <a:spLocks noChangeArrowheads="1"/>
            </p:cNvSpPr>
            <p:nvPr/>
          </p:nvSpPr>
          <p:spPr bwMode="auto">
            <a:xfrm>
              <a:off x="6230" y="8565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just"/>
              <a:r>
                <a:rPr lang="en-US" sz="1200">
                  <a:cs typeface="Times New Roman" charset="0"/>
                </a:rPr>
                <a:t>Yes</a:t>
              </a: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2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0"/>
          <p:cNvSpPr txBox="1">
            <a:spLocks noChangeArrowheads="1"/>
          </p:cNvSpPr>
          <p:nvPr/>
        </p:nvSpPr>
        <p:spPr bwMode="auto">
          <a:xfrm>
            <a:off x="254000" y="357188"/>
            <a:ext cx="8750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accent1"/>
                </a:solidFill>
                <a:latin typeface="Times New Roman" charset="0"/>
              </a:rPr>
              <a:t>Fractional Decimal Number to Binary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2362200"/>
          <a:ext cx="6553200" cy="175260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  <a:gridCol w="1638300"/>
                <a:gridCol w="1638300"/>
              </a:tblGrid>
              <a:tr h="58420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Number after</a:t>
                      </a:r>
                    </a:p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decimal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Number before</a:t>
                      </a:r>
                    </a:p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decimal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0.375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0.375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42" name="Rectangle 14"/>
          <p:cNvSpPr>
            <a:spLocks noChangeArrowheads="1"/>
          </p:cNvSpPr>
          <p:nvPr/>
        </p:nvSpPr>
        <p:spPr bwMode="auto">
          <a:xfrm>
            <a:off x="824006" y="1516856"/>
            <a:ext cx="8446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hangingPunct="0"/>
            <a:r>
              <a:rPr lang="en-US" sz="2000" b="1" dirty="0">
                <a:cs typeface="Tahoma" charset="0"/>
              </a:rPr>
              <a:t>Table 2</a:t>
            </a:r>
            <a:r>
              <a:rPr lang="en-US" sz="2000" dirty="0">
                <a:cs typeface="Tahoma" charset="0"/>
              </a:rPr>
              <a:t>.  Converting a base-10 fraction to binary representation</a:t>
            </a:r>
            <a:r>
              <a:rPr lang="en-US" sz="2000" dirty="0"/>
              <a:t>.</a:t>
            </a:r>
          </a:p>
        </p:txBody>
      </p:sp>
      <p:graphicFrame>
        <p:nvGraphicFramePr>
          <p:cNvPr id="4098" name="Object 14"/>
          <p:cNvGraphicFramePr>
            <a:graphicFrameLocks noChangeAspect="1"/>
          </p:cNvGraphicFramePr>
          <p:nvPr/>
        </p:nvGraphicFramePr>
        <p:xfrm>
          <a:off x="6324600" y="2895600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0" name="Equation" r:id="rId4" imgW="431640" imgH="215640" progId="Equation.3">
                  <p:embed/>
                </p:oleObj>
              </mc:Choice>
              <mc:Fallback>
                <p:oleObj name="Equation" r:id="rId4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95600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6"/>
          <p:cNvGraphicFramePr>
            <a:graphicFrameLocks noChangeAspect="1"/>
          </p:cNvGraphicFramePr>
          <p:nvPr/>
        </p:nvGraphicFramePr>
        <p:xfrm>
          <a:off x="6303963" y="3200400"/>
          <a:ext cx="727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1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3200400"/>
                        <a:ext cx="7270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7"/>
          <p:cNvGraphicFramePr>
            <a:graphicFrameLocks noChangeAspect="1"/>
          </p:cNvGraphicFramePr>
          <p:nvPr/>
        </p:nvGraphicFramePr>
        <p:xfrm>
          <a:off x="6334125" y="3505200"/>
          <a:ext cx="6651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2" name="Equation" r:id="rId8" imgW="419040" imgH="228600" progId="Equation.3">
                  <p:embed/>
                </p:oleObj>
              </mc:Choice>
              <mc:Fallback>
                <p:oleObj name="Equation" r:id="rId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505200"/>
                        <a:ext cx="6651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6324600" y="3771900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3" name="Equation" r:id="rId10" imgW="431640" imgH="215640" progId="Equation.3">
                  <p:embed/>
                </p:oleObj>
              </mc:Choice>
              <mc:Fallback>
                <p:oleObj name="Equation" r:id="rId10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71900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3" name="TextBox 20"/>
          <p:cNvSpPr txBox="1">
            <a:spLocks noChangeArrowheads="1"/>
          </p:cNvSpPr>
          <p:nvPr/>
        </p:nvSpPr>
        <p:spPr bwMode="auto">
          <a:xfrm>
            <a:off x="1066800" y="4267200"/>
            <a:ext cx="103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Hence</a:t>
            </a:r>
          </a:p>
        </p:txBody>
      </p:sp>
      <p:sp>
        <p:nvSpPr>
          <p:cNvPr id="41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1676400" y="4724400"/>
          <a:ext cx="4546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4" name="Equation" r:id="rId12" imgW="1701800" imgH="457200" progId="Equation.3">
                  <p:embed/>
                </p:oleObj>
              </mc:Choice>
              <mc:Fallback>
                <p:oleObj name="Equation" r:id="rId12" imgW="170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4546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21"/>
          <p:cNvGraphicFramePr>
            <a:graphicFrameLocks noChangeAspect="1"/>
          </p:cNvGraphicFramePr>
          <p:nvPr/>
        </p:nvGraphicFramePr>
        <p:xfrm>
          <a:off x="1600200" y="2913063"/>
          <a:ext cx="10668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5" name="Equation" r:id="rId14" imgW="660240" imgH="177480" progId="Equation.3">
                  <p:embed/>
                </p:oleObj>
              </mc:Choice>
              <mc:Fallback>
                <p:oleObj name="Equation" r:id="rId14" imgW="660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13063"/>
                        <a:ext cx="10668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22"/>
          <p:cNvGraphicFramePr>
            <a:graphicFrameLocks noChangeAspect="1"/>
          </p:cNvGraphicFramePr>
          <p:nvPr/>
        </p:nvGraphicFramePr>
        <p:xfrm>
          <a:off x="1676400" y="3217863"/>
          <a:ext cx="9445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6" name="Equation" r:id="rId16" imgW="583920" imgH="177480" progId="Equation.3">
                  <p:embed/>
                </p:oleObj>
              </mc:Choice>
              <mc:Fallback>
                <p:oleObj name="Equation" r:id="rId16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17863"/>
                        <a:ext cx="9445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23"/>
          <p:cNvGraphicFramePr>
            <a:graphicFrameLocks noChangeAspect="1"/>
          </p:cNvGraphicFramePr>
          <p:nvPr/>
        </p:nvGraphicFramePr>
        <p:xfrm>
          <a:off x="1770063" y="3522663"/>
          <a:ext cx="8207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7" name="Equation" r:id="rId18" imgW="507960" imgH="177480" progId="Equation.3">
                  <p:embed/>
                </p:oleObj>
              </mc:Choice>
              <mc:Fallback>
                <p:oleObj name="Equation" r:id="rId18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522663"/>
                        <a:ext cx="8207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24"/>
          <p:cNvGraphicFramePr>
            <a:graphicFrameLocks noChangeAspect="1"/>
          </p:cNvGraphicFramePr>
          <p:nvPr/>
        </p:nvGraphicFramePr>
        <p:xfrm>
          <a:off x="1817688" y="3810000"/>
          <a:ext cx="6969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8" name="Equation" r:id="rId20" imgW="431640" imgH="177480" progId="Equation.DSMT4">
                  <p:embed/>
                </p:oleObj>
              </mc:Choice>
              <mc:Fallback>
                <p:oleObj name="Equation" r:id="rId20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3810000"/>
                        <a:ext cx="6969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9"/>
          <p:cNvGrpSpPr>
            <a:grpSpLocks noChangeAspect="1"/>
          </p:cNvGrpSpPr>
          <p:nvPr/>
        </p:nvGrpSpPr>
        <p:grpSpPr bwMode="auto">
          <a:xfrm>
            <a:off x="1828800" y="685800"/>
            <a:ext cx="5626100" cy="5732463"/>
            <a:chOff x="1980" y="2168"/>
            <a:chExt cx="8860" cy="9027"/>
          </a:xfrm>
        </p:grpSpPr>
        <p:sp>
          <p:nvSpPr>
            <p:cNvPr id="5130" name="AutoShape 84"/>
            <p:cNvSpPr>
              <a:spLocks noChangeAspect="1" noChangeArrowheads="1" noTextEdit="1"/>
            </p:cNvSpPr>
            <p:nvPr/>
          </p:nvSpPr>
          <p:spPr bwMode="auto">
            <a:xfrm>
              <a:off x="1980" y="2168"/>
              <a:ext cx="8860" cy="9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Oval 83"/>
            <p:cNvSpPr>
              <a:spLocks noChangeArrowheads="1"/>
            </p:cNvSpPr>
            <p:nvPr/>
          </p:nvSpPr>
          <p:spPr bwMode="auto">
            <a:xfrm>
              <a:off x="5060" y="2168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Start</a:t>
              </a:r>
              <a:endParaRPr lang="en-US"/>
            </a:p>
          </p:txBody>
        </p:sp>
        <p:sp>
          <p:nvSpPr>
            <p:cNvPr id="5132" name="AutoShape 82"/>
            <p:cNvSpPr>
              <a:spLocks noChangeArrowheads="1"/>
            </p:cNvSpPr>
            <p:nvPr/>
          </p:nvSpPr>
          <p:spPr bwMode="auto">
            <a:xfrm>
              <a:off x="4360" y="2960"/>
              <a:ext cx="2520" cy="720"/>
            </a:xfrm>
            <a:prstGeom prst="parallelogram">
              <a:avLst>
                <a:gd name="adj" fmla="val 8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Input (F)</a:t>
              </a:r>
              <a:r>
                <a:rPr lang="en-US" sz="1200" baseline="-30000">
                  <a:cs typeface="Times New Roman" charset="0"/>
                </a:rPr>
                <a:t>10</a:t>
              </a:r>
              <a:endParaRPr lang="en-US"/>
            </a:p>
          </p:txBody>
        </p:sp>
        <p:sp>
          <p:nvSpPr>
            <p:cNvPr id="5133" name="Rectangle 80"/>
            <p:cNvSpPr>
              <a:spLocks noChangeArrowheads="1"/>
            </p:cNvSpPr>
            <p:nvPr/>
          </p:nvSpPr>
          <p:spPr bwMode="auto">
            <a:xfrm>
              <a:off x="5210" y="4070"/>
              <a:ext cx="924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134" name="Rectangle 79"/>
            <p:cNvSpPr>
              <a:spLocks noChangeArrowheads="1"/>
            </p:cNvSpPr>
            <p:nvPr/>
          </p:nvSpPr>
          <p:spPr bwMode="auto">
            <a:xfrm>
              <a:off x="4180" y="4985"/>
              <a:ext cx="302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Multiply F by 2 to get number before decimal, S and after decimal, T</a:t>
              </a:r>
              <a:endParaRPr lang="en-US"/>
            </a:p>
          </p:txBody>
        </p:sp>
        <p:sp>
          <p:nvSpPr>
            <p:cNvPr id="5135" name="Rectangle 78"/>
            <p:cNvSpPr>
              <a:spLocks noChangeArrowheads="1"/>
            </p:cNvSpPr>
            <p:nvPr/>
          </p:nvSpPr>
          <p:spPr bwMode="auto">
            <a:xfrm>
              <a:off x="4980" y="6629"/>
              <a:ext cx="14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a</a:t>
              </a:r>
              <a:r>
                <a:rPr lang="en-US" sz="1200" baseline="-30000">
                  <a:cs typeface="Times New Roman" charset="0"/>
                </a:rPr>
                <a:t>i</a:t>
              </a:r>
              <a:r>
                <a:rPr lang="en-US" sz="1200">
                  <a:cs typeface="Times New Roman" charset="0"/>
                </a:rPr>
                <a:t> = R</a:t>
              </a:r>
              <a:endParaRPr lang="en-US"/>
            </a:p>
          </p:txBody>
        </p:sp>
        <p:sp>
          <p:nvSpPr>
            <p:cNvPr id="5136" name="AutoShape 77"/>
            <p:cNvSpPr>
              <a:spLocks noChangeArrowheads="1"/>
            </p:cNvSpPr>
            <p:nvPr/>
          </p:nvSpPr>
          <p:spPr bwMode="auto">
            <a:xfrm>
              <a:off x="4500" y="7730"/>
              <a:ext cx="2519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Is T =0?</a:t>
              </a:r>
              <a:endParaRPr lang="en-US"/>
            </a:p>
          </p:txBody>
        </p:sp>
        <p:sp>
          <p:nvSpPr>
            <p:cNvPr id="5137" name="AutoShape 76"/>
            <p:cNvSpPr>
              <a:spLocks noChangeArrowheads="1"/>
            </p:cNvSpPr>
            <p:nvPr/>
          </p:nvSpPr>
          <p:spPr bwMode="auto">
            <a:xfrm>
              <a:off x="4540" y="9172"/>
              <a:ext cx="2340" cy="72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n = i</a:t>
              </a:r>
              <a:endParaRPr lang="en-US" sz="900"/>
            </a:p>
            <a:p>
              <a:pPr algn="just" eaLnBrk="0" hangingPunct="0"/>
              <a:r>
                <a:rPr lang="en-US" sz="1200">
                  <a:cs typeface="Times New Roman" charset="0"/>
                </a:rPr>
                <a:t>(F)</a:t>
              </a:r>
              <a:r>
                <a:rPr lang="en-US" sz="1200" baseline="-30000">
                  <a:cs typeface="Times New Roman" charset="0"/>
                </a:rPr>
                <a:t>10</a:t>
              </a:r>
              <a:r>
                <a:rPr lang="en-US" sz="1200">
                  <a:cs typeface="Times New Roman" charset="0"/>
                </a:rPr>
                <a:t> = (a</a:t>
              </a:r>
              <a:r>
                <a:rPr lang="en-US" sz="1200" baseline="-30000">
                  <a:cs typeface="Times New Roman" charset="0"/>
                </a:rPr>
                <a:t>-1</a:t>
              </a:r>
              <a:r>
                <a:rPr lang="en-US" sz="1200">
                  <a:cs typeface="Times New Roman" charset="0"/>
                </a:rPr>
                <a:t>. . .a</a:t>
              </a:r>
              <a:r>
                <a:rPr lang="en-US" sz="1200" baseline="-30000">
                  <a:cs typeface="Times New Roman" charset="0"/>
                </a:rPr>
                <a:t>-n</a:t>
              </a:r>
              <a:r>
                <a:rPr lang="en-US" sz="1200">
                  <a:cs typeface="Times New Roman" charset="0"/>
                </a:rPr>
                <a:t>)</a:t>
              </a:r>
              <a:r>
                <a:rPr lang="en-US" sz="1200" baseline="-30000">
                  <a:cs typeface="Times New Roman" charset="0"/>
                </a:rPr>
                <a:t>2</a:t>
              </a:r>
              <a:endParaRPr lang="en-US"/>
            </a:p>
          </p:txBody>
        </p:sp>
        <p:sp>
          <p:nvSpPr>
            <p:cNvPr id="5138" name="Oval 75"/>
            <p:cNvSpPr>
              <a:spLocks noChangeArrowheads="1"/>
            </p:cNvSpPr>
            <p:nvPr/>
          </p:nvSpPr>
          <p:spPr bwMode="auto">
            <a:xfrm>
              <a:off x="5075" y="10460"/>
              <a:ext cx="1646" cy="5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 dirty="0">
                  <a:cs typeface="Times New Roman" charset="0"/>
                </a:rPr>
                <a:t>STOP</a:t>
              </a:r>
              <a:endParaRPr lang="en-US" dirty="0"/>
            </a:p>
          </p:txBody>
        </p:sp>
        <p:cxnSp>
          <p:nvCxnSpPr>
            <p:cNvPr id="5139" name="AutoShape 74"/>
            <p:cNvCxnSpPr>
              <a:cxnSpLocks noChangeShapeType="1"/>
            </p:cNvCxnSpPr>
            <p:nvPr/>
          </p:nvCxnSpPr>
          <p:spPr bwMode="auto">
            <a:xfrm>
              <a:off x="5710" y="2708"/>
              <a:ext cx="10" cy="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73"/>
            <p:cNvCxnSpPr>
              <a:cxnSpLocks noChangeShapeType="1"/>
            </p:cNvCxnSpPr>
            <p:nvPr/>
          </p:nvCxnSpPr>
          <p:spPr bwMode="auto">
            <a:xfrm flipH="1">
              <a:off x="5710" y="3680"/>
              <a:ext cx="10" cy="3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72"/>
            <p:cNvCxnSpPr>
              <a:cxnSpLocks noChangeShapeType="1"/>
            </p:cNvCxnSpPr>
            <p:nvPr/>
          </p:nvCxnSpPr>
          <p:spPr bwMode="auto">
            <a:xfrm>
              <a:off x="5710" y="4489"/>
              <a:ext cx="1" cy="4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71"/>
            <p:cNvCxnSpPr>
              <a:cxnSpLocks noChangeShapeType="1"/>
            </p:cNvCxnSpPr>
            <p:nvPr/>
          </p:nvCxnSpPr>
          <p:spPr bwMode="auto">
            <a:xfrm>
              <a:off x="5729" y="6065"/>
              <a:ext cx="1" cy="5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70"/>
            <p:cNvCxnSpPr>
              <a:cxnSpLocks noChangeShapeType="1"/>
            </p:cNvCxnSpPr>
            <p:nvPr/>
          </p:nvCxnSpPr>
          <p:spPr bwMode="auto">
            <a:xfrm>
              <a:off x="5739" y="7169"/>
              <a:ext cx="1" cy="5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69"/>
            <p:cNvCxnSpPr>
              <a:cxnSpLocks noChangeShapeType="1"/>
            </p:cNvCxnSpPr>
            <p:nvPr/>
          </p:nvCxnSpPr>
          <p:spPr bwMode="auto">
            <a:xfrm>
              <a:off x="5750" y="8630"/>
              <a:ext cx="1" cy="5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5" name="AutoShape 68"/>
            <p:cNvCxnSpPr>
              <a:cxnSpLocks noChangeShapeType="1"/>
            </p:cNvCxnSpPr>
            <p:nvPr/>
          </p:nvCxnSpPr>
          <p:spPr bwMode="auto">
            <a:xfrm flipH="1">
              <a:off x="5705" y="9892"/>
              <a:ext cx="5" cy="5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6" name="Rectangle 67"/>
            <p:cNvSpPr>
              <a:spLocks noChangeArrowheads="1"/>
            </p:cNvSpPr>
            <p:nvPr/>
          </p:nvSpPr>
          <p:spPr bwMode="auto">
            <a:xfrm>
              <a:off x="7960" y="2960"/>
              <a:ext cx="2880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sz="1200">
                  <a:cs typeface="Times New Roman" charset="0"/>
                </a:rPr>
                <a:t>Fraction F to be converted to binary format</a:t>
              </a:r>
              <a:endParaRPr lang="en-US"/>
            </a:p>
          </p:txBody>
        </p:sp>
        <p:sp>
          <p:nvSpPr>
            <p:cNvPr id="5147" name="Line 66"/>
            <p:cNvSpPr>
              <a:spLocks noChangeShapeType="1"/>
            </p:cNvSpPr>
            <p:nvPr/>
          </p:nvSpPr>
          <p:spPr bwMode="auto">
            <a:xfrm>
              <a:off x="6520" y="3380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Rectangle 64"/>
            <p:cNvSpPr>
              <a:spLocks noChangeArrowheads="1"/>
            </p:cNvSpPr>
            <p:nvPr/>
          </p:nvSpPr>
          <p:spPr bwMode="auto">
            <a:xfrm>
              <a:off x="2160" y="6210"/>
              <a:ext cx="1044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cxnSp>
          <p:nvCxnSpPr>
            <p:cNvPr id="5149" name="AutoShape 63"/>
            <p:cNvCxnSpPr>
              <a:cxnSpLocks noChangeShapeType="1"/>
            </p:cNvCxnSpPr>
            <p:nvPr/>
          </p:nvCxnSpPr>
          <p:spPr bwMode="auto">
            <a:xfrm rot="10800000">
              <a:off x="2682" y="6629"/>
              <a:ext cx="1818" cy="1551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0" name="AutoShape 62"/>
            <p:cNvCxnSpPr>
              <a:cxnSpLocks noChangeShapeType="1"/>
            </p:cNvCxnSpPr>
            <p:nvPr/>
          </p:nvCxnSpPr>
          <p:spPr bwMode="auto">
            <a:xfrm rot="10800000" flipV="1">
              <a:off x="2682" y="5525"/>
              <a:ext cx="1498" cy="68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51" name="Text Box 61"/>
            <p:cNvSpPr txBox="1">
              <a:spLocks noChangeArrowheads="1"/>
            </p:cNvSpPr>
            <p:nvPr/>
          </p:nvSpPr>
          <p:spPr bwMode="auto">
            <a:xfrm>
              <a:off x="3105" y="764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just"/>
              <a:r>
                <a:rPr lang="en-US" sz="1200">
                  <a:cs typeface="Times New Roman" charset="0"/>
                </a:rPr>
                <a:t>No</a:t>
              </a:r>
              <a:endParaRPr lang="en-US"/>
            </a:p>
          </p:txBody>
        </p:sp>
        <p:sp>
          <p:nvSpPr>
            <p:cNvPr id="5152" name="Text Box 60"/>
            <p:cNvSpPr txBox="1">
              <a:spLocks noChangeArrowheads="1"/>
            </p:cNvSpPr>
            <p:nvPr/>
          </p:nvSpPr>
          <p:spPr bwMode="auto">
            <a:xfrm>
              <a:off x="6001" y="8630"/>
              <a:ext cx="720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just"/>
              <a:r>
                <a:rPr lang="en-US" sz="1200">
                  <a:cs typeface="Times New Roman" charset="0"/>
                </a:rPr>
                <a:t>Yes</a:t>
              </a:r>
              <a:endParaRPr lang="en-US"/>
            </a:p>
          </p:txBody>
        </p:sp>
      </p:grpSp>
      <p:sp>
        <p:nvSpPr>
          <p:cNvPr id="5127" name="Rectangle 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88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9" name="Rectangle 95"/>
          <p:cNvSpPr>
            <a:spLocks noChangeArrowheads="1"/>
          </p:cNvSpPr>
          <p:nvPr/>
        </p:nvSpPr>
        <p:spPr bwMode="auto">
          <a:xfrm>
            <a:off x="0" y="1619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122" name="Object 65"/>
          <p:cNvGraphicFramePr>
            <a:graphicFrameLocks noChangeAspect="1"/>
          </p:cNvGraphicFramePr>
          <p:nvPr/>
        </p:nvGraphicFramePr>
        <p:xfrm>
          <a:off x="1890713" y="3265488"/>
          <a:ext cx="1096962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1" name="Equation" r:id="rId5" imgW="901440" imgH="190440" progId="Equation.3">
                  <p:embed/>
                </p:oleObj>
              </mc:Choice>
              <mc:Fallback>
                <p:oleObj name="Equation" r:id="rId5" imgW="901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3265488"/>
                        <a:ext cx="1096962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1"/>
          <p:cNvGraphicFramePr>
            <a:graphicFrameLocks noChangeAspect="1"/>
          </p:cNvGraphicFramePr>
          <p:nvPr/>
        </p:nvGraphicFramePr>
        <p:xfrm>
          <a:off x="3962400" y="1905000"/>
          <a:ext cx="3905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2" name="Equation" r:id="rId7" imgW="393359" imgH="164957" progId="Equation.DSMT4">
                  <p:embed/>
                </p:oleObj>
              </mc:Choice>
              <mc:Fallback>
                <p:oleObj name="Equation" r:id="rId7" imgW="393359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3905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33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9541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Decimal Number to Binary</a:t>
            </a:r>
          </a:p>
        </p:txBody>
      </p:sp>
      <p:graphicFrame>
        <p:nvGraphicFramePr>
          <p:cNvPr id="6146" name="Object 34"/>
          <p:cNvGraphicFramePr>
            <a:graphicFrameLocks noChangeAspect="1"/>
          </p:cNvGraphicFramePr>
          <p:nvPr/>
        </p:nvGraphicFramePr>
        <p:xfrm>
          <a:off x="1565275" y="1981200"/>
          <a:ext cx="46577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5" name="Equation" r:id="rId4" imgW="1396800" imgH="457200" progId="Equation.3">
                  <p:embed/>
                </p:oleObj>
              </mc:Choice>
              <mc:Fallback>
                <p:oleObj name="Equation" r:id="rId4" imgW="139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81200"/>
                        <a:ext cx="46577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7" name="Object 35"/>
          <p:cNvGraphicFramePr>
            <a:graphicFrameLocks noChangeAspect="1"/>
          </p:cNvGraphicFramePr>
          <p:nvPr/>
        </p:nvGraphicFramePr>
        <p:xfrm>
          <a:off x="2362200" y="3048000"/>
          <a:ext cx="2743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6" name="Equation" r:id="rId6" imgW="990600" imgH="228600" progId="Equation.3">
                  <p:embed/>
                </p:oleObj>
              </mc:Choice>
              <mc:Fallback>
                <p:oleObj name="Equation" r:id="rId6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27432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8" name="Object 37"/>
          <p:cNvGraphicFramePr>
            <a:graphicFrameLocks noChangeAspect="1"/>
          </p:cNvGraphicFramePr>
          <p:nvPr/>
        </p:nvGraphicFramePr>
        <p:xfrm>
          <a:off x="2362200" y="4038600"/>
          <a:ext cx="3222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7" name="Equation" r:id="rId8" imgW="1384300" imgH="228600" progId="Equation.3">
                  <p:embed/>
                </p:oleObj>
              </mc:Choice>
              <mc:Fallback>
                <p:oleObj name="Equation" r:id="rId8" imgW="138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3222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Box 15"/>
          <p:cNvSpPr txBox="1">
            <a:spLocks noChangeArrowheads="1"/>
          </p:cNvSpPr>
          <p:nvPr/>
        </p:nvSpPr>
        <p:spPr bwMode="auto">
          <a:xfrm>
            <a:off x="2057400" y="3581400"/>
            <a:ext cx="687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and</a:t>
            </a:r>
          </a:p>
        </p:txBody>
      </p:sp>
      <p:sp>
        <p:nvSpPr>
          <p:cNvPr id="6156" name="TextBox 16"/>
          <p:cNvSpPr txBox="1">
            <a:spLocks noChangeArrowheads="1"/>
          </p:cNvSpPr>
          <p:nvPr/>
        </p:nvSpPr>
        <p:spPr bwMode="auto">
          <a:xfrm>
            <a:off x="2036763" y="4795838"/>
            <a:ext cx="1316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we have</a:t>
            </a:r>
          </a:p>
        </p:txBody>
      </p:sp>
      <p:sp>
        <p:nvSpPr>
          <p:cNvPr id="6157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9" name="Object 39"/>
          <p:cNvGraphicFramePr>
            <a:graphicFrameLocks noChangeAspect="1"/>
          </p:cNvGraphicFramePr>
          <p:nvPr/>
        </p:nvGraphicFramePr>
        <p:xfrm>
          <a:off x="2438400" y="5181600"/>
          <a:ext cx="3933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8" name="Equation" r:id="rId10" imgW="1689100" imgH="228600" progId="Equation.DSMT4">
                  <p:embed/>
                </p:oleObj>
              </mc:Choice>
              <mc:Fallback>
                <p:oleObj name="Equation" r:id="rId10" imgW="168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1600"/>
                        <a:ext cx="3933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Box 19"/>
          <p:cNvSpPr txBox="1">
            <a:spLocks noChangeArrowheads="1"/>
          </p:cNvSpPr>
          <p:nvPr/>
        </p:nvSpPr>
        <p:spPr bwMode="auto">
          <a:xfrm>
            <a:off x="1981200" y="2743200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Since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D07D-1556-9E4B-B1F4-6AF4297F53E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4" y="82176"/>
            <a:ext cx="8937625" cy="1336956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Another Way to Look at Conversion </a:t>
            </a:r>
          </a:p>
        </p:txBody>
      </p:sp>
      <p:sp>
        <p:nvSpPr>
          <p:cNvPr id="8199" name="TextBox 18"/>
          <p:cNvSpPr txBox="1">
            <a:spLocks noChangeArrowheads="1"/>
          </p:cNvSpPr>
          <p:nvPr/>
        </p:nvSpPr>
        <p:spPr bwMode="auto">
          <a:xfrm>
            <a:off x="838200" y="2133600"/>
            <a:ext cx="6100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/>
              <a:t>Convert                 to base 2</a:t>
            </a:r>
          </a:p>
        </p:txBody>
      </p:sp>
      <p:graphicFrame>
        <p:nvGraphicFramePr>
          <p:cNvPr id="8194" name="Object 95"/>
          <p:cNvGraphicFramePr>
            <a:graphicFrameLocks noChangeAspect="1"/>
          </p:cNvGraphicFramePr>
          <p:nvPr/>
        </p:nvGraphicFramePr>
        <p:xfrm>
          <a:off x="2667000" y="2133600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9" name="Equation" r:id="rId5" imgW="698400" imgH="228600" progId="Equation.3">
                  <p:embed/>
                </p:oleObj>
              </mc:Choice>
              <mc:Fallback>
                <p:oleObj name="Equation" r:id="rId5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3600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96"/>
          <p:cNvGraphicFramePr>
            <a:graphicFrameLocks noChangeAspect="1"/>
          </p:cNvGraphicFramePr>
          <p:nvPr/>
        </p:nvGraphicFramePr>
        <p:xfrm>
          <a:off x="1644650" y="2895600"/>
          <a:ext cx="5461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0" name="Equation" r:id="rId7" imgW="2184120" imgH="1218960" progId="Equation.DSMT4">
                  <p:embed/>
                </p:oleObj>
              </mc:Choice>
              <mc:Fallback>
                <p:oleObj name="Equation" r:id="rId7" imgW="21841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895600"/>
                        <a:ext cx="5461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35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206048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53897"/>
              </p:ext>
            </p:extLst>
          </p:nvPr>
        </p:nvGraphicFramePr>
        <p:xfrm>
          <a:off x="889000" y="1536700"/>
          <a:ext cx="75025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7" name="Equation" r:id="rId5" imgW="2717640" imgH="965160" progId="Equation.3">
                  <p:embed/>
                </p:oleObj>
              </mc:Choice>
              <mc:Fallback>
                <p:oleObj name="Equation" r:id="rId5" imgW="2717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536700"/>
                        <a:ext cx="750252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60892"/>
              </p:ext>
            </p:extLst>
          </p:nvPr>
        </p:nvGraphicFramePr>
        <p:xfrm>
          <a:off x="990600" y="4698206"/>
          <a:ext cx="5791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8" name="Equation" r:id="rId7" imgW="1625400" imgH="228600" progId="Equation.DSMT4">
                  <p:embed/>
                </p:oleObj>
              </mc:Choice>
              <mc:Fallback>
                <p:oleObj name="Equation" r:id="rId7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98206"/>
                        <a:ext cx="5791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36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0749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01700"/>
            <a:ext cx="7391400" cy="7747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All Fractional Decimal Numbers Cannot be Represented Exactly </a:t>
            </a:r>
          </a:p>
        </p:txBody>
      </p:sp>
      <p:sp>
        <p:nvSpPr>
          <p:cNvPr id="71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5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6" name="Rectangle 8"/>
          <p:cNvSpPr>
            <a:spLocks noChangeArrowheads="1"/>
          </p:cNvSpPr>
          <p:nvPr/>
        </p:nvSpPr>
        <p:spPr bwMode="auto">
          <a:xfrm>
            <a:off x="-762000" y="396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68767"/>
              </p:ext>
            </p:extLst>
          </p:nvPr>
        </p:nvGraphicFramePr>
        <p:xfrm>
          <a:off x="1600200" y="2247900"/>
          <a:ext cx="5715000" cy="2462211"/>
        </p:xfrm>
        <a:graphic>
          <a:graphicData uri="http://schemas.openxmlformats.org/drawingml/2006/table">
            <a:tbl>
              <a:tblPr/>
              <a:tblGrid>
                <a:gridCol w="1428750"/>
                <a:gridCol w="1428750"/>
                <a:gridCol w="1428750"/>
                <a:gridCol w="1428750"/>
              </a:tblGrid>
              <a:tr h="822991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Number after</a:t>
                      </a:r>
                    </a:p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decimal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Number</a:t>
                      </a:r>
                    </a:p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before</a:t>
                      </a:r>
                    </a:p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Decimal</a:t>
                      </a:r>
                      <a:endParaRPr lang="en-US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844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844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844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844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844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24" name="Rectangle 28"/>
          <p:cNvSpPr>
            <a:spLocks noChangeArrowheads="1"/>
          </p:cNvSpPr>
          <p:nvPr/>
        </p:nvSpPr>
        <p:spPr bwMode="auto">
          <a:xfrm>
            <a:off x="1054100" y="1752600"/>
            <a:ext cx="800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hangingPunct="0"/>
            <a:r>
              <a:rPr lang="en-US" sz="1600" b="1" dirty="0"/>
              <a:t>Table 3</a:t>
            </a:r>
            <a:r>
              <a:rPr lang="en-US" sz="1600" dirty="0"/>
              <a:t>.  Converting a base-10 fraction to approximate binary representation.</a:t>
            </a:r>
          </a:p>
        </p:txBody>
      </p:sp>
      <p:graphicFrame>
        <p:nvGraphicFramePr>
          <p:cNvPr id="7170" name="Object 96"/>
          <p:cNvGraphicFramePr>
            <a:graphicFrameLocks noChangeAspect="1"/>
          </p:cNvGraphicFramePr>
          <p:nvPr/>
        </p:nvGraphicFramePr>
        <p:xfrm>
          <a:off x="1981200" y="3048000"/>
          <a:ext cx="771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4" name="Equation" r:id="rId5" imgW="431640" imgH="177480" progId="Equation.3">
                  <p:embed/>
                </p:oleObj>
              </mc:Choice>
              <mc:Fallback>
                <p:oleObj name="Equation" r:id="rId5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771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7"/>
          <p:cNvGraphicFramePr>
            <a:graphicFrameLocks noChangeAspect="1"/>
          </p:cNvGraphicFramePr>
          <p:nvPr/>
        </p:nvGraphicFramePr>
        <p:xfrm>
          <a:off x="1981200" y="3352800"/>
          <a:ext cx="771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5" name="Equation" r:id="rId7" imgW="431640" imgH="177480" progId="Equation.3">
                  <p:embed/>
                </p:oleObj>
              </mc:Choice>
              <mc:Fallback>
                <p:oleObj name="Equation" r:id="rId7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771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98"/>
          <p:cNvGraphicFramePr>
            <a:graphicFrameLocks noChangeAspect="1"/>
          </p:cNvGraphicFramePr>
          <p:nvPr/>
        </p:nvGraphicFramePr>
        <p:xfrm>
          <a:off x="1981200" y="3733800"/>
          <a:ext cx="771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6" name="Equation" r:id="rId9" imgW="431640" imgH="177480" progId="Equation.3">
                  <p:embed/>
                </p:oleObj>
              </mc:Choice>
              <mc:Fallback>
                <p:oleObj name="Equation" r:id="rId9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771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9"/>
          <p:cNvGraphicFramePr>
            <a:graphicFrameLocks noChangeAspect="1"/>
          </p:cNvGraphicFramePr>
          <p:nvPr/>
        </p:nvGraphicFramePr>
        <p:xfrm>
          <a:off x="1981200" y="4038600"/>
          <a:ext cx="771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7" name="Equation" r:id="rId11" imgW="431640" imgH="177480" progId="Equation.3">
                  <p:embed/>
                </p:oleObj>
              </mc:Choice>
              <mc:Fallback>
                <p:oleObj name="Equation" r:id="rId11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771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00"/>
          <p:cNvGraphicFramePr>
            <a:graphicFrameLocks noChangeAspect="1"/>
          </p:cNvGraphicFramePr>
          <p:nvPr/>
        </p:nvGraphicFramePr>
        <p:xfrm>
          <a:off x="1981200" y="4343400"/>
          <a:ext cx="771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8" name="Equation" r:id="rId13" imgW="431640" imgH="177480" progId="Equation.3">
                  <p:embed/>
                </p:oleObj>
              </mc:Choice>
              <mc:Fallback>
                <p:oleObj name="Equation" r:id="rId13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1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01"/>
          <p:cNvGraphicFramePr>
            <a:graphicFrameLocks noChangeAspect="1"/>
          </p:cNvGraphicFramePr>
          <p:nvPr/>
        </p:nvGraphicFramePr>
        <p:xfrm>
          <a:off x="6248400" y="3009900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9" name="Equation" r:id="rId15" imgW="431640" imgH="215640" progId="Equation.3">
                  <p:embed/>
                </p:oleObj>
              </mc:Choice>
              <mc:Fallback>
                <p:oleObj name="Equation" r:id="rId15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09900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02"/>
          <p:cNvGraphicFramePr>
            <a:graphicFrameLocks noChangeAspect="1"/>
          </p:cNvGraphicFramePr>
          <p:nvPr/>
        </p:nvGraphicFramePr>
        <p:xfrm>
          <a:off x="6248400" y="3352800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0" name="Equation" r:id="rId17" imgW="431640" imgH="215640" progId="Equation.3">
                  <p:embed/>
                </p:oleObj>
              </mc:Choice>
              <mc:Fallback>
                <p:oleObj name="Equation" r:id="rId17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352800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03"/>
          <p:cNvGraphicFramePr>
            <a:graphicFrameLocks noChangeAspect="1"/>
          </p:cNvGraphicFramePr>
          <p:nvPr/>
        </p:nvGraphicFramePr>
        <p:xfrm>
          <a:off x="6248400" y="3657600"/>
          <a:ext cx="7064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1" name="Equation" r:id="rId19" imgW="444240" imgH="228600" progId="Equation.3">
                  <p:embed/>
                </p:oleObj>
              </mc:Choice>
              <mc:Fallback>
                <p:oleObj name="Equation" r:id="rId19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657600"/>
                        <a:ext cx="70643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4"/>
          <p:cNvGraphicFramePr>
            <a:graphicFrameLocks noChangeAspect="1"/>
          </p:cNvGraphicFramePr>
          <p:nvPr/>
        </p:nvGraphicFramePr>
        <p:xfrm>
          <a:off x="6248400" y="4000500"/>
          <a:ext cx="727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2" name="Equation" r:id="rId21" imgW="457200" imgH="215640" progId="Equation.3">
                  <p:embed/>
                </p:oleObj>
              </mc:Choice>
              <mc:Fallback>
                <p:oleObj name="Equation" r:id="rId21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000500"/>
                        <a:ext cx="7270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05"/>
          <p:cNvGraphicFramePr>
            <a:graphicFrameLocks noChangeAspect="1"/>
          </p:cNvGraphicFramePr>
          <p:nvPr/>
        </p:nvGraphicFramePr>
        <p:xfrm>
          <a:off x="6248400" y="4343400"/>
          <a:ext cx="6651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3" name="Equation" r:id="rId23" imgW="419040" imgH="228600" progId="Equation.3">
                  <p:embed/>
                </p:oleObj>
              </mc:Choice>
              <mc:Fallback>
                <p:oleObj name="Equation" r:id="rId23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43400"/>
                        <a:ext cx="6651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5" name="Rectangle 10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0" name="Object 106"/>
          <p:cNvGraphicFramePr>
            <a:graphicFrameLocks noChangeAspect="1"/>
          </p:cNvGraphicFramePr>
          <p:nvPr/>
        </p:nvGraphicFramePr>
        <p:xfrm>
          <a:off x="366713" y="5029200"/>
          <a:ext cx="8286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4" name="Equation" r:id="rId25" imgW="3111480" imgH="228600" progId="Equation.DSMT4">
                  <p:embed/>
                </p:oleObj>
              </mc:Choice>
              <mc:Fallback>
                <p:oleObj name="Equation" r:id="rId25" imgW="3111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5029200"/>
                        <a:ext cx="82867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7700" y="5867400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What is the true error and </a:t>
            </a:r>
            <a:r>
              <a:rPr lang="en-US" sz="3200" b="1" dirty="0" err="1" smtClean="0">
                <a:solidFill>
                  <a:srgbClr val="FF0000"/>
                </a:solidFill>
              </a:rPr>
              <a:t>appx</a:t>
            </a:r>
            <a:r>
              <a:rPr lang="en-US" sz="3200" b="1" dirty="0" smtClean="0">
                <a:solidFill>
                  <a:srgbClr val="FF0000"/>
                </a:solidFill>
              </a:rPr>
              <a:t> error??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3A2-8E69-324C-99AF-928BF2423461}" type="slidenum">
              <a:rPr lang="en-US" smtClean="0"/>
              <a:pPr/>
              <a:t>37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08678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90800"/>
            <a:ext cx="8686800" cy="26162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Tahoma" charset="0"/>
              </a:rPr>
              <a:t/>
            </a:r>
            <a:br>
              <a:rPr lang="en-US" sz="4800" dirty="0">
                <a:latin typeface="Tahoma" charset="0"/>
              </a:rPr>
            </a:br>
            <a:r>
              <a:rPr lang="en-US" sz="4800" dirty="0">
                <a:latin typeface="Tahoma" charset="0"/>
              </a:rPr>
              <a:t>Floating Point </a:t>
            </a:r>
            <a:r>
              <a:rPr lang="en-US" sz="4800" dirty="0" smtClean="0">
                <a:latin typeface="Tahoma" charset="0"/>
              </a:rPr>
              <a:t>Representation</a:t>
            </a:r>
            <a:r>
              <a:rPr lang="en-US" sz="4800" dirty="0">
                <a:latin typeface="Tahoma" charset="0"/>
              </a:rPr>
              <a:t/>
            </a:r>
            <a:br>
              <a:rPr lang="en-US" sz="4800" dirty="0">
                <a:latin typeface="Tahoma" charset="0"/>
              </a:rPr>
            </a:br>
            <a:r>
              <a:rPr lang="en-US" sz="4000" dirty="0">
                <a:latin typeface="Tahoma" charset="0"/>
              </a:rPr>
              <a:t/>
            </a:r>
            <a:br>
              <a:rPr lang="en-US" sz="4000" dirty="0">
                <a:latin typeface="Tahoma" charset="0"/>
              </a:rPr>
            </a:br>
            <a:r>
              <a:rPr lang="en-US" sz="4000" dirty="0">
                <a:latin typeface="Tahoma" charset="0"/>
              </a:rPr>
              <a:t/>
            </a:r>
            <a:br>
              <a:rPr lang="en-US" sz="4000" dirty="0">
                <a:latin typeface="Tahoma" charset="0"/>
              </a:rPr>
            </a:br>
            <a:endParaRPr lang="en-US" sz="40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23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17538"/>
            <a:ext cx="9144000" cy="1143000"/>
          </a:xfrm>
        </p:spPr>
        <p:txBody>
          <a:bodyPr anchor="b"/>
          <a:lstStyle/>
          <a:p>
            <a:pPr eaLnBrk="1" hangingPunct="1"/>
            <a:r>
              <a:rPr lang="en-US" sz="4000">
                <a:latin typeface="Tahoma" charset="0"/>
              </a:rPr>
              <a:t>Floating Decimal Point : Scientific Form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381000" y="2667000"/>
          <a:ext cx="80994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9" name="Equation" r:id="rId4" imgW="2247840" imgH="736560" progId="Equation.DSMT4">
                  <p:embed/>
                </p:oleObj>
              </mc:Choice>
              <mc:Fallback>
                <p:oleObj name="Equation" r:id="rId4" imgW="2247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80994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charset="0"/>
              </a:rPr>
              <a:t>What</a:t>
            </a:r>
            <a:r>
              <a:rPr lang="en-US" sz="4000" dirty="0" smtClean="0">
                <a:latin typeface="Arial" charset="0"/>
              </a:rPr>
              <a:t> do we measure?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  <a:sym typeface="Wingdings"/>
              </a:rPr>
              <a:t></a:t>
            </a:r>
            <a:r>
              <a:rPr lang="en-US" sz="4000" dirty="0" smtClean="0">
                <a:latin typeface="Arial" charset="0"/>
              </a:rPr>
              <a:t>Two </a:t>
            </a:r>
            <a:r>
              <a:rPr lang="en-US" sz="4000" dirty="0">
                <a:latin typeface="Arial" charset="0"/>
              </a:rPr>
              <a:t>sources of numerical </a:t>
            </a:r>
            <a:r>
              <a:rPr lang="en-US" sz="4000" dirty="0" smtClean="0">
                <a:latin typeface="Arial" charset="0"/>
              </a:rPr>
              <a:t>errors</a:t>
            </a:r>
            <a:endParaRPr lang="en-US" sz="4000" dirty="0">
              <a:latin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816101"/>
            <a:ext cx="8042276" cy="43434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tx1"/>
              </a:buClr>
              <a:buFont typeface="Wingdings" charset="0"/>
              <a:buAutoNum type="arabicParenR"/>
            </a:pPr>
            <a:r>
              <a:rPr lang="en-US" dirty="0">
                <a:latin typeface="Arial" charset="0"/>
              </a:rPr>
              <a:t>Round off </a:t>
            </a:r>
            <a:r>
              <a:rPr lang="en-US" dirty="0" smtClean="0">
                <a:latin typeface="Arial" charset="0"/>
              </a:rPr>
              <a:t>error</a:t>
            </a:r>
          </a:p>
          <a:p>
            <a:pPr marL="609600" indent="-609600" eaLnBrk="1" hangingPunct="1">
              <a:buClr>
                <a:schemeClr val="tx1"/>
              </a:buClr>
              <a:buFont typeface="Wingdings" charset="0"/>
              <a:buAutoNum type="arabicParenR"/>
            </a:pPr>
            <a:endParaRPr lang="en-US" dirty="0">
              <a:latin typeface="Arial" charset="0"/>
            </a:endParaRPr>
          </a:p>
          <a:p>
            <a:pPr marL="0" indent="0" eaLnBrk="1" hangingPunct="1">
              <a:buClr>
                <a:schemeClr val="tx1"/>
              </a:buClr>
              <a:buNone/>
            </a:pPr>
            <a:endParaRPr lang="en-US" dirty="0">
              <a:latin typeface="Arial" charset="0"/>
            </a:endParaRPr>
          </a:p>
          <a:p>
            <a:pPr marL="609600" indent="-609600" eaLnBrk="1" hangingPunct="1">
              <a:buClr>
                <a:schemeClr val="tx1"/>
              </a:buClr>
              <a:buFont typeface="Wingdings" charset="0"/>
              <a:buAutoNum type="arabicParenR"/>
            </a:pPr>
            <a:r>
              <a:rPr lang="en-US" dirty="0">
                <a:latin typeface="Arial" charset="0"/>
              </a:rPr>
              <a:t>Truncation error</a:t>
            </a:r>
          </a:p>
          <a:p>
            <a:pPr marL="609600" indent="-609600" eaLnBrk="1" hangingPunct="1">
              <a:buClr>
                <a:schemeClr val="tx1"/>
              </a:buClr>
              <a:buFont typeface="Wingdings" charset="0"/>
              <a:buAutoNum type="arabicParenR"/>
            </a:pPr>
            <a:endParaRPr lang="en-US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1174" y="2374901"/>
            <a:ext cx="859472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It is caused by representing a number approximately.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Error caused by truncating or approximating </a:t>
            </a:r>
            <a:r>
              <a:rPr lang="en-US" dirty="0" smtClean="0">
                <a:latin typeface="Arial" charset="0"/>
              </a:rPr>
              <a:t>a mathematical </a:t>
            </a:r>
            <a:r>
              <a:rPr lang="en-US" dirty="0">
                <a:latin typeface="Arial" charset="0"/>
              </a:rPr>
              <a:t>procedure.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pPr lvl="2">
              <a:buFontTx/>
              <a:buNone/>
            </a:pPr>
            <a:endParaRPr lang="en-US" dirty="0" smtClean="0">
              <a:latin typeface="Arial" charset="0"/>
            </a:endParaRPr>
          </a:p>
          <a:p>
            <a:pPr lvl="2">
              <a:buFontTx/>
              <a:buNone/>
            </a:pPr>
            <a:endParaRPr lang="en-US" dirty="0" smtClean="0">
              <a:latin typeface="Arial" charset="0"/>
            </a:endParaRPr>
          </a:p>
          <a:p>
            <a:pPr lvl="2">
              <a:buFontTx/>
              <a:buNone/>
            </a:pPr>
            <a:endParaRPr lang="en-US" dirty="0">
              <a:latin typeface="Arial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17186"/>
              </p:ext>
            </p:extLst>
          </p:nvPr>
        </p:nvGraphicFramePr>
        <p:xfrm>
          <a:off x="1485900" y="2870200"/>
          <a:ext cx="178238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870200"/>
                        <a:ext cx="178238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19282"/>
              </p:ext>
            </p:extLst>
          </p:nvPr>
        </p:nvGraphicFramePr>
        <p:xfrm>
          <a:off x="4356100" y="3059113"/>
          <a:ext cx="1896684" cy="45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6" imgW="901440" imgH="215640" progId="Equation.DSMT4">
                  <p:embed/>
                </p:oleObj>
              </mc:Choice>
              <mc:Fallback>
                <p:oleObj name="Equation" r:id="rId6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059113"/>
                        <a:ext cx="1896684" cy="45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55677"/>
              </p:ext>
            </p:extLst>
          </p:nvPr>
        </p:nvGraphicFramePr>
        <p:xfrm>
          <a:off x="823914" y="5256514"/>
          <a:ext cx="3616522" cy="110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8" imgW="2082600" imgH="419040" progId="Equation.3">
                  <p:embed/>
                </p:oleObj>
              </mc:Choice>
              <mc:Fallback>
                <p:oleObj name="Equation" r:id="rId8" imgW="208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4" y="5256514"/>
                        <a:ext cx="3616522" cy="1106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020080"/>
              </p:ext>
            </p:extLst>
          </p:nvPr>
        </p:nvGraphicFramePr>
        <p:xfrm>
          <a:off x="5118100" y="5256514"/>
          <a:ext cx="3352799" cy="119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0" imgW="2286000" imgH="482400" progId="Equation.DSMT4">
                  <p:embed/>
                </p:oleObj>
              </mc:Choice>
              <mc:Fallback>
                <p:oleObj name="Equation" r:id="rId10" imgW="2286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5256514"/>
                        <a:ext cx="3352799" cy="1195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877175" cy="1143000"/>
          </a:xfrm>
        </p:spPr>
        <p:txBody>
          <a:bodyPr anchor="b"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209800" y="2667000"/>
          <a:ext cx="35353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1"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35353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7"/>
          <p:cNvSpPr txBox="1">
            <a:spLocks noChangeArrowheads="1"/>
          </p:cNvSpPr>
          <p:nvPr/>
        </p:nvSpPr>
        <p:spPr bwMode="auto">
          <a:xfrm>
            <a:off x="1143000" y="2324100"/>
            <a:ext cx="7086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/>
              <a:t>The form is</a:t>
            </a:r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/>
              <a:t>or </a:t>
            </a:r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algn="l" eaLnBrk="1" hangingPunct="1"/>
            <a:endParaRPr lang="en-US" dirty="0"/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/>
              <a:t> </a:t>
            </a:r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133600" y="3352800"/>
          <a:ext cx="1676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2" name="Equation" r:id="rId6" imgW="685800" imgH="203040" progId="Equation.3">
                  <p:embed/>
                </p:oleObj>
              </mc:Choice>
              <mc:Fallback>
                <p:oleObj name="Equation" r:id="rId6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676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1676400" y="4191000"/>
          <a:ext cx="1971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3" name="Equation" r:id="rId8" imgW="876240" imgH="203040" progId="Equation.3">
                  <p:embed/>
                </p:oleObj>
              </mc:Choice>
              <mc:Fallback>
                <p:oleObj name="Equation" r:id="rId8" imgW="876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1971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2057400" y="4727575"/>
          <a:ext cx="173355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4" name="Equation" r:id="rId10" imgW="723600" imgH="634680" progId="Equation.DSMT4">
                  <p:embed/>
                </p:oleObj>
              </mc:Choice>
              <mc:Fallback>
                <p:oleObj name="Equation" r:id="rId10" imgW="7236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7575"/>
                        <a:ext cx="173355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4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sz="4000">
                <a:latin typeface="Tahoma" charset="0"/>
              </a:rPr>
              <a:t>Floating Point Format for Binary Numbers</a:t>
            </a:r>
          </a:p>
        </p:txBody>
      </p:sp>
      <p:graphicFrame>
        <p:nvGraphicFramePr>
          <p:cNvPr id="307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277806"/>
              </p:ext>
            </p:extLst>
          </p:nvPr>
        </p:nvGraphicFramePr>
        <p:xfrm>
          <a:off x="1322388" y="2292350"/>
          <a:ext cx="62865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7" name="Equation" r:id="rId5" imgW="2286000" imgH="965200" progId="Equation.DSMT4">
                  <p:embed/>
                </p:oleObj>
              </mc:Choice>
              <mc:Fallback>
                <p:oleObj name="Equation" r:id="rId5" imgW="22860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292350"/>
                        <a:ext cx="62865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18"/>
          <p:cNvSpPr txBox="1">
            <a:spLocks noChangeArrowheads="1"/>
          </p:cNvSpPr>
          <p:nvPr/>
        </p:nvSpPr>
        <p:spPr bwMode="auto">
          <a:xfrm>
            <a:off x="914400" y="43815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/>
              <a:t>1 is not stored as it is always given to be 1.</a:t>
            </a:r>
          </a:p>
        </p:txBody>
      </p:sp>
      <p:graphicFrame>
        <p:nvGraphicFramePr>
          <p:cNvPr id="307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44908"/>
              </p:ext>
            </p:extLst>
          </p:nvPr>
        </p:nvGraphicFramePr>
        <p:xfrm>
          <a:off x="2779713" y="4946650"/>
          <a:ext cx="3581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8" name="Equation" r:id="rId7" imgW="1282680" imgH="203040" progId="Equation.DSMT4">
                  <p:embed/>
                </p:oleObj>
              </mc:Choice>
              <mc:Fallback>
                <p:oleObj name="Equation" r:id="rId7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946650"/>
                        <a:ext cx="3581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41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36907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313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565400"/>
            <a:ext cx="9144000" cy="2540000"/>
            <a:chOff x="0" y="1117600"/>
            <a:chExt cx="9144000" cy="254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17600"/>
              <a:ext cx="9144000" cy="20193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2184400"/>
              <a:ext cx="1295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65200" y="1917700"/>
              <a:ext cx="457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54400" y="3124200"/>
              <a:ext cx="1295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Figure 2.1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184400" y="3505200"/>
          <a:ext cx="54308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4" name="Equation" r:id="rId4" imgW="2679480" imgH="482400" progId="Equation.DSMT4">
                  <p:embed/>
                </p:oleObj>
              </mc:Choice>
              <mc:Fallback>
                <p:oleObj name="Equation" r:id="rId4" imgW="2679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505200"/>
                        <a:ext cx="54308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219200" y="1905000"/>
            <a:ext cx="6858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/>
              <a:t>9 bit-hypothetical word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1447800" y="2209800"/>
            <a:ext cx="451802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>
              <a:buClr>
                <a:schemeClr val="tx2"/>
              </a:buClr>
              <a:buFont typeface="Wingdings" charset="0"/>
              <a:buChar char="§"/>
            </a:pPr>
            <a:r>
              <a:rPr lang="en-US" sz="1600"/>
              <a:t>the first bit is used for the sign of the number, </a:t>
            </a:r>
          </a:p>
          <a:p>
            <a:pPr algn="l" eaLnBrk="1">
              <a:buClr>
                <a:schemeClr val="tx2"/>
              </a:buClr>
              <a:buFont typeface="Wingdings" charset="0"/>
              <a:buChar char="§"/>
            </a:pPr>
            <a:r>
              <a:rPr lang="en-US" sz="1600"/>
              <a:t>the second bit for the sign of the exponent,  </a:t>
            </a:r>
          </a:p>
          <a:p>
            <a:pPr algn="l" eaLnBrk="1">
              <a:buClr>
                <a:schemeClr val="tx2"/>
              </a:buClr>
              <a:buFont typeface="Wingdings" charset="0"/>
              <a:buChar char="§"/>
            </a:pPr>
            <a:r>
              <a:rPr lang="en-US" sz="1600"/>
              <a:t>the next four bits for the mantissa, and</a:t>
            </a:r>
          </a:p>
          <a:p>
            <a:pPr algn="l" eaLnBrk="1">
              <a:buClr>
                <a:schemeClr val="tx2"/>
              </a:buClr>
              <a:buFont typeface="Wingdings" charset="0"/>
              <a:buChar char="§"/>
            </a:pPr>
            <a:r>
              <a:rPr lang="en-US" sz="1600"/>
              <a:t>the next three bits for the exponent </a:t>
            </a:r>
          </a:p>
          <a:p>
            <a:pPr algn="l" eaLnBrk="1" hangingPunct="1"/>
            <a:endParaRPr lang="en-US"/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1219200" y="4648200"/>
            <a:ext cx="2986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We have the representation as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71800" y="5162550"/>
          <a:ext cx="3429000" cy="371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27" name="TextBox 12"/>
          <p:cNvSpPr txBox="1">
            <a:spLocks noChangeArrowheads="1"/>
          </p:cNvSpPr>
          <p:nvPr/>
        </p:nvSpPr>
        <p:spPr bwMode="auto">
          <a:xfrm>
            <a:off x="2286000" y="58483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Sign of the number</a:t>
            </a:r>
          </a:p>
        </p:txBody>
      </p:sp>
      <p:sp>
        <p:nvSpPr>
          <p:cNvPr id="4128" name="TextBox 13"/>
          <p:cNvSpPr txBox="1">
            <a:spLocks noChangeArrowheads="1"/>
          </p:cNvSpPr>
          <p:nvPr/>
        </p:nvSpPr>
        <p:spPr bwMode="auto">
          <a:xfrm>
            <a:off x="4191000" y="5695950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mantissa</a:t>
            </a:r>
          </a:p>
        </p:txBody>
      </p:sp>
      <p:sp>
        <p:nvSpPr>
          <p:cNvPr id="4129" name="TextBox 14"/>
          <p:cNvSpPr txBox="1">
            <a:spLocks noChangeArrowheads="1"/>
          </p:cNvSpPr>
          <p:nvPr/>
        </p:nvSpPr>
        <p:spPr bwMode="auto">
          <a:xfrm>
            <a:off x="3124200" y="58483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Sign of the exponent</a:t>
            </a:r>
          </a:p>
        </p:txBody>
      </p:sp>
      <p:sp>
        <p:nvSpPr>
          <p:cNvPr id="4130" name="TextBox 15"/>
          <p:cNvSpPr txBox="1">
            <a:spLocks noChangeArrowheads="1"/>
          </p:cNvSpPr>
          <p:nvPr/>
        </p:nvSpPr>
        <p:spPr bwMode="auto">
          <a:xfrm>
            <a:off x="5410200" y="5695950"/>
            <a:ext cx="914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exponent</a:t>
            </a:r>
          </a:p>
        </p:txBody>
      </p:sp>
      <p:cxnSp>
        <p:nvCxnSpPr>
          <p:cNvPr id="4131" name="Straight Arrow Connector 17"/>
          <p:cNvCxnSpPr>
            <a:cxnSpLocks noChangeShapeType="1"/>
            <a:stCxn id="4127" idx="0"/>
          </p:cNvCxnSpPr>
          <p:nvPr/>
        </p:nvCxnSpPr>
        <p:spPr bwMode="auto">
          <a:xfrm rot="5400000" flipH="1" flipV="1">
            <a:off x="2781300" y="5505450"/>
            <a:ext cx="304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2" name="Straight Arrow Connector 19"/>
          <p:cNvCxnSpPr>
            <a:cxnSpLocks noChangeShapeType="1"/>
            <a:stCxn id="4129" idx="0"/>
          </p:cNvCxnSpPr>
          <p:nvPr/>
        </p:nvCxnSpPr>
        <p:spPr bwMode="auto">
          <a:xfrm rot="5400000" flipH="1" flipV="1">
            <a:off x="3429001" y="5695950"/>
            <a:ext cx="304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3" name="Right Brace 21"/>
          <p:cNvSpPr>
            <a:spLocks/>
          </p:cNvSpPr>
          <p:nvPr/>
        </p:nvSpPr>
        <p:spPr bwMode="auto">
          <a:xfrm rot="5400000">
            <a:off x="5753100" y="5048250"/>
            <a:ext cx="152400" cy="11430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34" name="Right Brace 22"/>
          <p:cNvSpPr>
            <a:spLocks/>
          </p:cNvSpPr>
          <p:nvPr/>
        </p:nvSpPr>
        <p:spPr bwMode="auto">
          <a:xfrm rot="5400000">
            <a:off x="4419600" y="4857750"/>
            <a:ext cx="152400" cy="1524000"/>
          </a:xfrm>
          <a:prstGeom prst="rightBrace">
            <a:avLst>
              <a:gd name="adj1" fmla="val 4689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1295400" y="914400"/>
            <a:ext cx="662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accent1"/>
                </a:solidFill>
                <a:latin typeface="Times New Roman" charset="0"/>
              </a:rPr>
              <a:t>Machine Epsilon</a:t>
            </a:r>
          </a:p>
        </p:txBody>
      </p:sp>
      <p:sp>
        <p:nvSpPr>
          <p:cNvPr id="17413" name="TextBox 12"/>
          <p:cNvSpPr txBox="1">
            <a:spLocks noChangeArrowheads="1"/>
          </p:cNvSpPr>
          <p:nvPr/>
        </p:nvSpPr>
        <p:spPr bwMode="auto">
          <a:xfrm>
            <a:off x="1143000" y="22098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Defined as the measure of accuracy and found by difference between 1 and the next number that can be represented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3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>
                <a:latin typeface="Tahoma" charset="0"/>
              </a:rPr>
              <a:t>Relative Error and Machine Epsilon</a:t>
            </a:r>
          </a:p>
        </p:txBody>
      </p:sp>
      <p:sp>
        <p:nvSpPr>
          <p:cNvPr id="6151" name="TextBox 9"/>
          <p:cNvSpPr txBox="1">
            <a:spLocks noChangeArrowheads="1"/>
          </p:cNvSpPr>
          <p:nvPr/>
        </p:nvSpPr>
        <p:spPr bwMode="auto">
          <a:xfrm>
            <a:off x="1447800" y="1905000"/>
            <a:ext cx="662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The absolute relative true error in representing a number will be less then the machine epsilon</a:t>
            </a:r>
          </a:p>
        </p:txBody>
      </p:sp>
      <p:sp>
        <p:nvSpPr>
          <p:cNvPr id="6152" name="TextBox 10"/>
          <p:cNvSpPr txBox="1">
            <a:spLocks noChangeArrowheads="1"/>
          </p:cNvSpPr>
          <p:nvPr/>
        </p:nvSpPr>
        <p:spPr bwMode="auto">
          <a:xfrm>
            <a:off x="990600" y="2743200"/>
            <a:ext cx="1331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Example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981200" y="3124200"/>
          <a:ext cx="3168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7" name="Equation" r:id="rId4" imgW="2006280" imgH="482400" progId="Equation.3">
                  <p:embed/>
                </p:oleObj>
              </mc:Choice>
              <mc:Fallback>
                <p:oleObj name="Equation" r:id="rId4" imgW="2006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3168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33538" y="3810000"/>
            <a:ext cx="4789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10 bit word (sign, sign of exponent, 4 for exponent, 4 for mantissa)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09800" y="4114800"/>
          <a:ext cx="3581400" cy="371475"/>
        </p:xfrm>
        <a:graphic>
          <a:graphicData uri="http://schemas.openxmlformats.org/drawingml/2006/table">
            <a:tbl>
              <a:tblPr/>
              <a:tblGrid>
                <a:gridCol w="358775"/>
                <a:gridCol w="357188"/>
                <a:gridCol w="358775"/>
                <a:gridCol w="357187"/>
                <a:gridCol w="358775"/>
                <a:gridCol w="358775"/>
                <a:gridCol w="357188"/>
                <a:gridCol w="358775"/>
                <a:gridCol w="357187"/>
                <a:gridCol w="3587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1905000" y="5029200"/>
          <a:ext cx="35814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8" name="Equation" r:id="rId6" imgW="1955520" imgH="939600" progId="Equation.DSMT4">
                  <p:embed/>
                </p:oleObj>
              </mc:Choice>
              <mc:Fallback>
                <p:oleObj name="Equation" r:id="rId6" imgW="19555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35814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TextBox 12"/>
          <p:cNvSpPr txBox="1">
            <a:spLocks noChangeArrowheads="1"/>
          </p:cNvSpPr>
          <p:nvPr/>
        </p:nvSpPr>
        <p:spPr bwMode="auto">
          <a:xfrm>
            <a:off x="1524000" y="46291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Sign of the number</a:t>
            </a:r>
          </a:p>
        </p:txBody>
      </p:sp>
      <p:sp>
        <p:nvSpPr>
          <p:cNvPr id="6179" name="TextBox 13"/>
          <p:cNvSpPr txBox="1">
            <a:spLocks noChangeArrowheads="1"/>
          </p:cNvSpPr>
          <p:nvPr/>
        </p:nvSpPr>
        <p:spPr bwMode="auto">
          <a:xfrm>
            <a:off x="4724400" y="4648200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mantissa</a:t>
            </a:r>
          </a:p>
        </p:txBody>
      </p:sp>
      <p:sp>
        <p:nvSpPr>
          <p:cNvPr id="6180" name="TextBox 14"/>
          <p:cNvSpPr txBox="1">
            <a:spLocks noChangeArrowheads="1"/>
          </p:cNvSpPr>
          <p:nvPr/>
        </p:nvSpPr>
        <p:spPr bwMode="auto">
          <a:xfrm>
            <a:off x="2286000" y="47053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Sign of the exponent</a:t>
            </a:r>
          </a:p>
        </p:txBody>
      </p:sp>
      <p:sp>
        <p:nvSpPr>
          <p:cNvPr id="6181" name="TextBox 15"/>
          <p:cNvSpPr txBox="1">
            <a:spLocks noChangeArrowheads="1"/>
          </p:cNvSpPr>
          <p:nvPr/>
        </p:nvSpPr>
        <p:spPr bwMode="auto">
          <a:xfrm>
            <a:off x="3200400" y="4648200"/>
            <a:ext cx="914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exponent</a:t>
            </a:r>
          </a:p>
        </p:txBody>
      </p:sp>
      <p:cxnSp>
        <p:nvCxnSpPr>
          <p:cNvPr id="6182" name="Straight Arrow Connector 17"/>
          <p:cNvCxnSpPr>
            <a:cxnSpLocks noChangeShapeType="1"/>
          </p:cNvCxnSpPr>
          <p:nvPr/>
        </p:nvCxnSpPr>
        <p:spPr bwMode="auto">
          <a:xfrm flipV="1">
            <a:off x="2057400" y="4495800"/>
            <a:ext cx="228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3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2629694" y="4609306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4" name="Right Brace 21"/>
          <p:cNvSpPr>
            <a:spLocks/>
          </p:cNvSpPr>
          <p:nvPr/>
        </p:nvSpPr>
        <p:spPr bwMode="auto">
          <a:xfrm rot="5400000">
            <a:off x="4991100" y="3848100"/>
            <a:ext cx="152400" cy="1447800"/>
          </a:xfrm>
          <a:prstGeom prst="rightBrace">
            <a:avLst>
              <a:gd name="adj1" fmla="val 5502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85" name="Right Brace 22"/>
          <p:cNvSpPr>
            <a:spLocks/>
          </p:cNvSpPr>
          <p:nvPr/>
        </p:nvSpPr>
        <p:spPr bwMode="auto">
          <a:xfrm rot="5400000">
            <a:off x="3543300" y="3848100"/>
            <a:ext cx="152400" cy="1447800"/>
          </a:xfrm>
          <a:prstGeom prst="rightBrace">
            <a:avLst>
              <a:gd name="adj1" fmla="val 4688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400" y="2730500"/>
            <a:ext cx="6934200" cy="2260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IEEE 754 Standards for Single Precision </a:t>
            </a:r>
            <a:r>
              <a:rPr lang="en-US" sz="4000" dirty="0" smtClean="0">
                <a:latin typeface="Tahoma" charset="0"/>
              </a:rPr>
              <a:t>Representation</a:t>
            </a:r>
            <a:br>
              <a:rPr lang="en-US" sz="4000" dirty="0" smtClean="0">
                <a:latin typeface="Tahoma" charset="0"/>
              </a:rPr>
            </a:br>
            <a:r>
              <a:rPr lang="en-US" sz="4000" dirty="0" smtClean="0">
                <a:latin typeface="Tahoma" charset="0"/>
              </a:rPr>
              <a:t>(Appendix-C in Textbook)</a:t>
            </a:r>
            <a:r>
              <a:rPr lang="en-US" sz="4000" dirty="0">
                <a:latin typeface="Tahoma" charset="0"/>
              </a:rPr>
              <a:t/>
            </a:r>
            <a:br>
              <a:rPr lang="en-US" sz="4000" dirty="0">
                <a:latin typeface="Tahoma" charset="0"/>
              </a:rPr>
            </a:br>
            <a:r>
              <a:rPr lang="en-US" sz="4000" dirty="0">
                <a:latin typeface="Tahoma" charset="0"/>
              </a:rPr>
              <a:t/>
            </a:r>
            <a:br>
              <a:rPr lang="en-US" sz="4000" dirty="0">
                <a:latin typeface="Tahoma" charset="0"/>
              </a:rPr>
            </a:br>
            <a:r>
              <a:rPr lang="en-US" sz="4000" dirty="0">
                <a:latin typeface="Tahoma" charset="0"/>
              </a:rPr>
              <a:t/>
            </a:r>
            <a:br>
              <a:rPr lang="en-US" sz="4000" dirty="0">
                <a:latin typeface="Tahoma" charset="0"/>
              </a:rPr>
            </a:br>
            <a:endParaRPr lang="en-US" sz="32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28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IEEE-754 Floating Point Standard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057400" y="1828800"/>
            <a:ext cx="6748463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4488" indent="-344488" algn="l">
              <a:buFontTx/>
              <a:buChar char="•"/>
            </a:pPr>
            <a:r>
              <a:rPr lang="en-US" sz="3200"/>
              <a:t>Standardizes representation of floating point numbers on different computers in single and double precision.</a:t>
            </a:r>
          </a:p>
          <a:p>
            <a:pPr marL="344488" indent="-344488" algn="l"/>
            <a:endParaRPr lang="en-US" sz="3200"/>
          </a:p>
          <a:p>
            <a:pPr marL="344488" indent="-344488" algn="l">
              <a:buFontTx/>
              <a:buChar char="•"/>
            </a:pPr>
            <a:r>
              <a:rPr lang="en-US" sz="3200"/>
              <a:t>Standardizes representation of floating point operations on different computers.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901700"/>
            <a:ext cx="7391400" cy="774700"/>
          </a:xfrm>
        </p:spPr>
        <p:txBody>
          <a:bodyPr anchor="b"/>
          <a:lstStyle/>
          <a:p>
            <a:pPr eaLnBrk="1" hangingPunct="1"/>
            <a:r>
              <a:rPr lang="en-US" sz="4000">
                <a:latin typeface="Tahoma" charset="0"/>
              </a:rPr>
              <a:t>IEEE-754 Format Single Precision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200400" y="502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7176" name="TextBox 16"/>
          <p:cNvSpPr txBox="1">
            <a:spLocks noChangeArrowheads="1"/>
          </p:cNvSpPr>
          <p:nvPr/>
        </p:nvSpPr>
        <p:spPr bwMode="auto">
          <a:xfrm>
            <a:off x="701675" y="2286000"/>
            <a:ext cx="380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32 bits for single precision </a:t>
            </a:r>
          </a:p>
        </p:txBody>
      </p:sp>
      <p:graphicFrame>
        <p:nvGraphicFramePr>
          <p:cNvPr id="76808" name="Group 8"/>
          <p:cNvGraphicFramePr>
            <a:graphicFrameLocks noGrp="1"/>
          </p:cNvGraphicFramePr>
          <p:nvPr/>
        </p:nvGraphicFramePr>
        <p:xfrm>
          <a:off x="762000" y="2895600"/>
          <a:ext cx="7315200" cy="4318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245" name="Left Brace 18"/>
          <p:cNvSpPr>
            <a:spLocks/>
          </p:cNvSpPr>
          <p:nvPr/>
        </p:nvSpPr>
        <p:spPr bwMode="auto">
          <a:xfrm rot="-5400000">
            <a:off x="762000" y="3352800"/>
            <a:ext cx="228600" cy="228600"/>
          </a:xfrm>
          <a:prstGeom prst="leftBrace">
            <a:avLst>
              <a:gd name="adj1" fmla="val 2856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6" name="Left Brace 19"/>
          <p:cNvSpPr>
            <a:spLocks/>
          </p:cNvSpPr>
          <p:nvPr/>
        </p:nvSpPr>
        <p:spPr bwMode="auto">
          <a:xfrm rot="-5400000">
            <a:off x="1790700" y="2552700"/>
            <a:ext cx="228600" cy="1828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7" name="Left Brace 20"/>
          <p:cNvSpPr>
            <a:spLocks/>
          </p:cNvSpPr>
          <p:nvPr/>
        </p:nvSpPr>
        <p:spPr bwMode="auto">
          <a:xfrm rot="-5400000">
            <a:off x="5334000" y="838200"/>
            <a:ext cx="228600" cy="5257800"/>
          </a:xfrm>
          <a:prstGeom prst="leftBrace">
            <a:avLst>
              <a:gd name="adj1" fmla="val 5835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8" name="TextBox 21"/>
          <p:cNvSpPr txBox="1">
            <a:spLocks noChangeArrowheads="1"/>
          </p:cNvSpPr>
          <p:nvPr/>
        </p:nvSpPr>
        <p:spPr bwMode="auto">
          <a:xfrm>
            <a:off x="460375" y="3657600"/>
            <a:ext cx="76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Sign</a:t>
            </a:r>
          </a:p>
          <a:p>
            <a:pPr eaLnBrk="1" hangingPunct="1"/>
            <a:r>
              <a:rPr lang="en-US"/>
              <a:t>(s)</a:t>
            </a:r>
          </a:p>
        </p:txBody>
      </p:sp>
      <p:sp>
        <p:nvSpPr>
          <p:cNvPr id="7249" name="TextBox 22"/>
          <p:cNvSpPr txBox="1">
            <a:spLocks noChangeArrowheads="1"/>
          </p:cNvSpPr>
          <p:nvPr/>
        </p:nvSpPr>
        <p:spPr bwMode="auto">
          <a:xfrm>
            <a:off x="1143000" y="3652838"/>
            <a:ext cx="259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Biased</a:t>
            </a:r>
          </a:p>
          <a:p>
            <a:pPr eaLnBrk="1" hangingPunct="1"/>
            <a:r>
              <a:rPr lang="en-US"/>
              <a:t>Exponent (e</a:t>
            </a:r>
            <a:r>
              <a:rPr lang="ja-JP" altLang="en-US"/>
              <a:t>’</a:t>
            </a:r>
            <a:r>
              <a:rPr lang="en-US"/>
              <a:t>)</a:t>
            </a:r>
          </a:p>
        </p:txBody>
      </p:sp>
      <p:sp>
        <p:nvSpPr>
          <p:cNvPr id="7250" name="TextBox 23"/>
          <p:cNvSpPr txBox="1">
            <a:spLocks noChangeArrowheads="1"/>
          </p:cNvSpPr>
          <p:nvPr/>
        </p:nvSpPr>
        <p:spPr bwMode="auto">
          <a:xfrm>
            <a:off x="4519613" y="3729038"/>
            <a:ext cx="193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Mantissa (m)</a:t>
            </a:r>
          </a:p>
        </p:txBody>
      </p:sp>
      <p:graphicFrame>
        <p:nvGraphicFramePr>
          <p:cNvPr id="7170" name="Object 13"/>
          <p:cNvGraphicFramePr>
            <a:graphicFrameLocks noChangeAspect="1"/>
          </p:cNvGraphicFramePr>
          <p:nvPr/>
        </p:nvGraphicFramePr>
        <p:xfrm>
          <a:off x="2546350" y="4818063"/>
          <a:ext cx="51133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9" name="Equation" r:id="rId5" imgW="1892160" imgH="241200" progId="Equation.DSMT4">
                  <p:embed/>
                </p:oleObj>
              </mc:Choice>
              <mc:Fallback>
                <p:oleObj name="Equation" r:id="rId5" imgW="1892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818063"/>
                        <a:ext cx="51133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49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27505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2676"/>
            <a:ext cx="8042276" cy="133695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do we measure errors?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Error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43101"/>
            <a:ext cx="8042276" cy="4343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charset="0"/>
              </a:rPr>
              <a:t>True Error</a:t>
            </a:r>
          </a:p>
          <a:p>
            <a:r>
              <a:rPr lang="en-US" sz="3200" dirty="0">
                <a:latin typeface="Tahoma" charset="0"/>
              </a:rPr>
              <a:t>Relative True </a:t>
            </a:r>
            <a:r>
              <a:rPr lang="en-US" sz="3200" dirty="0" smtClean="0">
                <a:latin typeface="Tahoma" charset="0"/>
              </a:rPr>
              <a:t>Error</a:t>
            </a:r>
          </a:p>
          <a:p>
            <a:r>
              <a:rPr lang="en-US" sz="3200" dirty="0">
                <a:latin typeface="Tahoma" charset="0"/>
              </a:rPr>
              <a:t>Approximate </a:t>
            </a:r>
            <a:r>
              <a:rPr lang="en-US" sz="3200" dirty="0" smtClean="0">
                <a:latin typeface="Tahoma" charset="0"/>
              </a:rPr>
              <a:t>Error</a:t>
            </a:r>
          </a:p>
          <a:p>
            <a:r>
              <a:rPr lang="en-US" sz="3200" dirty="0" smtClean="0">
                <a:latin typeface="Tahoma" charset="0"/>
              </a:rPr>
              <a:t>Relative </a:t>
            </a:r>
            <a:r>
              <a:rPr lang="en-US" sz="3200" dirty="0">
                <a:latin typeface="Tahoma" charset="0"/>
              </a:rPr>
              <a:t>Approximate Error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391400" cy="774700"/>
          </a:xfrm>
        </p:spPr>
        <p:txBody>
          <a:bodyPr anchor="b"/>
          <a:lstStyle/>
          <a:p>
            <a:pPr eaLnBrk="1" hangingPunct="1"/>
            <a:r>
              <a:rPr lang="en-US">
                <a:latin typeface="Tahoma" charset="0"/>
              </a:rPr>
              <a:t>Example#1</a:t>
            </a:r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3886200" y="502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8194" name="Object 13"/>
          <p:cNvGraphicFramePr>
            <a:graphicFrameLocks noChangeAspect="1"/>
          </p:cNvGraphicFramePr>
          <p:nvPr/>
        </p:nvGraphicFramePr>
        <p:xfrm>
          <a:off x="1455738" y="3124200"/>
          <a:ext cx="5010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7" name="Equation" r:id="rId5" imgW="1854000" imgH="253800" progId="Equation.3">
                  <p:embed/>
                </p:oleObj>
              </mc:Choice>
              <mc:Fallback>
                <p:oleObj name="Equation" r:id="rId5" imgW="1854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124200"/>
                        <a:ext cx="5010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3"/>
          <p:cNvGraphicFramePr>
            <a:graphicFrameLocks noChangeAspect="1"/>
          </p:cNvGraphicFramePr>
          <p:nvPr/>
        </p:nvGraphicFramePr>
        <p:xfrm>
          <a:off x="2590800" y="3810000"/>
          <a:ext cx="62087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8" name="Equation" r:id="rId7" imgW="2298600" imgH="253800" progId="Equation.3">
                  <p:embed/>
                </p:oleObj>
              </mc:Choice>
              <mc:Fallback>
                <p:oleObj name="Equation" r:id="rId7" imgW="229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0"/>
                        <a:ext cx="62087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3"/>
          <p:cNvGraphicFramePr>
            <a:graphicFrameLocks noChangeAspect="1"/>
          </p:cNvGraphicFramePr>
          <p:nvPr/>
        </p:nvGraphicFramePr>
        <p:xfrm>
          <a:off x="2557463" y="4419600"/>
          <a:ext cx="4013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9" name="Equation" r:id="rId9" imgW="1485720" imgH="228600" progId="Equation.3">
                  <p:embed/>
                </p:oleObj>
              </mc:Choice>
              <mc:Fallback>
                <p:oleObj name="Equation" r:id="rId9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419600"/>
                        <a:ext cx="4013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3"/>
          <p:cNvGraphicFramePr>
            <a:graphicFrameLocks noChangeAspect="1"/>
          </p:cNvGraphicFramePr>
          <p:nvPr/>
        </p:nvGraphicFramePr>
        <p:xfrm>
          <a:off x="2590800" y="5029200"/>
          <a:ext cx="6070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0" name="Equation" r:id="rId11" imgW="2247840" imgH="228600" progId="Equation.DSMT4">
                  <p:embed/>
                </p:oleObj>
              </mc:Choice>
              <mc:Fallback>
                <p:oleObj name="Equation" r:id="rId11" imgW="2247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60706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33" name="Group 85"/>
          <p:cNvGraphicFramePr>
            <a:graphicFrameLocks noGrp="1"/>
          </p:cNvGraphicFramePr>
          <p:nvPr/>
        </p:nvGraphicFramePr>
        <p:xfrm>
          <a:off x="1143000" y="990600"/>
          <a:ext cx="7315200" cy="4318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270" name="Left Brace 18"/>
          <p:cNvSpPr>
            <a:spLocks/>
          </p:cNvSpPr>
          <p:nvPr/>
        </p:nvSpPr>
        <p:spPr bwMode="auto">
          <a:xfrm rot="-5400000">
            <a:off x="1143000" y="1447800"/>
            <a:ext cx="228600" cy="228600"/>
          </a:xfrm>
          <a:prstGeom prst="leftBrace">
            <a:avLst>
              <a:gd name="adj1" fmla="val 2856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/>
          <a:p>
            <a:endParaRPr lang="en-US"/>
          </a:p>
        </p:txBody>
      </p:sp>
      <p:sp>
        <p:nvSpPr>
          <p:cNvPr id="8271" name="Left Brace 19"/>
          <p:cNvSpPr>
            <a:spLocks/>
          </p:cNvSpPr>
          <p:nvPr/>
        </p:nvSpPr>
        <p:spPr bwMode="auto">
          <a:xfrm rot="-5400000">
            <a:off x="2171700" y="647700"/>
            <a:ext cx="228600" cy="1828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/>
          <a:p>
            <a:endParaRPr lang="en-US"/>
          </a:p>
        </p:txBody>
      </p:sp>
      <p:sp>
        <p:nvSpPr>
          <p:cNvPr id="8272" name="Left Brace 20"/>
          <p:cNvSpPr>
            <a:spLocks/>
          </p:cNvSpPr>
          <p:nvPr/>
        </p:nvSpPr>
        <p:spPr bwMode="auto">
          <a:xfrm rot="-5400000">
            <a:off x="5715000" y="-1066800"/>
            <a:ext cx="228600" cy="5257800"/>
          </a:xfrm>
          <a:prstGeom prst="leftBrace">
            <a:avLst>
              <a:gd name="adj1" fmla="val 5835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/>
          <a:p>
            <a:endParaRPr lang="en-US"/>
          </a:p>
        </p:txBody>
      </p:sp>
      <p:sp>
        <p:nvSpPr>
          <p:cNvPr id="8273" name="TextBox 21"/>
          <p:cNvSpPr txBox="1">
            <a:spLocks noChangeArrowheads="1"/>
          </p:cNvSpPr>
          <p:nvPr/>
        </p:nvSpPr>
        <p:spPr bwMode="auto">
          <a:xfrm>
            <a:off x="841375" y="1752600"/>
            <a:ext cx="76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Sign</a:t>
            </a:r>
          </a:p>
          <a:p>
            <a:pPr eaLnBrk="1" hangingPunct="1"/>
            <a:r>
              <a:rPr lang="en-US"/>
              <a:t>(s)</a:t>
            </a:r>
          </a:p>
        </p:txBody>
      </p:sp>
      <p:sp>
        <p:nvSpPr>
          <p:cNvPr id="8274" name="TextBox 22"/>
          <p:cNvSpPr txBox="1">
            <a:spLocks noChangeArrowheads="1"/>
          </p:cNvSpPr>
          <p:nvPr/>
        </p:nvSpPr>
        <p:spPr bwMode="auto">
          <a:xfrm>
            <a:off x="1524000" y="1747838"/>
            <a:ext cx="259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Biased</a:t>
            </a:r>
          </a:p>
          <a:p>
            <a:pPr eaLnBrk="1" hangingPunct="1"/>
            <a:r>
              <a:rPr lang="en-US"/>
              <a:t>Exponent (e</a:t>
            </a:r>
            <a:r>
              <a:rPr lang="ja-JP" altLang="en-US"/>
              <a:t>’</a:t>
            </a:r>
            <a:r>
              <a:rPr lang="en-US"/>
              <a:t>)</a:t>
            </a:r>
          </a:p>
        </p:txBody>
      </p:sp>
      <p:sp>
        <p:nvSpPr>
          <p:cNvPr id="8275" name="TextBox 23"/>
          <p:cNvSpPr txBox="1">
            <a:spLocks noChangeArrowheads="1"/>
          </p:cNvSpPr>
          <p:nvPr/>
        </p:nvSpPr>
        <p:spPr bwMode="auto">
          <a:xfrm>
            <a:off x="4900613" y="1824038"/>
            <a:ext cx="193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Mantissa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50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92982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52400"/>
            <a:ext cx="7391400" cy="774700"/>
          </a:xfrm>
        </p:spPr>
        <p:txBody>
          <a:bodyPr anchor="b"/>
          <a:lstStyle/>
          <a:p>
            <a:pPr eaLnBrk="1" hangingPunct="1"/>
            <a:r>
              <a:rPr lang="en-US">
                <a:latin typeface="Tahoma" charset="0"/>
              </a:rPr>
              <a:t>Example#2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886200" y="502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97365" name="Group 85"/>
          <p:cNvGraphicFramePr>
            <a:graphicFrameLocks noGrp="1"/>
          </p:cNvGraphicFramePr>
          <p:nvPr/>
        </p:nvGraphicFramePr>
        <p:xfrm>
          <a:off x="762000" y="2286000"/>
          <a:ext cx="7315200" cy="4318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291" name="Left Brace 18"/>
          <p:cNvSpPr>
            <a:spLocks/>
          </p:cNvSpPr>
          <p:nvPr/>
        </p:nvSpPr>
        <p:spPr bwMode="auto">
          <a:xfrm rot="-5400000">
            <a:off x="762000" y="2743200"/>
            <a:ext cx="228600" cy="228600"/>
          </a:xfrm>
          <a:prstGeom prst="leftBrace">
            <a:avLst>
              <a:gd name="adj1" fmla="val 2856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/>
          <a:p>
            <a:endParaRPr lang="en-US"/>
          </a:p>
        </p:txBody>
      </p:sp>
      <p:sp>
        <p:nvSpPr>
          <p:cNvPr id="9292" name="Left Brace 19"/>
          <p:cNvSpPr>
            <a:spLocks/>
          </p:cNvSpPr>
          <p:nvPr/>
        </p:nvSpPr>
        <p:spPr bwMode="auto">
          <a:xfrm rot="-5400000">
            <a:off x="1790700" y="1943100"/>
            <a:ext cx="228600" cy="1828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/>
          <a:p>
            <a:endParaRPr lang="en-US"/>
          </a:p>
        </p:txBody>
      </p:sp>
      <p:sp>
        <p:nvSpPr>
          <p:cNvPr id="9293" name="Left Brace 20"/>
          <p:cNvSpPr>
            <a:spLocks/>
          </p:cNvSpPr>
          <p:nvPr/>
        </p:nvSpPr>
        <p:spPr bwMode="auto">
          <a:xfrm rot="-5400000">
            <a:off x="5334000" y="228600"/>
            <a:ext cx="228600" cy="5257800"/>
          </a:xfrm>
          <a:prstGeom prst="leftBrace">
            <a:avLst>
              <a:gd name="adj1" fmla="val 5835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/>
          <a:p>
            <a:endParaRPr lang="en-US"/>
          </a:p>
        </p:txBody>
      </p:sp>
      <p:sp>
        <p:nvSpPr>
          <p:cNvPr id="9294" name="TextBox 21"/>
          <p:cNvSpPr txBox="1">
            <a:spLocks noChangeArrowheads="1"/>
          </p:cNvSpPr>
          <p:nvPr/>
        </p:nvSpPr>
        <p:spPr bwMode="auto">
          <a:xfrm>
            <a:off x="460375" y="3048000"/>
            <a:ext cx="76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Sign</a:t>
            </a:r>
          </a:p>
          <a:p>
            <a:pPr eaLnBrk="1" hangingPunct="1"/>
            <a:r>
              <a:rPr lang="en-US"/>
              <a:t>(s)</a:t>
            </a:r>
          </a:p>
        </p:txBody>
      </p:sp>
      <p:sp>
        <p:nvSpPr>
          <p:cNvPr id="9295" name="TextBox 22"/>
          <p:cNvSpPr txBox="1">
            <a:spLocks noChangeArrowheads="1"/>
          </p:cNvSpPr>
          <p:nvPr/>
        </p:nvSpPr>
        <p:spPr bwMode="auto">
          <a:xfrm>
            <a:off x="1143000" y="3043238"/>
            <a:ext cx="259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Biased</a:t>
            </a:r>
          </a:p>
          <a:p>
            <a:pPr eaLnBrk="1" hangingPunct="1"/>
            <a:r>
              <a:rPr lang="en-US"/>
              <a:t>Exponent (e</a:t>
            </a:r>
            <a:r>
              <a:rPr lang="ja-JP" altLang="en-US"/>
              <a:t>’</a:t>
            </a:r>
            <a:r>
              <a:rPr lang="en-US"/>
              <a:t>)</a:t>
            </a:r>
          </a:p>
        </p:txBody>
      </p:sp>
      <p:sp>
        <p:nvSpPr>
          <p:cNvPr id="9296" name="TextBox 23"/>
          <p:cNvSpPr txBox="1">
            <a:spLocks noChangeArrowheads="1"/>
          </p:cNvSpPr>
          <p:nvPr/>
        </p:nvSpPr>
        <p:spPr bwMode="auto">
          <a:xfrm>
            <a:off x="4519613" y="3119438"/>
            <a:ext cx="193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Mantissa (m)</a:t>
            </a:r>
          </a:p>
        </p:txBody>
      </p:sp>
      <p:sp>
        <p:nvSpPr>
          <p:cNvPr id="9297" name="Text Box 86"/>
          <p:cNvSpPr txBox="1">
            <a:spLocks noChangeArrowheads="1"/>
          </p:cNvSpPr>
          <p:nvPr/>
        </p:nvSpPr>
        <p:spPr bwMode="auto">
          <a:xfrm>
            <a:off x="0" y="990600"/>
            <a:ext cx="8686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/>
              <a:t>Represent -5.5834x10</a:t>
            </a:r>
            <a:r>
              <a:rPr lang="en-US" sz="3600" baseline="30000"/>
              <a:t>10</a:t>
            </a:r>
            <a:r>
              <a:rPr lang="en-US" sz="3600"/>
              <a:t> as a single precision floating point number.</a:t>
            </a:r>
          </a:p>
        </p:txBody>
      </p:sp>
      <p:graphicFrame>
        <p:nvGraphicFramePr>
          <p:cNvPr id="9218" name="Object 13"/>
          <p:cNvGraphicFramePr>
            <a:graphicFrameLocks noChangeAspect="1"/>
          </p:cNvGraphicFramePr>
          <p:nvPr/>
        </p:nvGraphicFramePr>
        <p:xfrm>
          <a:off x="457200" y="4038600"/>
          <a:ext cx="8382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5" name="Equation" r:id="rId5" imgW="2120760" imgH="241200" progId="Equation.DSMT4">
                  <p:embed/>
                </p:oleObj>
              </mc:Choice>
              <mc:Fallback>
                <p:oleObj name="Equation" r:id="rId5" imgW="2120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83820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51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341638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884238"/>
          </a:xfrm>
        </p:spPr>
        <p:txBody>
          <a:bodyPr anchor="b"/>
          <a:lstStyle/>
          <a:p>
            <a:pPr eaLnBrk="1" hangingPunct="1"/>
            <a:r>
              <a:rPr lang="en-US" sz="4000">
                <a:latin typeface="Tahoma" charset="0"/>
              </a:rPr>
              <a:t>Exponent for 32 Bit IEEE-754</a:t>
            </a: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1143000" y="1295400"/>
            <a:ext cx="419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8 bits would represent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2287588" y="1981200"/>
          <a:ext cx="1979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3" name="Equation" r:id="rId5" imgW="749160" imgH="177480" progId="Equation.3">
                  <p:embed/>
                </p:oleObj>
              </mc:Choice>
              <mc:Fallback>
                <p:oleObj name="Equation" r:id="rId5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1981200"/>
                        <a:ext cx="19796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1219200" y="25146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200"/>
              <a:t>Bias is 127; so subtract 127 from representation</a:t>
            </a: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901825" y="3581400"/>
          <a:ext cx="2517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4" name="Equation" r:id="rId7" imgW="952200" imgH="177480" progId="Equation.DSMT4">
                  <p:embed/>
                </p:oleObj>
              </mc:Choice>
              <mc:Fallback>
                <p:oleObj name="Equation" r:id="rId7" imgW="952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581400"/>
                        <a:ext cx="25177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52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542179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Exponent for Special Cases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7631113" y="1371600"/>
          <a:ext cx="5222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1" name="Equation" r:id="rId4" imgW="152280" imgH="177480" progId="Equation.3">
                  <p:embed/>
                </p:oleObj>
              </mc:Choice>
              <mc:Fallback>
                <p:oleObj name="Equation" r:id="rId4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1371600"/>
                        <a:ext cx="5222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4"/>
          <p:cNvSpPr txBox="1">
            <a:spLocks noChangeArrowheads="1"/>
          </p:cNvSpPr>
          <p:nvPr/>
        </p:nvSpPr>
        <p:spPr bwMode="auto">
          <a:xfrm>
            <a:off x="5486400" y="1524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Actual range of</a:t>
            </a: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5654675" y="2057400"/>
          <a:ext cx="1946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2" name="Equation" r:id="rId6" imgW="736560" imgH="177480" progId="Equation.3">
                  <p:embed/>
                </p:oleObj>
              </mc:Choice>
              <mc:Fallback>
                <p:oleObj name="Equation" r:id="rId6" imgW="736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2057400"/>
                        <a:ext cx="19462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1371600" y="2743200"/>
          <a:ext cx="974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3" name="Equation" r:id="rId8" imgW="368280" imgH="177480" progId="Equation.3">
                  <p:embed/>
                </p:oleObj>
              </mc:Choice>
              <mc:Fallback>
                <p:oleObj name="Equation" r:id="rId8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974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2286000" y="2743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and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971800" y="2743200"/>
          <a:ext cx="1377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4" name="Equation" r:id="rId10" imgW="520560" imgH="177480" progId="Equation.3">
                  <p:embed/>
                </p:oleObj>
              </mc:Choice>
              <mc:Fallback>
                <p:oleObj name="Equation" r:id="rId10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43200"/>
                        <a:ext cx="1377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4343400" y="27432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are reserved for special numbers</a:t>
            </a: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5486400" y="35052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Actual range of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392738" y="4038600"/>
          <a:ext cx="255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5" name="Equation" r:id="rId12" imgW="965160" imgH="177480" progId="Equation.3">
                  <p:embed/>
                </p:oleObj>
              </mc:Choice>
              <mc:Fallback>
                <p:oleObj name="Equation" r:id="rId12" imgW="965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4038600"/>
                        <a:ext cx="255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7704138" y="3505200"/>
          <a:ext cx="37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6" name="Equation" r:id="rId14" imgW="114120" imgH="139680" progId="Equation.DSMT4">
                  <p:embed/>
                </p:oleObj>
              </mc:Choice>
              <mc:Fallback>
                <p:oleObj name="Equation" r:id="rId14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3505200"/>
                        <a:ext cx="374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62975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Special Exponents and Numbers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3962400" y="1524000"/>
          <a:ext cx="974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9" name="Equation" r:id="rId4" imgW="368280" imgH="177480" progId="Equation.3">
                  <p:embed/>
                </p:oleObj>
              </mc:Choice>
              <mc:Fallback>
                <p:oleObj name="Equation" r:id="rId4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0"/>
                        <a:ext cx="974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4"/>
          <p:cNvSpPr txBox="1">
            <a:spLocks noChangeArrowheads="1"/>
          </p:cNvSpPr>
          <p:nvPr/>
        </p:nvSpPr>
        <p:spPr bwMode="auto">
          <a:xfrm>
            <a:off x="5715000" y="1524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all zeros</a:t>
            </a:r>
          </a:p>
        </p:txBody>
      </p:sp>
      <p:sp>
        <p:nvSpPr>
          <p:cNvPr id="12297" name="Line 5"/>
          <p:cNvSpPr>
            <a:spLocks noChangeShapeType="1"/>
          </p:cNvSpPr>
          <p:nvPr/>
        </p:nvSpPr>
        <p:spPr bwMode="auto">
          <a:xfrm>
            <a:off x="51816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3733800" y="2057400"/>
          <a:ext cx="1377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0" name="Equation" r:id="rId6" imgW="520560" imgH="177480" progId="Equation.3">
                  <p:embed/>
                </p:oleObj>
              </mc:Choice>
              <mc:Fallback>
                <p:oleObj name="Equation" r:id="rId6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1377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Line 7"/>
          <p:cNvSpPr>
            <a:spLocks noChangeShapeType="1"/>
          </p:cNvSpPr>
          <p:nvPr/>
        </p:nvSpPr>
        <p:spPr bwMode="auto">
          <a:xfrm>
            <a:off x="51816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5791200" y="2057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all ones</a:t>
            </a:r>
          </a:p>
        </p:txBody>
      </p:sp>
      <p:graphicFrame>
        <p:nvGraphicFramePr>
          <p:cNvPr id="83977" name="Group 9"/>
          <p:cNvGraphicFramePr>
            <a:graphicFrameLocks noGrp="1"/>
          </p:cNvGraphicFramePr>
          <p:nvPr/>
        </p:nvGraphicFramePr>
        <p:xfrm>
          <a:off x="2438400" y="2590800"/>
          <a:ext cx="6477000" cy="3108851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1600200"/>
                <a:gridCol w="21336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Represents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zeros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or 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non-zero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4038600" y="2667000"/>
          <a:ext cx="403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1" name="Equation" r:id="rId8" imgW="152280" imgH="177480" progId="Equation.3">
                  <p:embed/>
                </p:oleObj>
              </mc:Choice>
              <mc:Fallback>
                <p:oleObj name="Equation" r:id="rId8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403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7"/>
          <p:cNvGraphicFramePr>
            <a:graphicFrameLocks noGrp="1" noChangeAspect="1"/>
          </p:cNvGraphicFramePr>
          <p:nvPr>
            <p:ph idx="1"/>
          </p:nvPr>
        </p:nvGraphicFramePr>
        <p:xfrm>
          <a:off x="7543800" y="4191000"/>
          <a:ext cx="565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2" name="Equation" r:id="rId10" imgW="152280" imgH="126720" progId="Equation.3">
                  <p:embed/>
                </p:oleObj>
              </mc:Choice>
              <mc:Fallback>
                <p:oleObj name="Equation" r:id="rId10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191000"/>
                        <a:ext cx="5651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8"/>
          <p:cNvGraphicFramePr>
            <a:graphicFrameLocks noChangeAspect="1"/>
          </p:cNvGraphicFramePr>
          <p:nvPr/>
        </p:nvGraphicFramePr>
        <p:xfrm>
          <a:off x="7315200" y="4724400"/>
          <a:ext cx="885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3" name="Equation" r:id="rId12" imgW="266400" imgH="126720" progId="Equation.DSMT4">
                  <p:embed/>
                </p:oleObj>
              </mc:Choice>
              <mc:Fallback>
                <p:oleObj name="Equation" r:id="rId12" imgW="26640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724400"/>
                        <a:ext cx="8858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228600"/>
            <a:ext cx="5410200" cy="685800"/>
          </a:xfrm>
        </p:spPr>
        <p:txBody>
          <a:bodyPr anchor="b"/>
          <a:lstStyle/>
          <a:p>
            <a:pPr eaLnBrk="1" hangingPunct="1"/>
            <a:r>
              <a:rPr lang="en-US" sz="4000">
                <a:latin typeface="Tahoma" charset="0"/>
              </a:rPr>
              <a:t>IEEE-754 Format</a:t>
            </a:r>
          </a:p>
        </p:txBody>
      </p:sp>
      <p:sp>
        <p:nvSpPr>
          <p:cNvPr id="13319" name="Content Placeholder 9"/>
          <p:cNvSpPr>
            <a:spLocks noGrp="1"/>
          </p:cNvSpPr>
          <p:nvPr>
            <p:ph idx="4294967295"/>
          </p:nvPr>
        </p:nvSpPr>
        <p:spPr>
          <a:xfrm>
            <a:off x="825500" y="1447800"/>
            <a:ext cx="6324600" cy="587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Arial" charset="0"/>
              </a:rPr>
              <a:t>The largest number by magnitude 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1028700" y="2882900"/>
            <a:ext cx="6565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ea typeface="+mn-ea"/>
              </a:rPr>
              <a:t>The smallest number by magnitude </a:t>
            </a:r>
          </a:p>
        </p:txBody>
      </p:sp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1816100" y="41910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ea typeface="+mn-ea"/>
              </a:rPr>
              <a:t>Machine epsilon  </a:t>
            </a:r>
          </a:p>
        </p:txBody>
      </p:sp>
      <p:graphicFrame>
        <p:nvGraphicFramePr>
          <p:cNvPr id="133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45682"/>
              </p:ext>
            </p:extLst>
          </p:nvPr>
        </p:nvGraphicFramePr>
        <p:xfrm>
          <a:off x="1816100" y="2133600"/>
          <a:ext cx="5334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7" name="Equation" r:id="rId5" imgW="1854000" imgH="241200" progId="Equation.3">
                  <p:embed/>
                </p:oleObj>
              </mc:Choice>
              <mc:Fallback>
                <p:oleObj name="Equation" r:id="rId5" imgW="1854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133600"/>
                        <a:ext cx="5334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434720"/>
              </p:ext>
            </p:extLst>
          </p:nvPr>
        </p:nvGraphicFramePr>
        <p:xfrm>
          <a:off x="1028700" y="3441700"/>
          <a:ext cx="57150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8" name="Equation" r:id="rId7" imgW="1981080" imgH="241200" progId="Equation.3">
                  <p:embed/>
                </p:oleObj>
              </mc:Choice>
              <mc:Fallback>
                <p:oleObj name="Equation" r:id="rId7" imgW="1981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441700"/>
                        <a:ext cx="57150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76172"/>
              </p:ext>
            </p:extLst>
          </p:nvPr>
        </p:nvGraphicFramePr>
        <p:xfrm>
          <a:off x="1520825" y="4781550"/>
          <a:ext cx="48799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9" name="Equation" r:id="rId9" imgW="1485720" imgH="241200" progId="Equation.DSMT4">
                  <p:embed/>
                </p:oleObj>
              </mc:Choice>
              <mc:Fallback>
                <p:oleObj name="Equation" r:id="rId9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781550"/>
                        <a:ext cx="48799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55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17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True Error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4" y="1600201"/>
            <a:ext cx="8455025" cy="434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ahoma" charset="0"/>
              </a:rPr>
              <a:t>The difference </a:t>
            </a:r>
            <a:r>
              <a:rPr lang="en-US" sz="2800" dirty="0">
                <a:latin typeface="Tahoma" charset="0"/>
              </a:rPr>
              <a:t>between the true value in a calculation and the approximate value found using a numerical </a:t>
            </a:r>
            <a:r>
              <a:rPr lang="en-US" sz="2800" dirty="0" smtClean="0">
                <a:latin typeface="Tahoma" charset="0"/>
              </a:rPr>
              <a:t>method.</a:t>
            </a:r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Tahoma" charset="0"/>
              </a:rPr>
              <a:t>True Error = True Value – Approximate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4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Example—True Error </a:t>
            </a:r>
          </a:p>
        </p:txBody>
      </p:sp>
      <p:sp>
        <p:nvSpPr>
          <p:cNvPr id="1036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derivative,</a:t>
            </a:r>
          </a:p>
        </p:txBody>
      </p:sp>
      <p:sp>
        <p:nvSpPr>
          <p:cNvPr id="10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200400" y="2057400"/>
          <a:ext cx="5937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7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5937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Text Box 7"/>
          <p:cNvSpPr txBox="1">
            <a:spLocks noChangeArrowheads="1"/>
          </p:cNvSpPr>
          <p:nvPr/>
        </p:nvSpPr>
        <p:spPr bwMode="auto">
          <a:xfrm>
            <a:off x="3810000" y="198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of a function</a:t>
            </a:r>
          </a:p>
        </p:txBody>
      </p:sp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5638800" y="2057400"/>
          <a:ext cx="609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8" name="Equation" r:id="rId7" imgW="342720" imgH="203040" progId="Equation.3">
                  <p:embed/>
                </p:oleObj>
              </mc:Choice>
              <mc:Fallback>
                <p:oleObj name="Equation" r:id="rId7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57400"/>
                        <a:ext cx="609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9"/>
          <p:cNvSpPr txBox="1">
            <a:spLocks noChangeArrowheads="1"/>
          </p:cNvSpPr>
          <p:nvPr/>
        </p:nvSpPr>
        <p:spPr bwMode="auto">
          <a:xfrm>
            <a:off x="6248400" y="19812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can be </a:t>
            </a:r>
          </a:p>
        </p:txBody>
      </p:sp>
      <p:sp>
        <p:nvSpPr>
          <p:cNvPr id="1040" name="Text Box 10"/>
          <p:cNvSpPr txBox="1">
            <a:spLocks noChangeArrowheads="1"/>
          </p:cNvSpPr>
          <p:nvPr/>
        </p:nvSpPr>
        <p:spPr bwMode="auto">
          <a:xfrm>
            <a:off x="990600" y="23622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approximated by the equation,</a:t>
            </a:r>
          </a:p>
        </p:txBody>
      </p:sp>
      <p:sp>
        <p:nvSpPr>
          <p:cNvPr id="1041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806626"/>
              </p:ext>
            </p:extLst>
          </p:nvPr>
        </p:nvGraphicFramePr>
        <p:xfrm>
          <a:off x="2057400" y="2819400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9" name="Equation" r:id="rId9" imgW="1562100" imgH="393700" progId="Equation.3">
                  <p:embed/>
                </p:oleObj>
              </mc:Choice>
              <mc:Fallback>
                <p:oleObj name="Equation" r:id="rId9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2667000" cy="66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Text Box 13"/>
          <p:cNvSpPr txBox="1">
            <a:spLocks noChangeArrowheads="1"/>
          </p:cNvSpPr>
          <p:nvPr/>
        </p:nvSpPr>
        <p:spPr bwMode="auto">
          <a:xfrm>
            <a:off x="990600" y="3505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If</a:t>
            </a:r>
          </a:p>
        </p:txBody>
      </p:sp>
      <p:sp>
        <p:nvSpPr>
          <p:cNvPr id="10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9" name="Object 14"/>
          <p:cNvGraphicFramePr>
            <a:graphicFrameLocks noChangeAspect="1"/>
          </p:cNvGraphicFramePr>
          <p:nvPr/>
        </p:nvGraphicFramePr>
        <p:xfrm>
          <a:off x="1371600" y="3505200"/>
          <a:ext cx="1371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0" name="Equation" r:id="rId11" imgW="825500" imgH="228600" progId="Equation.3">
                  <p:embed/>
                </p:oleObj>
              </mc:Choice>
              <mc:Fallback>
                <p:oleObj name="Equation" r:id="rId11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13716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6"/>
          <p:cNvSpPr txBox="1">
            <a:spLocks noChangeArrowheads="1"/>
          </p:cNvSpPr>
          <p:nvPr/>
        </p:nvSpPr>
        <p:spPr bwMode="auto">
          <a:xfrm>
            <a:off x="2743200" y="3429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and </a:t>
            </a:r>
          </a:p>
        </p:txBody>
      </p:sp>
      <p:sp>
        <p:nvSpPr>
          <p:cNvPr id="104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0" name="Object 17"/>
          <p:cNvGraphicFramePr>
            <a:graphicFrameLocks noChangeAspect="1"/>
          </p:cNvGraphicFramePr>
          <p:nvPr/>
        </p:nvGraphicFramePr>
        <p:xfrm>
          <a:off x="3429000" y="3505200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1" name="Equation" r:id="rId13" imgW="469696" imgH="177723" progId="Equation.3">
                  <p:embed/>
                </p:oleObj>
              </mc:Choice>
              <mc:Fallback>
                <p:oleObj name="Equation" r:id="rId13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 Box 19"/>
          <p:cNvSpPr txBox="1">
            <a:spLocks noChangeArrowheads="1"/>
          </p:cNvSpPr>
          <p:nvPr/>
        </p:nvSpPr>
        <p:spPr bwMode="auto">
          <a:xfrm>
            <a:off x="1676400" y="3886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a) Find the approximate value of</a:t>
            </a:r>
          </a:p>
        </p:txBody>
      </p:sp>
      <p:sp>
        <p:nvSpPr>
          <p:cNvPr id="104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1" name="Object 20"/>
          <p:cNvGraphicFramePr>
            <a:graphicFrameLocks noChangeAspect="1"/>
          </p:cNvGraphicFramePr>
          <p:nvPr/>
        </p:nvGraphicFramePr>
        <p:xfrm>
          <a:off x="6248400" y="39624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2" name="Equation" r:id="rId15" imgW="393529" imgH="203112" progId="Equation.3">
                  <p:embed/>
                </p:oleObj>
              </mc:Choice>
              <mc:Fallback>
                <p:oleObj name="Equation" r:id="rId15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2400"/>
                        <a:ext cx="68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2"/>
          <p:cNvSpPr txBox="1">
            <a:spLocks noChangeArrowheads="1"/>
          </p:cNvSpPr>
          <p:nvPr/>
        </p:nvSpPr>
        <p:spPr bwMode="auto">
          <a:xfrm>
            <a:off x="1676400" y="4343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b) True value of </a:t>
            </a:r>
          </a:p>
        </p:txBody>
      </p:sp>
      <p:graphicFrame>
        <p:nvGraphicFramePr>
          <p:cNvPr id="1032" name="Object 23"/>
          <p:cNvGraphicFramePr>
            <a:graphicFrameLocks noChangeAspect="1"/>
          </p:cNvGraphicFramePr>
          <p:nvPr/>
        </p:nvGraphicFramePr>
        <p:xfrm>
          <a:off x="4038600" y="44196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3" name="Equation" r:id="rId17" imgW="393529" imgH="203112" progId="Equation.DSMT4">
                  <p:embed/>
                </p:oleObj>
              </mc:Choice>
              <mc:Fallback>
                <p:oleObj name="Equation" r:id="rId1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19600"/>
                        <a:ext cx="68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676400" y="4800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c) True error for part (a)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7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2792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2060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Solution:</a:t>
            </a:r>
          </a:p>
        </p:txBody>
      </p:sp>
      <p:sp>
        <p:nvSpPr>
          <p:cNvPr id="2061" name="Text Box 5"/>
          <p:cNvSpPr txBox="1">
            <a:spLocks noChangeArrowheads="1"/>
          </p:cNvSpPr>
          <p:nvPr/>
        </p:nvSpPr>
        <p:spPr bwMode="auto">
          <a:xfrm>
            <a:off x="1066800" y="2438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a) For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057400" y="25146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5" name="Equation" r:id="rId5" imgW="355320" imgH="177480" progId="Equation.3">
                  <p:embed/>
                </p:oleObj>
              </mc:Choice>
              <mc:Fallback>
                <p:oleObj name="Equation" r:id="rId5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7"/>
          <p:cNvSpPr txBox="1">
            <a:spLocks noChangeArrowheads="1"/>
          </p:cNvSpPr>
          <p:nvPr/>
        </p:nvSpPr>
        <p:spPr bwMode="auto">
          <a:xfrm>
            <a:off x="2667000" y="243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and</a:t>
            </a:r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3352800" y="2514600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6" name="Equation" r:id="rId7" imgW="457200" imgH="177480" progId="Equation.3">
                  <p:embed/>
                </p:oleObj>
              </mc:Choice>
              <mc:Fallback>
                <p:oleObj name="Equation" r:id="rId7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14600"/>
                        <a:ext cx="7620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2057400" y="2895600"/>
          <a:ext cx="25908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7" name="Equation" r:id="rId9" imgW="1625600" imgH="393700" progId="Equation.3">
                  <p:embed/>
                </p:oleObj>
              </mc:Choice>
              <mc:Fallback>
                <p:oleObj name="Equation" r:id="rId9" imgW="1625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25908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3" name="Object 11"/>
          <p:cNvGraphicFramePr>
            <a:graphicFrameLocks noChangeAspect="1"/>
          </p:cNvGraphicFramePr>
          <p:nvPr/>
        </p:nvGraphicFramePr>
        <p:xfrm>
          <a:off x="2667000" y="3505200"/>
          <a:ext cx="1676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8" name="Equation" r:id="rId11" imgW="1028254" imgH="393529" progId="Equation.3">
                  <p:embed/>
                </p:oleObj>
              </mc:Choice>
              <mc:Fallback>
                <p:oleObj name="Equation" r:id="rId11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16764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4" name="Object 13"/>
          <p:cNvGraphicFramePr>
            <a:graphicFrameLocks noChangeAspect="1"/>
          </p:cNvGraphicFramePr>
          <p:nvPr/>
        </p:nvGraphicFramePr>
        <p:xfrm>
          <a:off x="2667000" y="4191000"/>
          <a:ext cx="1905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9" name="Equation" r:id="rId13" imgW="1219200" imgH="419100" progId="Equation.3">
                  <p:embed/>
                </p:oleObj>
              </mc:Choice>
              <mc:Fallback>
                <p:oleObj name="Equation" r:id="rId13" imgW="1219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19050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Rectangle 1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5" name="Object 15"/>
          <p:cNvGraphicFramePr>
            <a:graphicFrameLocks noChangeAspect="1"/>
          </p:cNvGraphicFramePr>
          <p:nvPr/>
        </p:nvGraphicFramePr>
        <p:xfrm>
          <a:off x="2667000" y="4876800"/>
          <a:ext cx="1828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0" name="Equation" r:id="rId15" imgW="1155700" imgH="393700" progId="Equation.3">
                  <p:embed/>
                </p:oleObj>
              </mc:Choice>
              <mc:Fallback>
                <p:oleObj name="Equation" r:id="rId15" imgW="115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18288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Rectangle 18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6" name="Object 17"/>
          <p:cNvGraphicFramePr>
            <a:graphicFrameLocks noChangeAspect="1"/>
          </p:cNvGraphicFramePr>
          <p:nvPr/>
        </p:nvGraphicFramePr>
        <p:xfrm>
          <a:off x="4648200" y="5029200"/>
          <a:ext cx="914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1" name="Equation" r:id="rId17" imgW="571004" imgH="177646" progId="Equation.DSMT4">
                  <p:embed/>
                </p:oleObj>
              </mc:Choice>
              <mc:Fallback>
                <p:oleObj name="Equation" r:id="rId17" imgW="571004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29200"/>
                        <a:ext cx="914400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9218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3086" name="Text Box 4"/>
          <p:cNvSpPr txBox="1">
            <a:spLocks noChangeArrowheads="1"/>
          </p:cNvSpPr>
          <p:nvPr/>
        </p:nvSpPr>
        <p:spPr bwMode="auto">
          <a:xfrm>
            <a:off x="990600" y="1828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Solution: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1295400" y="22098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b) The exact value of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4343400" y="22860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57" name="Equation" r:id="rId5" imgW="393529" imgH="203112" progId="Equation.3">
                  <p:embed/>
                </p:oleObj>
              </mc:Choice>
              <mc:Fallback>
                <p:oleObj name="Equation" r:id="rId5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68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8"/>
          <p:cNvSpPr txBox="1">
            <a:spLocks noChangeArrowheads="1"/>
          </p:cNvSpPr>
          <p:nvPr/>
        </p:nvSpPr>
        <p:spPr bwMode="auto">
          <a:xfrm>
            <a:off x="5029200" y="2209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can be found by using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295400" y="25908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our knowledge of differential calculus.</a:t>
            </a:r>
          </a:p>
        </p:txBody>
      </p:sp>
      <p:sp>
        <p:nvSpPr>
          <p:cNvPr id="3090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2209800" y="2971800"/>
          <a:ext cx="1295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58" name="Equation" r:id="rId7" imgW="825500" imgH="228600" progId="Equation.3">
                  <p:embed/>
                </p:oleObj>
              </mc:Choice>
              <mc:Fallback>
                <p:oleObj name="Equation" r:id="rId7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12954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12"/>
          <p:cNvGraphicFramePr>
            <a:graphicFrameLocks noChangeAspect="1"/>
          </p:cNvGraphicFramePr>
          <p:nvPr/>
        </p:nvGraphicFramePr>
        <p:xfrm>
          <a:off x="2133600" y="3352800"/>
          <a:ext cx="2057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59" name="Equation" r:id="rId9" imgW="1308100" imgH="228600" progId="Equation.3">
                  <p:embed/>
                </p:oleObj>
              </mc:Choice>
              <mc:Fallback>
                <p:oleObj name="Equation" r:id="rId9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0574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7" name="Object 14"/>
          <p:cNvGraphicFramePr>
            <a:graphicFrameLocks noChangeAspect="1"/>
          </p:cNvGraphicFramePr>
          <p:nvPr/>
        </p:nvGraphicFramePr>
        <p:xfrm>
          <a:off x="2743200" y="37338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0" name="Equation" r:id="rId11" imgW="596641" imgH="203112" progId="Equation.3">
                  <p:embed/>
                </p:oleObj>
              </mc:Choice>
              <mc:Fallback>
                <p:oleObj name="Equation" r:id="rId11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8" name="Object 16"/>
          <p:cNvGraphicFramePr>
            <a:graphicFrameLocks noChangeAspect="1"/>
          </p:cNvGraphicFramePr>
          <p:nvPr/>
        </p:nvGraphicFramePr>
        <p:xfrm>
          <a:off x="2133600" y="4343400"/>
          <a:ext cx="167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1" name="Equation" r:id="rId13" imgW="1054100" imgH="228600" progId="Equation.3">
                  <p:embed/>
                </p:oleObj>
              </mc:Choice>
              <mc:Fallback>
                <p:oleObj name="Equation" r:id="rId13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1676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18"/>
          <p:cNvSpPr txBox="1">
            <a:spLocks noChangeArrowheads="1"/>
          </p:cNvSpPr>
          <p:nvPr/>
        </p:nvSpPr>
        <p:spPr bwMode="auto">
          <a:xfrm>
            <a:off x="1295400" y="3962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So the true value of </a:t>
            </a:r>
          </a:p>
        </p:txBody>
      </p:sp>
      <p:sp>
        <p:nvSpPr>
          <p:cNvPr id="309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9" name="Object 19"/>
          <p:cNvGraphicFramePr>
            <a:graphicFrameLocks noChangeAspect="1"/>
          </p:cNvGraphicFramePr>
          <p:nvPr/>
        </p:nvGraphicFramePr>
        <p:xfrm>
          <a:off x="4191000" y="4038600"/>
          <a:ext cx="6096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2" name="Equation" r:id="rId15" imgW="393529" imgH="203112" progId="Equation.3">
                  <p:embed/>
                </p:oleObj>
              </mc:Choice>
              <mc:Fallback>
                <p:oleObj name="Equation" r:id="rId15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38600"/>
                        <a:ext cx="6096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1"/>
          <p:cNvSpPr txBox="1"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is</a:t>
            </a:r>
          </a:p>
        </p:txBody>
      </p:sp>
      <p:sp>
        <p:nvSpPr>
          <p:cNvPr id="3097" name="Rectangle 2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8" name="Rectangle 25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0" name="Object 24"/>
          <p:cNvGraphicFramePr>
            <a:graphicFrameLocks noChangeAspect="1"/>
          </p:cNvGraphicFramePr>
          <p:nvPr/>
        </p:nvGraphicFramePr>
        <p:xfrm>
          <a:off x="2743200" y="4724400"/>
          <a:ext cx="914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3" name="Equation" r:id="rId17" imgW="583693" imgH="177646" progId="Equation.3">
                  <p:embed/>
                </p:oleObj>
              </mc:Choice>
              <mc:Fallback>
                <p:oleObj name="Equation" r:id="rId17" imgW="58369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9144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Text Box 26"/>
          <p:cNvSpPr txBox="1">
            <a:spLocks noChangeArrowheads="1"/>
          </p:cNvSpPr>
          <p:nvPr/>
        </p:nvSpPr>
        <p:spPr bwMode="auto">
          <a:xfrm>
            <a:off x="1285875" y="4994275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/>
              <a:t>True error is calculated as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1" name="Object 27"/>
          <p:cNvGraphicFramePr>
            <a:graphicFrameLocks noChangeAspect="1"/>
          </p:cNvGraphicFramePr>
          <p:nvPr/>
        </p:nvGraphicFramePr>
        <p:xfrm>
          <a:off x="2438400" y="54102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4" name="Equation" r:id="rId19" imgW="317160" imgH="228600" progId="Equation.3">
                  <p:embed/>
                </p:oleObj>
              </mc:Choice>
              <mc:Fallback>
                <p:oleObj name="Equation" r:id="rId19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609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30"/>
          <p:cNvSpPr txBox="1">
            <a:spLocks noChangeArrowheads="1"/>
          </p:cNvSpPr>
          <p:nvPr/>
        </p:nvSpPr>
        <p:spPr bwMode="auto">
          <a:xfrm>
            <a:off x="3048000" y="5410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True Value – Approximate Value</a:t>
            </a:r>
          </a:p>
        </p:txBody>
      </p:sp>
      <p:sp>
        <p:nvSpPr>
          <p:cNvPr id="3102" name="Rectangle 32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2" name="Object 31"/>
          <p:cNvGraphicFramePr>
            <a:graphicFrameLocks noChangeAspect="1"/>
          </p:cNvGraphicFramePr>
          <p:nvPr/>
        </p:nvGraphicFramePr>
        <p:xfrm>
          <a:off x="2743200" y="5943600"/>
          <a:ext cx="2733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5" name="Equation" r:id="rId21" imgW="1688760" imgH="177480" progId="Equation.DSMT4">
                  <p:embed/>
                </p:oleObj>
              </mc:Choice>
              <mc:Fallback>
                <p:oleObj name="Equation" r:id="rId21" imgW="1688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943600"/>
                        <a:ext cx="27336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0D8D-4F4B-0E48-88A2-6BCA11C0FF55}" type="slidenum">
              <a:rPr lang="en-US" smtClean="0"/>
              <a:t>9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8189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343</TotalTime>
  <Words>1549</Words>
  <Application>Microsoft Macintosh PowerPoint</Application>
  <PresentationFormat>On-screen Show (4:3)</PresentationFormat>
  <Paragraphs>506</Paragraphs>
  <Slides>55</Slides>
  <Notes>49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Breeze</vt:lpstr>
      <vt:lpstr>Equation</vt:lpstr>
      <vt:lpstr>NUMERICAL METHODS Week-2 19.02.2013  Error Analysis and  Number Representations  Asst. Prof. Dr. Berk Canberk </vt:lpstr>
      <vt:lpstr>Error Analysis</vt:lpstr>
      <vt:lpstr>Why do we measure errors?</vt:lpstr>
      <vt:lpstr>What do we measure? Two sources of numerical errors</vt:lpstr>
      <vt:lpstr>How do we measure errors? Error Types</vt:lpstr>
      <vt:lpstr>True Error</vt:lpstr>
      <vt:lpstr>Example—True Error </vt:lpstr>
      <vt:lpstr>Example (cont.)</vt:lpstr>
      <vt:lpstr>Example (cont.)</vt:lpstr>
      <vt:lpstr>Relative True Error</vt:lpstr>
      <vt:lpstr>Example—Relative True Error</vt:lpstr>
      <vt:lpstr>Approximate Error</vt:lpstr>
      <vt:lpstr>Example—Approximate Error</vt:lpstr>
      <vt:lpstr>Example (cont.)</vt:lpstr>
      <vt:lpstr>Example (cont.)</vt:lpstr>
      <vt:lpstr>Relative Approximate Error</vt:lpstr>
      <vt:lpstr>Example—Relative Approximate Error</vt:lpstr>
      <vt:lpstr>Example (cont.)</vt:lpstr>
      <vt:lpstr>     Taylor &amp; Maclaurin Series (Revisited) </vt:lpstr>
      <vt:lpstr>What is a Taylor series?</vt:lpstr>
      <vt:lpstr>General Taylor Series</vt:lpstr>
      <vt:lpstr>Example—Taylor Series</vt:lpstr>
      <vt:lpstr>Example (cont.)</vt:lpstr>
      <vt:lpstr>Derivation for Maclaurin Series for ex</vt:lpstr>
      <vt:lpstr>Derivation (cont.)</vt:lpstr>
      <vt:lpstr> Binary Representation   </vt:lpstr>
      <vt:lpstr>Two conversion types..</vt:lpstr>
      <vt:lpstr>How a Decimal Number is Represented</vt:lpstr>
      <vt:lpstr>Base 2</vt:lpstr>
      <vt:lpstr>Convert Base 10 Integer to binary representation </vt:lpstr>
      <vt:lpstr>PowerPoint Presentation</vt:lpstr>
      <vt:lpstr>PowerPoint Presentation</vt:lpstr>
      <vt:lpstr>PowerPoint Presentation</vt:lpstr>
      <vt:lpstr>Decimal Number to Binary</vt:lpstr>
      <vt:lpstr>Another Way to Look at Conversion </vt:lpstr>
      <vt:lpstr>PowerPoint Presentation</vt:lpstr>
      <vt:lpstr>All Fractional Decimal Numbers Cannot be Represented Exactly </vt:lpstr>
      <vt:lpstr> Floating Point Representation   </vt:lpstr>
      <vt:lpstr>Floating Decimal Point : Scientific Form</vt:lpstr>
      <vt:lpstr>Example</vt:lpstr>
      <vt:lpstr>Floating Point Format for Binary Numbers</vt:lpstr>
      <vt:lpstr>PowerPoint Presentation</vt:lpstr>
      <vt:lpstr>PowerPoint Presentation</vt:lpstr>
      <vt:lpstr>Example</vt:lpstr>
      <vt:lpstr>PowerPoint Presentation</vt:lpstr>
      <vt:lpstr>Relative Error and Machine Epsilon</vt:lpstr>
      <vt:lpstr>IEEE 754 Standards for Single Precision Representation (Appendix-C in Textbook)   </vt:lpstr>
      <vt:lpstr>IEEE-754 Floating Point Standard</vt:lpstr>
      <vt:lpstr>IEEE-754 Format Single Precision</vt:lpstr>
      <vt:lpstr>Example#1</vt:lpstr>
      <vt:lpstr>Example#2</vt:lpstr>
      <vt:lpstr>Exponent for 32 Bit IEEE-754</vt:lpstr>
      <vt:lpstr>Exponent for Special Cases</vt:lpstr>
      <vt:lpstr>Special Exponents and Numbers</vt:lpstr>
      <vt:lpstr>IEEE-754 Format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Canberk</dc:creator>
  <cp:lastModifiedBy>Berk Canberk</cp:lastModifiedBy>
  <cp:revision>55</cp:revision>
  <dcterms:created xsi:type="dcterms:W3CDTF">2012-09-21T11:24:26Z</dcterms:created>
  <dcterms:modified xsi:type="dcterms:W3CDTF">2013-02-11T08:50:26Z</dcterms:modified>
</cp:coreProperties>
</file>