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yhah/mock_lesson/tree/maste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140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Cambodia University of Technology and Science (CamTech)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6904" y="1914525"/>
            <a:ext cx="6400800" cy="131445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dirty="0"/>
              <a:t>AI Integration in Data Analysis Pipeline:</a:t>
            </a:r>
          </a:p>
          <a:p>
            <a:pPr marL="0" lvl="0" indent="0">
              <a:buNone/>
            </a:pPr>
            <a:r>
              <a:rPr dirty="0"/>
              <a:t>Sentiment Analysis on Customers’ Comments</a:t>
            </a:r>
            <a:br>
              <a:rPr dirty="0"/>
            </a:br>
            <a:br>
              <a:rPr dirty="0"/>
            </a:br>
            <a:r>
              <a:rPr dirty="0"/>
              <a:t>By: Ven Seyhah, PhD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0504" y="3453408"/>
            <a:ext cx="2133600" cy="448866"/>
          </a:xfrm>
        </p:spPr>
        <p:txBody>
          <a:bodyPr/>
          <a:lstStyle/>
          <a:p>
            <a:pPr marL="0" lvl="0" indent="0" algn="ctr">
              <a:buNone/>
            </a:pPr>
            <a:r>
              <a:rPr sz="1600"/>
              <a:t>2025-09-19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5 — Visualize Sentiment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Now we visualize the sentiment breakdown using a bar chart.</a:t>
            </a:r>
          </a:p>
          <a:p>
            <a:pPr marL="0" lvl="0" indent="0">
              <a:buNone/>
            </a:pPr>
            <a:r>
              <a:rPr b="1" dirty="0"/>
              <a:t>Explanation of the code:</a:t>
            </a:r>
          </a:p>
          <a:p>
            <a:pPr marL="342900" lvl="0" indent="-342900">
              <a:buAutoNum type="arabicPeriod"/>
            </a:pPr>
            <a:r>
              <a:rPr dirty="0" err="1">
                <a:latin typeface="Courier"/>
              </a:rPr>
              <a:t>value_counts</a:t>
            </a:r>
            <a:r>
              <a:rPr dirty="0">
                <a:latin typeface="Courier"/>
              </a:rPr>
              <a:t>()</a:t>
            </a:r>
            <a:r>
              <a:rPr dirty="0"/>
              <a:t> counts how many comments fall into each sentiment category.</a:t>
            </a:r>
          </a:p>
          <a:p>
            <a:pPr marL="342900" lvl="0" indent="-342900">
              <a:buAutoNum type="arabicPeriod"/>
            </a:pPr>
            <a:r>
              <a:rPr dirty="0"/>
              <a:t>We create a bar chart with:</a:t>
            </a:r>
          </a:p>
          <a:p>
            <a:pPr lvl="1"/>
            <a:r>
              <a:rPr b="1" dirty="0"/>
              <a:t>Green → Positive</a:t>
            </a:r>
            <a:endParaRPr dirty="0"/>
          </a:p>
          <a:p>
            <a:pPr lvl="1"/>
            <a:r>
              <a:rPr b="1" dirty="0"/>
              <a:t>Red → Negative</a:t>
            </a:r>
            <a:endParaRPr dirty="0"/>
          </a:p>
          <a:p>
            <a:pPr lvl="1"/>
            <a:r>
              <a:rPr b="1" dirty="0"/>
              <a:t>Gray → Neutral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Labels and titles are added to make the chart more readable.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5: Code, Function for plotting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matplotlib.pyplot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</a:t>
            </a:r>
            <a:br>
              <a:rPr dirty="0"/>
            </a:br>
            <a:r>
              <a:rPr b="1" dirty="0">
                <a:solidFill>
                  <a:srgbClr val="007020"/>
                </a:solidFill>
                <a:latin typeface="Courier"/>
              </a:rPr>
              <a:t>def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plot_sentiment_distribution</a:t>
            </a:r>
            <a:r>
              <a:rPr dirty="0">
                <a:latin typeface="Courier"/>
              </a:rPr>
              <a:t>(df, column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'Sentiment'</a:t>
            </a:r>
            <a:r>
              <a:rPr dirty="0">
                <a:latin typeface="Courier"/>
              </a:rPr>
              <a:t>):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i="1" dirty="0">
                <a:solidFill>
                  <a:srgbClr val="60A0B0"/>
                </a:solidFill>
                <a:latin typeface="Courier"/>
              </a:rPr>
              <a:t>"""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    Plot the sentiment distribution from a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 column.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   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    Parameters: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        df (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pd.DataFrame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): Input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dataframe</a:t>
            </a:r>
            <a:r>
              <a:rPr i="1" dirty="0">
                <a:solidFill>
                  <a:srgbClr val="60A0B0"/>
                </a:solidFill>
                <a:latin typeface="Courier"/>
              </a:rPr>
              <a:t> containing sentiment column.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        column (str): Name of the column with sentiment labels.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    """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sentiment_counts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df[column].</a:t>
            </a:r>
            <a:r>
              <a:rPr dirty="0" err="1">
                <a:latin typeface="Courier"/>
              </a:rPr>
              <a:t>value_counts</a:t>
            </a:r>
            <a:r>
              <a:rPr dirty="0">
                <a:latin typeface="Courier"/>
              </a:rPr>
              <a:t>()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plt.figure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figsize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A070"/>
                </a:solidFill>
                <a:latin typeface="Courier"/>
              </a:rPr>
              <a:t>30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A070"/>
                </a:solidFill>
                <a:latin typeface="Courier"/>
              </a:rPr>
              <a:t>20</a:t>
            </a:r>
            <a:r>
              <a:rPr dirty="0">
                <a:latin typeface="Courier"/>
              </a:rPr>
              <a:t>))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sentiment_counts.plot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    kind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'bar'</a:t>
            </a:r>
            <a:r>
              <a:rPr dirty="0"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color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</a:t>
            </a:r>
            <a:r>
              <a:rPr dirty="0">
                <a:solidFill>
                  <a:srgbClr val="4070A0"/>
                </a:solidFill>
                <a:latin typeface="Courier"/>
              </a:rPr>
              <a:t>'green'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'red'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'gray'</a:t>
            </a:r>
            <a:r>
              <a:rPr dirty="0">
                <a:latin typeface="Courier"/>
              </a:rPr>
              <a:t>][:</a:t>
            </a:r>
            <a:r>
              <a:rPr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sentiment_counts</a:t>
            </a:r>
            <a:r>
              <a:rPr dirty="0">
                <a:latin typeface="Courier"/>
              </a:rPr>
              <a:t>)]</a:t>
            </a:r>
            <a:br>
              <a:rPr dirty="0"/>
            </a:br>
            <a:r>
              <a:rPr dirty="0">
                <a:latin typeface="Courier"/>
              </a:rPr>
              <a:t>    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plt.title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"Sentiment Distribution"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50</a:t>
            </a:r>
            <a:r>
              <a:rPr dirty="0">
                <a:latin typeface="Courier"/>
              </a:rPr>
              <a:t>, weight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'bold'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plt.xlabel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"Sentiment"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44</a:t>
            </a:r>
            <a:r>
              <a:rPr dirty="0">
                <a:latin typeface="Courier"/>
              </a:rPr>
              <a:t>, weight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'bold'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plt.ylabel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"Number of Comments"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45</a:t>
            </a:r>
            <a:r>
              <a:rPr dirty="0">
                <a:latin typeface="Courier"/>
              </a:rPr>
              <a:t>, weight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'bold'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plt.xticks</a:t>
            </a:r>
            <a:r>
              <a:rPr dirty="0">
                <a:latin typeface="Courier"/>
              </a:rPr>
              <a:t>(rotation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0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45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plt.yticks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fontsize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45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plt.tight_layout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plt.show</a:t>
            </a:r>
            <a:r>
              <a:rPr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Step 5: Bar Chart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99524" cy="472775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plot_sentiment_distribution</a:t>
            </a:r>
            <a:r>
              <a:rPr dirty="0">
                <a:latin typeface="Courier"/>
              </a:rPr>
              <a:t>(df)</a:t>
            </a:r>
          </a:p>
        </p:txBody>
      </p:sp>
      <p:pic>
        <p:nvPicPr>
          <p:cNvPr id="3" name="Picture 1" descr="sentiment_analysis_pptx_files/figure-pptx/cell-8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43081" y="1472782"/>
            <a:ext cx="4542566" cy="30283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 — AI Summary of Sentiment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 ask the AI model to generate a short natural-language summary of the sentiment analysis results.</a:t>
            </a:r>
          </a:p>
          <a:p>
            <a:pPr marL="0" lvl="0" indent="0">
              <a:buNone/>
            </a:pPr>
            <a:r>
              <a:rPr b="1" dirty="0"/>
              <a:t>Explanation of the code:</a:t>
            </a:r>
          </a:p>
          <a:p>
            <a:pPr marL="342900" lvl="0" indent="-342900">
              <a:buAutoNum type="arabicPeriod"/>
            </a:pPr>
            <a:r>
              <a:rPr dirty="0"/>
              <a:t>We pass the sentiment counts as context to the model.</a:t>
            </a:r>
          </a:p>
          <a:p>
            <a:pPr marL="342900" lvl="0" indent="-342900">
              <a:buAutoNum type="arabicPeriod"/>
            </a:pPr>
            <a:r>
              <a:rPr dirty="0"/>
              <a:t>The model generates a summary describing the overall sentiment distribution.</a:t>
            </a:r>
          </a:p>
          <a:p>
            <a:pPr marL="342900" lvl="0" indent="-342900">
              <a:buAutoNum type="arabicPeriod"/>
            </a:pPr>
            <a:r>
              <a:rPr dirty="0"/>
              <a:t>The result is printed for quick interpretation.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0612"/>
            <a:ext cx="8229600" cy="4076909"/>
          </a:xfrm>
        </p:spPr>
        <p:txBody>
          <a:bodyPr>
            <a:normAutofit fontScale="40000" lnSpcReduction="20000"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sentiment_counts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df[</a:t>
            </a:r>
            <a:r>
              <a:rPr dirty="0">
                <a:solidFill>
                  <a:srgbClr val="4070A0"/>
                </a:solidFill>
                <a:latin typeface="Courier"/>
              </a:rPr>
              <a:t>'Sentiment'</a:t>
            </a:r>
            <a:r>
              <a:rPr dirty="0">
                <a:latin typeface="Courier"/>
              </a:rPr>
              <a:t>].</a:t>
            </a:r>
            <a:r>
              <a:rPr dirty="0" err="1">
                <a:latin typeface="Courier"/>
              </a:rPr>
              <a:t>value_counts</a:t>
            </a:r>
            <a:r>
              <a:rPr dirty="0">
                <a:latin typeface="Courier"/>
              </a:rPr>
              <a:t>()</a:t>
            </a:r>
            <a:br>
              <a:rPr dirty="0"/>
            </a:br>
            <a:r>
              <a:rPr dirty="0">
                <a:latin typeface="Courier"/>
              </a:rPr>
              <a:t>prompt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BB6688"/>
                </a:solidFill>
                <a:latin typeface="Courier"/>
              </a:rPr>
              <a:t>f"""</a:t>
            </a:r>
            <a:endParaRPr lang="en-US" dirty="0">
              <a:solidFill>
                <a:srgbClr val="BB6688"/>
              </a:solidFill>
              <a:latin typeface="Courier"/>
            </a:endParaRPr>
          </a:p>
          <a:p>
            <a:pPr lvl="0" indent="0">
              <a:buNone/>
            </a:pPr>
            <a:r>
              <a:rPr lang="en-US" dirty="0">
                <a:solidFill>
                  <a:srgbClr val="BB6688"/>
                </a:solidFill>
                <a:latin typeface="Courier"/>
              </a:rPr>
              <a:t>You are a research assistant in summarizing the research. </a:t>
            </a:r>
            <a:r>
              <a:rPr dirty="0">
                <a:solidFill>
                  <a:srgbClr val="BB6688"/>
                </a:solidFill>
                <a:latin typeface="Courier"/>
              </a:rPr>
              <a:t>Here are the sentiment counts from customer comments</a:t>
            </a:r>
            <a:r>
              <a:rPr lang="en-US" dirty="0">
                <a:solidFill>
                  <a:srgbClr val="BB6688"/>
                </a:solidFill>
                <a:latin typeface="Courier"/>
              </a:rPr>
              <a:t>:</a:t>
            </a:r>
            <a:br>
              <a:rPr lang="en-US" dirty="0"/>
            </a:br>
            <a:r>
              <a:rPr dirty="0">
                <a:solidFill>
                  <a:srgbClr val="4070A0"/>
                </a:solidFill>
                <a:latin typeface="Courier"/>
              </a:rPr>
              <a:t>{</a:t>
            </a:r>
            <a:r>
              <a:rPr dirty="0" err="1">
                <a:latin typeface="Courier"/>
              </a:rPr>
              <a:t>sentiment_counts</a:t>
            </a:r>
            <a:r>
              <a:rPr dirty="0" err="1">
                <a:solidFill>
                  <a:srgbClr val="4070A0"/>
                </a:solidFill>
                <a:latin typeface="Courier"/>
              </a:rPr>
              <a:t>.</a:t>
            </a:r>
            <a:r>
              <a:rPr dirty="0" err="1">
                <a:latin typeface="Courier"/>
              </a:rPr>
              <a:t>to_dict</a:t>
            </a:r>
            <a:r>
              <a:rPr dirty="0">
                <a:latin typeface="Courier"/>
              </a:rPr>
              <a:t>()</a:t>
            </a:r>
            <a:r>
              <a:rPr dirty="0">
                <a:solidFill>
                  <a:srgbClr val="4070A0"/>
                </a:solidFill>
                <a:latin typeface="Courier"/>
              </a:rPr>
              <a:t>}</a:t>
            </a:r>
            <a:br>
              <a:rPr dirty="0"/>
            </a:b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Write a short summary of these results.</a:t>
            </a: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- Use the exact numbers given (do not approximate).</a:t>
            </a: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- Mention Positive, Negative, and Neutral counts explicitly.</a:t>
            </a: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- Keep the explanation concise.</a:t>
            </a: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- Add an interpretation of each number</a:t>
            </a:r>
            <a:r>
              <a:rPr lang="en-US" dirty="0">
                <a:solidFill>
                  <a:srgbClr val="BB6688"/>
                </a:solidFill>
                <a:latin typeface="Courier"/>
              </a:rPr>
              <a:t>.</a:t>
            </a: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- Add a </a:t>
            </a:r>
            <a:r>
              <a:rPr lang="en-US" dirty="0">
                <a:solidFill>
                  <a:srgbClr val="BB6688"/>
                </a:solidFill>
                <a:latin typeface="Courier"/>
              </a:rPr>
              <a:t>conclusion</a:t>
            </a:r>
            <a:r>
              <a:rPr dirty="0">
                <a:solidFill>
                  <a:srgbClr val="BB6688"/>
                </a:solidFill>
                <a:latin typeface="Courier"/>
              </a:rPr>
              <a:t> sentence at the end.</a:t>
            </a:r>
            <a:br>
              <a:rPr dirty="0"/>
            </a:br>
            <a:r>
              <a:rPr dirty="0">
                <a:solidFill>
                  <a:srgbClr val="BB6688"/>
                </a:solidFill>
                <a:latin typeface="Courier"/>
              </a:rPr>
              <a:t>"""</a:t>
            </a:r>
            <a:br>
              <a:rPr dirty="0"/>
            </a:br>
            <a:br>
              <a:rPr dirty="0"/>
            </a:br>
            <a:r>
              <a:rPr dirty="0">
                <a:latin typeface="Courier"/>
              </a:rPr>
              <a:t>response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chat(model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"gpt-oss:20b"</a:t>
            </a:r>
            <a:r>
              <a:rPr dirty="0">
                <a:latin typeface="Courier"/>
              </a:rPr>
              <a:t>, messages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[{</a:t>
            </a:r>
            <a:r>
              <a:rPr dirty="0">
                <a:solidFill>
                  <a:srgbClr val="4070A0"/>
                </a:solidFill>
                <a:latin typeface="Courier"/>
              </a:rPr>
              <a:t>"role"</a:t>
            </a:r>
            <a:r>
              <a:rPr dirty="0">
                <a:latin typeface="Courier"/>
              </a:rPr>
              <a:t>: </a:t>
            </a:r>
            <a:r>
              <a:rPr dirty="0">
                <a:solidFill>
                  <a:srgbClr val="4070A0"/>
                </a:solidFill>
                <a:latin typeface="Courier"/>
              </a:rPr>
              <a:t>"user"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"content"</a:t>
            </a:r>
            <a:r>
              <a:rPr dirty="0">
                <a:latin typeface="Courier"/>
              </a:rPr>
              <a:t>: prompt}])</a:t>
            </a:r>
            <a:br>
              <a:rPr dirty="0"/>
            </a:br>
            <a:r>
              <a:rPr dirty="0">
                <a:latin typeface="Courier"/>
              </a:rPr>
              <a:t>summary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response[</a:t>
            </a:r>
            <a:r>
              <a:rPr dirty="0">
                <a:solidFill>
                  <a:srgbClr val="4070A0"/>
                </a:solidFill>
                <a:latin typeface="Courier"/>
              </a:rPr>
              <a:t>'message'</a:t>
            </a:r>
            <a:r>
              <a:rPr dirty="0">
                <a:latin typeface="Courier"/>
              </a:rPr>
              <a:t>][</a:t>
            </a:r>
            <a:r>
              <a:rPr dirty="0">
                <a:solidFill>
                  <a:srgbClr val="4070A0"/>
                </a:solidFill>
                <a:latin typeface="Courier"/>
              </a:rPr>
              <a:t>'content'</a:t>
            </a:r>
            <a:r>
              <a:rPr dirty="0">
                <a:latin typeface="Courier"/>
              </a:rPr>
              <a:t>]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'''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--- Clean the summary text ---</a:t>
            </a:r>
            <a:br>
              <a:rPr dirty="0"/>
            </a:b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 = summary</a:t>
            </a:r>
            <a:br>
              <a:rPr dirty="0"/>
            </a:b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re.sub</a:t>
            </a:r>
            <a:r>
              <a:rPr i="1" dirty="0">
                <a:solidFill>
                  <a:srgbClr val="60A0B0"/>
                </a:solidFill>
                <a:latin typeface="Courier"/>
              </a:rPr>
              <a:t>(r"</a:t>
            </a:r>
            <a:r>
              <a:rPr b="1" dirty="0">
                <a:solidFill>
                  <a:srgbClr val="FF0000"/>
                </a:solidFill>
                <a:latin typeface="Courier"/>
              </a:rPr>
              <a:t>\</a:t>
            </a:r>
            <a:r>
              <a:rPr i="1" dirty="0">
                <a:solidFill>
                  <a:srgbClr val="60A0B0"/>
                </a:solidFill>
                <a:latin typeface="Courier"/>
              </a:rPr>
              <a:t>*</a:t>
            </a:r>
            <a:r>
              <a:rPr b="1" dirty="0">
                <a:solidFill>
                  <a:srgbClr val="FF0000"/>
                </a:solidFill>
                <a:latin typeface="Courier"/>
              </a:rPr>
              <a:t>\</a:t>
            </a:r>
            <a:r>
              <a:rPr i="1" dirty="0">
                <a:solidFill>
                  <a:srgbClr val="60A0B0"/>
                </a:solidFill>
                <a:latin typeface="Courier"/>
              </a:rPr>
              <a:t>*(.*?)</a:t>
            </a:r>
            <a:r>
              <a:rPr b="1" dirty="0">
                <a:solidFill>
                  <a:srgbClr val="FF0000"/>
                </a:solidFill>
                <a:latin typeface="Courier"/>
              </a:rPr>
              <a:t>\</a:t>
            </a:r>
            <a:r>
              <a:rPr i="1" dirty="0">
                <a:solidFill>
                  <a:srgbClr val="60A0B0"/>
                </a:solidFill>
                <a:latin typeface="Courier"/>
              </a:rPr>
              <a:t>*</a:t>
            </a:r>
            <a:r>
              <a:rPr b="1" dirty="0">
                <a:solidFill>
                  <a:srgbClr val="FF0000"/>
                </a:solidFill>
                <a:latin typeface="Courier"/>
              </a:rPr>
              <a:t>\</a:t>
            </a:r>
            <a:r>
              <a:rPr i="1" dirty="0">
                <a:solidFill>
                  <a:srgbClr val="60A0B0"/>
                </a:solidFill>
                <a:latin typeface="Courier"/>
              </a:rPr>
              <a:t>*", r"</a:t>
            </a:r>
            <a:r>
              <a:rPr dirty="0">
                <a:solidFill>
                  <a:srgbClr val="4070A0"/>
                </a:solidFill>
                <a:latin typeface="Courier"/>
              </a:rPr>
              <a:t>\1</a:t>
            </a:r>
            <a:r>
              <a:rPr i="1" dirty="0">
                <a:solidFill>
                  <a:srgbClr val="60A0B0"/>
                </a:solidFill>
                <a:latin typeface="Courier"/>
              </a:rPr>
              <a:t>",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)  # remove bold markdown</a:t>
            </a:r>
            <a:br>
              <a:rPr dirty="0"/>
            </a:b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re.sub</a:t>
            </a:r>
            <a:r>
              <a:rPr i="1" dirty="0">
                <a:solidFill>
                  <a:srgbClr val="60A0B0"/>
                </a:solidFill>
                <a:latin typeface="Courier"/>
              </a:rPr>
              <a:t>(r"[≈~]", "",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)              # remove symbols</a:t>
            </a:r>
            <a:br>
              <a:rPr dirty="0"/>
            </a:b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 =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re.sub</a:t>
            </a:r>
            <a:r>
              <a:rPr i="1" dirty="0">
                <a:solidFill>
                  <a:srgbClr val="60A0B0"/>
                </a:solidFill>
                <a:latin typeface="Courier"/>
              </a:rPr>
              <a:t>(r"</a:t>
            </a:r>
            <a:r>
              <a:rPr b="1" dirty="0">
                <a:solidFill>
                  <a:srgbClr val="FF0000"/>
                </a:solidFill>
                <a:latin typeface="Courier"/>
              </a:rPr>
              <a:t>\</a:t>
            </a:r>
            <a:r>
              <a:rPr i="1" dirty="0">
                <a:solidFill>
                  <a:srgbClr val="60A0B0"/>
                </a:solidFill>
                <a:latin typeface="Courier"/>
              </a:rPr>
              <a:t>s+", " ", </a:t>
            </a:r>
            <a:r>
              <a:rPr i="1" dirty="0" err="1">
                <a:solidFill>
                  <a:srgbClr val="60A0B0"/>
                </a:solidFill>
                <a:latin typeface="Courier"/>
              </a:rPr>
              <a:t>clean_summary</a:t>
            </a:r>
            <a:r>
              <a:rPr i="1" dirty="0">
                <a:solidFill>
                  <a:srgbClr val="60A0B0"/>
                </a:solidFill>
                <a:latin typeface="Courier"/>
              </a:rPr>
              <a:t>).strip()      # normalize spaces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'''</a:t>
            </a:r>
            <a:r>
              <a:rPr dirty="0">
                <a:latin typeface="Courier"/>
              </a:rPr>
              <a:t> 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Remove common dash variations and extra spaces</a:t>
            </a:r>
            <a:br>
              <a:rPr dirty="0"/>
            </a:br>
            <a:r>
              <a:rPr dirty="0" err="1">
                <a:latin typeface="Courier"/>
              </a:rPr>
              <a:t>clean_summary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re.sub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r"</a:t>
            </a:r>
            <a:r>
              <a:rPr dirty="0">
                <a:solidFill>
                  <a:srgbClr val="BC7A00"/>
                </a:solidFill>
                <a:latin typeface="Courier"/>
              </a:rPr>
              <a:t>[–—-]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 "</a:t>
            </a:r>
            <a:r>
              <a:rPr dirty="0">
                <a:latin typeface="Courier"/>
              </a:rPr>
              <a:t>, summary)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replace -, –, — with space</a:t>
            </a:r>
            <a:br>
              <a:rPr dirty="0"/>
            </a:br>
            <a:r>
              <a:rPr dirty="0" err="1">
                <a:latin typeface="Courier"/>
              </a:rPr>
              <a:t>clean_summary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re.sub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r"</a:t>
            </a:r>
            <a:r>
              <a:rPr dirty="0">
                <a:solidFill>
                  <a:srgbClr val="40A070"/>
                </a:solidFill>
                <a:latin typeface="Courier"/>
              </a:rPr>
              <a:t>\s</a:t>
            </a:r>
            <a:r>
              <a:rPr dirty="0">
                <a:solidFill>
                  <a:srgbClr val="666666"/>
                </a:solidFill>
                <a:latin typeface="Courier"/>
              </a:rPr>
              <a:t>+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latin typeface="Courier"/>
              </a:rPr>
              <a:t>, </a:t>
            </a:r>
            <a:r>
              <a:rPr dirty="0">
                <a:solidFill>
                  <a:srgbClr val="4070A0"/>
                </a:solidFill>
                <a:latin typeface="Courier"/>
              </a:rPr>
              <a:t>" "</a:t>
            </a:r>
            <a:r>
              <a:rPr dirty="0">
                <a:latin typeface="Courier"/>
              </a:rPr>
              <a:t>, </a:t>
            </a:r>
            <a:r>
              <a:rPr dirty="0" err="1">
                <a:latin typeface="Courier"/>
              </a:rPr>
              <a:t>clean_summary</a:t>
            </a:r>
            <a:r>
              <a:rPr dirty="0">
                <a:latin typeface="Courier"/>
              </a:rPr>
              <a:t>).strip()  </a:t>
            </a:r>
            <a:r>
              <a:rPr i="1" dirty="0">
                <a:solidFill>
                  <a:srgbClr val="60A0B0"/>
                </a:solidFill>
                <a:latin typeface="Courier"/>
              </a:rPr>
              <a:t># normalize spaces</a:t>
            </a:r>
            <a:br>
              <a:rPr dirty="0"/>
            </a:b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Wrap for display</a:t>
            </a:r>
            <a:br>
              <a:rPr dirty="0"/>
            </a:br>
            <a:r>
              <a:rPr dirty="0" err="1">
                <a:latin typeface="Courier"/>
              </a:rPr>
              <a:t>wrapped_summary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textwrap.fill</a:t>
            </a:r>
            <a:r>
              <a:rPr dirty="0">
                <a:latin typeface="Courier"/>
              </a:rPr>
              <a:t>(</a:t>
            </a:r>
            <a:r>
              <a:rPr dirty="0" err="1">
                <a:latin typeface="Courier"/>
              </a:rPr>
              <a:t>clean_summary</a:t>
            </a:r>
            <a:r>
              <a:rPr dirty="0">
                <a:latin typeface="Courier"/>
              </a:rPr>
              <a:t>, width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A070"/>
                </a:solidFill>
                <a:latin typeface="Courier"/>
              </a:rPr>
              <a:t>80</a:t>
            </a:r>
            <a:r>
              <a:rPr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6: Summary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531394"/>
          </a:xfrm>
        </p:spPr>
        <p:txBody>
          <a:bodyPr/>
          <a:lstStyle/>
          <a:p>
            <a:pPr lvl="0" indent="0">
              <a:buNone/>
            </a:pPr>
            <a:r>
              <a:rPr dirty="0">
                <a:latin typeface="Courier"/>
              </a:rPr>
              <a:t>display(Markdown(</a:t>
            </a:r>
            <a:r>
              <a:rPr dirty="0" err="1">
                <a:latin typeface="Courier"/>
              </a:rPr>
              <a:t>wrapped_summary</a:t>
            </a:r>
            <a:r>
              <a:rPr dirty="0">
                <a:latin typeface="Courier"/>
              </a:rPr>
              <a:t>))</a:t>
            </a:r>
          </a:p>
          <a:p>
            <a:pPr marL="0" lvl="0" indent="0">
              <a:buNone/>
            </a:pPr>
            <a:r>
              <a:rPr dirty="0"/>
              <a:t>The sentiment analysis of customer comments shows </a:t>
            </a:r>
            <a:r>
              <a:rPr b="1" dirty="0"/>
              <a:t>5 Positive, 3 Negative, and 2 Neutral</a:t>
            </a:r>
            <a:r>
              <a:rPr dirty="0"/>
              <a:t> mentions. The 5 Positive comments indicate a strong approval and overall satisfaction among most customers. The 3 Negative comments highlight specific areas where improvements are needed. The 2 Neutral comments suggest that a small portion of customers had no strong opinion or were indifferent. Overall, the feedback is predominantly positive.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6673"/>
            <a:ext cx="8229600" cy="3647950"/>
          </a:xfrm>
        </p:spPr>
        <p:txBody>
          <a:bodyPr>
            <a:normAutofit lnSpcReduction="10000"/>
          </a:bodyPr>
          <a:lstStyle/>
          <a:p>
            <a:r>
              <a:rPr dirty="0"/>
              <a:t>This analysis demonstrates how </a:t>
            </a:r>
            <a:r>
              <a:rPr b="1" dirty="0"/>
              <a:t>AI + Python + Quarto</a:t>
            </a:r>
            <a:r>
              <a:rPr dirty="0"/>
              <a:t> can be combined to:</a:t>
            </a:r>
          </a:p>
          <a:p>
            <a:pPr lvl="1"/>
            <a:r>
              <a:rPr dirty="0"/>
              <a:t>Automate text classification (</a:t>
            </a:r>
            <a:r>
              <a:rPr i="1" dirty="0"/>
              <a:t>sentiment detection</a:t>
            </a:r>
            <a:r>
              <a:rPr dirty="0"/>
              <a:t>).</a:t>
            </a:r>
          </a:p>
          <a:p>
            <a:pPr lvl="1"/>
            <a:r>
              <a:rPr dirty="0"/>
              <a:t>Generate visual summaries using charts.</a:t>
            </a:r>
          </a:p>
          <a:p>
            <a:pPr lvl="1"/>
            <a:r>
              <a:rPr dirty="0"/>
              <a:t>Provide natural-language insights with AI.</a:t>
            </a:r>
          </a:p>
          <a:p>
            <a:r>
              <a:rPr dirty="0"/>
              <a:t>Such a workflow can be applied to any text-based</a:t>
            </a:r>
            <a:r>
              <a:rPr lang="en-US" dirty="0"/>
              <a:t> and quantitative</a:t>
            </a:r>
            <a:r>
              <a:rPr dirty="0"/>
              <a:t> dataset</a:t>
            </a:r>
            <a:r>
              <a:rPr lang="en-US" dirty="0"/>
              <a:t>s</a:t>
            </a:r>
            <a:r>
              <a:rPr dirty="0"/>
              <a:t> (e.g., surveys, feedback, reviews) to quickly extract actionable business intelligence.</a:t>
            </a:r>
          </a:p>
          <a:p>
            <a:r>
              <a:rPr dirty="0"/>
              <a:t>This workflow can also be automated to produce reports periodically with a single click.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EB72-3D43-4B40-ADB0-B68DE7A5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198-30EE-4FB8-A664-35E2B4DE4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can AI be integrated in the research, data analysis, data science, and reporting?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ask AI to write the whole report for us?  </a:t>
            </a:r>
          </a:p>
          <a:p>
            <a:pPr marL="0" indent="0">
              <a:buNone/>
            </a:pPr>
            <a:r>
              <a:rPr lang="en-US" dirty="0"/>
              <a:t>-&gt; Hallucination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43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47164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0720"/>
            <a:ext cx="8229600" cy="417680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800" dirty="0"/>
              <a:t>This session present</a:t>
            </a:r>
            <a:r>
              <a:rPr lang="en-US" sz="1800" dirty="0"/>
              <a:t>s</a:t>
            </a:r>
            <a:r>
              <a:rPr sz="1800" dirty="0"/>
              <a:t> a hand-on workflow to analyze customer comments using an AI model (</a:t>
            </a:r>
            <a:r>
              <a:rPr sz="1800" b="1" dirty="0"/>
              <a:t>gpt-oss:20b via </a:t>
            </a:r>
            <a:r>
              <a:rPr sz="1800" b="1" dirty="0" err="1"/>
              <a:t>Ollama</a:t>
            </a:r>
            <a:r>
              <a:rPr sz="1800" dirty="0"/>
              <a:t>).</a:t>
            </a:r>
            <a:endParaRPr lang="en-US" sz="1800" dirty="0"/>
          </a:p>
          <a:p>
            <a:pPr marL="0" lvl="0" indent="0">
              <a:buNone/>
            </a:pPr>
            <a:endParaRPr sz="1800" dirty="0"/>
          </a:p>
          <a:p>
            <a:pPr marL="0" lvl="0" indent="0">
              <a:buNone/>
            </a:pPr>
            <a:r>
              <a:rPr sz="1800" dirty="0"/>
              <a:t>The pipeline performs the following steps:</a:t>
            </a:r>
          </a:p>
          <a:p>
            <a:pPr marL="342900" lvl="0" indent="-342900">
              <a:buAutoNum type="arabicPeriod"/>
            </a:pPr>
            <a:r>
              <a:rPr sz="1800" dirty="0"/>
              <a:t>Load raw comments data.</a:t>
            </a:r>
          </a:p>
          <a:p>
            <a:pPr marL="342900" lvl="0" indent="-342900">
              <a:buAutoNum type="arabicPeriod"/>
            </a:pPr>
            <a:r>
              <a:rPr sz="1800" dirty="0"/>
              <a:t>Run sentiment classification (</a:t>
            </a:r>
            <a:r>
              <a:rPr sz="1800" b="1" dirty="0"/>
              <a:t>Positive, Negative, Neutral</a:t>
            </a:r>
            <a:r>
              <a:rPr sz="1800" dirty="0"/>
              <a:t>).</a:t>
            </a:r>
          </a:p>
          <a:p>
            <a:pPr marL="342900" lvl="0" indent="-342900">
              <a:buAutoNum type="arabicPeriod"/>
            </a:pPr>
            <a:r>
              <a:rPr sz="1800" dirty="0"/>
              <a:t>Visualize the distribution of sentiments.</a:t>
            </a:r>
          </a:p>
          <a:p>
            <a:pPr marL="342900" lvl="0" indent="-342900">
              <a:buAutoNum type="arabicPeriod"/>
            </a:pPr>
            <a:r>
              <a:rPr sz="1800" dirty="0"/>
              <a:t>Generate an AI-powered summary of the results.</a:t>
            </a:r>
            <a:endParaRPr lang="en-US" sz="1800" dirty="0"/>
          </a:p>
          <a:p>
            <a:pPr marL="0" lvl="0" indent="0">
              <a:buNone/>
            </a:pPr>
            <a:endParaRPr sz="1800" dirty="0"/>
          </a:p>
          <a:p>
            <a:pPr marL="0" indent="0" algn="ctr">
              <a:buNone/>
            </a:pPr>
            <a:r>
              <a:rPr sz="1800" i="1" dirty="0" err="1">
                <a:hlinkClick r:id="rId2"/>
              </a:rPr>
              <a:t>Github</a:t>
            </a:r>
            <a:r>
              <a:rPr sz="1800" i="1" dirty="0">
                <a:hlinkClick r:id="rId2"/>
              </a:rPr>
              <a:t> repository</a:t>
            </a:r>
            <a:r>
              <a:rPr lang="en-US" sz="1800" i="1" dirty="0">
                <a:hlinkClick r:id="rId2"/>
              </a:rPr>
              <a:t>:</a:t>
            </a:r>
            <a:r>
              <a:rPr lang="en-US" sz="1800" i="1" dirty="0"/>
              <a:t> </a:t>
            </a:r>
            <a:r>
              <a:rPr lang="en-US" sz="1800" u="sng" dirty="0"/>
              <a:t>https://github.com/seyhah/mock_lesson/tree/master#</a:t>
            </a:r>
            <a:endParaRPr sz="1800" i="1" dirty="0">
              <a:hlinkClick r:id="rId2"/>
            </a:endParaRPr>
          </a:p>
          <a:p>
            <a:pPr marL="0" lvl="0" indent="0" algn="ctr">
              <a:buNone/>
            </a:pPr>
            <a:r>
              <a:rPr sz="1800" i="1" dirty="0"/>
              <a:t>Source code: https://github.com/seyhah/mock_lesson.git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1 — Import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dirty="0"/>
              <a:t>We begin by importing the required Python libraries:</a:t>
            </a:r>
          </a:p>
          <a:p>
            <a:pPr lvl="0"/>
            <a:r>
              <a:rPr dirty="0">
                <a:latin typeface="Courier"/>
              </a:rPr>
              <a:t>pandas</a:t>
            </a:r>
            <a:r>
              <a:rPr dirty="0"/>
              <a:t> for handling and manipulating structured data (tables).</a:t>
            </a:r>
            <a:br>
              <a:rPr dirty="0"/>
            </a:br>
            <a:r>
              <a:rPr dirty="0">
                <a:latin typeface="Courier"/>
              </a:rPr>
              <a:t>matplotlib</a:t>
            </a:r>
            <a:r>
              <a:rPr dirty="0"/>
              <a:t> for plotting and visualizing the results.</a:t>
            </a:r>
            <a:endParaRPr lang="en-US" dirty="0"/>
          </a:p>
          <a:p>
            <a:pPr lvl="0"/>
            <a:r>
              <a:rPr lang="en-US" dirty="0" err="1">
                <a:latin typeface="Courier"/>
              </a:rPr>
              <a:t>ollama</a:t>
            </a:r>
            <a:r>
              <a:rPr lang="en-US" dirty="0"/>
              <a:t> to connect and interact with the local AI model (</a:t>
            </a:r>
            <a:r>
              <a:rPr lang="en-US" dirty="0">
                <a:latin typeface="Courier"/>
              </a:rPr>
              <a:t>gpt-oss:20b</a:t>
            </a:r>
            <a:r>
              <a:rPr lang="en-US" dirty="0"/>
              <a:t>).</a:t>
            </a:r>
          </a:p>
          <a:p>
            <a:r>
              <a:rPr lang="en-US" dirty="0" err="1">
                <a:latin typeface="Courier"/>
              </a:rPr>
              <a:t>great_table</a:t>
            </a:r>
            <a:r>
              <a:rPr lang="en-US" dirty="0"/>
              <a:t> to present table in styled format</a:t>
            </a:r>
          </a:p>
          <a:p>
            <a:pPr lvl="0"/>
            <a:r>
              <a:rPr dirty="0" err="1">
                <a:latin typeface="Courier"/>
              </a:rPr>
              <a:t>textwrap</a:t>
            </a:r>
            <a:r>
              <a:rPr dirty="0"/>
              <a:t> to the summary of the results</a:t>
            </a:r>
          </a:p>
          <a:p>
            <a:pPr lvl="0"/>
            <a:r>
              <a:rPr dirty="0">
                <a:latin typeface="Courier"/>
              </a:rPr>
              <a:t>re</a:t>
            </a:r>
            <a:r>
              <a:rPr dirty="0"/>
              <a:t> to clean text</a:t>
            </a:r>
          </a:p>
          <a:p>
            <a:pPr lvl="0"/>
            <a:r>
              <a:rPr dirty="0">
                <a:latin typeface="Courier"/>
              </a:rPr>
              <a:t>Markdown, display</a:t>
            </a:r>
            <a:r>
              <a:rPr dirty="0"/>
              <a:t> to allows rendering HTML/Markdown directly in a notebook cell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pandas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pd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matplotlib.pyplot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plt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ollama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chat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textwrap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re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great_tables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as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gt</a:t>
            </a:r>
            <a:br>
              <a:rPr dirty="0"/>
            </a:br>
            <a:r>
              <a:rPr b="1" dirty="0">
                <a:solidFill>
                  <a:srgbClr val="008000"/>
                </a:solidFill>
                <a:latin typeface="Courier"/>
              </a:rPr>
              <a:t>from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IPython.display</a:t>
            </a:r>
            <a:r>
              <a:rPr dirty="0">
                <a:latin typeface="Courier"/>
              </a:rPr>
              <a:t> </a:t>
            </a:r>
            <a:r>
              <a:rPr b="1" dirty="0">
                <a:solidFill>
                  <a:srgbClr val="008000"/>
                </a:solidFill>
                <a:latin typeface="Courier"/>
              </a:rPr>
              <a:t>import</a:t>
            </a:r>
            <a:r>
              <a:rPr dirty="0">
                <a:latin typeface="Courier"/>
              </a:rPr>
              <a:t> Markdown, display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Step 2 — Load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095128" cy="178308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We load customer comments stored in </a:t>
            </a:r>
            <a:r>
              <a:rPr b="1" dirty="0"/>
              <a:t>comments.csv</a:t>
            </a:r>
            <a:r>
              <a:rPr dirty="0"/>
              <a:t>.</a:t>
            </a:r>
            <a:br>
              <a:rPr dirty="0"/>
            </a:br>
            <a:r>
              <a:rPr dirty="0"/>
              <a:t>Each row contains one comment.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pPr lvl="0" indent="0">
              <a:buNone/>
            </a:pP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pd.read_csv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"comments.csv"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 err="1">
                <a:latin typeface="Courier"/>
              </a:rPr>
              <a:t>col.capitalize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col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i="1" dirty="0">
                <a:solidFill>
                  <a:srgbClr val="60A0B0"/>
                </a:solidFill>
                <a:latin typeface="Courier"/>
              </a:rPr>
              <a:t># Show the first 5 rows as a styled table</a:t>
            </a:r>
            <a:br>
              <a:rPr dirty="0"/>
            </a:br>
            <a:r>
              <a:rPr dirty="0">
                <a:latin typeface="Courier"/>
              </a:rPr>
              <a:t>gt.GT(</a:t>
            </a:r>
            <a:r>
              <a:rPr dirty="0" err="1">
                <a:latin typeface="Courier"/>
              </a:rPr>
              <a:t>df.head</a:t>
            </a:r>
            <a:r>
              <a:rPr dirty="0">
                <a:latin typeface="Courier"/>
              </a:rPr>
              <a:t>()).</a:t>
            </a:r>
            <a:r>
              <a:rPr dirty="0" err="1">
                <a:latin typeface="Courier"/>
              </a:rPr>
              <a:t>tab_options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table_font_size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"30px"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increase font size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data_row_padding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"15px"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add more space between rows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column_labels_padding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"10px"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bigger headers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5950"/>
              </p:ext>
            </p:extLst>
          </p:nvPr>
        </p:nvGraphicFramePr>
        <p:xfrm>
          <a:off x="591672" y="3042287"/>
          <a:ext cx="737974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9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product quality is amazing and I'm very satisfied!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Customer service was slow and unhelpful.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Delivery was on time, nothing special.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The app keeps crashing and it's frustrating.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Great prices and very fast shipping.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Step 3 — Sentiment Analysis with Ollama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Here we run AI-powered sentiment analysis on each comment.</a:t>
            </a:r>
          </a:p>
          <a:p>
            <a:pPr marL="0" lvl="0" indent="0">
              <a:buNone/>
            </a:pPr>
            <a:r>
              <a:rPr b="1" dirty="0"/>
              <a:t>Explanation of the code:</a:t>
            </a:r>
          </a:p>
          <a:p>
            <a:pPr marL="342900" lvl="0" indent="-342900">
              <a:buAutoNum type="arabicPeriod"/>
            </a:pPr>
            <a:r>
              <a:rPr dirty="0"/>
              <a:t>We loop through every comment in the dataset.</a:t>
            </a:r>
          </a:p>
          <a:p>
            <a:pPr marL="342900" lvl="0" indent="-342900">
              <a:buAutoNum type="arabicPeriod"/>
            </a:pPr>
            <a:r>
              <a:rPr dirty="0"/>
              <a:t>For each comment, we create a prompt asking the AI model to classify it as </a:t>
            </a:r>
            <a:r>
              <a:rPr i="1" dirty="0"/>
              <a:t>Positive, Negative, or Neutral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/>
              <a:t>The AI’s response is captured using </a:t>
            </a:r>
            <a:r>
              <a:rPr dirty="0">
                <a:latin typeface="Courier"/>
              </a:rPr>
              <a:t>chat()</a:t>
            </a:r>
            <a:r>
              <a:rPr dirty="0"/>
              <a:t>.</a:t>
            </a:r>
          </a:p>
          <a:p>
            <a:pPr marL="342900" lvl="0" indent="-342900">
              <a:buAutoNum type="arabicPeriod"/>
            </a:pPr>
            <a:r>
              <a:rPr dirty="0"/>
              <a:t>The classified sentiment is stored along with the original comment in a results list.</a:t>
            </a:r>
          </a:p>
          <a:p>
            <a:pPr marL="342900" lvl="0" indent="-342900">
              <a:buAutoNum type="arabicPeriod"/>
            </a:pPr>
            <a:r>
              <a:rPr dirty="0"/>
              <a:t>We convert the results list into a </a:t>
            </a:r>
            <a:r>
              <a:rPr dirty="0" err="1"/>
              <a:t>DataFrame</a:t>
            </a:r>
            <a:r>
              <a:rPr dirty="0"/>
              <a:t> and save it to </a:t>
            </a:r>
            <a:r>
              <a:rPr dirty="0">
                <a:latin typeface="Courier"/>
              </a:rPr>
              <a:t>sentiment_results.csv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470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Step 3: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3036"/>
            <a:ext cx="8229600" cy="4077148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900" dirty="0">
                <a:latin typeface="Courier"/>
              </a:rPr>
              <a:t>results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[]</a:t>
            </a:r>
            <a:br>
              <a:rPr sz="900" dirty="0"/>
            </a:br>
            <a:r>
              <a:rPr sz="9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900" dirty="0">
                <a:latin typeface="Courier"/>
              </a:rPr>
              <a:t> comment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df[</a:t>
            </a:r>
            <a:r>
              <a:rPr sz="900" dirty="0">
                <a:solidFill>
                  <a:srgbClr val="4070A0"/>
                </a:solidFill>
                <a:latin typeface="Courier"/>
              </a:rPr>
              <a:t>'Comment'</a:t>
            </a:r>
            <a:r>
              <a:rPr sz="900" dirty="0">
                <a:latin typeface="Courier"/>
              </a:rPr>
              <a:t>]:</a:t>
            </a:r>
            <a:br>
              <a:rPr sz="900" dirty="0"/>
            </a:br>
            <a:r>
              <a:rPr sz="900" dirty="0">
                <a:latin typeface="Courier"/>
              </a:rPr>
              <a:t>    prompt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BB6688"/>
                </a:solidFill>
                <a:latin typeface="Courier"/>
              </a:rPr>
              <a:t>f"</a:t>
            </a:r>
            <a:endParaRPr lang="en-US" sz="900" dirty="0">
              <a:solidFill>
                <a:srgbClr val="BB6688"/>
              </a:solidFill>
              <a:latin typeface="Courier"/>
            </a:endParaRPr>
          </a:p>
          <a:p>
            <a:pPr lvl="0" indent="0">
              <a:buNone/>
            </a:pPr>
            <a:r>
              <a:rPr lang="en-US" sz="900" dirty="0">
                <a:solidFill>
                  <a:srgbClr val="BB6688"/>
                </a:solidFill>
                <a:latin typeface="Courier"/>
              </a:rPr>
              <a:t>	You are an expert in Sentiment Analysis on customer’s comments and feedback.</a:t>
            </a:r>
          </a:p>
          <a:p>
            <a:pPr lvl="0" indent="0">
              <a:buNone/>
            </a:pPr>
            <a:r>
              <a:rPr lang="en-US" sz="900" dirty="0">
                <a:solidFill>
                  <a:srgbClr val="BB6688"/>
                </a:solidFill>
                <a:latin typeface="Courier"/>
              </a:rPr>
              <a:t>	</a:t>
            </a:r>
            <a:r>
              <a:rPr sz="900" dirty="0">
                <a:solidFill>
                  <a:srgbClr val="BB6688"/>
                </a:solidFill>
                <a:latin typeface="Courier"/>
              </a:rPr>
              <a:t>Classify this customer comment as Positive, Negative, or Neutral:</a:t>
            </a:r>
            <a:endParaRPr lang="en-US" sz="900" dirty="0">
              <a:solidFill>
                <a:srgbClr val="BB6688"/>
              </a:solidFill>
              <a:latin typeface="Courier"/>
            </a:endParaRPr>
          </a:p>
          <a:p>
            <a:pPr lvl="0" indent="0">
              <a:buNone/>
            </a:pPr>
            <a:r>
              <a:rPr lang="en-US" sz="900" dirty="0">
                <a:solidFill>
                  <a:srgbClr val="BB6688"/>
                </a:solidFill>
                <a:latin typeface="Courier"/>
              </a:rPr>
              <a:t>	</a:t>
            </a:r>
            <a:r>
              <a:rPr sz="900" dirty="0">
                <a:solidFill>
                  <a:srgbClr val="4070A0"/>
                </a:solidFill>
                <a:latin typeface="Courier"/>
              </a:rPr>
              <a:t>{</a:t>
            </a:r>
            <a:r>
              <a:rPr sz="900" dirty="0">
                <a:latin typeface="Courier"/>
              </a:rPr>
              <a:t>comment</a:t>
            </a:r>
            <a:r>
              <a:rPr sz="900" dirty="0">
                <a:solidFill>
                  <a:srgbClr val="4070A0"/>
                </a:solidFill>
                <a:latin typeface="Courier"/>
              </a:rPr>
              <a:t>}</a:t>
            </a:r>
            <a:r>
              <a:rPr sz="900" dirty="0">
                <a:solidFill>
                  <a:srgbClr val="BB6688"/>
                </a:solidFill>
                <a:latin typeface="Courier"/>
              </a:rPr>
              <a:t>"</a:t>
            </a:r>
            <a:endParaRPr lang="en-US" sz="900" dirty="0">
              <a:solidFill>
                <a:srgbClr val="BB6688"/>
              </a:solidFill>
              <a:latin typeface="Courier"/>
            </a:endParaRPr>
          </a:p>
          <a:p>
            <a:pPr lvl="0" indent="0">
              <a:buNone/>
            </a:pPr>
            <a:r>
              <a:rPr sz="900" dirty="0">
                <a:latin typeface="Courier"/>
              </a:rPr>
              <a:t>    resp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chat(model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solidFill>
                  <a:srgbClr val="4070A0"/>
                </a:solidFill>
                <a:latin typeface="Courier"/>
              </a:rPr>
              <a:t>"gpt-oss:20b"</a:t>
            </a:r>
            <a:r>
              <a:rPr sz="900" dirty="0">
                <a:latin typeface="Courier"/>
              </a:rPr>
              <a:t>, messages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[{</a:t>
            </a:r>
            <a:r>
              <a:rPr sz="900" dirty="0">
                <a:solidFill>
                  <a:srgbClr val="4070A0"/>
                </a:solidFill>
                <a:latin typeface="Courier"/>
              </a:rPr>
              <a:t>"role"</a:t>
            </a:r>
            <a:r>
              <a:rPr sz="900" dirty="0">
                <a:latin typeface="Courier"/>
              </a:rPr>
              <a:t>: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"user"</a:t>
            </a:r>
            <a:r>
              <a:rPr sz="900" dirty="0">
                <a:latin typeface="Courier"/>
              </a:rPr>
              <a:t>,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"content"</a:t>
            </a:r>
            <a:r>
              <a:rPr sz="900" dirty="0">
                <a:latin typeface="Courier"/>
              </a:rPr>
              <a:t>: prompt}])</a:t>
            </a:r>
            <a:br>
              <a:rPr sz="900" dirty="0"/>
            </a:br>
            <a:r>
              <a:rPr sz="900" dirty="0">
                <a:latin typeface="Courier"/>
              </a:rPr>
              <a:t>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resp[</a:t>
            </a:r>
            <a:r>
              <a:rPr sz="900" dirty="0">
                <a:solidFill>
                  <a:srgbClr val="4070A0"/>
                </a:solidFill>
                <a:latin typeface="Courier"/>
              </a:rPr>
              <a:t>'message'</a:t>
            </a:r>
            <a:r>
              <a:rPr sz="900" dirty="0">
                <a:latin typeface="Courier"/>
              </a:rPr>
              <a:t>][</a:t>
            </a:r>
            <a:r>
              <a:rPr sz="900" dirty="0">
                <a:solidFill>
                  <a:srgbClr val="4070A0"/>
                </a:solidFill>
                <a:latin typeface="Courier"/>
              </a:rPr>
              <a:t>'content'</a:t>
            </a:r>
            <a:r>
              <a:rPr sz="900" dirty="0">
                <a:latin typeface="Courier"/>
              </a:rPr>
              <a:t>].strip()</a:t>
            </a:r>
            <a:br>
              <a:rPr sz="900" dirty="0"/>
            </a:b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i="1" dirty="0">
                <a:solidFill>
                  <a:srgbClr val="60A0B0"/>
                </a:solidFill>
                <a:latin typeface="Courier"/>
              </a:rPr>
              <a:t># --- Cleaning step ---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i="1" dirty="0">
                <a:solidFill>
                  <a:srgbClr val="60A0B0"/>
                </a:solidFill>
                <a:latin typeface="Courier"/>
              </a:rPr>
              <a:t># Remove formatting like **text**, extra spaces, lowercase everything</a:t>
            </a:r>
            <a:br>
              <a:rPr sz="900" dirty="0"/>
            </a:br>
            <a:r>
              <a:rPr sz="900" dirty="0">
                <a:latin typeface="Courier"/>
              </a:rPr>
              <a:t>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 err="1">
                <a:latin typeface="Courier"/>
              </a:rPr>
              <a:t>re.sub</a:t>
            </a:r>
            <a:r>
              <a:rPr sz="900" dirty="0">
                <a:latin typeface="Courier"/>
              </a:rPr>
              <a:t>(</a:t>
            </a:r>
            <a:r>
              <a:rPr sz="900" dirty="0">
                <a:solidFill>
                  <a:srgbClr val="4070A0"/>
                </a:solidFill>
                <a:latin typeface="Courier"/>
              </a:rPr>
              <a:t>r"</a:t>
            </a:r>
            <a:r>
              <a:rPr sz="900" dirty="0">
                <a:solidFill>
                  <a:srgbClr val="BC7A00"/>
                </a:solidFill>
                <a:latin typeface="Courier"/>
              </a:rPr>
              <a:t>[^a-</a:t>
            </a:r>
            <a:r>
              <a:rPr sz="900" dirty="0" err="1">
                <a:solidFill>
                  <a:srgbClr val="BC7A00"/>
                </a:solidFill>
                <a:latin typeface="Courier"/>
              </a:rPr>
              <a:t>zA</a:t>
            </a:r>
            <a:r>
              <a:rPr sz="900" dirty="0">
                <a:solidFill>
                  <a:srgbClr val="BC7A00"/>
                </a:solidFill>
                <a:latin typeface="Courier"/>
              </a:rPr>
              <a:t>-Z]</a:t>
            </a:r>
            <a:r>
              <a:rPr sz="900" dirty="0">
                <a:solidFill>
                  <a:srgbClr val="4070A0"/>
                </a:solidFill>
                <a:latin typeface="Courier"/>
              </a:rPr>
              <a:t>"</a:t>
            </a:r>
            <a:r>
              <a:rPr sz="900" dirty="0">
                <a:latin typeface="Courier"/>
              </a:rPr>
              <a:t>,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""</a:t>
            </a:r>
            <a:r>
              <a:rPr sz="900" dirty="0">
                <a:latin typeface="Courier"/>
              </a:rPr>
              <a:t>, sentiment).lower()</a:t>
            </a:r>
            <a:br>
              <a:rPr sz="900" dirty="0"/>
            </a:b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i="1" dirty="0">
                <a:solidFill>
                  <a:srgbClr val="60A0B0"/>
                </a:solidFill>
                <a:latin typeface="Courier"/>
              </a:rPr>
              <a:t># Normalize variations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"pos"</a:t>
            </a:r>
            <a:r>
              <a:rPr sz="900" dirty="0">
                <a:latin typeface="Courier"/>
              </a:rPr>
              <a:t>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sentiment: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"Positive"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 err="1">
                <a:solidFill>
                  <a:srgbClr val="007020"/>
                </a:solidFill>
                <a:latin typeface="Courier"/>
              </a:rPr>
              <a:t>elif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"neg"</a:t>
            </a:r>
            <a:r>
              <a:rPr sz="900" dirty="0">
                <a:latin typeface="Courier"/>
              </a:rPr>
              <a:t>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sentiment: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"Negative"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 err="1">
                <a:solidFill>
                  <a:srgbClr val="007020"/>
                </a:solidFill>
                <a:latin typeface="Courier"/>
              </a:rPr>
              <a:t>elif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"neu"</a:t>
            </a:r>
            <a:r>
              <a:rPr sz="900" dirty="0">
                <a:latin typeface="Courier"/>
              </a:rPr>
              <a:t>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900" dirty="0">
                <a:latin typeface="Courier"/>
              </a:rPr>
              <a:t> sentiment: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"Neutral"</a:t>
            </a: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b="1" dirty="0">
                <a:solidFill>
                  <a:srgbClr val="007020"/>
                </a:solidFill>
                <a:latin typeface="Courier"/>
              </a:rPr>
              <a:t>else</a:t>
            </a:r>
            <a:r>
              <a:rPr sz="900" dirty="0">
                <a:latin typeface="Courier"/>
              </a:rPr>
              <a:t>:</a:t>
            </a:r>
            <a:br>
              <a:rPr sz="900" dirty="0"/>
            </a:br>
            <a:r>
              <a:rPr sz="900" dirty="0">
                <a:latin typeface="Courier"/>
              </a:rPr>
              <a:t>        sentiment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"Unknown"</a:t>
            </a:r>
            <a:br>
              <a:rPr sz="900" dirty="0"/>
            </a:br>
            <a:br>
              <a:rPr sz="900" dirty="0"/>
            </a:br>
            <a:r>
              <a:rPr sz="900" dirty="0">
                <a:latin typeface="Courier"/>
              </a:rPr>
              <a:t>    </a:t>
            </a:r>
            <a:r>
              <a:rPr sz="900" dirty="0" err="1">
                <a:latin typeface="Courier"/>
              </a:rPr>
              <a:t>results.append</a:t>
            </a:r>
            <a:r>
              <a:rPr sz="900" dirty="0">
                <a:latin typeface="Courier"/>
              </a:rPr>
              <a:t>({</a:t>
            </a:r>
            <a:r>
              <a:rPr sz="900" dirty="0">
                <a:solidFill>
                  <a:srgbClr val="4070A0"/>
                </a:solidFill>
                <a:latin typeface="Courier"/>
              </a:rPr>
              <a:t>"comment"</a:t>
            </a:r>
            <a:r>
              <a:rPr sz="900" dirty="0">
                <a:latin typeface="Courier"/>
              </a:rPr>
              <a:t>: comment, </a:t>
            </a:r>
            <a:r>
              <a:rPr sz="900" dirty="0">
                <a:solidFill>
                  <a:srgbClr val="4070A0"/>
                </a:solidFill>
                <a:latin typeface="Courier"/>
              </a:rPr>
              <a:t>"sentiment"</a:t>
            </a:r>
            <a:r>
              <a:rPr sz="900" dirty="0">
                <a:latin typeface="Courier"/>
              </a:rPr>
              <a:t>: sentiment})</a:t>
            </a:r>
            <a:br>
              <a:rPr sz="900" dirty="0"/>
            </a:br>
            <a:br>
              <a:rPr sz="900" dirty="0"/>
            </a:br>
            <a:r>
              <a:rPr sz="900" dirty="0" err="1">
                <a:latin typeface="Courier"/>
              </a:rPr>
              <a:t>sentiment_df</a:t>
            </a:r>
            <a:r>
              <a:rPr sz="900" dirty="0">
                <a:latin typeface="Courier"/>
              </a:rPr>
              <a:t> 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latin typeface="Courier"/>
              </a:rPr>
              <a:t> </a:t>
            </a:r>
            <a:r>
              <a:rPr sz="900" dirty="0" err="1">
                <a:latin typeface="Courier"/>
              </a:rPr>
              <a:t>pd.DataFrame</a:t>
            </a:r>
            <a:r>
              <a:rPr sz="900" dirty="0">
                <a:latin typeface="Courier"/>
              </a:rPr>
              <a:t>(results)</a:t>
            </a:r>
            <a:br>
              <a:rPr sz="900" dirty="0"/>
            </a:br>
            <a:r>
              <a:rPr sz="900" dirty="0" err="1">
                <a:latin typeface="Courier"/>
              </a:rPr>
              <a:t>sentiment_df.to_csv</a:t>
            </a:r>
            <a:r>
              <a:rPr sz="900" dirty="0">
                <a:latin typeface="Courier"/>
              </a:rPr>
              <a:t>(</a:t>
            </a:r>
            <a:r>
              <a:rPr sz="900" dirty="0">
                <a:solidFill>
                  <a:srgbClr val="4070A0"/>
                </a:solidFill>
                <a:latin typeface="Courier"/>
              </a:rPr>
              <a:t>"sentiment_results.csv"</a:t>
            </a:r>
            <a:r>
              <a:rPr sz="900" dirty="0">
                <a:latin typeface="Courier"/>
              </a:rPr>
              <a:t>, index</a:t>
            </a:r>
            <a:r>
              <a:rPr sz="900" dirty="0">
                <a:solidFill>
                  <a:srgbClr val="666666"/>
                </a:solidFill>
                <a:latin typeface="Courier"/>
              </a:rPr>
              <a:t>=</a:t>
            </a:r>
            <a:r>
              <a:rPr sz="900" dirty="0">
                <a:solidFill>
                  <a:srgbClr val="19177C"/>
                </a:solidFill>
                <a:latin typeface="Courier"/>
              </a:rPr>
              <a:t>False</a:t>
            </a:r>
            <a:r>
              <a:rPr sz="900" dirty="0">
                <a:latin typeface="Courier"/>
              </a:rP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61640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Step 3: 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90433"/>
            <a:ext cx="7761641" cy="1068673"/>
          </a:xfrm>
        </p:spPr>
        <p:txBody>
          <a:bodyPr/>
          <a:lstStyle/>
          <a:p>
            <a:pPr lvl="0" indent="0">
              <a:buNone/>
            </a:pPr>
            <a:r>
              <a:rPr dirty="0" err="1">
                <a:latin typeface="Courier"/>
              </a:rPr>
              <a:t>sentiment_df.columns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 err="1">
                <a:latin typeface="Courier"/>
              </a:rPr>
              <a:t>col.capitalize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col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sentiment_df.columns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gt.GT(</a:t>
            </a:r>
            <a:r>
              <a:rPr dirty="0" err="1">
                <a:latin typeface="Courier"/>
              </a:rPr>
              <a:t>sentiment_df.head</a:t>
            </a:r>
            <a:r>
              <a:rPr dirty="0">
                <a:latin typeface="Courier"/>
              </a:rPr>
              <a:t>()).</a:t>
            </a:r>
            <a:r>
              <a:rPr dirty="0" err="1">
                <a:latin typeface="Courier"/>
              </a:rPr>
              <a:t>tab_options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table_font_size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"30px"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increase font size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data_row_padding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"15px"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add more space between rows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column_labels_padding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"10px"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bigger headers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053929"/>
              </p:ext>
            </p:extLst>
          </p:nvPr>
        </p:nvGraphicFramePr>
        <p:xfrm>
          <a:off x="457201" y="2476565"/>
          <a:ext cx="8105886" cy="2374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53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product quality is amazing and I'm very satisfied!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Customer service was slow and unhelpful.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Delivery was on time, nothing special.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The app keeps crashing and it's frustrating.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512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Great prices and very fast shipping.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750885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Step 4 — Reload Processed Sentiment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216899" cy="1656116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We reload the processed results from </a:t>
            </a:r>
            <a:r>
              <a:rPr dirty="0">
                <a:latin typeface="Courier"/>
              </a:rPr>
              <a:t>sentiment_results.csv</a:t>
            </a:r>
            <a:r>
              <a:rPr dirty="0"/>
              <a:t>.</a:t>
            </a:r>
            <a:br>
              <a:rPr dirty="0"/>
            </a:br>
            <a:r>
              <a:rPr dirty="0"/>
              <a:t>This ensures we always work with the cleaned dataset (</a:t>
            </a:r>
            <a:r>
              <a:rPr i="1" dirty="0"/>
              <a:t>comment + sentiment</a:t>
            </a:r>
            <a:r>
              <a:rPr dirty="0"/>
              <a:t>).</a:t>
            </a:r>
            <a:endParaRPr lang="en-US" dirty="0"/>
          </a:p>
          <a:p>
            <a:pPr marL="0" lvl="0" indent="0">
              <a:buNone/>
            </a:pPr>
            <a:endParaRPr dirty="0"/>
          </a:p>
          <a:p>
            <a:pPr lvl="0" indent="0">
              <a:buNone/>
            </a:pPr>
            <a:r>
              <a:rPr dirty="0">
                <a:latin typeface="Courier"/>
              </a:rPr>
              <a:t>df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pd.read_csv</a:t>
            </a:r>
            <a:r>
              <a:rPr dirty="0">
                <a:latin typeface="Courier"/>
              </a:rPr>
              <a:t>(</a:t>
            </a:r>
            <a:r>
              <a:rPr dirty="0">
                <a:solidFill>
                  <a:srgbClr val="4070A0"/>
                </a:solidFill>
                <a:latin typeface="Courier"/>
              </a:rPr>
              <a:t>"sentiment_results.csv"</a:t>
            </a:r>
            <a:r>
              <a:rPr dirty="0">
                <a:latin typeface="Courier"/>
              </a:rPr>
              <a:t>)</a:t>
            </a:r>
            <a:br>
              <a:rPr dirty="0"/>
            </a:b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[</a:t>
            </a:r>
            <a:r>
              <a:rPr dirty="0" err="1">
                <a:latin typeface="Courier"/>
              </a:rPr>
              <a:t>col.capitalize</a:t>
            </a:r>
            <a:r>
              <a:rPr dirty="0">
                <a:latin typeface="Courier"/>
              </a:rPr>
              <a:t>() </a:t>
            </a:r>
            <a:r>
              <a:rPr b="1" dirty="0">
                <a:solidFill>
                  <a:srgbClr val="007020"/>
                </a:solidFill>
                <a:latin typeface="Courier"/>
              </a:rPr>
              <a:t>for</a:t>
            </a:r>
            <a:r>
              <a:rPr dirty="0">
                <a:latin typeface="Courier"/>
              </a:rPr>
              <a:t> col </a:t>
            </a:r>
            <a:r>
              <a:rPr b="1" dirty="0">
                <a:solidFill>
                  <a:srgbClr val="007020"/>
                </a:solidFill>
                <a:latin typeface="Courier"/>
              </a:rPr>
              <a:t>in</a:t>
            </a:r>
            <a:r>
              <a:rPr dirty="0">
                <a:latin typeface="Courier"/>
              </a:rPr>
              <a:t> </a:t>
            </a:r>
            <a:r>
              <a:rPr dirty="0" err="1">
                <a:latin typeface="Courier"/>
              </a:rPr>
              <a:t>df.columns</a:t>
            </a:r>
            <a:r>
              <a:rPr dirty="0">
                <a:latin typeface="Courier"/>
              </a:rPr>
              <a:t>]</a:t>
            </a:r>
            <a:br>
              <a:rPr dirty="0"/>
            </a:br>
            <a:r>
              <a:rPr dirty="0">
                <a:latin typeface="Courier"/>
              </a:rPr>
              <a:t>gt.GT(</a:t>
            </a:r>
            <a:r>
              <a:rPr dirty="0" err="1">
                <a:latin typeface="Courier"/>
              </a:rPr>
              <a:t>df.head</a:t>
            </a:r>
            <a:r>
              <a:rPr dirty="0">
                <a:latin typeface="Courier"/>
              </a:rPr>
              <a:t>()).</a:t>
            </a:r>
            <a:r>
              <a:rPr dirty="0" err="1">
                <a:latin typeface="Courier"/>
              </a:rPr>
              <a:t>tab_options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table_font_size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"30px"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increase font size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data_row_padding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"15px"</a:t>
            </a:r>
            <a:r>
              <a:rPr dirty="0">
                <a:latin typeface="Courier"/>
              </a:rPr>
              <a:t>,      </a:t>
            </a:r>
            <a:r>
              <a:rPr i="1" dirty="0">
                <a:solidFill>
                  <a:srgbClr val="60A0B0"/>
                </a:solidFill>
                <a:latin typeface="Courier"/>
              </a:rPr>
              <a:t># add more space between rows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latin typeface="Courier"/>
              </a:rPr>
              <a:t>column_labels_padding</a:t>
            </a:r>
            <a:r>
              <a:rPr dirty="0">
                <a:solidFill>
                  <a:srgbClr val="666666"/>
                </a:solidFill>
                <a:latin typeface="Courier"/>
              </a:rPr>
              <a:t>=</a:t>
            </a:r>
            <a:r>
              <a:rPr dirty="0">
                <a:solidFill>
                  <a:srgbClr val="4070A0"/>
                </a:solidFill>
                <a:latin typeface="Courier"/>
              </a:rPr>
              <a:t>"10px"</a:t>
            </a:r>
            <a:r>
              <a:rPr dirty="0">
                <a:latin typeface="Courier"/>
              </a:rPr>
              <a:t> </a:t>
            </a:r>
            <a:r>
              <a:rPr i="1" dirty="0">
                <a:solidFill>
                  <a:srgbClr val="60A0B0"/>
                </a:solidFill>
                <a:latin typeface="Courier"/>
              </a:rPr>
              <a:t># bigger headers</a:t>
            </a:r>
            <a:br>
              <a:rPr dirty="0"/>
            </a:br>
            <a:r>
              <a:rPr dirty="0">
                <a:latin typeface="Courier"/>
              </a:rPr>
              <a:t>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006538"/>
              </p:ext>
            </p:extLst>
          </p:nvPr>
        </p:nvGraphicFramePr>
        <p:xfrm>
          <a:off x="360382" y="3023571"/>
          <a:ext cx="7847704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3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Comment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Sentiment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product quality is amazing and I'm very satisfied!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Customer service was slow and unhelpful.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Delivery was on time, nothing special.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Neutral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The app keeps crashing and it's frustrating.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Great prices and very fast shipping.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1912</Words>
  <Application>Microsoft Office PowerPoint</Application>
  <PresentationFormat>On-screen Show (16:9)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</vt:lpstr>
      <vt:lpstr>Office Theme</vt:lpstr>
      <vt:lpstr>Cambodia University of Technology and Science (CamTech)</vt:lpstr>
      <vt:lpstr>PowerPoint Presentation</vt:lpstr>
      <vt:lpstr>Introduction</vt:lpstr>
      <vt:lpstr>Step 1 — Import Libraries</vt:lpstr>
      <vt:lpstr>Step 2 — Load Data</vt:lpstr>
      <vt:lpstr>Step 3 — Sentiment Analysis with Ollama</vt:lpstr>
      <vt:lpstr>Step 3: Code</vt:lpstr>
      <vt:lpstr>Step 3: Results</vt:lpstr>
      <vt:lpstr>Step 4 — Reload Processed Sentiment Data</vt:lpstr>
      <vt:lpstr>Step 5 — Visualize Sentiment Distribution</vt:lpstr>
      <vt:lpstr>Step 5: Code, Function for plotting</vt:lpstr>
      <vt:lpstr>Step 5: Bar Chart</vt:lpstr>
      <vt:lpstr>Step 6 — AI Summary of Sentiment Results</vt:lpstr>
      <vt:lpstr>Step 6: Code</vt:lpstr>
      <vt:lpstr>Step 6: Summary of 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Cambodia University of Technology and Science (CamTech)</dc:title>
  <dc:creator>By: Ven Seyhah, PhD</dc:creator>
  <cp:keywords/>
  <cp:lastModifiedBy>User</cp:lastModifiedBy>
  <cp:revision>27</cp:revision>
  <dcterms:created xsi:type="dcterms:W3CDTF">2025-09-18T04:39:19Z</dcterms:created>
  <dcterms:modified xsi:type="dcterms:W3CDTF">2025-09-18T08:43:14Z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2025-09-19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jupyter">
    <vt:lpwstr>python3</vt:lpwstr>
  </property>
  <property fmtid="{D5CDD505-2E9C-101B-9397-08002B2CF9AE}" pid="11" name="labels">
    <vt:lpwstr/>
  </property>
  <property fmtid="{D5CDD505-2E9C-101B-9397-08002B2CF9AE}" pid="12" name="subtitle">
    <vt:lpwstr>Sentiment Analysis on Customers’ Comments</vt:lpwstr>
  </property>
  <property fmtid="{D5CDD505-2E9C-101B-9397-08002B2CF9AE}" pid="13" name="toc-title">
    <vt:lpwstr>Table of contents</vt:lpwstr>
  </property>
</Properties>
</file>