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omic Sans MS" panose="030F0702030302020204" pitchFamily="66" charset="0"/>
      <p:regular r:id="rId13"/>
      <p:bold r:id="rId14"/>
      <p:italic r:id="rId15"/>
      <p:boldItalic r:id="rId16"/>
    </p:embeddedFont>
    <p:embeddedFont>
      <p:font typeface="Palatino Linotype" panose="02040502050505030304" pitchFamily="18" charset="0"/>
      <p:regular r:id="rId17"/>
      <p:bold r:id="rId18"/>
      <p:italic r:id="rId19"/>
      <p:boldItalic r:id="rId20"/>
    </p:embeddedFont>
    <p:embeddedFont>
      <p:font typeface="Robo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DCB483-BDF4-47AD-B91D-C5F50AD038D6}" v="1" dt="2020-03-20T23:37:36.262"/>
  </p1510:revLst>
</p1510:revInfo>
</file>

<file path=ppt/tableStyles.xml><?xml version="1.0" encoding="utf-8"?>
<a:tblStyleLst xmlns:a="http://schemas.openxmlformats.org/drawingml/2006/main" def="{B2152073-723C-4752-92A4-C2BF1C8B1C95}">
  <a:tblStyle styleId="{B2152073-723C-4752-92A4-C2BF1C8B1C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4" y="2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uwaseyi Idowu" userId="3426f655ee0d0ab2" providerId="LiveId" clId="{B4DCB483-BDF4-47AD-B91D-C5F50AD038D6}"/>
    <pc:docChg chg="custSel modSld">
      <pc:chgData name="Oluwaseyi Idowu" userId="3426f655ee0d0ab2" providerId="LiveId" clId="{B4DCB483-BDF4-47AD-B91D-C5F50AD038D6}" dt="2020-03-20T23:42:42.067" v="46" actId="20577"/>
      <pc:docMkLst>
        <pc:docMk/>
      </pc:docMkLst>
      <pc:sldChg chg="addSp delSp modSp">
        <pc:chgData name="Oluwaseyi Idowu" userId="3426f655ee0d0ab2" providerId="LiveId" clId="{B4DCB483-BDF4-47AD-B91D-C5F50AD038D6}" dt="2020-03-20T23:38:59.746" v="44" actId="1076"/>
        <pc:sldMkLst>
          <pc:docMk/>
          <pc:sldMk cId="0" sldId="257"/>
        </pc:sldMkLst>
        <pc:spChg chg="mod">
          <ac:chgData name="Oluwaseyi Idowu" userId="3426f655ee0d0ab2" providerId="LiveId" clId="{B4DCB483-BDF4-47AD-B91D-C5F50AD038D6}" dt="2020-03-20T23:38:59.746" v="44" actId="1076"/>
          <ac:spMkLst>
            <pc:docMk/>
            <pc:sldMk cId="0" sldId="257"/>
            <ac:spMk id="73" creationId="{00000000-0000-0000-0000-000000000000}"/>
          </ac:spMkLst>
        </pc:spChg>
        <pc:picChg chg="add mod">
          <ac:chgData name="Oluwaseyi Idowu" userId="3426f655ee0d0ab2" providerId="LiveId" clId="{B4DCB483-BDF4-47AD-B91D-C5F50AD038D6}" dt="2020-03-20T23:38:09.233" v="40" actId="14100"/>
          <ac:picMkLst>
            <pc:docMk/>
            <pc:sldMk cId="0" sldId="257"/>
            <ac:picMk id="3" creationId="{31A6A7E8-228A-4BB9-8E75-5B72485904DB}"/>
          </ac:picMkLst>
        </pc:picChg>
        <pc:picChg chg="del">
          <ac:chgData name="Oluwaseyi Idowu" userId="3426f655ee0d0ab2" providerId="LiveId" clId="{B4DCB483-BDF4-47AD-B91D-C5F50AD038D6}" dt="2020-03-20T23:37:31.796" v="34" actId="478"/>
          <ac:picMkLst>
            <pc:docMk/>
            <pc:sldMk cId="0" sldId="257"/>
            <ac:picMk id="75" creationId="{00000000-0000-0000-0000-000000000000}"/>
          </ac:picMkLst>
        </pc:picChg>
      </pc:sldChg>
      <pc:sldChg chg="modSp">
        <pc:chgData name="Oluwaseyi Idowu" userId="3426f655ee0d0ab2" providerId="LiveId" clId="{B4DCB483-BDF4-47AD-B91D-C5F50AD038D6}" dt="2020-03-20T23:42:42.067" v="46" actId="20577"/>
        <pc:sldMkLst>
          <pc:docMk/>
          <pc:sldMk cId="0" sldId="263"/>
        </pc:sldMkLst>
        <pc:graphicFrameChg chg="modGraphic">
          <ac:chgData name="Oluwaseyi Idowu" userId="3426f655ee0d0ab2" providerId="LiveId" clId="{B4DCB483-BDF4-47AD-B91D-C5F50AD038D6}" dt="2020-03-20T23:42:42.067" v="46" actId="20577"/>
          <ac:graphicFrameMkLst>
            <pc:docMk/>
            <pc:sldMk cId="0" sldId="263"/>
            <ac:graphicFrameMk id="129"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15a6370d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15a6370d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19b0610dc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19b0610dc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dirty="0">
                <a:latin typeface="Comic Sans MS"/>
                <a:ea typeface="Comic Sans MS"/>
                <a:cs typeface="Comic Sans MS"/>
                <a:sym typeface="Comic Sans MS"/>
              </a:rPr>
              <a:t>We are a website development company primarily specializing in utilizing HTML, CSS and Javascript to create modern, attractive and interactive websites for a variety of clients. </a:t>
            </a:r>
          </a:p>
          <a:p>
            <a:pPr marL="0" lvl="0" indent="0" algn="l" rtl="0">
              <a:lnSpc>
                <a:spcPct val="115000"/>
              </a:lnSpc>
              <a:spcBef>
                <a:spcPts val="0"/>
              </a:spcBef>
              <a:spcAft>
                <a:spcPts val="0"/>
              </a:spcAft>
              <a:buNone/>
            </a:pPr>
            <a:endParaRPr sz="1000" dirty="0">
              <a:latin typeface="Comic Sans MS"/>
              <a:ea typeface="Comic Sans MS"/>
              <a:cs typeface="Comic Sans MS"/>
              <a:sym typeface="Comic Sans MS"/>
            </a:endParaRPr>
          </a:p>
          <a:p>
            <a:pPr marL="0" lvl="0" indent="0" algn="l" rtl="0">
              <a:lnSpc>
                <a:spcPct val="115000"/>
              </a:lnSpc>
              <a:spcBef>
                <a:spcPts val="1600"/>
              </a:spcBef>
              <a:spcAft>
                <a:spcPts val="0"/>
              </a:spcAft>
              <a:buNone/>
            </a:pPr>
            <a:r>
              <a:rPr lang="en" sz="1000" dirty="0">
                <a:latin typeface="Comic Sans MS"/>
                <a:ea typeface="Comic Sans MS"/>
                <a:cs typeface="Comic Sans MS"/>
                <a:sym typeface="Comic Sans MS"/>
              </a:rPr>
              <a:t>We tailor our products and services specifically for each client to meet their needs and requirements. We do our best to understand the business needs for each of our clients and how we can serve them best. </a:t>
            </a:r>
            <a:endParaRPr sz="1000" dirty="0">
              <a:latin typeface="Comic Sans MS"/>
              <a:ea typeface="Comic Sans MS"/>
              <a:cs typeface="Comic Sans MS"/>
              <a:sym typeface="Comic Sans MS"/>
            </a:endParaRPr>
          </a:p>
          <a:p>
            <a:pPr marL="0" lvl="0" indent="0" algn="l" rtl="0">
              <a:spcBef>
                <a:spcPts val="1600"/>
              </a:spcBef>
              <a:spcAft>
                <a:spcPts val="0"/>
              </a:spcAft>
              <a:buNone/>
            </a:pPr>
            <a:endParaRPr sz="1000" dirty="0">
              <a:latin typeface="Comic Sans MS"/>
              <a:ea typeface="Comic Sans MS"/>
              <a:cs typeface="Comic Sans MS"/>
              <a:sym typeface="Comic Sans M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15a6370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15a6370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dirty="0">
                <a:latin typeface="Comic Sans MS"/>
                <a:ea typeface="Comic Sans MS"/>
                <a:cs typeface="Comic Sans MS"/>
                <a:sym typeface="Comic Sans MS"/>
              </a:rPr>
              <a:t>Seyi Idowu is our Project Coordinator with over 10 years experience in developing websites for both small and big businesses.</a:t>
            </a:r>
            <a:endParaRPr sz="1000" dirty="0">
              <a:latin typeface="Comic Sans MS"/>
              <a:ea typeface="Comic Sans MS"/>
              <a:cs typeface="Comic Sans MS"/>
              <a:sym typeface="Comic Sans MS"/>
            </a:endParaRPr>
          </a:p>
          <a:p>
            <a:pPr marL="0" lvl="0" indent="0" algn="l" rtl="0">
              <a:lnSpc>
                <a:spcPct val="115000"/>
              </a:lnSpc>
              <a:spcBef>
                <a:spcPts val="1600"/>
              </a:spcBef>
              <a:spcAft>
                <a:spcPts val="0"/>
              </a:spcAft>
              <a:buNone/>
            </a:pPr>
            <a:r>
              <a:rPr lang="en" sz="1000" dirty="0">
                <a:latin typeface="Comic Sans MS"/>
                <a:ea typeface="Comic Sans MS"/>
                <a:cs typeface="Comic Sans MS"/>
                <a:sym typeface="Comic Sans MS"/>
              </a:rPr>
              <a:t>Philip is our Technical director with over 5 years of corporate work experience ensuring that our technical projects goes smoothly including developing Javascript content and website design </a:t>
            </a:r>
          </a:p>
          <a:p>
            <a:pPr marL="0" lvl="0" indent="0" algn="l" rtl="0">
              <a:lnSpc>
                <a:spcPct val="115000"/>
              </a:lnSpc>
              <a:spcBef>
                <a:spcPts val="1600"/>
              </a:spcBef>
              <a:spcAft>
                <a:spcPts val="0"/>
              </a:spcAft>
              <a:buNone/>
            </a:pPr>
            <a:endParaRPr sz="1000" dirty="0">
              <a:latin typeface="Comic Sans MS"/>
              <a:ea typeface="Comic Sans MS"/>
              <a:cs typeface="Comic Sans MS"/>
              <a:sym typeface="Comic Sans MS"/>
            </a:endParaRPr>
          </a:p>
          <a:p>
            <a:pPr marL="0" lvl="0" indent="0" algn="l" rtl="0">
              <a:lnSpc>
                <a:spcPct val="115000"/>
              </a:lnSpc>
              <a:spcBef>
                <a:spcPts val="1600"/>
              </a:spcBef>
              <a:spcAft>
                <a:spcPts val="0"/>
              </a:spcAft>
              <a:buNone/>
            </a:pPr>
            <a:r>
              <a:rPr lang="en" sz="1000" dirty="0">
                <a:latin typeface="Comic Sans MS"/>
                <a:ea typeface="Comic Sans MS"/>
                <a:cs typeface="Comic Sans MS"/>
                <a:sym typeface="Comic Sans MS"/>
              </a:rPr>
              <a:t>Alan is our Creative Design Administrator with over 5 years of experience in the design industry </a:t>
            </a:r>
            <a:r>
              <a:rPr lang="en-CA" sz="1000" dirty="0">
                <a:latin typeface="Comic Sans MS"/>
                <a:ea typeface="Comic Sans MS"/>
                <a:cs typeface="Comic Sans MS"/>
                <a:sym typeface="Comic Sans MS"/>
              </a:rPr>
              <a:t>and </a:t>
            </a:r>
            <a:r>
              <a:rPr lang="en" sz="1000" dirty="0">
                <a:latin typeface="Comic Sans MS"/>
                <a:ea typeface="Comic Sans MS"/>
                <a:cs typeface="Comic Sans MS"/>
                <a:sym typeface="Comic Sans MS"/>
              </a:rPr>
              <a:t>providing assistance to all aspect of our projects.</a:t>
            </a:r>
            <a:endParaRPr sz="1000" dirty="0">
              <a:latin typeface="Comic Sans MS"/>
              <a:ea typeface="Comic Sans MS"/>
              <a:cs typeface="Comic Sans MS"/>
              <a:sym typeface="Comic Sans MS"/>
            </a:endParaRPr>
          </a:p>
          <a:p>
            <a:pPr marL="0" lvl="0" indent="0" algn="l" rtl="0">
              <a:spcBef>
                <a:spcPts val="1600"/>
              </a:spcBef>
              <a:spcAft>
                <a:spcPts val="0"/>
              </a:spcAft>
              <a:buNone/>
            </a:pPr>
            <a:endParaRPr sz="1000" dirty="0">
              <a:latin typeface="Comic Sans MS"/>
              <a:ea typeface="Comic Sans MS"/>
              <a:cs typeface="Comic Sans MS"/>
              <a:sym typeface="Comic Sans M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1924ed7c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1924ed7c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Scope of the project:</a:t>
            </a:r>
            <a:endParaRPr dirty="0">
              <a:latin typeface="Comic Sans MS" panose="030F0702030302020204" pitchFamily="66" charset="0"/>
            </a:endParaRPr>
          </a:p>
          <a:p>
            <a:pPr marL="171450" lvl="0" indent="-171450" algn="l" rtl="0">
              <a:spcBef>
                <a:spcPts val="0"/>
              </a:spcBef>
              <a:spcAft>
                <a:spcPts val="0"/>
              </a:spcAft>
              <a:buFont typeface="Arial" panose="020B0604020202020204" pitchFamily="34" charset="0"/>
              <a:buChar char="•"/>
            </a:pPr>
            <a:r>
              <a:rPr lang="en" sz="1000" dirty="0">
                <a:latin typeface="Comic Sans MS" panose="030F0702030302020204" pitchFamily="66" charset="0"/>
              </a:rPr>
              <a:t>To provide our client’s with a user-friendly interface to navigate throughout each page. </a:t>
            </a:r>
          </a:p>
          <a:p>
            <a:pPr marL="171450" lvl="0" indent="-171450" algn="l" rtl="0">
              <a:spcBef>
                <a:spcPts val="0"/>
              </a:spcBef>
              <a:spcAft>
                <a:spcPts val="0"/>
              </a:spcAft>
              <a:buFont typeface="Arial" panose="020B0604020202020204" pitchFamily="34" charset="0"/>
              <a:buChar char="•"/>
            </a:pPr>
            <a:r>
              <a:rPr lang="en" sz="1000" dirty="0">
                <a:latin typeface="Comic Sans MS" panose="030F0702030302020204" pitchFamily="66" charset="0"/>
              </a:rPr>
              <a:t>Ability to search and display flights with specific criteria easily by utiliz</a:t>
            </a:r>
            <a:r>
              <a:rPr lang="en-CA" sz="1000" dirty="0" err="1">
                <a:latin typeface="Comic Sans MS" panose="030F0702030302020204" pitchFamily="66" charset="0"/>
              </a:rPr>
              <a:t>ing</a:t>
            </a:r>
            <a:r>
              <a:rPr lang="en" sz="1000" dirty="0">
                <a:latin typeface="Comic Sans MS" panose="030F0702030302020204" pitchFamily="66" charset="0"/>
              </a:rPr>
              <a:t> highly advanced programming software. </a:t>
            </a:r>
          </a:p>
          <a:p>
            <a:pPr marL="171450" lvl="0" indent="-171450" algn="l" rtl="0">
              <a:spcBef>
                <a:spcPts val="0"/>
              </a:spcBef>
              <a:spcAft>
                <a:spcPts val="0"/>
              </a:spcAft>
              <a:buFont typeface="Arial" panose="020B0604020202020204" pitchFamily="34" charset="0"/>
              <a:buChar char="•"/>
            </a:pPr>
            <a:r>
              <a:rPr lang="en" sz="1000" dirty="0">
                <a:latin typeface="Comic Sans MS" panose="030F0702030302020204" pitchFamily="66" charset="0"/>
              </a:rPr>
              <a:t>Upgrade client’s experiences on how they would normally use website for their travelling searches.</a:t>
            </a:r>
          </a:p>
          <a:p>
            <a:pPr marL="171450" lvl="0" indent="-171450" algn="l" rtl="0">
              <a:spcBef>
                <a:spcPts val="0"/>
              </a:spcBef>
              <a:spcAft>
                <a:spcPts val="0"/>
              </a:spcAft>
              <a:buFont typeface="Arial" panose="020B0604020202020204" pitchFamily="34" charset="0"/>
              <a:buChar char="•"/>
            </a:pPr>
            <a:r>
              <a:rPr lang="en" sz="1000" dirty="0">
                <a:latin typeface="Comic Sans MS" panose="030F0702030302020204" pitchFamily="66" charset="0"/>
              </a:rPr>
              <a:t> Initial maintenance, and keep stability and support for client.</a:t>
            </a:r>
            <a:endParaRPr sz="1000" dirty="0">
              <a:latin typeface="Comic Sans MS" panose="030F0702030302020204" pitchFamily="66" charset="0"/>
            </a:endParaRPr>
          </a:p>
          <a:p>
            <a:pPr marL="0" lvl="0" indent="0" algn="l" rtl="0">
              <a:spcBef>
                <a:spcPts val="1600"/>
              </a:spcBef>
              <a:spcAft>
                <a:spcPts val="160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15a6370d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15a6370d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used HTML to design the structure and schema of our websites including all the content such as text and pictures for each of the webpages. </a:t>
            </a:r>
          </a:p>
          <a:p>
            <a:pPr marL="0" lvl="0" indent="0" algn="l" rtl="0">
              <a:spcBef>
                <a:spcPts val="0"/>
              </a:spcBef>
              <a:spcAft>
                <a:spcPts val="0"/>
              </a:spcAft>
              <a:buNone/>
            </a:pPr>
            <a:r>
              <a:rPr lang="en" dirty="0"/>
              <a:t>We relied on CSS to implement a consistent style including font colors, background colors and font styles as well as using Flex Box and Grid for the layouts for all our webpages.</a:t>
            </a:r>
          </a:p>
          <a:p>
            <a:pPr marL="0" lvl="0" indent="0" algn="l" rtl="0">
              <a:spcBef>
                <a:spcPts val="0"/>
              </a:spcBef>
              <a:spcAft>
                <a:spcPts val="0"/>
              </a:spcAft>
              <a:buNone/>
            </a:pPr>
            <a:r>
              <a:rPr lang="en" dirty="0"/>
              <a:t> We used Javascript for all the added functionality we added to our website - rotating through pictures, text animations and page loading animations. </a:t>
            </a:r>
          </a:p>
          <a:p>
            <a:pPr marL="0" lvl="0" indent="0" algn="l" rtl="0">
              <a:spcBef>
                <a:spcPts val="0"/>
              </a:spcBef>
              <a:spcAft>
                <a:spcPts val="0"/>
              </a:spcAft>
              <a:buNone/>
            </a:pPr>
            <a:r>
              <a:rPr lang="en" dirty="0"/>
              <a:t>We also referenced two external javascript libraries for the animations - JQUERY and Anime JS.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19b0610dc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19b0610dc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a:ea typeface="Comic Sans MS"/>
                <a:cs typeface="Comic Sans MS"/>
                <a:sym typeface="Comic Sans MS"/>
              </a:rPr>
              <a:t>Main Page -</a:t>
            </a:r>
            <a:r>
              <a:rPr lang="en" dirty="0"/>
              <a:t> </a:t>
            </a:r>
            <a:r>
              <a:rPr lang="en" sz="1000" dirty="0">
                <a:latin typeface="Comic Sans MS"/>
                <a:ea typeface="Comic Sans MS"/>
                <a:cs typeface="Comic Sans MS"/>
                <a:sym typeface="Comic Sans MS"/>
              </a:rPr>
              <a:t>contains both main index menu and a footer. The pictures are dynamic and give a preview of the destination location. The whereto go section helps to navigate only to places of interest, so as to prevent the user from seeing all posted destination pages.</a:t>
            </a:r>
            <a:endParaRPr sz="1000" dirty="0">
              <a:latin typeface="Comic Sans MS"/>
              <a:ea typeface="Comic Sans MS"/>
              <a:cs typeface="Comic Sans MS"/>
              <a:sym typeface="Comic Sans MS"/>
            </a:endParaRPr>
          </a:p>
          <a:p>
            <a:pPr marL="0" lvl="0" indent="0" algn="l" rtl="0">
              <a:spcBef>
                <a:spcPts val="0"/>
              </a:spcBef>
              <a:spcAft>
                <a:spcPts val="0"/>
              </a:spcAft>
              <a:buNone/>
            </a:pPr>
            <a:endParaRPr sz="1000" dirty="0">
              <a:latin typeface="Comic Sans MS"/>
              <a:ea typeface="Comic Sans MS"/>
              <a:cs typeface="Comic Sans MS"/>
              <a:sym typeface="Comic Sans MS"/>
            </a:endParaRPr>
          </a:p>
          <a:p>
            <a:pPr marL="0" lvl="0" indent="0" algn="l" rtl="0">
              <a:spcBef>
                <a:spcPts val="0"/>
              </a:spcBef>
              <a:spcAft>
                <a:spcPts val="0"/>
              </a:spcAft>
              <a:buNone/>
            </a:pPr>
            <a:r>
              <a:rPr lang="en" dirty="0">
                <a:latin typeface="Comic Sans MS"/>
                <a:ea typeface="Comic Sans MS"/>
                <a:cs typeface="Comic Sans MS"/>
                <a:sym typeface="Comic Sans MS"/>
              </a:rPr>
              <a:t>Registration Page</a:t>
            </a:r>
            <a:r>
              <a:rPr lang="en" sz="1000" dirty="0">
                <a:latin typeface="Comic Sans MS"/>
                <a:ea typeface="Comic Sans MS"/>
                <a:cs typeface="Comic Sans MS"/>
                <a:sym typeface="Comic Sans MS"/>
              </a:rPr>
              <a:t> - takes relevant information from the user and store it in the database.</a:t>
            </a:r>
            <a:endParaRPr sz="1000" dirty="0">
              <a:latin typeface="Comic Sans MS"/>
              <a:ea typeface="Comic Sans MS"/>
              <a:cs typeface="Comic Sans MS"/>
              <a:sym typeface="Comic Sans MS"/>
            </a:endParaRPr>
          </a:p>
          <a:p>
            <a:pPr marL="0" lvl="0" indent="0" algn="l" rtl="0">
              <a:spcBef>
                <a:spcPts val="0"/>
              </a:spcBef>
              <a:spcAft>
                <a:spcPts val="0"/>
              </a:spcAft>
              <a:buNone/>
            </a:pPr>
            <a:endParaRPr sz="1000" dirty="0">
              <a:latin typeface="Comic Sans MS"/>
              <a:ea typeface="Comic Sans MS"/>
              <a:cs typeface="Comic Sans MS"/>
              <a:sym typeface="Comic Sans MS"/>
            </a:endParaRPr>
          </a:p>
          <a:p>
            <a:pPr marL="0" lvl="0" indent="0" algn="l" rtl="0">
              <a:lnSpc>
                <a:spcPct val="115000"/>
              </a:lnSpc>
              <a:spcBef>
                <a:spcPts val="0"/>
              </a:spcBef>
              <a:spcAft>
                <a:spcPts val="0"/>
              </a:spcAft>
              <a:buNone/>
            </a:pPr>
            <a:r>
              <a:rPr lang="en" dirty="0">
                <a:latin typeface="Comic Sans MS"/>
                <a:ea typeface="Comic Sans MS"/>
                <a:cs typeface="Comic Sans MS"/>
                <a:sym typeface="Comic Sans MS"/>
              </a:rPr>
              <a:t>About Us Page</a:t>
            </a:r>
            <a:r>
              <a:rPr lang="en" sz="1000" dirty="0">
                <a:latin typeface="Comic Sans MS"/>
                <a:ea typeface="Comic Sans MS"/>
                <a:cs typeface="Comic Sans MS"/>
                <a:sym typeface="Comic Sans MS"/>
              </a:rPr>
              <a:t> - Displays information about the travel agency and travel agents </a:t>
            </a:r>
            <a:endParaRPr sz="1000" dirty="0">
              <a:latin typeface="Comic Sans MS"/>
              <a:ea typeface="Comic Sans MS"/>
              <a:cs typeface="Comic Sans MS"/>
              <a:sym typeface="Comic Sans MS"/>
            </a:endParaRPr>
          </a:p>
          <a:p>
            <a:pPr marL="0" lvl="0" indent="0" algn="l" rtl="0">
              <a:lnSpc>
                <a:spcPct val="115000"/>
              </a:lnSpc>
              <a:spcBef>
                <a:spcPts val="1600"/>
              </a:spcBef>
              <a:spcAft>
                <a:spcPts val="0"/>
              </a:spcAft>
              <a:buNone/>
            </a:pPr>
            <a:r>
              <a:rPr lang="en" dirty="0">
                <a:latin typeface="Comic Sans MS"/>
                <a:ea typeface="Comic Sans MS"/>
                <a:cs typeface="Comic Sans MS"/>
                <a:sym typeface="Comic Sans MS"/>
              </a:rPr>
              <a:t>Destinations Page</a:t>
            </a:r>
            <a:r>
              <a:rPr lang="en" sz="1000" dirty="0">
                <a:latin typeface="Comic Sans MS"/>
                <a:ea typeface="Comic Sans MS"/>
                <a:cs typeface="Comic Sans MS"/>
                <a:sym typeface="Comic Sans MS"/>
              </a:rPr>
              <a:t> - Displays all the destinations we offer travel to with information </a:t>
            </a:r>
            <a:endParaRPr sz="1000" dirty="0">
              <a:latin typeface="Comic Sans MS"/>
              <a:ea typeface="Comic Sans MS"/>
              <a:cs typeface="Comic Sans MS"/>
              <a:sym typeface="Comic Sans MS"/>
            </a:endParaRPr>
          </a:p>
          <a:p>
            <a:pPr marL="0" lvl="0" indent="0" algn="l" rtl="0">
              <a:lnSpc>
                <a:spcPct val="115000"/>
              </a:lnSpc>
              <a:spcBef>
                <a:spcPts val="1600"/>
              </a:spcBef>
              <a:spcAft>
                <a:spcPts val="0"/>
              </a:spcAft>
              <a:buNone/>
            </a:pPr>
            <a:r>
              <a:rPr lang="en" dirty="0">
                <a:latin typeface="Comic Sans MS"/>
                <a:ea typeface="Comic Sans MS"/>
                <a:cs typeface="Comic Sans MS"/>
                <a:sym typeface="Comic Sans MS"/>
              </a:rPr>
              <a:t>Contact Page</a:t>
            </a:r>
            <a:r>
              <a:rPr lang="en" sz="1000" dirty="0">
                <a:latin typeface="Comic Sans MS"/>
                <a:ea typeface="Comic Sans MS"/>
                <a:cs typeface="Comic Sans MS"/>
                <a:sym typeface="Comic Sans MS"/>
              </a:rPr>
              <a:t> - Provision for customers to contact us and send inquiries</a:t>
            </a:r>
            <a:endParaRPr sz="1000" dirty="0">
              <a:latin typeface="Comic Sans MS"/>
              <a:ea typeface="Comic Sans MS"/>
              <a:cs typeface="Comic Sans MS"/>
              <a:sym typeface="Comic Sans MS"/>
            </a:endParaRPr>
          </a:p>
          <a:p>
            <a:pPr marL="0" lvl="0" indent="0" algn="l" rtl="0">
              <a:spcBef>
                <a:spcPts val="160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15a6370d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15a6370d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dirty="0">
                <a:latin typeface="Comic Sans MS" panose="030F0702030302020204" pitchFamily="66" charset="0"/>
              </a:rPr>
              <a:t>These are some of the big milestones we anticipate hitting with this project. Our first milestone involves project initiation where we determine the objectives, deliverables, design and content for the website. The 2nd milestone is us developing the content for the website including implementing the layout and gathering text and images content. The 3rd milestone is adding back end functionality and some front end complexity to our website including animations and transitions. The 4th milestone is us being able to deliver a fully functional prototype to our clients. This involves ensuring a consistency in all our thematic elements, making sure all our links are working, debugging any fixes and putting the prototype through extensive user testing to determine redundancies and any weaknessess.  We anticipate a 1 month turn around for us to complete the first 4 milestones for this project. </a:t>
            </a:r>
            <a:endParaRPr sz="1000" dirty="0">
              <a:latin typeface="Comic Sans MS" panose="030F0702030302020204" pitchFamily="6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15a6370d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15a6370d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1000" dirty="0">
                <a:highlight>
                  <a:schemeClr val="accent1"/>
                </a:highlight>
                <a:latin typeface="Comic Sans MS" panose="030F0702030302020204" pitchFamily="66" charset="0"/>
              </a:rPr>
              <a:t>Total estimated hours for the project is 552 hours resulting in cost of $139,420.40.</a:t>
            </a:r>
            <a:endParaRPr sz="1000" dirty="0">
              <a:highlight>
                <a:schemeClr val="accent1"/>
              </a:highlight>
              <a:latin typeface="Comic Sans MS" panose="030F0702030302020204" pitchFamily="6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f2f0581c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f2f0581c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261675" y="3239425"/>
            <a:ext cx="8520600" cy="165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Travel Agency Website Proposal</a:t>
            </a:r>
            <a:endParaRPr/>
          </a:p>
        </p:txBody>
      </p:sp>
      <p:pic>
        <p:nvPicPr>
          <p:cNvPr id="68" name="Google Shape;68;p13"/>
          <p:cNvPicPr preferRelativeResize="0"/>
          <p:nvPr/>
        </p:nvPicPr>
        <p:blipFill>
          <a:blip r:embed="rId3">
            <a:alphaModFix/>
          </a:blip>
          <a:stretch>
            <a:fillRect/>
          </a:stretch>
        </p:blipFill>
        <p:spPr>
          <a:xfrm>
            <a:off x="3316950" y="184675"/>
            <a:ext cx="3048000" cy="3105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1204750" y="445025"/>
            <a:ext cx="71943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Warranty and Limitation of Liability</a:t>
            </a:r>
            <a:endParaRPr/>
          </a:p>
        </p:txBody>
      </p:sp>
      <p:sp>
        <p:nvSpPr>
          <p:cNvPr id="141" name="Google Shape;141;p22"/>
          <p:cNvSpPr txBox="1">
            <a:spLocks noGrp="1"/>
          </p:cNvSpPr>
          <p:nvPr>
            <p:ph type="body" idx="1"/>
          </p:nvPr>
        </p:nvSpPr>
        <p:spPr>
          <a:xfrm>
            <a:off x="455541" y="1628774"/>
            <a:ext cx="8222100" cy="3514725"/>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Font typeface="Arial" panose="020B0604020202020204" pitchFamily="34" charset="0"/>
              <a:buChar char="•"/>
            </a:pPr>
            <a:r>
              <a:rPr lang="en" sz="2200" dirty="0">
                <a:solidFill>
                  <a:srgbClr val="333333"/>
                </a:solidFill>
                <a:highlight>
                  <a:srgbClr val="FFFFFF"/>
                </a:highlight>
                <a:latin typeface="Palatino Linotype" panose="02040502050505030304" pitchFamily="18" charset="0"/>
                <a:sym typeface="Roboto"/>
              </a:rPr>
              <a:t>We provide </a:t>
            </a:r>
            <a:r>
              <a:rPr lang="en" sz="2200" dirty="0">
                <a:solidFill>
                  <a:srgbClr val="333333"/>
                </a:solidFill>
                <a:highlight>
                  <a:srgbClr val="FFFFFF"/>
                </a:highlight>
                <a:latin typeface="Palatino Linotype" panose="02040502050505030304" pitchFamily="18" charset="0"/>
              </a:rPr>
              <a:t>60</a:t>
            </a:r>
            <a:r>
              <a:rPr lang="en" sz="2200" dirty="0">
                <a:solidFill>
                  <a:srgbClr val="333333"/>
                </a:solidFill>
                <a:highlight>
                  <a:srgbClr val="FFFFFF"/>
                </a:highlight>
                <a:latin typeface="Palatino Linotype" panose="02040502050505030304" pitchFamily="18" charset="0"/>
                <a:sym typeface="Roboto"/>
              </a:rPr>
              <a:t> days warranty, from the date of acceptance of our software proposal. </a:t>
            </a:r>
          </a:p>
          <a:p>
            <a:pPr marL="342900" lvl="0" algn="l" rtl="0">
              <a:spcBef>
                <a:spcPts val="0"/>
              </a:spcBef>
              <a:spcAft>
                <a:spcPts val="1600"/>
              </a:spcAft>
              <a:buFont typeface="Arial" panose="020B0604020202020204" pitchFamily="34" charset="0"/>
              <a:buChar char="•"/>
            </a:pPr>
            <a:r>
              <a:rPr lang="en" sz="2200" dirty="0">
                <a:solidFill>
                  <a:srgbClr val="333333"/>
                </a:solidFill>
                <a:highlight>
                  <a:srgbClr val="FFFFFF"/>
                </a:highlight>
                <a:latin typeface="Palatino Linotype" panose="02040502050505030304" pitchFamily="18" charset="0"/>
                <a:sym typeface="Roboto"/>
              </a:rPr>
              <a:t>During this time, if the software malfunctions, or doesn’t operate in any way, then we take the necessary steps to fix the issue and ensure that the </a:t>
            </a:r>
            <a:r>
              <a:rPr lang="en-CA" sz="2200" dirty="0">
                <a:solidFill>
                  <a:srgbClr val="333333"/>
                </a:solidFill>
                <a:highlight>
                  <a:srgbClr val="FFFFFF"/>
                </a:highlight>
                <a:latin typeface="Palatino Linotype" panose="02040502050505030304" pitchFamily="18" charset="0"/>
                <a:sym typeface="Roboto"/>
              </a:rPr>
              <a:t>s</a:t>
            </a:r>
            <a:r>
              <a:rPr lang="en" sz="2200" dirty="0">
                <a:solidFill>
                  <a:srgbClr val="333333"/>
                </a:solidFill>
                <a:highlight>
                  <a:srgbClr val="FFFFFF"/>
                </a:highlight>
                <a:latin typeface="Palatino Linotype" panose="02040502050505030304" pitchFamily="18" charset="0"/>
                <a:sym typeface="Roboto"/>
              </a:rPr>
              <a:t>oftware operates according to the specifications. </a:t>
            </a:r>
          </a:p>
          <a:p>
            <a:pPr marL="342900" lvl="0" algn="l" rtl="0">
              <a:spcBef>
                <a:spcPts val="0"/>
              </a:spcBef>
              <a:spcAft>
                <a:spcPts val="1600"/>
              </a:spcAft>
              <a:buFont typeface="Arial" panose="020B0604020202020204" pitchFamily="34" charset="0"/>
              <a:buChar char="•"/>
            </a:pPr>
            <a:r>
              <a:rPr lang="en" sz="2200" dirty="0">
                <a:solidFill>
                  <a:srgbClr val="333333"/>
                </a:solidFill>
                <a:highlight>
                  <a:srgbClr val="FFFFFF"/>
                </a:highlight>
                <a:latin typeface="Palatino Linotype" panose="02040502050505030304" pitchFamily="18" charset="0"/>
                <a:sym typeface="Roboto"/>
              </a:rPr>
              <a:t>However, our services remain at your disposal for any future assistance. </a:t>
            </a:r>
            <a:endParaRPr sz="2200" dirty="0">
              <a:latin typeface="Palatino Linotype" panose="02040502050505030304" pitchFamily="18" charset="0"/>
            </a:endParaRPr>
          </a:p>
        </p:txBody>
      </p:sp>
      <p:pic>
        <p:nvPicPr>
          <p:cNvPr id="5" name="Google Shape;128;p20">
            <a:extLst>
              <a:ext uri="{FF2B5EF4-FFF2-40B4-BE49-F238E27FC236}">
                <a16:creationId xmlns:a16="http://schemas.microsoft.com/office/drawing/2014/main" id="{A35E43B6-4F42-49BE-97C7-5D6B17288A2B}"/>
              </a:ext>
            </a:extLst>
          </p:cNvPr>
          <p:cNvPicPr preferRelativeResize="0">
            <a:picLocks noChangeAspect="1"/>
          </p:cNvPicPr>
          <p:nvPr/>
        </p:nvPicPr>
        <p:blipFill>
          <a:blip r:embed="rId3">
            <a:alphaModFix/>
          </a:blip>
          <a:stretch>
            <a:fillRect/>
          </a:stretch>
        </p:blipFill>
        <p:spPr>
          <a:xfrm>
            <a:off x="239395" y="242819"/>
            <a:ext cx="432292" cy="6224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1537869" y="83951"/>
            <a:ext cx="6710428" cy="98861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Company Information </a:t>
            </a:r>
            <a:br>
              <a:rPr lang="en" dirty="0"/>
            </a:br>
            <a:r>
              <a:rPr lang="en" dirty="0"/>
              <a:t>(</a:t>
            </a:r>
            <a:r>
              <a:rPr lang="en-CA" dirty="0"/>
              <a:t>PAS Software Development Inc)</a:t>
            </a:r>
            <a:endParaRPr dirty="0"/>
          </a:p>
        </p:txBody>
      </p:sp>
      <p:pic>
        <p:nvPicPr>
          <p:cNvPr id="74" name="Google Shape;74;p14"/>
          <p:cNvPicPr preferRelativeResize="0">
            <a:picLocks noChangeAspect="1"/>
          </p:cNvPicPr>
          <p:nvPr/>
        </p:nvPicPr>
        <p:blipFill>
          <a:blip r:embed="rId3">
            <a:alphaModFix/>
          </a:blip>
          <a:stretch>
            <a:fillRect/>
          </a:stretch>
        </p:blipFill>
        <p:spPr>
          <a:xfrm>
            <a:off x="179600" y="83951"/>
            <a:ext cx="432292" cy="622443"/>
          </a:xfrm>
          <a:prstGeom prst="rect">
            <a:avLst/>
          </a:prstGeom>
          <a:noFill/>
          <a:ln>
            <a:noFill/>
          </a:ln>
        </p:spPr>
      </p:pic>
      <p:pic>
        <p:nvPicPr>
          <p:cNvPr id="3" name="Picture 2">
            <a:extLst>
              <a:ext uri="{FF2B5EF4-FFF2-40B4-BE49-F238E27FC236}">
                <a16:creationId xmlns:a16="http://schemas.microsoft.com/office/drawing/2014/main" id="{31A6A7E8-228A-4BB9-8E75-5B72485904DB}"/>
              </a:ext>
            </a:extLst>
          </p:cNvPr>
          <p:cNvPicPr>
            <a:picLocks noChangeAspect="1"/>
          </p:cNvPicPr>
          <p:nvPr/>
        </p:nvPicPr>
        <p:blipFill>
          <a:blip r:embed="rId4"/>
          <a:stretch>
            <a:fillRect/>
          </a:stretch>
        </p:blipFill>
        <p:spPr>
          <a:xfrm>
            <a:off x="245635" y="1027289"/>
            <a:ext cx="8349708" cy="432903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1997600" y="322544"/>
            <a:ext cx="48870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Team Information</a:t>
            </a:r>
            <a:endParaRPr dirty="0"/>
          </a:p>
        </p:txBody>
      </p:sp>
      <p:pic>
        <p:nvPicPr>
          <p:cNvPr id="81" name="Google Shape;81;p15"/>
          <p:cNvPicPr preferRelativeResize="0">
            <a:picLocks noChangeAspect="1"/>
          </p:cNvPicPr>
          <p:nvPr/>
        </p:nvPicPr>
        <p:blipFill>
          <a:blip r:embed="rId3">
            <a:alphaModFix/>
          </a:blip>
          <a:stretch>
            <a:fillRect/>
          </a:stretch>
        </p:blipFill>
        <p:spPr>
          <a:xfrm>
            <a:off x="179600" y="83951"/>
            <a:ext cx="432292" cy="622443"/>
          </a:xfrm>
          <a:prstGeom prst="rect">
            <a:avLst/>
          </a:prstGeom>
          <a:noFill/>
          <a:ln>
            <a:noFill/>
          </a:ln>
        </p:spPr>
      </p:pic>
      <p:pic>
        <p:nvPicPr>
          <p:cNvPr id="82" name="Google Shape;82;p15"/>
          <p:cNvPicPr preferRelativeResize="0"/>
          <p:nvPr/>
        </p:nvPicPr>
        <p:blipFill>
          <a:blip r:embed="rId4">
            <a:alphaModFix/>
          </a:blip>
          <a:stretch>
            <a:fillRect/>
          </a:stretch>
        </p:blipFill>
        <p:spPr>
          <a:xfrm>
            <a:off x="522401" y="1919075"/>
            <a:ext cx="2032661" cy="2710201"/>
          </a:xfrm>
          <a:prstGeom prst="rect">
            <a:avLst/>
          </a:prstGeom>
          <a:noFill/>
          <a:ln>
            <a:noFill/>
          </a:ln>
        </p:spPr>
      </p:pic>
      <p:pic>
        <p:nvPicPr>
          <p:cNvPr id="83" name="Google Shape;83;p15"/>
          <p:cNvPicPr preferRelativeResize="0"/>
          <p:nvPr/>
        </p:nvPicPr>
        <p:blipFill>
          <a:blip r:embed="rId5">
            <a:alphaModFix/>
          </a:blip>
          <a:stretch>
            <a:fillRect/>
          </a:stretch>
        </p:blipFill>
        <p:spPr>
          <a:xfrm>
            <a:off x="3294962" y="1919075"/>
            <a:ext cx="2117543" cy="2710201"/>
          </a:xfrm>
          <a:prstGeom prst="rect">
            <a:avLst/>
          </a:prstGeom>
          <a:noFill/>
          <a:ln>
            <a:noFill/>
          </a:ln>
        </p:spPr>
      </p:pic>
      <p:sp>
        <p:nvSpPr>
          <p:cNvPr id="85" name="Google Shape;85;p15"/>
          <p:cNvSpPr txBox="1">
            <a:spLocks noGrp="1"/>
          </p:cNvSpPr>
          <p:nvPr>
            <p:ph type="body" idx="1"/>
          </p:nvPr>
        </p:nvSpPr>
        <p:spPr>
          <a:xfrm>
            <a:off x="371050" y="4629275"/>
            <a:ext cx="2570400" cy="544800"/>
          </a:xfrm>
          <a:prstGeom prst="rect">
            <a:avLst/>
          </a:prstGeom>
          <a:solidFill>
            <a:srgbClr val="3C78D8"/>
          </a:solidFill>
        </p:spPr>
        <p:txBody>
          <a:bodyPr spcFirstLastPara="1" wrap="square" lIns="91425" tIns="91425" rIns="91425" bIns="91425" anchor="t" anchorCtr="0">
            <a:noAutofit/>
          </a:bodyPr>
          <a:lstStyle/>
          <a:p>
            <a:pPr marL="457200" lvl="0" indent="0" algn="l" rtl="0">
              <a:lnSpc>
                <a:spcPct val="100000"/>
              </a:lnSpc>
              <a:spcBef>
                <a:spcPts val="0"/>
              </a:spcBef>
              <a:spcAft>
                <a:spcPts val="1600"/>
              </a:spcAft>
              <a:buNone/>
            </a:pPr>
            <a:r>
              <a:rPr lang="en" sz="1800" b="1">
                <a:solidFill>
                  <a:srgbClr val="000000"/>
                </a:solidFill>
              </a:rPr>
              <a:t>Seyi Idowu</a:t>
            </a:r>
            <a:endParaRPr sz="1800" b="1">
              <a:solidFill>
                <a:srgbClr val="000000"/>
              </a:solidFill>
            </a:endParaRPr>
          </a:p>
        </p:txBody>
      </p:sp>
      <p:sp>
        <p:nvSpPr>
          <p:cNvPr id="86" name="Google Shape;86;p15"/>
          <p:cNvSpPr txBox="1">
            <a:spLocks noGrp="1"/>
          </p:cNvSpPr>
          <p:nvPr>
            <p:ph type="body" idx="1"/>
          </p:nvPr>
        </p:nvSpPr>
        <p:spPr>
          <a:xfrm>
            <a:off x="3155900" y="4629275"/>
            <a:ext cx="2570400" cy="544800"/>
          </a:xfrm>
          <a:prstGeom prst="rect">
            <a:avLst/>
          </a:prstGeom>
          <a:solidFill>
            <a:srgbClr val="3C78D8"/>
          </a:solidFill>
        </p:spPr>
        <p:txBody>
          <a:bodyPr spcFirstLastPara="1" wrap="square" lIns="91425" tIns="91425" rIns="91425" bIns="91425" anchor="t" anchorCtr="0">
            <a:noAutofit/>
          </a:bodyPr>
          <a:lstStyle/>
          <a:p>
            <a:pPr marL="457200" lvl="0" indent="0" algn="l" rtl="0">
              <a:lnSpc>
                <a:spcPct val="100000"/>
              </a:lnSpc>
              <a:spcBef>
                <a:spcPts val="0"/>
              </a:spcBef>
              <a:spcAft>
                <a:spcPts val="1600"/>
              </a:spcAft>
              <a:buNone/>
            </a:pPr>
            <a:r>
              <a:rPr lang="en" sz="1800" b="1">
                <a:solidFill>
                  <a:srgbClr val="000000"/>
                </a:solidFill>
              </a:rPr>
              <a:t>Philip Abraham</a:t>
            </a:r>
            <a:endParaRPr sz="1800" b="1">
              <a:solidFill>
                <a:srgbClr val="000000"/>
              </a:solidFill>
            </a:endParaRPr>
          </a:p>
        </p:txBody>
      </p:sp>
      <p:sp>
        <p:nvSpPr>
          <p:cNvPr id="87" name="Google Shape;87;p15"/>
          <p:cNvSpPr txBox="1">
            <a:spLocks noGrp="1"/>
          </p:cNvSpPr>
          <p:nvPr>
            <p:ph type="body" idx="1"/>
          </p:nvPr>
        </p:nvSpPr>
        <p:spPr>
          <a:xfrm>
            <a:off x="6222300" y="4629275"/>
            <a:ext cx="2570400" cy="544800"/>
          </a:xfrm>
          <a:prstGeom prst="rect">
            <a:avLst/>
          </a:prstGeom>
          <a:solidFill>
            <a:srgbClr val="3C78D8"/>
          </a:solidFill>
        </p:spPr>
        <p:txBody>
          <a:bodyPr spcFirstLastPara="1" wrap="square" lIns="91425" tIns="91425" rIns="91425" bIns="91425" anchor="t" anchorCtr="0">
            <a:noAutofit/>
          </a:bodyPr>
          <a:lstStyle/>
          <a:p>
            <a:pPr marL="457200" lvl="0" indent="0" algn="l" rtl="0">
              <a:lnSpc>
                <a:spcPct val="100000"/>
              </a:lnSpc>
              <a:spcBef>
                <a:spcPts val="0"/>
              </a:spcBef>
              <a:spcAft>
                <a:spcPts val="1600"/>
              </a:spcAft>
              <a:buNone/>
            </a:pPr>
            <a:r>
              <a:rPr lang="en" sz="1800" b="1">
                <a:solidFill>
                  <a:srgbClr val="000000"/>
                </a:solidFill>
              </a:rPr>
              <a:t>Alan Chok</a:t>
            </a:r>
            <a:endParaRPr sz="1800" b="1">
              <a:solidFill>
                <a:srgbClr val="000000"/>
              </a:solidFill>
            </a:endParaRPr>
          </a:p>
        </p:txBody>
      </p:sp>
      <p:pic>
        <p:nvPicPr>
          <p:cNvPr id="1026" name="Picture 2">
            <a:extLst>
              <a:ext uri="{FF2B5EF4-FFF2-40B4-BE49-F238E27FC236}">
                <a16:creationId xmlns:a16="http://schemas.microsoft.com/office/drawing/2014/main" id="{85E3E823-6EEB-4412-BD43-804FD7D4BD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3974" y="1919074"/>
            <a:ext cx="2710201" cy="27102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2254891" y="350860"/>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Scope</a:t>
            </a:r>
            <a:endParaRPr dirty="0"/>
          </a:p>
        </p:txBody>
      </p:sp>
      <p:sp>
        <p:nvSpPr>
          <p:cNvPr id="93" name="Google Shape;93;p16"/>
          <p:cNvSpPr txBox="1">
            <a:spLocks noGrp="1"/>
          </p:cNvSpPr>
          <p:nvPr>
            <p:ph type="body" idx="1"/>
          </p:nvPr>
        </p:nvSpPr>
        <p:spPr>
          <a:xfrm>
            <a:off x="460950" y="1906625"/>
            <a:ext cx="8222100" cy="27102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To provide our client a user-friendly interface to navigate throughout each page</a:t>
            </a:r>
            <a:endParaRPr/>
          </a:p>
          <a:p>
            <a:pPr marL="457200" lvl="0" indent="-317500" algn="l" rtl="0">
              <a:lnSpc>
                <a:spcPct val="100000"/>
              </a:lnSpc>
              <a:spcBef>
                <a:spcPts val="0"/>
              </a:spcBef>
              <a:spcAft>
                <a:spcPts val="0"/>
              </a:spcAft>
              <a:buSzPts val="1400"/>
              <a:buChar char="●"/>
            </a:pPr>
            <a:r>
              <a:rPr lang="en"/>
              <a:t>Ability to search and display flights with specific criteria easily</a:t>
            </a:r>
            <a:endParaRPr/>
          </a:p>
          <a:p>
            <a:pPr marL="457200" lvl="0" indent="-317500" algn="l" rtl="0">
              <a:lnSpc>
                <a:spcPct val="100000"/>
              </a:lnSpc>
              <a:spcBef>
                <a:spcPts val="0"/>
              </a:spcBef>
              <a:spcAft>
                <a:spcPts val="0"/>
              </a:spcAft>
              <a:buSzPts val="1400"/>
              <a:buChar char="●"/>
            </a:pPr>
            <a:r>
              <a:rPr lang="en"/>
              <a:t>We use Dynamic front end responsive preface, and backend and integrate to server database</a:t>
            </a:r>
            <a:endParaRPr/>
          </a:p>
          <a:p>
            <a:pPr marL="457200" lvl="0" indent="-317500" algn="l" rtl="0">
              <a:lnSpc>
                <a:spcPct val="100000"/>
              </a:lnSpc>
              <a:spcBef>
                <a:spcPts val="0"/>
              </a:spcBef>
              <a:spcAft>
                <a:spcPts val="0"/>
              </a:spcAft>
              <a:buSzPts val="1400"/>
              <a:buChar char="●"/>
            </a:pPr>
            <a:r>
              <a:rPr lang="en"/>
              <a:t>We utilize highly advanced programming software</a:t>
            </a:r>
            <a:endParaRPr/>
          </a:p>
          <a:p>
            <a:pPr marL="457200" lvl="0" indent="-317500" algn="l" rtl="0">
              <a:lnSpc>
                <a:spcPct val="100000"/>
              </a:lnSpc>
              <a:spcBef>
                <a:spcPts val="0"/>
              </a:spcBef>
              <a:spcAft>
                <a:spcPts val="0"/>
              </a:spcAft>
              <a:buSzPts val="1400"/>
              <a:buChar char="●"/>
            </a:pPr>
            <a:r>
              <a:rPr lang="en"/>
              <a:t>Upgrade client’s experiences on how they would normally use website for their travelling searches.</a:t>
            </a:r>
            <a:endParaRPr/>
          </a:p>
          <a:p>
            <a:pPr marL="457200" lvl="0" indent="0" algn="l" rtl="0">
              <a:lnSpc>
                <a:spcPct val="100000"/>
              </a:lnSpc>
              <a:spcBef>
                <a:spcPts val="1600"/>
              </a:spcBef>
              <a:spcAft>
                <a:spcPts val="1600"/>
              </a:spcAft>
              <a:buNone/>
            </a:pPr>
            <a:endParaRPr/>
          </a:p>
        </p:txBody>
      </p:sp>
      <p:pic>
        <p:nvPicPr>
          <p:cNvPr id="94" name="Google Shape;94;p16"/>
          <p:cNvPicPr preferRelativeResize="0">
            <a:picLocks noChangeAspect="1"/>
          </p:cNvPicPr>
          <p:nvPr/>
        </p:nvPicPr>
        <p:blipFill>
          <a:blip r:embed="rId3">
            <a:alphaModFix/>
          </a:blip>
          <a:stretch>
            <a:fillRect/>
          </a:stretch>
        </p:blipFill>
        <p:spPr>
          <a:xfrm>
            <a:off x="179600" y="83951"/>
            <a:ext cx="432292" cy="622443"/>
          </a:xfrm>
          <a:prstGeom prst="rect">
            <a:avLst/>
          </a:prstGeom>
          <a:noFill/>
          <a:ln>
            <a:noFill/>
          </a:ln>
        </p:spPr>
      </p:pic>
      <p:pic>
        <p:nvPicPr>
          <p:cNvPr id="95" name="Google Shape;95;p16" descr="Software development life cycle stages"/>
          <p:cNvPicPr preferRelativeResize="0"/>
          <p:nvPr/>
        </p:nvPicPr>
        <p:blipFill>
          <a:blip r:embed="rId4">
            <a:alphaModFix/>
          </a:blip>
          <a:stretch>
            <a:fillRect/>
          </a:stretch>
        </p:blipFill>
        <p:spPr>
          <a:xfrm>
            <a:off x="460950" y="1713425"/>
            <a:ext cx="8222100" cy="3270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920574" y="45368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Technology Used</a:t>
            </a:r>
            <a:endParaRPr dirty="0"/>
          </a:p>
        </p:txBody>
      </p:sp>
      <p:sp>
        <p:nvSpPr>
          <p:cNvPr id="101" name="Google Shape;101;p1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latin typeface="Palatino Linotype" panose="02040502050505030304" pitchFamily="18" charset="0"/>
              </a:rPr>
              <a:t>HTML - Design the structure</a:t>
            </a:r>
            <a:endParaRPr sz="1900" dirty="0">
              <a:latin typeface="Palatino Linotype" panose="02040502050505030304" pitchFamily="18" charset="0"/>
            </a:endParaRPr>
          </a:p>
          <a:p>
            <a:pPr marL="0" lvl="0" indent="0" algn="l" rtl="0">
              <a:spcBef>
                <a:spcPts val="1600"/>
              </a:spcBef>
              <a:spcAft>
                <a:spcPts val="0"/>
              </a:spcAft>
              <a:buNone/>
            </a:pPr>
            <a:r>
              <a:rPr lang="en" sz="1900" dirty="0">
                <a:latin typeface="Palatino Linotype" panose="02040502050505030304" pitchFamily="18" charset="0"/>
              </a:rPr>
              <a:t>CSS - Design the style </a:t>
            </a:r>
            <a:endParaRPr sz="1900" dirty="0">
              <a:latin typeface="Palatino Linotype" panose="02040502050505030304" pitchFamily="18" charset="0"/>
            </a:endParaRPr>
          </a:p>
          <a:p>
            <a:pPr marL="0" lvl="0" indent="0" algn="l" rtl="0">
              <a:spcBef>
                <a:spcPts val="1600"/>
              </a:spcBef>
              <a:spcAft>
                <a:spcPts val="0"/>
              </a:spcAft>
              <a:buNone/>
            </a:pPr>
            <a:r>
              <a:rPr lang="en" sz="1900" dirty="0">
                <a:latin typeface="Palatino Linotype" panose="02040502050505030304" pitchFamily="18" charset="0"/>
              </a:rPr>
              <a:t>JAVASCRIPT - Add back end functionality and front end interactivity </a:t>
            </a:r>
            <a:endParaRPr sz="1900" dirty="0">
              <a:latin typeface="Palatino Linotype" panose="02040502050505030304" pitchFamily="18" charset="0"/>
            </a:endParaRPr>
          </a:p>
          <a:p>
            <a:pPr marL="0" lvl="0" indent="0" algn="l" rtl="0">
              <a:spcBef>
                <a:spcPts val="1600"/>
              </a:spcBef>
              <a:spcAft>
                <a:spcPts val="0"/>
              </a:spcAft>
              <a:buNone/>
            </a:pPr>
            <a:r>
              <a:rPr lang="en" sz="1900" dirty="0">
                <a:latin typeface="Palatino Linotype" panose="02040502050505030304" pitchFamily="18" charset="0"/>
              </a:rPr>
              <a:t>External JS libraries - JQUERY and AnimeJS</a:t>
            </a:r>
            <a:endParaRPr sz="1900" dirty="0">
              <a:latin typeface="Palatino Linotype" panose="02040502050505030304" pitchFamily="18" charset="0"/>
            </a:endParaRPr>
          </a:p>
          <a:p>
            <a:pPr marL="0" lvl="0" indent="0" algn="l" rtl="0">
              <a:spcBef>
                <a:spcPts val="1600"/>
              </a:spcBef>
              <a:spcAft>
                <a:spcPts val="1600"/>
              </a:spcAft>
              <a:buNone/>
            </a:pPr>
            <a:endParaRPr dirty="0"/>
          </a:p>
        </p:txBody>
      </p:sp>
      <p:pic>
        <p:nvPicPr>
          <p:cNvPr id="102" name="Google Shape;102;p17"/>
          <p:cNvPicPr preferRelativeResize="0">
            <a:picLocks noChangeAspect="1"/>
          </p:cNvPicPr>
          <p:nvPr/>
        </p:nvPicPr>
        <p:blipFill>
          <a:blip r:embed="rId3">
            <a:alphaModFix/>
          </a:blip>
          <a:stretch>
            <a:fillRect/>
          </a:stretch>
        </p:blipFill>
        <p:spPr>
          <a:xfrm>
            <a:off x="179600" y="83951"/>
            <a:ext cx="432292" cy="622443"/>
          </a:xfrm>
          <a:prstGeom prst="rect">
            <a:avLst/>
          </a:prstGeom>
          <a:noFill/>
          <a:ln>
            <a:noFill/>
          </a:ln>
        </p:spPr>
      </p:pic>
      <p:pic>
        <p:nvPicPr>
          <p:cNvPr id="103" name="Google Shape;103;p17"/>
          <p:cNvPicPr preferRelativeResize="0"/>
          <p:nvPr/>
        </p:nvPicPr>
        <p:blipFill>
          <a:blip r:embed="rId4">
            <a:alphaModFix/>
          </a:blip>
          <a:stretch>
            <a:fillRect/>
          </a:stretch>
        </p:blipFill>
        <p:spPr>
          <a:xfrm>
            <a:off x="7579501" y="3471962"/>
            <a:ext cx="1580450" cy="1580450"/>
          </a:xfrm>
          <a:prstGeom prst="rect">
            <a:avLst/>
          </a:prstGeom>
          <a:noFill/>
          <a:ln>
            <a:noFill/>
          </a:ln>
        </p:spPr>
      </p:pic>
      <p:pic>
        <p:nvPicPr>
          <p:cNvPr id="104" name="Google Shape;104;p17"/>
          <p:cNvPicPr preferRelativeResize="0"/>
          <p:nvPr/>
        </p:nvPicPr>
        <p:blipFill>
          <a:blip r:embed="rId5">
            <a:alphaModFix/>
          </a:blip>
          <a:stretch>
            <a:fillRect/>
          </a:stretch>
        </p:blipFill>
        <p:spPr>
          <a:xfrm>
            <a:off x="6487976" y="3468150"/>
            <a:ext cx="1091525" cy="1539551"/>
          </a:xfrm>
          <a:prstGeom prst="rect">
            <a:avLst/>
          </a:prstGeom>
          <a:noFill/>
          <a:ln>
            <a:noFill/>
          </a:ln>
        </p:spPr>
      </p:pic>
      <p:pic>
        <p:nvPicPr>
          <p:cNvPr id="105" name="Google Shape;105;p17"/>
          <p:cNvPicPr preferRelativeResize="0"/>
          <p:nvPr/>
        </p:nvPicPr>
        <p:blipFill>
          <a:blip r:embed="rId6">
            <a:alphaModFix/>
          </a:blip>
          <a:stretch>
            <a:fillRect/>
          </a:stretch>
        </p:blipFill>
        <p:spPr>
          <a:xfrm>
            <a:off x="5310351" y="3492392"/>
            <a:ext cx="1091525" cy="1539589"/>
          </a:xfrm>
          <a:prstGeom prst="rect">
            <a:avLst/>
          </a:prstGeom>
          <a:noFill/>
          <a:ln>
            <a:noFill/>
          </a:ln>
        </p:spPr>
      </p:pic>
      <p:pic>
        <p:nvPicPr>
          <p:cNvPr id="106" name="Google Shape;106;p17"/>
          <p:cNvPicPr preferRelativeResize="0"/>
          <p:nvPr/>
        </p:nvPicPr>
        <p:blipFill>
          <a:blip r:embed="rId7">
            <a:alphaModFix/>
          </a:blip>
          <a:stretch>
            <a:fillRect/>
          </a:stretch>
        </p:blipFill>
        <p:spPr>
          <a:xfrm>
            <a:off x="6102225" y="1919077"/>
            <a:ext cx="2677875" cy="684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1644300" y="375044"/>
            <a:ext cx="7499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Website Design Prototype</a:t>
            </a:r>
            <a:endParaRPr dirty="0"/>
          </a:p>
        </p:txBody>
      </p:sp>
      <p:sp>
        <p:nvSpPr>
          <p:cNvPr id="112" name="Google Shape;112;p1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latin typeface="Palatino Linotype" panose="02040502050505030304" pitchFamily="18" charset="0"/>
              </a:rPr>
              <a:t>Main Index Page </a:t>
            </a:r>
            <a:endParaRPr sz="2400" dirty="0">
              <a:latin typeface="Palatino Linotype" panose="02040502050505030304" pitchFamily="18" charset="0"/>
            </a:endParaRPr>
          </a:p>
          <a:p>
            <a:pPr marL="457200" lvl="0" indent="-381000" algn="l" rtl="0">
              <a:spcBef>
                <a:spcPts val="0"/>
              </a:spcBef>
              <a:spcAft>
                <a:spcPts val="0"/>
              </a:spcAft>
              <a:buSzPts val="2400"/>
              <a:buChar char="●"/>
            </a:pPr>
            <a:r>
              <a:rPr lang="en" sz="2400" dirty="0">
                <a:latin typeface="Palatino Linotype" panose="02040502050505030304" pitchFamily="18" charset="0"/>
              </a:rPr>
              <a:t>Registration Page </a:t>
            </a:r>
            <a:endParaRPr sz="2400" dirty="0">
              <a:latin typeface="Palatino Linotype" panose="02040502050505030304" pitchFamily="18" charset="0"/>
            </a:endParaRPr>
          </a:p>
          <a:p>
            <a:pPr marL="457200" lvl="0" indent="-381000" algn="l" rtl="0">
              <a:spcBef>
                <a:spcPts val="0"/>
              </a:spcBef>
              <a:spcAft>
                <a:spcPts val="0"/>
              </a:spcAft>
              <a:buSzPts val="2400"/>
              <a:buChar char="●"/>
            </a:pPr>
            <a:r>
              <a:rPr lang="en" sz="2400" dirty="0">
                <a:latin typeface="Palatino Linotype" panose="02040502050505030304" pitchFamily="18" charset="0"/>
              </a:rPr>
              <a:t>About Us Page </a:t>
            </a:r>
            <a:endParaRPr sz="2400" dirty="0">
              <a:latin typeface="Palatino Linotype" panose="02040502050505030304" pitchFamily="18" charset="0"/>
            </a:endParaRPr>
          </a:p>
          <a:p>
            <a:pPr marL="457200" lvl="0" indent="-381000" algn="l" rtl="0">
              <a:spcBef>
                <a:spcPts val="0"/>
              </a:spcBef>
              <a:spcAft>
                <a:spcPts val="0"/>
              </a:spcAft>
              <a:buSzPts val="2400"/>
              <a:buChar char="●"/>
            </a:pPr>
            <a:r>
              <a:rPr lang="en" sz="2400" dirty="0">
                <a:latin typeface="Palatino Linotype" panose="02040502050505030304" pitchFamily="18" charset="0"/>
              </a:rPr>
              <a:t>Destinations Page</a:t>
            </a:r>
            <a:endParaRPr sz="2400" dirty="0">
              <a:latin typeface="Palatino Linotype" panose="02040502050505030304" pitchFamily="18" charset="0"/>
            </a:endParaRPr>
          </a:p>
          <a:p>
            <a:pPr marL="457200" lvl="0" indent="-381000" algn="l" rtl="0">
              <a:spcBef>
                <a:spcPts val="0"/>
              </a:spcBef>
              <a:spcAft>
                <a:spcPts val="0"/>
              </a:spcAft>
              <a:buSzPts val="2400"/>
              <a:buChar char="●"/>
            </a:pPr>
            <a:r>
              <a:rPr lang="en" sz="2400" dirty="0">
                <a:latin typeface="Palatino Linotype" panose="02040502050505030304" pitchFamily="18" charset="0"/>
              </a:rPr>
              <a:t>Contact Page</a:t>
            </a:r>
            <a:endParaRPr sz="2400" dirty="0">
              <a:latin typeface="Palatino Linotype" panose="02040502050505030304" pitchFamily="18" charset="0"/>
            </a:endParaRPr>
          </a:p>
        </p:txBody>
      </p:sp>
      <p:pic>
        <p:nvPicPr>
          <p:cNvPr id="113" name="Google Shape;113;p18"/>
          <p:cNvPicPr preferRelativeResize="0">
            <a:picLocks noChangeAspect="1"/>
          </p:cNvPicPr>
          <p:nvPr/>
        </p:nvPicPr>
        <p:blipFill>
          <a:blip r:embed="rId3">
            <a:alphaModFix/>
          </a:blip>
          <a:stretch>
            <a:fillRect/>
          </a:stretch>
        </p:blipFill>
        <p:spPr>
          <a:xfrm>
            <a:off x="179600" y="83951"/>
            <a:ext cx="432292" cy="622443"/>
          </a:xfrm>
          <a:prstGeom prst="rect">
            <a:avLst/>
          </a:prstGeom>
          <a:noFill/>
          <a:ln>
            <a:noFill/>
          </a:ln>
        </p:spPr>
      </p:pic>
      <p:pic>
        <p:nvPicPr>
          <p:cNvPr id="114" name="Google Shape;114;p18"/>
          <p:cNvPicPr preferRelativeResize="0"/>
          <p:nvPr/>
        </p:nvPicPr>
        <p:blipFill>
          <a:blip r:embed="rId4">
            <a:alphaModFix/>
          </a:blip>
          <a:stretch>
            <a:fillRect/>
          </a:stretch>
        </p:blipFill>
        <p:spPr>
          <a:xfrm>
            <a:off x="4665825" y="1766476"/>
            <a:ext cx="3728675" cy="3189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1464700" y="420044"/>
            <a:ext cx="7499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Travel Expert Website Schedule</a:t>
            </a:r>
            <a:endParaRPr dirty="0"/>
          </a:p>
        </p:txBody>
      </p:sp>
      <p:sp>
        <p:nvSpPr>
          <p:cNvPr id="120" name="Google Shape;120;p19"/>
          <p:cNvSpPr txBox="1">
            <a:spLocks noGrp="1"/>
          </p:cNvSpPr>
          <p:nvPr>
            <p:ph type="body" idx="1"/>
          </p:nvPr>
        </p:nvSpPr>
        <p:spPr>
          <a:xfrm>
            <a:off x="0" y="1728525"/>
            <a:ext cx="9144000" cy="1495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dirty="0">
                <a:latin typeface="Palatino Linotype" panose="02040502050505030304" pitchFamily="18" charset="0"/>
              </a:rPr>
              <a:t>Milestone 1 - Project Start - Define project scope and objectives - </a:t>
            </a:r>
            <a:r>
              <a:rPr lang="en" sz="1300" b="1" dirty="0">
                <a:latin typeface="Palatino Linotype" panose="02040502050505030304" pitchFamily="18" charset="0"/>
              </a:rPr>
              <a:t>Feb 10th, 2020 - 2 days</a:t>
            </a:r>
            <a:endParaRPr sz="1300" b="1" dirty="0">
              <a:latin typeface="Palatino Linotype" panose="02040502050505030304" pitchFamily="18" charset="0"/>
            </a:endParaRPr>
          </a:p>
          <a:p>
            <a:pPr marL="457200" lvl="0" indent="-311150" algn="l" rtl="0">
              <a:spcBef>
                <a:spcPts val="0"/>
              </a:spcBef>
              <a:spcAft>
                <a:spcPts val="0"/>
              </a:spcAft>
              <a:buSzPts val="1300"/>
              <a:buChar char="●"/>
            </a:pPr>
            <a:r>
              <a:rPr lang="en" sz="1300" dirty="0">
                <a:latin typeface="Palatino Linotype" panose="02040502050505030304" pitchFamily="18" charset="0"/>
              </a:rPr>
              <a:t>Milestone 2 - Develop HTML and CSS Content including website structure and schema - </a:t>
            </a:r>
            <a:r>
              <a:rPr lang="en" sz="1300" b="1" dirty="0">
                <a:latin typeface="Palatino Linotype" panose="02040502050505030304" pitchFamily="18" charset="0"/>
              </a:rPr>
              <a:t>Feb 13th, 2020 - 5 days </a:t>
            </a:r>
            <a:r>
              <a:rPr lang="en" sz="1300" dirty="0">
                <a:latin typeface="Palatino Linotype" panose="02040502050505030304" pitchFamily="18" charset="0"/>
              </a:rPr>
              <a:t> </a:t>
            </a:r>
            <a:endParaRPr sz="1300" dirty="0">
              <a:latin typeface="Palatino Linotype" panose="02040502050505030304" pitchFamily="18" charset="0"/>
            </a:endParaRPr>
          </a:p>
          <a:p>
            <a:pPr marL="457200" lvl="0" indent="-311150" algn="l" rtl="0">
              <a:spcBef>
                <a:spcPts val="0"/>
              </a:spcBef>
              <a:spcAft>
                <a:spcPts val="0"/>
              </a:spcAft>
              <a:buSzPts val="1300"/>
              <a:buChar char="●"/>
            </a:pPr>
            <a:r>
              <a:rPr lang="en" sz="1300" dirty="0">
                <a:latin typeface="Palatino Linotype" panose="02040502050505030304" pitchFamily="18" charset="0"/>
              </a:rPr>
              <a:t>Milestone 3 - Develop Javascript content to add user interactivity - </a:t>
            </a:r>
            <a:r>
              <a:rPr lang="en" sz="1300" b="1" dirty="0">
                <a:latin typeface="Palatino Linotype" panose="02040502050505030304" pitchFamily="18" charset="0"/>
              </a:rPr>
              <a:t>Feb 20th, 2020 - 5 days </a:t>
            </a:r>
            <a:endParaRPr sz="1300" b="1" dirty="0">
              <a:latin typeface="Palatino Linotype" panose="02040502050505030304" pitchFamily="18" charset="0"/>
            </a:endParaRPr>
          </a:p>
          <a:p>
            <a:pPr marL="457200" lvl="0" indent="-311150" algn="l" rtl="0">
              <a:spcBef>
                <a:spcPts val="0"/>
              </a:spcBef>
              <a:spcAft>
                <a:spcPts val="0"/>
              </a:spcAft>
              <a:buSzPts val="1300"/>
              <a:buChar char="●"/>
            </a:pPr>
            <a:r>
              <a:rPr lang="en" sz="1300" dirty="0">
                <a:latin typeface="Palatino Linotype" panose="02040502050505030304" pitchFamily="18" charset="0"/>
              </a:rPr>
              <a:t>Milestone 4 - Develop fully functional prototype with complete web pages and links -</a:t>
            </a:r>
            <a:r>
              <a:rPr lang="en" sz="1300" b="1" dirty="0">
                <a:latin typeface="Palatino Linotype" panose="02040502050505030304" pitchFamily="18" charset="0"/>
              </a:rPr>
              <a:t> Feb 27th, 2020 - 10 days </a:t>
            </a:r>
            <a:endParaRPr sz="1300" b="1" dirty="0">
              <a:latin typeface="Palatino Linotype" panose="02040502050505030304" pitchFamily="18" charset="0"/>
            </a:endParaRPr>
          </a:p>
          <a:p>
            <a:pPr marL="457200" lvl="0" indent="-311150" algn="l" rtl="0">
              <a:spcBef>
                <a:spcPts val="0"/>
              </a:spcBef>
              <a:spcAft>
                <a:spcPts val="0"/>
              </a:spcAft>
              <a:buSzPts val="1300"/>
              <a:buChar char="●"/>
            </a:pPr>
            <a:r>
              <a:rPr lang="en" sz="1300" dirty="0">
                <a:latin typeface="Palatino Linotype" panose="02040502050505030304" pitchFamily="18" charset="0"/>
              </a:rPr>
              <a:t>Milestone 5 - Enable the website to be database ready for future expansion - </a:t>
            </a:r>
            <a:r>
              <a:rPr lang="en" sz="1300" b="1" dirty="0">
                <a:latin typeface="Palatino Linotype" panose="02040502050505030304" pitchFamily="18" charset="0"/>
              </a:rPr>
              <a:t>TBD</a:t>
            </a:r>
            <a:endParaRPr sz="1300" b="1" dirty="0">
              <a:latin typeface="Palatino Linotype" panose="02040502050505030304" pitchFamily="18" charset="0"/>
            </a:endParaRPr>
          </a:p>
        </p:txBody>
      </p:sp>
      <p:pic>
        <p:nvPicPr>
          <p:cNvPr id="121" name="Google Shape;121;p19"/>
          <p:cNvPicPr preferRelativeResize="0">
            <a:picLocks noChangeAspect="1"/>
          </p:cNvPicPr>
          <p:nvPr/>
        </p:nvPicPr>
        <p:blipFill>
          <a:blip r:embed="rId3">
            <a:alphaModFix/>
          </a:blip>
          <a:stretch>
            <a:fillRect/>
          </a:stretch>
        </p:blipFill>
        <p:spPr>
          <a:xfrm>
            <a:off x="179600" y="83951"/>
            <a:ext cx="432292" cy="622443"/>
          </a:xfrm>
          <a:prstGeom prst="rect">
            <a:avLst/>
          </a:prstGeom>
          <a:noFill/>
          <a:ln>
            <a:noFill/>
          </a:ln>
        </p:spPr>
      </p:pic>
      <p:pic>
        <p:nvPicPr>
          <p:cNvPr id="122" name="Google Shape;122;p19"/>
          <p:cNvPicPr preferRelativeResize="0"/>
          <p:nvPr/>
        </p:nvPicPr>
        <p:blipFill>
          <a:blip r:embed="rId4">
            <a:alphaModFix/>
          </a:blip>
          <a:stretch>
            <a:fillRect/>
          </a:stretch>
        </p:blipFill>
        <p:spPr>
          <a:xfrm>
            <a:off x="893713" y="2968075"/>
            <a:ext cx="7356574" cy="208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2333719" y="292562"/>
            <a:ext cx="4710548"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Project </a:t>
            </a:r>
            <a:r>
              <a:rPr lang="en" dirty="0"/>
              <a:t>Cost Estimate</a:t>
            </a:r>
            <a:endParaRPr dirty="0"/>
          </a:p>
        </p:txBody>
      </p:sp>
      <p:pic>
        <p:nvPicPr>
          <p:cNvPr id="128" name="Google Shape;128;p20"/>
          <p:cNvPicPr preferRelativeResize="0">
            <a:picLocks noChangeAspect="1"/>
          </p:cNvPicPr>
          <p:nvPr/>
        </p:nvPicPr>
        <p:blipFill>
          <a:blip r:embed="rId3">
            <a:alphaModFix/>
          </a:blip>
          <a:stretch>
            <a:fillRect/>
          </a:stretch>
        </p:blipFill>
        <p:spPr>
          <a:xfrm>
            <a:off x="239395" y="242819"/>
            <a:ext cx="432292" cy="622443"/>
          </a:xfrm>
          <a:prstGeom prst="rect">
            <a:avLst/>
          </a:prstGeom>
          <a:noFill/>
          <a:ln>
            <a:noFill/>
          </a:ln>
        </p:spPr>
      </p:pic>
      <p:graphicFrame>
        <p:nvGraphicFramePr>
          <p:cNvPr id="129" name="Google Shape;129;p20"/>
          <p:cNvGraphicFramePr/>
          <p:nvPr>
            <p:extLst>
              <p:ext uri="{D42A27DB-BD31-4B8C-83A1-F6EECF244321}">
                <p14:modId xmlns:p14="http://schemas.microsoft.com/office/powerpoint/2010/main" val="3290753828"/>
              </p:ext>
            </p:extLst>
          </p:nvPr>
        </p:nvGraphicFramePr>
        <p:xfrm>
          <a:off x="159737" y="1108081"/>
          <a:ext cx="8824525" cy="4002800"/>
        </p:xfrm>
        <a:graphic>
          <a:graphicData uri="http://schemas.openxmlformats.org/drawingml/2006/table">
            <a:tbl>
              <a:tblPr>
                <a:noFill/>
                <a:tableStyleId>{B2152073-723C-4752-92A4-C2BF1C8B1C95}</a:tableStyleId>
              </a:tblPr>
              <a:tblGrid>
                <a:gridCol w="450725">
                  <a:extLst>
                    <a:ext uri="{9D8B030D-6E8A-4147-A177-3AD203B41FA5}">
                      <a16:colId xmlns:a16="http://schemas.microsoft.com/office/drawing/2014/main" val="20000"/>
                    </a:ext>
                  </a:extLst>
                </a:gridCol>
                <a:gridCol w="1974694">
                  <a:extLst>
                    <a:ext uri="{9D8B030D-6E8A-4147-A177-3AD203B41FA5}">
                      <a16:colId xmlns:a16="http://schemas.microsoft.com/office/drawing/2014/main" val="20001"/>
                    </a:ext>
                  </a:extLst>
                </a:gridCol>
                <a:gridCol w="700969">
                  <a:extLst>
                    <a:ext uri="{9D8B030D-6E8A-4147-A177-3AD203B41FA5}">
                      <a16:colId xmlns:a16="http://schemas.microsoft.com/office/drawing/2014/main" val="20002"/>
                    </a:ext>
                  </a:extLst>
                </a:gridCol>
                <a:gridCol w="1685925">
                  <a:extLst>
                    <a:ext uri="{9D8B030D-6E8A-4147-A177-3AD203B41FA5}">
                      <a16:colId xmlns:a16="http://schemas.microsoft.com/office/drawing/2014/main" val="20003"/>
                    </a:ext>
                  </a:extLst>
                </a:gridCol>
                <a:gridCol w="1214438">
                  <a:extLst>
                    <a:ext uri="{9D8B030D-6E8A-4147-A177-3AD203B41FA5}">
                      <a16:colId xmlns:a16="http://schemas.microsoft.com/office/drawing/2014/main" val="20004"/>
                    </a:ext>
                  </a:extLst>
                </a:gridCol>
                <a:gridCol w="1559649">
                  <a:extLst>
                    <a:ext uri="{9D8B030D-6E8A-4147-A177-3AD203B41FA5}">
                      <a16:colId xmlns:a16="http://schemas.microsoft.com/office/drawing/2014/main" val="20005"/>
                    </a:ext>
                  </a:extLst>
                </a:gridCol>
                <a:gridCol w="1238125">
                  <a:extLst>
                    <a:ext uri="{9D8B030D-6E8A-4147-A177-3AD203B41FA5}">
                      <a16:colId xmlns:a16="http://schemas.microsoft.com/office/drawing/2014/main" val="20006"/>
                    </a:ext>
                  </a:extLst>
                </a:gridCol>
              </a:tblGrid>
              <a:tr h="605550">
                <a:tc>
                  <a:txBody>
                    <a:bodyPr/>
                    <a:lstStyle/>
                    <a:p>
                      <a:pPr marL="0" lvl="0" indent="0" algn="l" rtl="0">
                        <a:spcBef>
                          <a:spcPts val="0"/>
                        </a:spcBef>
                        <a:spcAft>
                          <a:spcPts val="0"/>
                        </a:spcAft>
                        <a:buNone/>
                      </a:pPr>
                      <a:r>
                        <a:rPr lang="en" sz="1400" b="1" dirty="0">
                          <a:solidFill>
                            <a:srgbClr val="CC0000"/>
                          </a:solidFill>
                          <a:latin typeface="Palatino Linotype" panose="02040502050505030304" pitchFamily="18" charset="0"/>
                        </a:rPr>
                        <a:t>ID</a:t>
                      </a:r>
                      <a:endParaRPr sz="1400" b="1" dirty="0">
                        <a:solidFill>
                          <a:srgbClr val="CC0000"/>
                        </a:solidFill>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b="1">
                          <a:solidFill>
                            <a:srgbClr val="CC0000"/>
                          </a:solidFill>
                          <a:latin typeface="Palatino Linotype" panose="02040502050505030304" pitchFamily="18" charset="0"/>
                        </a:rPr>
                        <a:t>Task</a:t>
                      </a:r>
                      <a:endParaRPr sz="1400" b="1">
                        <a:solidFill>
                          <a:srgbClr val="CC0000"/>
                        </a:solidFill>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b="1">
                          <a:solidFill>
                            <a:srgbClr val="CC0000"/>
                          </a:solidFill>
                          <a:latin typeface="Palatino Linotype" panose="02040502050505030304" pitchFamily="18" charset="0"/>
                        </a:rPr>
                        <a:t>Hours</a:t>
                      </a:r>
                      <a:endParaRPr sz="1400" b="1">
                        <a:solidFill>
                          <a:srgbClr val="CC0000"/>
                        </a:solidFill>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b="1" dirty="0">
                          <a:solidFill>
                            <a:srgbClr val="CC0000"/>
                          </a:solidFill>
                          <a:latin typeface="Palatino Linotype" panose="02040502050505030304" pitchFamily="18" charset="0"/>
                        </a:rPr>
                        <a:t>Resources</a:t>
                      </a:r>
                      <a:endParaRPr sz="1400" b="1" dirty="0">
                        <a:solidFill>
                          <a:srgbClr val="CC0000"/>
                        </a:solidFill>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b="1" dirty="0">
                          <a:solidFill>
                            <a:srgbClr val="CC0000"/>
                          </a:solidFill>
                          <a:latin typeface="Palatino Linotype" panose="02040502050505030304" pitchFamily="18" charset="0"/>
                        </a:rPr>
                        <a:t>Dependency</a:t>
                      </a:r>
                      <a:endParaRPr sz="1400" b="1" dirty="0">
                        <a:solidFill>
                          <a:srgbClr val="CC0000"/>
                        </a:solidFill>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b="1">
                          <a:solidFill>
                            <a:srgbClr val="CC0000"/>
                          </a:solidFill>
                          <a:latin typeface="Palatino Linotype" panose="02040502050505030304" pitchFamily="18" charset="0"/>
                        </a:rPr>
                        <a:t>Resource Hourly Rate ($)</a:t>
                      </a:r>
                      <a:endParaRPr sz="1400" b="1">
                        <a:solidFill>
                          <a:srgbClr val="CC0000"/>
                        </a:solidFill>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b="1">
                          <a:solidFill>
                            <a:srgbClr val="CC0000"/>
                          </a:solidFill>
                          <a:latin typeface="Palatino Linotype" panose="02040502050505030304" pitchFamily="18" charset="0"/>
                        </a:rPr>
                        <a:t>Estimated Budget ($)</a:t>
                      </a:r>
                      <a:endParaRPr sz="1400" b="1">
                        <a:solidFill>
                          <a:srgbClr val="CC0000"/>
                        </a:solidFill>
                        <a:latin typeface="Palatino Linotype" panose="02040502050505030304" pitchFamily="18" charset="0"/>
                      </a:endParaRPr>
                    </a:p>
                  </a:txBody>
                  <a:tcPr marL="91425" marR="91425" marT="91425" marB="91425"/>
                </a:tc>
                <a:extLst>
                  <a:ext uri="{0D108BD9-81ED-4DB2-BD59-A6C34878D82A}">
                    <a16:rowId xmlns:a16="http://schemas.microsoft.com/office/drawing/2014/main" val="10000"/>
                  </a:ext>
                </a:extLst>
              </a:tr>
              <a:tr h="382083">
                <a:tc>
                  <a:txBody>
                    <a:bodyPr/>
                    <a:lstStyle/>
                    <a:p>
                      <a:pPr marL="0" lvl="0" indent="0" algn="l" rtl="0">
                        <a:spcBef>
                          <a:spcPts val="0"/>
                        </a:spcBef>
                        <a:spcAft>
                          <a:spcPts val="0"/>
                        </a:spcAft>
                        <a:buNone/>
                      </a:pPr>
                      <a:r>
                        <a:rPr lang="en" sz="1400" dirty="0">
                          <a:latin typeface="Palatino Linotype" panose="02040502050505030304" pitchFamily="18" charset="0"/>
                        </a:rPr>
                        <a:t>1</a:t>
                      </a:r>
                      <a:endParaRPr sz="1400" dirty="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dirty="0">
                          <a:latin typeface="Palatino Linotype" panose="02040502050505030304" pitchFamily="18" charset="0"/>
                        </a:rPr>
                        <a:t>New System Analysis</a:t>
                      </a:r>
                      <a:endParaRPr sz="1400" dirty="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a:latin typeface="Palatino Linotype" panose="02040502050505030304" pitchFamily="18" charset="0"/>
                        </a:rPr>
                        <a:t>48</a:t>
                      </a:r>
                      <a:endParaRPr sz="140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a:latin typeface="Palatino Linotype" panose="02040502050505030304" pitchFamily="18" charset="0"/>
                        </a:rPr>
                        <a:t>2 Business Analyst</a:t>
                      </a:r>
                      <a:endParaRPr sz="140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endParaRPr sz="140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a:latin typeface="Palatino Linotype" panose="02040502050505030304" pitchFamily="18" charset="0"/>
                        </a:rPr>
                        <a:t>80</a:t>
                      </a:r>
                      <a:endParaRPr sz="140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a:latin typeface="Palatino Linotype" panose="02040502050505030304" pitchFamily="18" charset="0"/>
                        </a:rPr>
                        <a:t>7,680</a:t>
                      </a:r>
                      <a:endParaRPr sz="1400">
                        <a:latin typeface="Palatino Linotype" panose="02040502050505030304" pitchFamily="18" charset="0"/>
                      </a:endParaRPr>
                    </a:p>
                  </a:txBody>
                  <a:tcPr marL="91425" marR="91425" marT="91425" marB="91425"/>
                </a:tc>
                <a:extLst>
                  <a:ext uri="{0D108BD9-81ED-4DB2-BD59-A6C34878D82A}">
                    <a16:rowId xmlns:a16="http://schemas.microsoft.com/office/drawing/2014/main" val="10001"/>
                  </a:ext>
                </a:extLst>
              </a:tr>
              <a:tr h="406400">
                <a:tc>
                  <a:txBody>
                    <a:bodyPr/>
                    <a:lstStyle/>
                    <a:p>
                      <a:pPr marL="0" lvl="0" indent="0" algn="l" rtl="0">
                        <a:spcBef>
                          <a:spcPts val="0"/>
                        </a:spcBef>
                        <a:spcAft>
                          <a:spcPts val="0"/>
                        </a:spcAft>
                        <a:buNone/>
                      </a:pPr>
                      <a:r>
                        <a:rPr lang="en" sz="1400">
                          <a:latin typeface="Palatino Linotype" panose="02040502050505030304" pitchFamily="18" charset="0"/>
                        </a:rPr>
                        <a:t>2</a:t>
                      </a:r>
                      <a:endParaRPr sz="140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dirty="0">
                          <a:latin typeface="Palatino Linotype" panose="02040502050505030304" pitchFamily="18" charset="0"/>
                        </a:rPr>
                        <a:t>Project planning</a:t>
                      </a:r>
                      <a:endParaRPr sz="1400" dirty="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a:latin typeface="Palatino Linotype" panose="02040502050505030304" pitchFamily="18" charset="0"/>
                        </a:rPr>
                        <a:t>72</a:t>
                      </a:r>
                      <a:endParaRPr sz="140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a:latin typeface="Palatino Linotype" panose="02040502050505030304" pitchFamily="18" charset="0"/>
                        </a:rPr>
                        <a:t>1 PMO</a:t>
                      </a:r>
                      <a:endParaRPr sz="140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a:latin typeface="Palatino Linotype" panose="02040502050505030304" pitchFamily="18" charset="0"/>
                        </a:rPr>
                        <a:t>1</a:t>
                      </a:r>
                      <a:endParaRPr sz="140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a:latin typeface="Palatino Linotype" panose="02040502050505030304" pitchFamily="18" charset="0"/>
                        </a:rPr>
                        <a:t>75</a:t>
                      </a:r>
                      <a:endParaRPr sz="140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a:latin typeface="Palatino Linotype" panose="02040502050505030304" pitchFamily="18" charset="0"/>
                        </a:rPr>
                        <a:t>5,400</a:t>
                      </a:r>
                      <a:endParaRPr sz="1400">
                        <a:latin typeface="Palatino Linotype" panose="02040502050505030304" pitchFamily="18" charset="0"/>
                      </a:endParaRPr>
                    </a:p>
                  </a:txBody>
                  <a:tcPr marL="91425" marR="91425" marT="91425" marB="91425"/>
                </a:tc>
                <a:extLst>
                  <a:ext uri="{0D108BD9-81ED-4DB2-BD59-A6C34878D82A}">
                    <a16:rowId xmlns:a16="http://schemas.microsoft.com/office/drawing/2014/main" val="10002"/>
                  </a:ext>
                </a:extLst>
              </a:tr>
              <a:tr h="377078">
                <a:tc>
                  <a:txBody>
                    <a:bodyPr/>
                    <a:lstStyle/>
                    <a:p>
                      <a:pPr marL="0" lvl="0" indent="0" algn="l" rtl="0">
                        <a:spcBef>
                          <a:spcPts val="0"/>
                        </a:spcBef>
                        <a:spcAft>
                          <a:spcPts val="0"/>
                        </a:spcAft>
                        <a:buNone/>
                      </a:pPr>
                      <a:r>
                        <a:rPr lang="en" sz="1400">
                          <a:latin typeface="Palatino Linotype" panose="02040502050505030304" pitchFamily="18" charset="0"/>
                        </a:rPr>
                        <a:t>3</a:t>
                      </a:r>
                      <a:endParaRPr sz="140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dirty="0">
                          <a:latin typeface="Palatino Linotype" panose="02040502050505030304" pitchFamily="18" charset="0"/>
                        </a:rPr>
                        <a:t>Website developing (codes)</a:t>
                      </a:r>
                      <a:endParaRPr sz="1400" dirty="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dirty="0">
                          <a:latin typeface="Palatino Linotype" panose="02040502050505030304" pitchFamily="18" charset="0"/>
                        </a:rPr>
                        <a:t>240</a:t>
                      </a:r>
                      <a:endParaRPr sz="1400" dirty="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a:latin typeface="Palatino Linotype" panose="02040502050505030304" pitchFamily="18" charset="0"/>
                        </a:rPr>
                        <a:t>3 programmers</a:t>
                      </a:r>
                      <a:endParaRPr sz="140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a:latin typeface="Palatino Linotype" panose="02040502050505030304" pitchFamily="18" charset="0"/>
                        </a:rPr>
                        <a:t>2</a:t>
                      </a:r>
                      <a:endParaRPr sz="140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a:latin typeface="Palatino Linotype" panose="02040502050505030304" pitchFamily="18" charset="0"/>
                        </a:rPr>
                        <a:t>110</a:t>
                      </a:r>
                      <a:endParaRPr sz="140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a:latin typeface="Palatino Linotype" panose="02040502050505030304" pitchFamily="18" charset="0"/>
                        </a:rPr>
                        <a:t>79,200</a:t>
                      </a:r>
                      <a:endParaRPr sz="1400">
                        <a:latin typeface="Palatino Linotype" panose="02040502050505030304" pitchFamily="18" charset="0"/>
                      </a:endParaRPr>
                    </a:p>
                  </a:txBody>
                  <a:tcPr marL="91425" marR="91425" marT="91425" marB="91425"/>
                </a:tc>
                <a:extLst>
                  <a:ext uri="{0D108BD9-81ED-4DB2-BD59-A6C34878D82A}">
                    <a16:rowId xmlns:a16="http://schemas.microsoft.com/office/drawing/2014/main" val="10003"/>
                  </a:ext>
                </a:extLst>
              </a:tr>
              <a:tr h="286768">
                <a:tc>
                  <a:txBody>
                    <a:bodyPr/>
                    <a:lstStyle/>
                    <a:p>
                      <a:pPr marL="0" lvl="0" indent="0" algn="l" rtl="0">
                        <a:spcBef>
                          <a:spcPts val="0"/>
                        </a:spcBef>
                        <a:spcAft>
                          <a:spcPts val="0"/>
                        </a:spcAft>
                        <a:buNone/>
                      </a:pPr>
                      <a:r>
                        <a:rPr lang="en" sz="1400">
                          <a:latin typeface="Palatino Linotype" panose="02040502050505030304" pitchFamily="18" charset="0"/>
                        </a:rPr>
                        <a:t>4</a:t>
                      </a:r>
                      <a:endParaRPr sz="140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dirty="0">
                          <a:latin typeface="Palatino Linotype" panose="02040502050505030304" pitchFamily="18" charset="0"/>
                        </a:rPr>
                        <a:t>Server Costs</a:t>
                      </a:r>
                      <a:endParaRPr sz="1400" dirty="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endParaRPr sz="1400" dirty="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dirty="0">
                          <a:latin typeface="Palatino Linotype" panose="02040502050505030304" pitchFamily="18" charset="0"/>
                        </a:rPr>
                        <a:t>2 servers</a:t>
                      </a:r>
                      <a:endParaRPr sz="1400" dirty="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a:latin typeface="Palatino Linotype" panose="02040502050505030304" pitchFamily="18" charset="0"/>
                        </a:rPr>
                        <a:t>1</a:t>
                      </a:r>
                      <a:endParaRPr sz="140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a:latin typeface="Palatino Linotype" panose="02040502050505030304" pitchFamily="18" charset="0"/>
                        </a:rPr>
                        <a:t>8000/server</a:t>
                      </a:r>
                      <a:endParaRPr sz="140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a:latin typeface="Palatino Linotype" panose="02040502050505030304" pitchFamily="18" charset="0"/>
                        </a:rPr>
                        <a:t>16,000</a:t>
                      </a:r>
                      <a:endParaRPr sz="1400">
                        <a:latin typeface="Palatino Linotype" panose="02040502050505030304" pitchFamily="18" charset="0"/>
                      </a:endParaRPr>
                    </a:p>
                  </a:txBody>
                  <a:tcPr marL="91425" marR="91425" marT="91425" marB="91425"/>
                </a:tc>
                <a:extLst>
                  <a:ext uri="{0D108BD9-81ED-4DB2-BD59-A6C34878D82A}">
                    <a16:rowId xmlns:a16="http://schemas.microsoft.com/office/drawing/2014/main" val="10004"/>
                  </a:ext>
                </a:extLst>
              </a:tr>
              <a:tr h="338726">
                <a:tc>
                  <a:txBody>
                    <a:bodyPr/>
                    <a:lstStyle/>
                    <a:p>
                      <a:pPr marL="0" lvl="0" indent="0" algn="l" rtl="0">
                        <a:spcBef>
                          <a:spcPts val="0"/>
                        </a:spcBef>
                        <a:spcAft>
                          <a:spcPts val="0"/>
                        </a:spcAft>
                        <a:buNone/>
                      </a:pPr>
                      <a:r>
                        <a:rPr lang="en" sz="1400">
                          <a:latin typeface="Palatino Linotype" panose="02040502050505030304" pitchFamily="18" charset="0"/>
                        </a:rPr>
                        <a:t>5</a:t>
                      </a:r>
                      <a:endParaRPr sz="140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dirty="0">
                          <a:latin typeface="Palatino Linotype" panose="02040502050505030304" pitchFamily="18" charset="0"/>
                        </a:rPr>
                        <a:t>New System Testing</a:t>
                      </a:r>
                      <a:endParaRPr sz="1400" dirty="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dirty="0">
                          <a:latin typeface="Palatino Linotype" panose="02040502050505030304" pitchFamily="18" charset="0"/>
                        </a:rPr>
                        <a:t>120</a:t>
                      </a:r>
                      <a:endParaRPr sz="1400" dirty="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dirty="0">
                          <a:latin typeface="Palatino Linotype" panose="02040502050505030304" pitchFamily="18" charset="0"/>
                        </a:rPr>
                        <a:t>2 QA</a:t>
                      </a:r>
                      <a:endParaRPr sz="1400" dirty="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dirty="0">
                          <a:latin typeface="Palatino Linotype" panose="02040502050505030304" pitchFamily="18" charset="0"/>
                        </a:rPr>
                        <a:t>3</a:t>
                      </a:r>
                      <a:endParaRPr sz="1400" dirty="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a:latin typeface="Palatino Linotype" panose="02040502050505030304" pitchFamily="18" charset="0"/>
                        </a:rPr>
                        <a:t>70</a:t>
                      </a:r>
                      <a:endParaRPr sz="140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a:latin typeface="Palatino Linotype" panose="02040502050505030304" pitchFamily="18" charset="0"/>
                        </a:rPr>
                        <a:t>16,800</a:t>
                      </a:r>
                      <a:endParaRPr sz="1400">
                        <a:latin typeface="Palatino Linotype" panose="02040502050505030304" pitchFamily="18" charset="0"/>
                      </a:endParaRPr>
                    </a:p>
                  </a:txBody>
                  <a:tcPr marL="91425" marR="91425" marT="91425" marB="91425"/>
                </a:tc>
                <a:extLst>
                  <a:ext uri="{0D108BD9-81ED-4DB2-BD59-A6C34878D82A}">
                    <a16:rowId xmlns:a16="http://schemas.microsoft.com/office/drawing/2014/main" val="10005"/>
                  </a:ext>
                </a:extLst>
              </a:tr>
              <a:tr h="345530">
                <a:tc>
                  <a:txBody>
                    <a:bodyPr/>
                    <a:lstStyle/>
                    <a:p>
                      <a:pPr marL="0" lvl="0" indent="0" algn="l" rtl="0">
                        <a:spcBef>
                          <a:spcPts val="0"/>
                        </a:spcBef>
                        <a:spcAft>
                          <a:spcPts val="0"/>
                        </a:spcAft>
                        <a:buNone/>
                      </a:pPr>
                      <a:r>
                        <a:rPr lang="en" sz="1400">
                          <a:latin typeface="Palatino Linotype" panose="02040502050505030304" pitchFamily="18" charset="0"/>
                        </a:rPr>
                        <a:t>6</a:t>
                      </a:r>
                      <a:endParaRPr sz="140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dirty="0">
                          <a:latin typeface="Palatino Linotype" panose="02040502050505030304" pitchFamily="18" charset="0"/>
                        </a:rPr>
                        <a:t>Deployment</a:t>
                      </a:r>
                      <a:endParaRPr sz="1400" dirty="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a:latin typeface="Palatino Linotype" panose="02040502050505030304" pitchFamily="18" charset="0"/>
                        </a:rPr>
                        <a:t>72</a:t>
                      </a:r>
                      <a:endParaRPr sz="140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dirty="0">
                          <a:latin typeface="Palatino Linotype" panose="02040502050505030304" pitchFamily="18" charset="0"/>
                        </a:rPr>
                        <a:t>2 Data Migration </a:t>
                      </a:r>
                      <a:endParaRPr sz="1400" dirty="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dirty="0">
                          <a:latin typeface="Palatino Linotype" panose="02040502050505030304" pitchFamily="18" charset="0"/>
                        </a:rPr>
                        <a:t>5</a:t>
                      </a:r>
                      <a:endParaRPr sz="1400" dirty="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dirty="0">
                          <a:latin typeface="Palatino Linotype" panose="02040502050505030304" pitchFamily="18" charset="0"/>
                        </a:rPr>
                        <a:t>90</a:t>
                      </a:r>
                      <a:endParaRPr sz="1400" dirty="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a:latin typeface="Palatino Linotype" panose="02040502050505030304" pitchFamily="18" charset="0"/>
                        </a:rPr>
                        <a:t>12,960</a:t>
                      </a:r>
                      <a:endParaRPr sz="1400">
                        <a:latin typeface="Palatino Linotype" panose="02040502050505030304" pitchFamily="18" charset="0"/>
                      </a:endParaRPr>
                    </a:p>
                  </a:txBody>
                  <a:tcPr marL="91425" marR="91425" marT="91425" marB="91425"/>
                </a:tc>
                <a:extLst>
                  <a:ext uri="{0D108BD9-81ED-4DB2-BD59-A6C34878D82A}">
                    <a16:rowId xmlns:a16="http://schemas.microsoft.com/office/drawing/2014/main" val="10006"/>
                  </a:ext>
                </a:extLst>
              </a:tr>
              <a:tr h="341044">
                <a:tc>
                  <a:txBody>
                    <a:bodyPr/>
                    <a:lstStyle/>
                    <a:p>
                      <a:pPr marL="0" lvl="0" indent="0" algn="l" rtl="0">
                        <a:spcBef>
                          <a:spcPts val="0"/>
                        </a:spcBef>
                        <a:spcAft>
                          <a:spcPts val="0"/>
                        </a:spcAft>
                        <a:buNone/>
                      </a:pPr>
                      <a:r>
                        <a:rPr lang="en" sz="1400">
                          <a:latin typeface="Palatino Linotype" panose="02040502050505030304" pitchFamily="18" charset="0"/>
                        </a:rPr>
                        <a:t>7</a:t>
                      </a:r>
                      <a:endParaRPr sz="140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dirty="0">
                          <a:latin typeface="Palatino Linotype" panose="02040502050505030304" pitchFamily="18" charset="0"/>
                        </a:rPr>
                        <a:t>Miscellaneous</a:t>
                      </a:r>
                      <a:endParaRPr sz="1400" dirty="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endParaRPr sz="140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endParaRPr sz="1400" dirty="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endParaRPr sz="1400" dirty="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dirty="0">
                          <a:latin typeface="Palatino Linotype" panose="02040502050505030304" pitchFamily="18" charset="0"/>
                        </a:rPr>
                        <a:t>10% total</a:t>
                      </a:r>
                      <a:endParaRPr sz="1400" dirty="0">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a:latin typeface="Palatino Linotype" panose="02040502050505030304" pitchFamily="18" charset="0"/>
                        </a:rPr>
                        <a:t>1,380.40</a:t>
                      </a:r>
                      <a:endParaRPr sz="1400" dirty="0">
                        <a:latin typeface="Palatino Linotype" panose="02040502050505030304" pitchFamily="18" charset="0"/>
                      </a:endParaRPr>
                    </a:p>
                  </a:txBody>
                  <a:tcPr marL="91425" marR="91425" marT="91425" marB="91425"/>
                </a:tc>
                <a:extLst>
                  <a:ext uri="{0D108BD9-81ED-4DB2-BD59-A6C34878D82A}">
                    <a16:rowId xmlns:a16="http://schemas.microsoft.com/office/drawing/2014/main" val="10007"/>
                  </a:ext>
                </a:extLst>
              </a:tr>
              <a:tr h="246248">
                <a:tc gridSpan="2">
                  <a:txBody>
                    <a:bodyPr/>
                    <a:lstStyle/>
                    <a:p>
                      <a:pPr marL="0" lvl="0" indent="0" algn="l" rtl="0">
                        <a:spcBef>
                          <a:spcPts val="0"/>
                        </a:spcBef>
                        <a:spcAft>
                          <a:spcPts val="0"/>
                        </a:spcAft>
                        <a:buNone/>
                      </a:pPr>
                      <a:r>
                        <a:rPr lang="en" sz="1400" b="1">
                          <a:highlight>
                            <a:schemeClr val="dk1"/>
                          </a:highlight>
                          <a:latin typeface="Palatino Linotype" panose="02040502050505030304" pitchFamily="18" charset="0"/>
                        </a:rPr>
                        <a:t>Total</a:t>
                      </a:r>
                      <a:endParaRPr sz="1400" b="1">
                        <a:highlight>
                          <a:schemeClr val="dk1"/>
                        </a:highlight>
                        <a:latin typeface="Palatino Linotype" panose="02040502050505030304" pitchFamily="18" charset="0"/>
                      </a:endParaRPr>
                    </a:p>
                  </a:txBody>
                  <a:tcPr marL="91425" marR="91425" marT="91425" marB="91425"/>
                </a:tc>
                <a:tc hMerge="1">
                  <a:txBody>
                    <a:bodyPr/>
                    <a:lstStyle/>
                    <a:p>
                      <a:endParaRPr lang="en-US"/>
                    </a:p>
                  </a:txBody>
                  <a:tcPr/>
                </a:tc>
                <a:tc>
                  <a:txBody>
                    <a:bodyPr/>
                    <a:lstStyle/>
                    <a:p>
                      <a:pPr marL="0" lvl="0" indent="0" algn="l" rtl="0">
                        <a:spcBef>
                          <a:spcPts val="0"/>
                        </a:spcBef>
                        <a:spcAft>
                          <a:spcPts val="0"/>
                        </a:spcAft>
                        <a:buNone/>
                      </a:pPr>
                      <a:r>
                        <a:rPr lang="en" sz="1400" b="1" dirty="0">
                          <a:highlight>
                            <a:schemeClr val="dk1"/>
                          </a:highlight>
                          <a:latin typeface="Palatino Linotype" panose="02040502050505030304" pitchFamily="18" charset="0"/>
                        </a:rPr>
                        <a:t>552</a:t>
                      </a:r>
                      <a:endParaRPr sz="1400" b="1" dirty="0">
                        <a:highlight>
                          <a:schemeClr val="dk1"/>
                        </a:highlight>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endParaRPr sz="1400" b="1" dirty="0">
                        <a:highlight>
                          <a:schemeClr val="dk1"/>
                        </a:highlight>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endParaRPr sz="1400" b="1" dirty="0">
                        <a:highlight>
                          <a:schemeClr val="dk1"/>
                        </a:highlight>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endParaRPr sz="1400" b="1" dirty="0">
                        <a:highlight>
                          <a:schemeClr val="dk1"/>
                        </a:highlight>
                        <a:latin typeface="Palatino Linotype" panose="02040502050505030304" pitchFamily="18" charset="0"/>
                      </a:endParaRPr>
                    </a:p>
                  </a:txBody>
                  <a:tcPr marL="91425" marR="91425" marT="91425" marB="91425"/>
                </a:tc>
                <a:tc>
                  <a:txBody>
                    <a:bodyPr/>
                    <a:lstStyle/>
                    <a:p>
                      <a:pPr marL="0" lvl="0" indent="0" algn="l" rtl="0">
                        <a:spcBef>
                          <a:spcPts val="0"/>
                        </a:spcBef>
                        <a:spcAft>
                          <a:spcPts val="0"/>
                        </a:spcAft>
                        <a:buNone/>
                      </a:pPr>
                      <a:r>
                        <a:rPr lang="en" sz="1400" b="1" dirty="0">
                          <a:highlight>
                            <a:schemeClr val="dk1"/>
                          </a:highlight>
                          <a:latin typeface="Palatino Linotype" panose="02040502050505030304" pitchFamily="18" charset="0"/>
                        </a:rPr>
                        <a:t>139,420.40</a:t>
                      </a:r>
                      <a:endParaRPr sz="1400" b="1" dirty="0">
                        <a:highlight>
                          <a:schemeClr val="dk1"/>
                        </a:highlight>
                        <a:latin typeface="Palatino Linotype" panose="02040502050505030304" pitchFamily="18" charset="0"/>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1228256" y="514225"/>
            <a:ext cx="7125522"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Assumptions and Constraints</a:t>
            </a:r>
            <a:endParaRPr dirty="0"/>
          </a:p>
        </p:txBody>
      </p:sp>
      <p:sp>
        <p:nvSpPr>
          <p:cNvPr id="135" name="Google Shape;135;p21"/>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400" dirty="0">
                <a:latin typeface="Palatino Linotype" panose="02040502050505030304" pitchFamily="18" charset="0"/>
              </a:rPr>
              <a:t>That there won’t be any need to maintain the system after the warranty period has ended. Alternatively, we can provide system maintenance as a service</a:t>
            </a:r>
          </a:p>
          <a:p>
            <a:pPr marL="457200" lvl="0" indent="-342900" algn="l" rtl="0">
              <a:spcBef>
                <a:spcPts val="0"/>
              </a:spcBef>
              <a:spcAft>
                <a:spcPts val="0"/>
              </a:spcAft>
              <a:buSzPts val="1800"/>
              <a:buChar char="●"/>
            </a:pPr>
            <a:endParaRPr sz="2400" dirty="0">
              <a:latin typeface="Palatino Linotype" panose="02040502050505030304" pitchFamily="18" charset="0"/>
            </a:endParaRPr>
          </a:p>
          <a:p>
            <a:pPr marL="457200" lvl="0" indent="-342900" algn="l" rtl="0">
              <a:spcBef>
                <a:spcPts val="0"/>
              </a:spcBef>
              <a:spcAft>
                <a:spcPts val="0"/>
              </a:spcAft>
              <a:buSzPts val="1800"/>
              <a:buChar char="●"/>
            </a:pPr>
            <a:r>
              <a:rPr lang="en" sz="2400" dirty="0">
                <a:latin typeface="Palatino Linotype" panose="02040502050505030304" pitchFamily="18" charset="0"/>
              </a:rPr>
              <a:t>That the system will be run on window 64 bit operating system, else we will have to provide an update service</a:t>
            </a:r>
            <a:endParaRPr sz="2400" dirty="0">
              <a:latin typeface="Palatino Linotype" panose="02040502050505030304" pitchFamily="18" charset="0"/>
            </a:endParaRPr>
          </a:p>
          <a:p>
            <a:pPr marL="114300" lvl="0" indent="0" algn="l" rtl="0">
              <a:spcBef>
                <a:spcPts val="0"/>
              </a:spcBef>
              <a:spcAft>
                <a:spcPts val="0"/>
              </a:spcAft>
              <a:buSzPts val="1800"/>
              <a:buNone/>
            </a:pPr>
            <a:endParaRPr dirty="0"/>
          </a:p>
        </p:txBody>
      </p:sp>
      <p:pic>
        <p:nvPicPr>
          <p:cNvPr id="4" name="Google Shape;128;p20">
            <a:extLst>
              <a:ext uri="{FF2B5EF4-FFF2-40B4-BE49-F238E27FC236}">
                <a16:creationId xmlns:a16="http://schemas.microsoft.com/office/drawing/2014/main" id="{E5CD12A7-8E19-415A-B6ED-5EE6DEDAE3B4}"/>
              </a:ext>
            </a:extLst>
          </p:cNvPr>
          <p:cNvPicPr preferRelativeResize="0">
            <a:picLocks noChangeAspect="1"/>
          </p:cNvPicPr>
          <p:nvPr/>
        </p:nvPicPr>
        <p:blipFill>
          <a:blip r:embed="rId3">
            <a:alphaModFix/>
          </a:blip>
          <a:stretch>
            <a:fillRect/>
          </a:stretch>
        </p:blipFill>
        <p:spPr>
          <a:xfrm>
            <a:off x="239395" y="242819"/>
            <a:ext cx="432292" cy="622443"/>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1008</Words>
  <Application>Microsoft Office PowerPoint</Application>
  <PresentationFormat>On-screen Show (16:9)</PresentationFormat>
  <Paragraphs>117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Palatino Linotype</vt:lpstr>
      <vt:lpstr>Comic Sans MS</vt:lpstr>
      <vt:lpstr>Roboto</vt:lpstr>
      <vt:lpstr>Arial</vt:lpstr>
      <vt:lpstr>Material</vt:lpstr>
      <vt:lpstr>Travel Agency Website Proposal</vt:lpstr>
      <vt:lpstr> Company Information  (PAS Software Development Inc)</vt:lpstr>
      <vt:lpstr> Team Information</vt:lpstr>
      <vt:lpstr>Project Scope</vt:lpstr>
      <vt:lpstr>Technology Used</vt:lpstr>
      <vt:lpstr>Website Design Prototype</vt:lpstr>
      <vt:lpstr>Travel Expert Website Schedule</vt:lpstr>
      <vt:lpstr>Project Cost Estimate</vt:lpstr>
      <vt:lpstr>Project Assumptions and Constraints</vt:lpstr>
      <vt:lpstr>Warranty and Limitation of Liability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Agency Website Proposal</dc:title>
  <dc:creator>Oluwaseyi Idowu</dc:creator>
  <cp:lastModifiedBy>Oluwaseyi Idowu</cp:lastModifiedBy>
  <cp:revision>9</cp:revision>
  <dcterms:modified xsi:type="dcterms:W3CDTF">2020-03-20T23:42:48Z</dcterms:modified>
</cp:coreProperties>
</file>