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301" r:id="rId3"/>
    <p:sldId id="257" r:id="rId4"/>
    <p:sldId id="284" r:id="rId5"/>
    <p:sldId id="259" r:id="rId6"/>
    <p:sldId id="292" r:id="rId7"/>
    <p:sldId id="294" r:id="rId8"/>
    <p:sldId id="302" r:id="rId9"/>
    <p:sldId id="285" r:id="rId10"/>
    <p:sldId id="295" r:id="rId11"/>
    <p:sldId id="300" r:id="rId12"/>
    <p:sldId id="296" r:id="rId13"/>
    <p:sldId id="297" r:id="rId14"/>
    <p:sldId id="298" r:id="rId15"/>
    <p:sldId id="299" r:id="rId16"/>
    <p:sldId id="279" r:id="rId17"/>
  </p:sldIdLst>
  <p:sldSz cx="9144000" cy="5143500" type="screen16x9"/>
  <p:notesSz cx="6858000" cy="9144000"/>
  <p:embeddedFontLst>
    <p:embeddedFont>
      <p:font typeface="Dosis Light" panose="020B0604020202020204" charset="0"/>
      <p:regular r:id="rId19"/>
      <p:bold r:id="rId20"/>
    </p:embeddedFont>
    <p:embeddedFont>
      <p:font typeface="Titillium Web Light" panose="020B0604020202020204" charset="0"/>
      <p:regular r:id="rId21"/>
      <p:bold r:id="rId22"/>
      <p:italic r:id="rId23"/>
      <p:boldItalic r:id="rId24"/>
    </p:embeddedFont>
    <p:embeddedFont>
      <p:font typeface="Malgun Gothic" panose="020B0503020000020004" pitchFamily="34" charset="-127"/>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7C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54D3C0-8A86-48A7-BF65-B774C3C68640}">
  <a:tblStyle styleId="{F054D3C0-8A86-48A7-BF65-B774C3C6864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2" autoAdjust="0"/>
  </p:normalViewPr>
  <p:slideViewPr>
    <p:cSldViewPr>
      <p:cViewPr varScale="1">
        <p:scale>
          <a:sx n="101" d="100"/>
          <a:sy n="101" d="100"/>
        </p:scale>
        <p:origin x="126" y="264"/>
      </p:cViewPr>
      <p:guideLst>
        <p:guide orient="horz" pos="1620"/>
        <p:guide pos="2880"/>
      </p:guideLst>
    </p:cSldViewPr>
  </p:slideViewPr>
  <p:outlineViewPr>
    <p:cViewPr>
      <p:scale>
        <a:sx n="33" d="100"/>
        <a:sy n="33" d="100"/>
      </p:scale>
      <p:origin x="0" y="43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865099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311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2713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34228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59244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77099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916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8325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93103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9223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234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3861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308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27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74256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60" r:id="rId6"/>
    <p:sldLayoutId id="2147483661"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381000" y="696424"/>
            <a:ext cx="5777700" cy="1799126"/>
          </a:xfrm>
          <a:prstGeom prst="rect">
            <a:avLst/>
          </a:prstGeom>
        </p:spPr>
        <p:txBody>
          <a:bodyPr spcFirstLastPara="1" wrap="square" lIns="91425" tIns="91425" rIns="91425" bIns="91425" anchor="t" anchorCtr="0">
            <a:noAutofit/>
          </a:bodyPr>
          <a:lstStyle/>
          <a:p>
            <a:pPr lvl="0"/>
            <a:r>
              <a:rPr lang="en-US" sz="3600" dirty="0">
                <a:solidFill>
                  <a:schemeClr val="bg1">
                    <a:lumMod val="95000"/>
                  </a:schemeClr>
                </a:solidFill>
              </a:rPr>
              <a:t>SENTIMENT ANALYSIS OF OPAY APPLICATION REVIEWS</a:t>
            </a:r>
            <a:r>
              <a:rPr lang="en-US" sz="3600" dirty="0" smtClean="0">
                <a:solidFill>
                  <a:schemeClr val="bg1">
                    <a:lumMod val="95000"/>
                  </a:schemeClr>
                </a:solidFill>
              </a:rPr>
              <a:t/>
            </a:r>
            <a:br>
              <a:rPr lang="en-US" sz="3600" dirty="0" smtClean="0">
                <a:solidFill>
                  <a:schemeClr val="bg1">
                    <a:lumMod val="95000"/>
                  </a:schemeClr>
                </a:solidFill>
              </a:rPr>
            </a:br>
            <a:r>
              <a:rPr lang="en-US" sz="3600" dirty="0" smtClean="0"/>
              <a:t/>
            </a:r>
            <a:br>
              <a:rPr lang="en-US" sz="3600" dirty="0" smtClean="0"/>
            </a:br>
            <a:endParaRPr sz="3600" dirty="0"/>
          </a:p>
        </p:txBody>
      </p:sp>
      <p:sp>
        <p:nvSpPr>
          <p:cNvPr id="2" name="TextBox 1"/>
          <p:cNvSpPr txBox="1"/>
          <p:nvPr/>
        </p:nvSpPr>
        <p:spPr>
          <a:xfrm>
            <a:off x="381000" y="2800350"/>
            <a:ext cx="6096000" cy="1384995"/>
          </a:xfrm>
          <a:prstGeom prst="rect">
            <a:avLst/>
          </a:prstGeom>
          <a:noFill/>
        </p:spPr>
        <p:txBody>
          <a:bodyPr wrap="square" rtlCol="0">
            <a:spAutoFit/>
          </a:bodyPr>
          <a:lstStyle/>
          <a:p>
            <a:endParaRPr lang="en-US" dirty="0" smtClean="0">
              <a:solidFill>
                <a:schemeClr val="bg1"/>
              </a:solidFill>
              <a:latin typeface="Dosis Light" charset="0"/>
            </a:endParaRPr>
          </a:p>
          <a:p>
            <a:r>
              <a:rPr lang="en-US" dirty="0" smtClean="0">
                <a:solidFill>
                  <a:schemeClr val="accent5"/>
                </a:solidFill>
                <a:latin typeface="Dosis Light" charset="0"/>
              </a:rPr>
              <a:t>Presented By:</a:t>
            </a:r>
          </a:p>
          <a:p>
            <a:r>
              <a:rPr lang="en-US" dirty="0" smtClean="0">
                <a:solidFill>
                  <a:schemeClr val="bg1"/>
                </a:solidFill>
                <a:latin typeface="Dosis Light" charset="0"/>
              </a:rPr>
              <a:t/>
            </a:r>
            <a:br>
              <a:rPr lang="en-US" dirty="0" smtClean="0">
                <a:solidFill>
                  <a:schemeClr val="bg1"/>
                </a:solidFill>
                <a:latin typeface="Dosis Light" charset="0"/>
              </a:rPr>
            </a:br>
            <a:r>
              <a:rPr lang="en-US" dirty="0" smtClean="0">
                <a:solidFill>
                  <a:schemeClr val="bg1"/>
                </a:solidFill>
                <a:latin typeface="Dosis Light" charset="0"/>
              </a:rPr>
              <a:t>Gbadamosi Oluwaseyi Emmanuel       (16/52hl028)</a:t>
            </a:r>
            <a:br>
              <a:rPr lang="en-US" dirty="0" smtClean="0">
                <a:solidFill>
                  <a:schemeClr val="bg1"/>
                </a:solidFill>
                <a:latin typeface="Dosis Light" charset="0"/>
              </a:rPr>
            </a:br>
            <a:endParaRPr lang="en-US" dirty="0">
              <a:solidFill>
                <a:schemeClr val="bg1"/>
              </a:solidFill>
              <a:latin typeface="Dosis Light" charset="0"/>
            </a:endParaRPr>
          </a:p>
          <a:p>
            <a:r>
              <a:rPr lang="en-US" dirty="0" smtClean="0">
                <a:solidFill>
                  <a:schemeClr val="accent5"/>
                </a:solidFill>
                <a:latin typeface="Dosis Light" charset="0"/>
              </a:rPr>
              <a:t>Supervised By: </a:t>
            </a:r>
            <a:r>
              <a:rPr lang="en-US" dirty="0">
                <a:solidFill>
                  <a:schemeClr val="bg1"/>
                </a:solidFill>
                <a:latin typeface="Dosis Light" charset="0"/>
              </a:rPr>
              <a:t>Mr. Nasir </a:t>
            </a:r>
            <a:r>
              <a:rPr lang="en-US" dirty="0" err="1">
                <a:solidFill>
                  <a:schemeClr val="bg1"/>
                </a:solidFill>
                <a:latin typeface="Dosis Light" charset="0"/>
              </a:rPr>
              <a:t>Aliyu</a:t>
            </a:r>
            <a:r>
              <a:rPr lang="en-US" dirty="0">
                <a:solidFill>
                  <a:schemeClr val="bg1"/>
                </a:solidFill>
                <a:latin typeface="Dosis Light"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smtClean="0"/>
              <a:t>FINDINS AND DISCUSSION          </a:t>
            </a:r>
            <a:endParaRPr sz="3600" dirty="0"/>
          </a:p>
        </p:txBody>
      </p:sp>
      <p:sp>
        <p:nvSpPr>
          <p:cNvPr id="3859" name="Google Shape;3859;p16"/>
          <p:cNvSpPr txBox="1">
            <a:spLocks noGrp="1"/>
          </p:cNvSpPr>
          <p:nvPr>
            <p:ph type="body" idx="1"/>
          </p:nvPr>
        </p:nvSpPr>
        <p:spPr>
          <a:prstGeom prst="rect">
            <a:avLst/>
          </a:prstGeom>
        </p:spPr>
        <p:txBody>
          <a:bodyPr spcFirstLastPara="1" wrap="square" lIns="91425" tIns="91425" rIns="91425" bIns="91425" anchor="t" anchorCtr="0">
            <a:noAutofit/>
          </a:bodyPr>
          <a:lstStyle/>
          <a:p>
            <a:pPr marL="76200" indent="0"/>
            <a:endParaRPr lang="en-US" sz="1800" dirty="0" smtClean="0">
              <a:solidFill>
                <a:schemeClr val="tx1"/>
              </a:solidFill>
              <a:latin typeface="Dosis Light" charset="0"/>
            </a:endParaRPr>
          </a:p>
          <a:p>
            <a:pPr marL="76200" indent="0"/>
            <a:endParaRPr lang="en-US" sz="1800" dirty="0">
              <a:solidFill>
                <a:schemeClr val="tx1"/>
              </a:solidFill>
              <a:latin typeface="Dosis Light" charset="0"/>
            </a:endParaRPr>
          </a:p>
          <a:p>
            <a:pPr>
              <a:buFont typeface="Arial" pitchFamily="34" charset="0"/>
              <a:buChar char="•"/>
            </a:pPr>
            <a:endParaRPr lang="en-US" sz="1800" dirty="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p:txBody>
      </p:sp>
      <p:sp>
        <p:nvSpPr>
          <p:cNvPr id="2" name="TextBox 1"/>
          <p:cNvSpPr txBox="1"/>
          <p:nvPr/>
        </p:nvSpPr>
        <p:spPr>
          <a:xfrm>
            <a:off x="669850" y="1276500"/>
            <a:ext cx="6858000" cy="5355312"/>
          </a:xfrm>
          <a:prstGeom prst="rect">
            <a:avLst/>
          </a:prstGeom>
          <a:noFill/>
        </p:spPr>
        <p:txBody>
          <a:bodyPr wrap="square" rtlCol="0">
            <a:spAutoFit/>
          </a:bodyPr>
          <a:lstStyle/>
          <a:p>
            <a:pPr algn="just"/>
            <a:r>
              <a:rPr lang="en-US" sz="1800" dirty="0">
                <a:latin typeface="Dosis Light" charset="0"/>
              </a:rPr>
              <a:t>	</a:t>
            </a:r>
            <a:endParaRPr lang="en-US" sz="1800" dirty="0" smtClean="0">
              <a:latin typeface="Dosis Light" charset="0"/>
            </a:endParaRPr>
          </a:p>
          <a:p>
            <a:pPr lvl="1" algn="just"/>
            <a:r>
              <a:rPr lang="en-US" sz="1800" b="1" dirty="0">
                <a:latin typeface="Dosis Light" charset="0"/>
              </a:rPr>
              <a:t>Objective </a:t>
            </a:r>
            <a:r>
              <a:rPr lang="en-US" sz="1800" b="1" dirty="0" smtClean="0">
                <a:latin typeface="Dosis Light" charset="0"/>
              </a:rPr>
              <a:t>1 </a:t>
            </a:r>
            <a:r>
              <a:rPr lang="en-US" sz="1800" dirty="0" smtClean="0">
                <a:latin typeface="Dosis Light" charset="0"/>
              </a:rPr>
              <a:t>Classifying </a:t>
            </a:r>
            <a:r>
              <a:rPr lang="en-US" sz="1800" dirty="0">
                <a:latin typeface="Dosis Light" charset="0"/>
              </a:rPr>
              <a:t>the extracted data using Random forest as a supervised data mining </a:t>
            </a:r>
            <a:r>
              <a:rPr lang="en-US" sz="1800" dirty="0" smtClean="0">
                <a:latin typeface="Dosis Light" charset="0"/>
              </a:rPr>
              <a:t>algorithm </a:t>
            </a:r>
            <a:r>
              <a:rPr lang="en-US" sz="1800" dirty="0">
                <a:latin typeface="Dosis Light" charset="0"/>
              </a:rPr>
              <a:t>to predict good and bad </a:t>
            </a:r>
            <a:r>
              <a:rPr lang="en-US" sz="1800" dirty="0" smtClean="0">
                <a:latin typeface="Dosis Light" charset="0"/>
              </a:rPr>
              <a:t>reviews –</a:t>
            </a:r>
          </a:p>
          <a:p>
            <a:pPr marL="285750" lvl="1" indent="-285750" algn="just">
              <a:buFont typeface="Wingdings" panose="05000000000000000000" pitchFamily="2" charset="2"/>
              <a:buChar char="Ø"/>
            </a:pPr>
            <a:r>
              <a:rPr lang="en-US" sz="1800" dirty="0">
                <a:latin typeface="Dosis Light" charset="0"/>
              </a:rPr>
              <a:t>The </a:t>
            </a:r>
            <a:r>
              <a:rPr lang="en-US" sz="1800" dirty="0" smtClean="0">
                <a:latin typeface="Dosis Light" charset="0"/>
              </a:rPr>
              <a:t>random forest </a:t>
            </a:r>
            <a:r>
              <a:rPr lang="en-US" sz="1800" dirty="0">
                <a:latin typeface="Dosis Light" charset="0"/>
              </a:rPr>
              <a:t>model predicted 564 reviews as good incorrectly and 445 reviews as bad incorrectly, the </a:t>
            </a:r>
            <a:r>
              <a:rPr lang="en-US" sz="1800" dirty="0" smtClean="0">
                <a:latin typeface="Dosis Light" charset="0"/>
              </a:rPr>
              <a:t>classifier </a:t>
            </a:r>
            <a:r>
              <a:rPr lang="en-US" sz="1800" dirty="0">
                <a:latin typeface="Dosis Light" charset="0"/>
              </a:rPr>
              <a:t>predicted “Positive” 5220 times, and "Negative" 2053 times. In reality, the classifier </a:t>
            </a:r>
            <a:r>
              <a:rPr lang="en-US" sz="1800" dirty="0" smtClean="0">
                <a:latin typeface="Dosis Light" charset="0"/>
              </a:rPr>
              <a:t>predicted </a:t>
            </a:r>
            <a:r>
              <a:rPr lang="en-US" sz="1800" dirty="0">
                <a:latin typeface="Dosis Light" charset="0"/>
              </a:rPr>
              <a:t>“Positive” 5287 times, and "Negative" 1956 </a:t>
            </a:r>
            <a:r>
              <a:rPr lang="en-US" sz="1800" dirty="0" smtClean="0">
                <a:latin typeface="Dosis Light" charset="0"/>
              </a:rPr>
              <a:t>times.</a:t>
            </a:r>
          </a:p>
          <a:p>
            <a:pPr marL="285750" lvl="1" indent="-285750" algn="just">
              <a:buFont typeface="Wingdings" panose="05000000000000000000" pitchFamily="2" charset="2"/>
              <a:buChar char="Ø"/>
            </a:pPr>
            <a:r>
              <a:rPr lang="en-US" sz="1800" dirty="0" smtClean="0">
                <a:latin typeface="Dosis Light" charset="0"/>
              </a:rPr>
              <a:t>The </a:t>
            </a:r>
            <a:r>
              <a:rPr lang="en-US" sz="1800" dirty="0">
                <a:latin typeface="Dosis Light" charset="0"/>
              </a:rPr>
              <a:t>trained random forest classification model </a:t>
            </a:r>
            <a:r>
              <a:rPr lang="en-US" sz="1800" dirty="0" smtClean="0">
                <a:latin typeface="Dosis Light" charset="0"/>
              </a:rPr>
              <a:t>had </a:t>
            </a:r>
            <a:r>
              <a:rPr lang="en-US" sz="1800" dirty="0">
                <a:latin typeface="Dosis Light" charset="0"/>
              </a:rPr>
              <a:t>an accuracy of 86%, the precision of 87%, recall of 86%, and an average cross-validated Receiver Operating Characteristics (ROC) </a:t>
            </a:r>
            <a:r>
              <a:rPr lang="en-US" sz="1800" dirty="0" smtClean="0">
                <a:latin typeface="Dosis Light" charset="0"/>
              </a:rPr>
              <a:t>Curve of </a:t>
            </a:r>
            <a:r>
              <a:rPr lang="en-US" sz="1800" dirty="0">
                <a:latin typeface="Dosis Light" charset="0"/>
              </a:rPr>
              <a:t>90% indicating a relatively good model. </a:t>
            </a:r>
            <a:endParaRPr lang="en-US" sz="1800" dirty="0" smtClean="0">
              <a:latin typeface="Dosis Light" charset="0"/>
            </a:endParaRPr>
          </a:p>
          <a:p>
            <a:pPr marL="285750" lvl="1" indent="-285750" algn="just">
              <a:buFont typeface="Wingdings" panose="05000000000000000000" pitchFamily="2" charset="2"/>
              <a:buChar char="Ø"/>
            </a:pPr>
            <a:r>
              <a:rPr lang="en-US" sz="1800" dirty="0">
                <a:latin typeface="Dosis Light" charset="0"/>
              </a:rPr>
              <a:t>The Precision-Recall Curve shows the calculated </a:t>
            </a:r>
            <a:r>
              <a:rPr lang="en-US" sz="1800" dirty="0" smtClean="0">
                <a:latin typeface="Dosis Light" charset="0"/>
              </a:rPr>
              <a:t>precision </a:t>
            </a:r>
            <a:r>
              <a:rPr lang="en-US" sz="1800" dirty="0">
                <a:latin typeface="Dosis Light" charset="0"/>
              </a:rPr>
              <a:t>and recall at various threshold values. The precision values for our model remain </a:t>
            </a:r>
            <a:r>
              <a:rPr lang="en-US" sz="1800" dirty="0" smtClean="0">
                <a:latin typeface="Dosis Light" charset="0"/>
              </a:rPr>
              <a:t>relatively </a:t>
            </a:r>
            <a:r>
              <a:rPr lang="en-US" sz="1800" dirty="0">
                <a:latin typeface="Dosis Light" charset="0"/>
              </a:rPr>
              <a:t>stable at each threshold AP= 0.95.</a:t>
            </a:r>
            <a:endParaRPr lang="en-US" sz="1800" dirty="0" smtClean="0">
              <a:latin typeface="Dosis Light" charset="0"/>
            </a:endParaRPr>
          </a:p>
          <a:p>
            <a:pPr lvl="1" algn="just"/>
            <a:endParaRPr lang="en-US" sz="1800" dirty="0" smtClean="0">
              <a:latin typeface="Dosis Light" charset="0"/>
            </a:endParaRPr>
          </a:p>
          <a:p>
            <a:pPr lvl="1" algn="just"/>
            <a:endParaRPr lang="en-US" sz="1800" dirty="0" smtClean="0">
              <a:latin typeface="Dosis Light" charset="0"/>
            </a:endParaRPr>
          </a:p>
          <a:p>
            <a:pPr lvl="1" algn="just"/>
            <a:endParaRPr lang="en-US" sz="1800" dirty="0" smtClean="0">
              <a:latin typeface="Dosis Light" charset="0"/>
            </a:endParaRPr>
          </a:p>
          <a:p>
            <a:pPr marL="285750" indent="-285750" algn="just">
              <a:buFont typeface="Wingdings" pitchFamily="2" charset="2"/>
              <a:buChar char="Ø"/>
            </a:pPr>
            <a:endParaRPr lang="en-US" sz="1800" dirty="0" smtClean="0">
              <a:latin typeface="Dosis Light" charset="0"/>
            </a:endParaRPr>
          </a:p>
          <a:p>
            <a:pPr marL="285750" indent="-285750" algn="just">
              <a:buFont typeface="Wingdings" pitchFamily="2" charset="2"/>
              <a:buChar char="Ø"/>
            </a:pPr>
            <a:endParaRPr lang="en-US" sz="1800" dirty="0">
              <a:latin typeface="Dosis Light"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30198"/>
            <a:ext cx="683561" cy="1008202"/>
          </a:xfrm>
          <a:prstGeom prst="rect">
            <a:avLst/>
          </a:prstGeom>
        </p:spPr>
      </p:pic>
    </p:spTree>
    <p:extLst>
      <p:ext uri="{BB962C8B-B14F-4D97-AF65-F5344CB8AC3E}">
        <p14:creationId xmlns:p14="http://schemas.microsoft.com/office/powerpoint/2010/main" val="170972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FINDINS AND DISCUSSION </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5" name="Picture 4" descr="pic_15"/>
          <p:cNvPicPr/>
          <p:nvPr/>
        </p:nvPicPr>
        <p:blipFill rotWithShape="1">
          <a:blip r:embed="rId2">
            <a:extLst>
              <a:ext uri="{28A0092B-C50C-407E-A947-70E740481C1C}">
                <a14:useLocalDpi xmlns:a14="http://schemas.microsoft.com/office/drawing/2010/main" val="0"/>
              </a:ext>
            </a:extLst>
          </a:blip>
          <a:srcRect l="1282" t="30164" r="17950" b="636"/>
          <a:stretch/>
        </p:blipFill>
        <p:spPr bwMode="auto">
          <a:xfrm>
            <a:off x="718300" y="1733550"/>
            <a:ext cx="6444500" cy="2971800"/>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588573"/>
            <a:ext cx="683561" cy="1008202"/>
          </a:xfrm>
          <a:prstGeom prst="rect">
            <a:avLst/>
          </a:prstGeom>
        </p:spPr>
      </p:pic>
    </p:spTree>
    <p:extLst>
      <p:ext uri="{BB962C8B-B14F-4D97-AF65-F5344CB8AC3E}">
        <p14:creationId xmlns:p14="http://schemas.microsoft.com/office/powerpoint/2010/main" val="2021704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FINDINS AND DISCUSSION </a:t>
            </a:r>
          </a:p>
        </p:txBody>
      </p:sp>
      <p:sp>
        <p:nvSpPr>
          <p:cNvPr id="3" name="Text Placeholder 2"/>
          <p:cNvSpPr>
            <a:spLocks noGrp="1"/>
          </p:cNvSpPr>
          <p:nvPr>
            <p:ph type="body" idx="1"/>
          </p:nvPr>
        </p:nvSpPr>
        <p:spPr/>
        <p:txBody>
          <a:bodyPr/>
          <a:lstStyle/>
          <a:p>
            <a:r>
              <a:rPr lang="en-US" dirty="0" smtClean="0">
                <a:latin typeface="Dosis Light" charset="0"/>
              </a:rPr>
              <a:t>PR </a:t>
            </a:r>
            <a:r>
              <a:rPr lang="en-US" dirty="0">
                <a:latin typeface="Dosis Light" charset="0"/>
              </a:rPr>
              <a:t>Curve</a:t>
            </a:r>
            <a:endParaRPr lang="en-US" dirty="0"/>
          </a:p>
        </p:txBody>
      </p:sp>
      <p:sp>
        <p:nvSpPr>
          <p:cNvPr id="4" name="Text Placeholder 3"/>
          <p:cNvSpPr>
            <a:spLocks noGrp="1"/>
          </p:cNvSpPr>
          <p:nvPr>
            <p:ph type="body" idx="2"/>
          </p:nvPr>
        </p:nvSpPr>
        <p:spPr/>
        <p:txBody>
          <a:bodyPr/>
          <a:lstStyle/>
          <a:p>
            <a:r>
              <a:rPr lang="en-US" dirty="0" smtClean="0"/>
              <a:t>ROC Curve</a:t>
            </a:r>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089" t="29259"/>
          <a:stretch/>
        </p:blipFill>
        <p:spPr>
          <a:xfrm>
            <a:off x="718300" y="2266950"/>
            <a:ext cx="3242400" cy="281827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83" t="29259"/>
          <a:stretch/>
        </p:blipFill>
        <p:spPr>
          <a:xfrm>
            <a:off x="4191000" y="2266951"/>
            <a:ext cx="3175790" cy="28182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588573"/>
            <a:ext cx="683561" cy="1008202"/>
          </a:xfrm>
          <a:prstGeom prst="rect">
            <a:avLst/>
          </a:prstGeom>
        </p:spPr>
      </p:pic>
    </p:spTree>
    <p:extLst>
      <p:ext uri="{BB962C8B-B14F-4D97-AF65-F5344CB8AC3E}">
        <p14:creationId xmlns:p14="http://schemas.microsoft.com/office/powerpoint/2010/main" val="57943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smtClean="0"/>
              <a:t>FINDINS AND DISCUSSION          </a:t>
            </a:r>
            <a:endParaRPr sz="3600" dirty="0"/>
          </a:p>
        </p:txBody>
      </p:sp>
      <p:sp>
        <p:nvSpPr>
          <p:cNvPr id="3859" name="Google Shape;3859;p16"/>
          <p:cNvSpPr txBox="1">
            <a:spLocks noGrp="1"/>
          </p:cNvSpPr>
          <p:nvPr>
            <p:ph type="body" idx="1"/>
          </p:nvPr>
        </p:nvSpPr>
        <p:spPr>
          <a:prstGeom prst="rect">
            <a:avLst/>
          </a:prstGeom>
        </p:spPr>
        <p:txBody>
          <a:bodyPr spcFirstLastPara="1" wrap="square" lIns="91425" tIns="91425" rIns="91425" bIns="91425" anchor="t" anchorCtr="0">
            <a:noAutofit/>
          </a:bodyPr>
          <a:lstStyle/>
          <a:p>
            <a:pPr marL="76200" indent="0"/>
            <a:endParaRPr lang="en-US" sz="1800" dirty="0" smtClean="0">
              <a:solidFill>
                <a:schemeClr val="tx1"/>
              </a:solidFill>
              <a:latin typeface="Dosis Light" charset="0"/>
            </a:endParaRPr>
          </a:p>
          <a:p>
            <a:pPr marL="76200" indent="0"/>
            <a:endParaRPr lang="en-US" sz="1800" dirty="0">
              <a:solidFill>
                <a:schemeClr val="tx1"/>
              </a:solidFill>
              <a:latin typeface="Dosis Light" charset="0"/>
            </a:endParaRPr>
          </a:p>
          <a:p>
            <a:pPr>
              <a:buFont typeface="Arial" pitchFamily="34" charset="0"/>
              <a:buChar char="•"/>
            </a:pPr>
            <a:endParaRPr lang="en-US" sz="1800" dirty="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p:txBody>
      </p:sp>
      <p:sp>
        <p:nvSpPr>
          <p:cNvPr id="2" name="TextBox 1"/>
          <p:cNvSpPr txBox="1"/>
          <p:nvPr/>
        </p:nvSpPr>
        <p:spPr>
          <a:xfrm>
            <a:off x="669850" y="1276500"/>
            <a:ext cx="6858000" cy="3416320"/>
          </a:xfrm>
          <a:prstGeom prst="rect">
            <a:avLst/>
          </a:prstGeom>
          <a:noFill/>
        </p:spPr>
        <p:txBody>
          <a:bodyPr wrap="square" rtlCol="0">
            <a:spAutoFit/>
          </a:bodyPr>
          <a:lstStyle/>
          <a:p>
            <a:pPr algn="just"/>
            <a:r>
              <a:rPr lang="en-US" sz="1800" dirty="0">
                <a:latin typeface="Dosis Light" charset="0"/>
              </a:rPr>
              <a:t>	</a:t>
            </a:r>
            <a:endParaRPr lang="en-US" sz="1800" dirty="0" smtClean="0">
              <a:latin typeface="Dosis Light" charset="0"/>
            </a:endParaRPr>
          </a:p>
          <a:p>
            <a:pPr lvl="1" algn="just"/>
            <a:r>
              <a:rPr lang="en-US" sz="1800" b="1" dirty="0">
                <a:latin typeface="Dosis Light" charset="0"/>
              </a:rPr>
              <a:t>Objective 2</a:t>
            </a:r>
            <a:r>
              <a:rPr lang="en-US" sz="1800" b="1" dirty="0" smtClean="0">
                <a:latin typeface="Dosis Light" charset="0"/>
              </a:rPr>
              <a:t> </a:t>
            </a:r>
            <a:r>
              <a:rPr lang="en-US" sz="1800" dirty="0">
                <a:solidFill>
                  <a:schemeClr val="tx1">
                    <a:lumMod val="75000"/>
                    <a:lumOff val="25000"/>
                  </a:schemeClr>
                </a:solidFill>
                <a:latin typeface="Dosis Light" charset="0"/>
              </a:rPr>
              <a:t>To analyze the reviews of users on the </a:t>
            </a:r>
            <a:r>
              <a:rPr lang="en-US" sz="1800" dirty="0" err="1">
                <a:solidFill>
                  <a:schemeClr val="tx1">
                    <a:lumMod val="75000"/>
                    <a:lumOff val="25000"/>
                  </a:schemeClr>
                </a:solidFill>
                <a:latin typeface="Dosis Light" charset="0"/>
              </a:rPr>
              <a:t>opay</a:t>
            </a:r>
            <a:r>
              <a:rPr lang="en-US" sz="1800" dirty="0">
                <a:solidFill>
                  <a:schemeClr val="tx1">
                    <a:lumMod val="75000"/>
                    <a:lumOff val="25000"/>
                  </a:schemeClr>
                </a:solidFill>
                <a:latin typeface="Dosis Light" charset="0"/>
              </a:rPr>
              <a:t> application to extract sentiment  </a:t>
            </a:r>
            <a:r>
              <a:rPr lang="en-US" sz="1800" dirty="0" smtClean="0">
                <a:latin typeface="Dosis Light" charset="0"/>
              </a:rPr>
              <a:t>–</a:t>
            </a:r>
          </a:p>
          <a:p>
            <a:pPr marL="285750" lvl="1" indent="-285750" algn="just">
              <a:buFont typeface="Wingdings" panose="05000000000000000000" pitchFamily="2" charset="2"/>
              <a:buChar char="Ø"/>
            </a:pPr>
            <a:r>
              <a:rPr lang="en-US" sz="1800" dirty="0" smtClean="0">
                <a:latin typeface="Dosis Light" charset="0"/>
              </a:rPr>
              <a:t>After </a:t>
            </a:r>
            <a:r>
              <a:rPr lang="en-US" sz="1800" dirty="0">
                <a:latin typeface="Dosis Light" charset="0"/>
              </a:rPr>
              <a:t>extracting sentiment from the reviews using the </a:t>
            </a:r>
            <a:r>
              <a:rPr lang="en-US" sz="1800" dirty="0" smtClean="0">
                <a:latin typeface="Dosis Light" charset="0"/>
              </a:rPr>
              <a:t>Vader </a:t>
            </a:r>
            <a:r>
              <a:rPr lang="en-US" sz="1800" dirty="0">
                <a:latin typeface="Dosis Light" charset="0"/>
              </a:rPr>
              <a:t>module, positive reviews had the highest number of 73% while negative reviews had the </a:t>
            </a:r>
            <a:r>
              <a:rPr lang="en-US" sz="1800" dirty="0" smtClean="0">
                <a:latin typeface="Dosis Light" charset="0"/>
              </a:rPr>
              <a:t>lowest </a:t>
            </a:r>
            <a:r>
              <a:rPr lang="en-US" sz="1800" dirty="0">
                <a:latin typeface="Dosis Light" charset="0"/>
              </a:rPr>
              <a:t>number of 27%. According to the number of reviews positive reviews had the highest </a:t>
            </a:r>
            <a:r>
              <a:rPr lang="en-US" sz="1800" dirty="0" smtClean="0">
                <a:latin typeface="Dosis Light" charset="0"/>
              </a:rPr>
              <a:t>number </a:t>
            </a:r>
            <a:r>
              <a:rPr lang="en-US" sz="1800" dirty="0">
                <a:latin typeface="Dosis Light" charset="0"/>
              </a:rPr>
              <a:t>of reviews which means people are satisfied with the </a:t>
            </a:r>
            <a:r>
              <a:rPr lang="en-US" sz="1800" dirty="0" smtClean="0">
                <a:latin typeface="Dosis Light" charset="0"/>
              </a:rPr>
              <a:t>app.</a:t>
            </a:r>
          </a:p>
          <a:p>
            <a:pPr marL="285750" lvl="1" indent="-285750" algn="just">
              <a:buFont typeface="Wingdings" panose="05000000000000000000" pitchFamily="2" charset="2"/>
              <a:buChar char="Ø"/>
            </a:pPr>
            <a:endParaRPr lang="en-US" sz="1800" dirty="0" smtClean="0">
              <a:latin typeface="Dosis Light" charset="0"/>
            </a:endParaRPr>
          </a:p>
          <a:p>
            <a:pPr lvl="1" algn="just"/>
            <a:endParaRPr lang="en-US" sz="1800" dirty="0" smtClean="0">
              <a:latin typeface="Dosis Light" charset="0"/>
            </a:endParaRPr>
          </a:p>
          <a:p>
            <a:pPr algn="just"/>
            <a:endParaRPr lang="en-US" sz="1800" dirty="0" smtClean="0">
              <a:latin typeface="Dosis Light" charset="0"/>
            </a:endParaRPr>
          </a:p>
          <a:p>
            <a:pPr marL="285750" indent="-285750" algn="just">
              <a:buFont typeface="Wingdings" pitchFamily="2" charset="2"/>
              <a:buChar char="Ø"/>
            </a:pPr>
            <a:endParaRPr lang="en-US" sz="1800" dirty="0">
              <a:latin typeface="Dosis Light"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30198"/>
            <a:ext cx="683561" cy="1008202"/>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36720" r="64167" b="39840"/>
          <a:stretch/>
        </p:blipFill>
        <p:spPr>
          <a:xfrm>
            <a:off x="822250" y="3810647"/>
            <a:ext cx="3276600" cy="941503"/>
          </a:xfrm>
          <a:prstGeom prst="rect">
            <a:avLst/>
          </a:prstGeom>
        </p:spPr>
      </p:pic>
    </p:spTree>
    <p:extLst>
      <p:ext uri="{BB962C8B-B14F-4D97-AF65-F5344CB8AC3E}">
        <p14:creationId xmlns:p14="http://schemas.microsoft.com/office/powerpoint/2010/main" val="1200650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xfrm>
            <a:off x="718300" y="142650"/>
            <a:ext cx="67611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smtClean="0"/>
              <a:t>FINDINS AND DISCUSSION          </a:t>
            </a:r>
            <a:endParaRPr sz="3600" dirty="0"/>
          </a:p>
        </p:txBody>
      </p:sp>
      <p:sp>
        <p:nvSpPr>
          <p:cNvPr id="3859" name="Google Shape;3859;p16"/>
          <p:cNvSpPr txBox="1">
            <a:spLocks noGrp="1"/>
          </p:cNvSpPr>
          <p:nvPr>
            <p:ph type="body" idx="1"/>
          </p:nvPr>
        </p:nvSpPr>
        <p:spPr>
          <a:prstGeom prst="rect">
            <a:avLst/>
          </a:prstGeom>
        </p:spPr>
        <p:txBody>
          <a:bodyPr spcFirstLastPara="1" wrap="square" lIns="91425" tIns="91425" rIns="91425" bIns="91425" anchor="t" anchorCtr="0">
            <a:noAutofit/>
          </a:bodyPr>
          <a:lstStyle/>
          <a:p>
            <a:pPr marL="76200" indent="0"/>
            <a:endParaRPr lang="en-US" sz="1800" dirty="0" smtClean="0">
              <a:solidFill>
                <a:schemeClr val="tx1"/>
              </a:solidFill>
              <a:latin typeface="Dosis Light" charset="0"/>
            </a:endParaRPr>
          </a:p>
          <a:p>
            <a:pPr marL="76200" indent="0"/>
            <a:endParaRPr lang="en-US" sz="1800" dirty="0">
              <a:solidFill>
                <a:schemeClr val="tx1"/>
              </a:solidFill>
              <a:latin typeface="Dosis Light" charset="0"/>
            </a:endParaRPr>
          </a:p>
          <a:p>
            <a:pPr>
              <a:buFont typeface="Arial" pitchFamily="34" charset="0"/>
              <a:buChar char="•"/>
            </a:pPr>
            <a:endParaRPr lang="en-US" sz="1800" dirty="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p:txBody>
      </p:sp>
      <p:sp>
        <p:nvSpPr>
          <p:cNvPr id="2" name="TextBox 1"/>
          <p:cNvSpPr txBox="1"/>
          <p:nvPr/>
        </p:nvSpPr>
        <p:spPr>
          <a:xfrm>
            <a:off x="152400" y="895350"/>
            <a:ext cx="7604050" cy="5078313"/>
          </a:xfrm>
          <a:prstGeom prst="rect">
            <a:avLst/>
          </a:prstGeom>
          <a:noFill/>
        </p:spPr>
        <p:txBody>
          <a:bodyPr wrap="square" rtlCol="0">
            <a:spAutoFit/>
          </a:bodyPr>
          <a:lstStyle/>
          <a:p>
            <a:pPr algn="just"/>
            <a:r>
              <a:rPr lang="en-US" sz="1800" dirty="0">
                <a:latin typeface="Dosis Light" charset="0"/>
              </a:rPr>
              <a:t>	</a:t>
            </a:r>
            <a:endParaRPr lang="en-US" sz="1800" dirty="0" smtClean="0">
              <a:latin typeface="Dosis Light" charset="0"/>
            </a:endParaRPr>
          </a:p>
          <a:p>
            <a:pPr lvl="1" algn="just"/>
            <a:r>
              <a:rPr lang="en-US" sz="1800" b="1" dirty="0">
                <a:latin typeface="Dosis Light" charset="0"/>
              </a:rPr>
              <a:t>Objective </a:t>
            </a:r>
            <a:r>
              <a:rPr lang="en-US" sz="1800" b="1" dirty="0" smtClean="0">
                <a:latin typeface="Dosis Light" charset="0"/>
              </a:rPr>
              <a:t>3 </a:t>
            </a:r>
            <a:r>
              <a:rPr lang="en-US" sz="1800" dirty="0">
                <a:solidFill>
                  <a:schemeClr val="tx1">
                    <a:lumMod val="75000"/>
                    <a:lumOff val="25000"/>
                  </a:schemeClr>
                </a:solidFill>
                <a:latin typeface="Dosis Light" charset="0"/>
              </a:rPr>
              <a:t>To get valuable insight on the level of app success, shortcomings, and how to further improve the application for a better </a:t>
            </a:r>
            <a:r>
              <a:rPr lang="en-US" sz="1800" dirty="0" smtClean="0">
                <a:solidFill>
                  <a:schemeClr val="tx1">
                    <a:lumMod val="75000"/>
                    <a:lumOff val="25000"/>
                  </a:schemeClr>
                </a:solidFill>
                <a:latin typeface="Dosis Light" charset="0"/>
              </a:rPr>
              <a:t>customer experience </a:t>
            </a:r>
            <a:r>
              <a:rPr lang="en-US" sz="1800" dirty="0" smtClean="0">
                <a:latin typeface="Dosis Light" charset="0"/>
              </a:rPr>
              <a:t>–</a:t>
            </a:r>
          </a:p>
          <a:p>
            <a:pPr marL="285750" lvl="1" indent="-285750" algn="just">
              <a:buFont typeface="Wingdings" panose="05000000000000000000" pitchFamily="2" charset="2"/>
              <a:buChar char="Ø"/>
            </a:pPr>
            <a:r>
              <a:rPr lang="en-US" sz="1800" b="1" u="sng" dirty="0" smtClean="0">
                <a:latin typeface="Dosis Light" charset="0"/>
              </a:rPr>
              <a:t>App </a:t>
            </a:r>
            <a:r>
              <a:rPr lang="en-US" sz="1800" b="1" u="sng" dirty="0">
                <a:latin typeface="Dosis Light" charset="0"/>
              </a:rPr>
              <a:t>success</a:t>
            </a:r>
            <a:r>
              <a:rPr lang="en-US" sz="1800" dirty="0">
                <a:latin typeface="Dosis Light" charset="0"/>
              </a:rPr>
              <a:t>: The result shows that users are happy and like the app because it is fast, efficient, </a:t>
            </a:r>
            <a:r>
              <a:rPr lang="en-US" sz="1800" dirty="0" smtClean="0">
                <a:latin typeface="Dosis Light" charset="0"/>
              </a:rPr>
              <a:t>and </a:t>
            </a:r>
            <a:r>
              <a:rPr lang="en-US" sz="1800" dirty="0">
                <a:latin typeface="Dosis Light" charset="0"/>
              </a:rPr>
              <a:t>easy to use. Some key functions that users enjoyed were </a:t>
            </a:r>
            <a:r>
              <a:rPr lang="en-US" sz="1800" dirty="0" err="1">
                <a:latin typeface="Dosis Light" charset="0"/>
              </a:rPr>
              <a:t>Oride</a:t>
            </a:r>
            <a:r>
              <a:rPr lang="en-US" sz="1800" dirty="0">
                <a:latin typeface="Dosis Light" charset="0"/>
              </a:rPr>
              <a:t> service, electricity bill payment, </a:t>
            </a:r>
            <a:r>
              <a:rPr lang="en-US" sz="1800" dirty="0" smtClean="0">
                <a:latin typeface="Dosis Light" charset="0"/>
              </a:rPr>
              <a:t>airtime </a:t>
            </a:r>
            <a:r>
              <a:rPr lang="en-US" sz="1800" dirty="0">
                <a:latin typeface="Dosis Light" charset="0"/>
              </a:rPr>
              <a:t>fill up, TV subscriptions amidst other services. </a:t>
            </a:r>
          </a:p>
          <a:p>
            <a:pPr marL="285750" lvl="1" indent="-285750" algn="just">
              <a:buFont typeface="Wingdings" panose="05000000000000000000" pitchFamily="2" charset="2"/>
              <a:buChar char="Ø"/>
            </a:pPr>
            <a:r>
              <a:rPr lang="en-US" sz="1800" b="1" u="sng" dirty="0">
                <a:latin typeface="Dosis Light" charset="0"/>
              </a:rPr>
              <a:t>Shortcoming</a:t>
            </a:r>
            <a:r>
              <a:rPr lang="en-US" sz="1800" dirty="0">
                <a:latin typeface="Dosis Light" charset="0"/>
              </a:rPr>
              <a:t>: Many users complained of experiencing technical issues of the app not able to </a:t>
            </a:r>
            <a:r>
              <a:rPr lang="en-US" sz="1800" dirty="0" smtClean="0">
                <a:latin typeface="Dosis Light" charset="0"/>
              </a:rPr>
              <a:t>connect </a:t>
            </a:r>
            <a:r>
              <a:rPr lang="en-US" sz="1800" dirty="0">
                <a:latin typeface="Dosis Light" charset="0"/>
              </a:rPr>
              <a:t>to the internet on their mobile phones, also geo-location for </a:t>
            </a:r>
            <a:r>
              <a:rPr lang="en-US" sz="1800" dirty="0" err="1">
                <a:latin typeface="Dosis Light" charset="0"/>
              </a:rPr>
              <a:t>oride</a:t>
            </a:r>
            <a:r>
              <a:rPr lang="en-US" sz="1800" dirty="0">
                <a:latin typeface="Dosis Light" charset="0"/>
              </a:rPr>
              <a:t> service not accurate </a:t>
            </a:r>
            <a:r>
              <a:rPr lang="en-US" sz="1800" dirty="0" smtClean="0">
                <a:latin typeface="Dosis Light" charset="0"/>
              </a:rPr>
              <a:t>causing </a:t>
            </a:r>
            <a:r>
              <a:rPr lang="en-US" sz="1800" dirty="0">
                <a:latin typeface="Dosis Light" charset="0"/>
              </a:rPr>
              <a:t>late arrival of riders, riders misbehave, agents Unable get a commission on some services </a:t>
            </a:r>
            <a:r>
              <a:rPr lang="en-US" sz="1800" dirty="0" smtClean="0">
                <a:latin typeface="Dosis Light" charset="0"/>
              </a:rPr>
              <a:t>and </a:t>
            </a:r>
            <a:r>
              <a:rPr lang="en-US" sz="1800" dirty="0">
                <a:latin typeface="Dosis Light" charset="0"/>
              </a:rPr>
              <a:t>charges on a transaction is high. </a:t>
            </a:r>
          </a:p>
          <a:p>
            <a:pPr marL="285750" lvl="1" indent="-285750" algn="just">
              <a:buFont typeface="Wingdings" panose="05000000000000000000" pitchFamily="2" charset="2"/>
              <a:buChar char="Ø"/>
            </a:pPr>
            <a:r>
              <a:rPr lang="en-US" sz="1800" b="1" u="sng" dirty="0">
                <a:latin typeface="Dosis Light" charset="0"/>
              </a:rPr>
              <a:t>Improvements</a:t>
            </a:r>
            <a:r>
              <a:rPr lang="en-US" sz="1800" b="1" dirty="0">
                <a:latin typeface="Dosis Light" charset="0"/>
              </a:rPr>
              <a:t>:</a:t>
            </a:r>
            <a:r>
              <a:rPr lang="en-US" sz="1800" dirty="0">
                <a:latin typeface="Dosis Light" charset="0"/>
              </a:rPr>
              <a:t> Reviews suggest the use of debit cards, POS to receive money from other banks, </a:t>
            </a:r>
            <a:r>
              <a:rPr lang="en-US" sz="1800" dirty="0" smtClean="0">
                <a:latin typeface="Dosis Light" charset="0"/>
              </a:rPr>
              <a:t>adding </a:t>
            </a:r>
            <a:r>
              <a:rPr lang="en-US" sz="1800" dirty="0">
                <a:latin typeface="Dosis Light" charset="0"/>
              </a:rPr>
              <a:t>daily subscriptions to the data package, decrease the airtime limit, and set geo-location to </a:t>
            </a:r>
            <a:r>
              <a:rPr lang="en-US" sz="1800" dirty="0" smtClean="0">
                <a:latin typeface="Dosis Light" charset="0"/>
              </a:rPr>
              <a:t>have </a:t>
            </a:r>
            <a:r>
              <a:rPr lang="en-US" sz="1800" dirty="0">
                <a:latin typeface="Dosis Light" charset="0"/>
              </a:rPr>
              <a:t>high accuracy, need to scale backend server and make the response time of the server more </a:t>
            </a:r>
            <a:r>
              <a:rPr lang="en-US" sz="1800" dirty="0" smtClean="0">
                <a:latin typeface="Dosis Light" charset="0"/>
              </a:rPr>
              <a:t>efficient</a:t>
            </a:r>
            <a:r>
              <a:rPr lang="en-US" sz="1800" dirty="0">
                <a:latin typeface="Dosis Light" charset="0"/>
              </a:rPr>
              <a:t>.</a:t>
            </a:r>
            <a:endParaRPr lang="en-US" sz="1800" dirty="0" smtClean="0">
              <a:latin typeface="Dosis Light" charset="0"/>
            </a:endParaRPr>
          </a:p>
          <a:p>
            <a:pPr lvl="1" algn="just"/>
            <a:endParaRPr lang="en-US" sz="1800" dirty="0" smtClean="0">
              <a:latin typeface="Dosis Light" charset="0"/>
            </a:endParaRPr>
          </a:p>
          <a:p>
            <a:pPr marL="285750" indent="-285750" algn="just">
              <a:buFont typeface="Wingdings" pitchFamily="2" charset="2"/>
              <a:buChar char="Ø"/>
            </a:pPr>
            <a:endParaRPr lang="en-US" sz="1800" dirty="0" smtClean="0">
              <a:latin typeface="Dosis Light" charset="0"/>
            </a:endParaRPr>
          </a:p>
          <a:p>
            <a:pPr marL="285750" indent="-285750" algn="just">
              <a:buFont typeface="Wingdings" pitchFamily="2" charset="2"/>
              <a:buChar char="Ø"/>
            </a:pPr>
            <a:endParaRPr lang="en-US" sz="1800" dirty="0">
              <a:latin typeface="Dosis Light"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67249"/>
            <a:ext cx="683561" cy="1008202"/>
          </a:xfrm>
          <a:prstGeom prst="rect">
            <a:avLst/>
          </a:prstGeom>
        </p:spPr>
      </p:pic>
    </p:spTree>
    <p:extLst>
      <p:ext uri="{BB962C8B-B14F-4D97-AF65-F5344CB8AC3E}">
        <p14:creationId xmlns:p14="http://schemas.microsoft.com/office/powerpoint/2010/main" val="162102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xfrm>
            <a:off x="718300" y="142650"/>
            <a:ext cx="6761100" cy="857400"/>
          </a:xfrm>
          <a:prstGeom prst="rect">
            <a:avLst/>
          </a:prstGeom>
        </p:spPr>
        <p:txBody>
          <a:bodyPr spcFirstLastPara="1" wrap="square" lIns="91425" tIns="91425" rIns="91425" bIns="91425" anchor="b" anchorCtr="0">
            <a:noAutofit/>
          </a:bodyPr>
          <a:lstStyle/>
          <a:p>
            <a:pPr lvl="0"/>
            <a:r>
              <a:rPr lang="en-US" dirty="0" smtClean="0"/>
              <a:t>RECOMMENDATIONS</a:t>
            </a:r>
            <a:endParaRPr lang="en-US" sz="3600" dirty="0"/>
          </a:p>
        </p:txBody>
      </p:sp>
      <p:sp>
        <p:nvSpPr>
          <p:cNvPr id="3859" name="Google Shape;3859;p16"/>
          <p:cNvSpPr txBox="1">
            <a:spLocks noGrp="1"/>
          </p:cNvSpPr>
          <p:nvPr>
            <p:ph type="body" idx="1"/>
          </p:nvPr>
        </p:nvSpPr>
        <p:spPr>
          <a:prstGeom prst="rect">
            <a:avLst/>
          </a:prstGeom>
        </p:spPr>
        <p:txBody>
          <a:bodyPr spcFirstLastPara="1" wrap="square" lIns="91425" tIns="91425" rIns="91425" bIns="91425" anchor="t" anchorCtr="0">
            <a:noAutofit/>
          </a:bodyPr>
          <a:lstStyle/>
          <a:p>
            <a:pPr marL="76200" indent="0"/>
            <a:endParaRPr lang="en-US" sz="1800" dirty="0" smtClean="0">
              <a:solidFill>
                <a:schemeClr val="tx1"/>
              </a:solidFill>
              <a:latin typeface="Dosis Light" charset="0"/>
            </a:endParaRPr>
          </a:p>
          <a:p>
            <a:pPr marL="76200" indent="0"/>
            <a:endParaRPr lang="en-US" sz="1800" dirty="0">
              <a:solidFill>
                <a:schemeClr val="tx1"/>
              </a:solidFill>
              <a:latin typeface="Dosis Light" charset="0"/>
            </a:endParaRPr>
          </a:p>
          <a:p>
            <a:pPr>
              <a:buFont typeface="Arial" pitchFamily="34" charset="0"/>
              <a:buChar char="•"/>
            </a:pPr>
            <a:endParaRPr lang="en-US" sz="1800" dirty="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p:txBody>
      </p:sp>
      <p:sp>
        <p:nvSpPr>
          <p:cNvPr id="2" name="TextBox 1"/>
          <p:cNvSpPr txBox="1"/>
          <p:nvPr/>
        </p:nvSpPr>
        <p:spPr>
          <a:xfrm>
            <a:off x="152400" y="895350"/>
            <a:ext cx="7604050" cy="3693319"/>
          </a:xfrm>
          <a:prstGeom prst="rect">
            <a:avLst/>
          </a:prstGeom>
          <a:noFill/>
        </p:spPr>
        <p:txBody>
          <a:bodyPr wrap="square" rtlCol="0">
            <a:spAutoFit/>
          </a:bodyPr>
          <a:lstStyle/>
          <a:p>
            <a:pPr algn="just"/>
            <a:r>
              <a:rPr lang="en-US" sz="1800" dirty="0">
                <a:latin typeface="Dosis Light" charset="0"/>
              </a:rPr>
              <a:t>	</a:t>
            </a:r>
            <a:endParaRPr lang="en-US" sz="1800" dirty="0" smtClean="0">
              <a:latin typeface="Dosis Light" charset="0"/>
            </a:endParaRPr>
          </a:p>
          <a:p>
            <a:pPr lvl="1" algn="just"/>
            <a:r>
              <a:rPr lang="en-US" sz="1800" dirty="0">
                <a:latin typeface="Dosis Light" charset="0"/>
              </a:rPr>
              <a:t>There are some suggestions and recommendations that should be done to improve the analysis </a:t>
            </a:r>
            <a:r>
              <a:rPr lang="en-US" sz="1800" dirty="0" smtClean="0">
                <a:latin typeface="Dosis Light" charset="0"/>
              </a:rPr>
              <a:t>done </a:t>
            </a:r>
            <a:r>
              <a:rPr lang="en-US" sz="1800" dirty="0">
                <a:latin typeface="Dosis Light" charset="0"/>
              </a:rPr>
              <a:t>which could be: </a:t>
            </a:r>
          </a:p>
          <a:p>
            <a:pPr marL="285750" lvl="1" indent="-285750" algn="just">
              <a:buFont typeface="Wingdings" panose="05000000000000000000" pitchFamily="2" charset="2"/>
              <a:buChar char="Ø"/>
            </a:pPr>
            <a:r>
              <a:rPr lang="en-US" sz="1800" dirty="0" smtClean="0">
                <a:latin typeface="Dosis Light" charset="0"/>
              </a:rPr>
              <a:t>Examine </a:t>
            </a:r>
            <a:r>
              <a:rPr lang="en-US" sz="1800" dirty="0">
                <a:latin typeface="Dosis Light" charset="0"/>
              </a:rPr>
              <a:t>word vector visualizations to see what insights can be learned (word2vec).  </a:t>
            </a:r>
          </a:p>
          <a:p>
            <a:pPr marL="285750" lvl="1" indent="-285750" algn="just">
              <a:buFont typeface="Wingdings" panose="05000000000000000000" pitchFamily="2" charset="2"/>
              <a:buChar char="Ø"/>
            </a:pPr>
            <a:r>
              <a:rPr lang="en-US" sz="1800" dirty="0" smtClean="0">
                <a:latin typeface="Dosis Light" charset="0"/>
              </a:rPr>
              <a:t>Include </a:t>
            </a:r>
            <a:r>
              <a:rPr lang="en-US" sz="1800" dirty="0">
                <a:latin typeface="Dosis Light" charset="0"/>
              </a:rPr>
              <a:t>n-grams in the training set for models and evaluate if accuracy is improved.  </a:t>
            </a:r>
          </a:p>
          <a:p>
            <a:pPr marL="285750" lvl="1" indent="-285750" algn="just">
              <a:buFont typeface="Wingdings" panose="05000000000000000000" pitchFamily="2" charset="2"/>
              <a:buChar char="Ø"/>
            </a:pPr>
            <a:r>
              <a:rPr lang="en-US" sz="1800" dirty="0" smtClean="0">
                <a:latin typeface="Dosis Light" charset="0"/>
              </a:rPr>
              <a:t>Train </a:t>
            </a:r>
            <a:r>
              <a:rPr lang="en-US" sz="1800" dirty="0">
                <a:latin typeface="Dosis Light" charset="0"/>
              </a:rPr>
              <a:t>model to determine sentiment specific to review text (perhaps SVM model with </a:t>
            </a:r>
            <a:r>
              <a:rPr lang="en-US" sz="1800" dirty="0" smtClean="0">
                <a:latin typeface="Dosis Light" charset="0"/>
              </a:rPr>
              <a:t>sparse </a:t>
            </a:r>
            <a:r>
              <a:rPr lang="en-US" sz="1800" dirty="0">
                <a:latin typeface="Dosis Light" charset="0"/>
              </a:rPr>
              <a:t>matrix). Determine if accuracy improves in model and predictions.  </a:t>
            </a:r>
          </a:p>
          <a:p>
            <a:pPr marL="285750" lvl="1" indent="-285750" algn="just">
              <a:buFont typeface="Wingdings" panose="05000000000000000000" pitchFamily="2" charset="2"/>
              <a:buChar char="Ø"/>
            </a:pPr>
            <a:r>
              <a:rPr lang="en-US" sz="1800" dirty="0" smtClean="0">
                <a:latin typeface="Dosis Light" charset="0"/>
              </a:rPr>
              <a:t>Create </a:t>
            </a:r>
            <a:r>
              <a:rPr lang="en-US" sz="1800" dirty="0">
                <a:latin typeface="Dosis Light" charset="0"/>
              </a:rPr>
              <a:t>a custom stop word list to improve model </a:t>
            </a:r>
            <a:r>
              <a:rPr lang="en-US" sz="1800" dirty="0" smtClean="0">
                <a:latin typeface="Dosis Light" charset="0"/>
              </a:rPr>
              <a:t>accuracy.</a:t>
            </a:r>
          </a:p>
          <a:p>
            <a:pPr lvl="1" algn="just"/>
            <a:endParaRPr lang="en-US" sz="1800" dirty="0" smtClean="0">
              <a:latin typeface="Dosis Light" charset="0"/>
            </a:endParaRPr>
          </a:p>
          <a:p>
            <a:pPr marL="285750" indent="-285750" algn="just">
              <a:buFont typeface="Wingdings" pitchFamily="2" charset="2"/>
              <a:buChar char="Ø"/>
            </a:pPr>
            <a:endParaRPr lang="en-US" sz="1800" dirty="0" smtClean="0">
              <a:latin typeface="Dosis Light" charset="0"/>
            </a:endParaRPr>
          </a:p>
          <a:p>
            <a:pPr marL="285750" indent="-285750" algn="just">
              <a:buFont typeface="Wingdings" pitchFamily="2" charset="2"/>
              <a:buChar char="Ø"/>
            </a:pPr>
            <a:endParaRPr lang="en-US" sz="1800" dirty="0">
              <a:latin typeface="Dosis Light"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67249"/>
            <a:ext cx="683561" cy="1008202"/>
          </a:xfrm>
          <a:prstGeom prst="rect">
            <a:avLst/>
          </a:prstGeom>
        </p:spPr>
      </p:pic>
    </p:spTree>
    <p:extLst>
      <p:ext uri="{BB962C8B-B14F-4D97-AF65-F5344CB8AC3E}">
        <p14:creationId xmlns:p14="http://schemas.microsoft.com/office/powerpoint/2010/main" val="261343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smtClean="0">
                <a:solidFill>
                  <a:srgbClr val="80BFB7"/>
                </a:solidFill>
              </a:rPr>
              <a:t>THANK YOU!</a:t>
            </a:r>
            <a:endParaRPr sz="6000" dirty="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38"/>
                                        </p:tgtEl>
                                        <p:attrNameLst>
                                          <p:attrName>style.visibility</p:attrName>
                                        </p:attrNameLst>
                                      </p:cBhvr>
                                      <p:to>
                                        <p:strVal val="visible"/>
                                      </p:to>
                                    </p:set>
                                    <p:animEffect transition="in" filter="fade">
                                      <p:cBhvr>
                                        <p:cTn id="7" dur="500"/>
                                        <p:tgtEl>
                                          <p:spTgt spid="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669105-CB0F-4983-99E6-A80C8B66427F}"/>
              </a:ext>
            </a:extLst>
          </p:cNvPr>
          <p:cNvSpPr txBox="1"/>
          <p:nvPr/>
        </p:nvSpPr>
        <p:spPr>
          <a:xfrm>
            <a:off x="2030252" y="63729"/>
            <a:ext cx="2372530" cy="715581"/>
          </a:xfrm>
          <a:prstGeom prst="rect">
            <a:avLst/>
          </a:prstGeom>
          <a:noFill/>
        </p:spPr>
        <p:txBody>
          <a:bodyPr wrap="square" rtlCol="0" anchor="ctr">
            <a:spAutoFit/>
          </a:bodyPr>
          <a:lstStyle/>
          <a:p>
            <a:pPr algn="r"/>
            <a:r>
              <a:rPr lang="en-US" altLang="ko-KR" sz="4050" spc="450" dirty="0">
                <a:solidFill>
                  <a:schemeClr val="accent1"/>
                </a:solidFill>
                <a:latin typeface="+mj-lt"/>
                <a:cs typeface="Arial" pitchFamily="34" charset="0"/>
              </a:rPr>
              <a:t>Agenda</a:t>
            </a:r>
            <a:r>
              <a:rPr lang="en-US" altLang="ko-KR" sz="4050" spc="450" dirty="0">
                <a:solidFill>
                  <a:schemeClr val="bg1"/>
                </a:solidFill>
                <a:latin typeface="+mj-lt"/>
                <a:cs typeface="Arial" pitchFamily="34" charset="0"/>
              </a:rPr>
              <a:t> </a:t>
            </a:r>
            <a:endParaRPr lang="ko-KR" altLang="en-US" sz="4050" spc="450" dirty="0">
              <a:solidFill>
                <a:schemeClr val="bg1"/>
              </a:solidFill>
              <a:latin typeface="+mj-lt"/>
              <a:cs typeface="Arial" pitchFamily="34" charset="0"/>
            </a:endParaRPr>
          </a:p>
        </p:txBody>
      </p:sp>
      <p:grpSp>
        <p:nvGrpSpPr>
          <p:cNvPr id="30" name="Group 29">
            <a:extLst>
              <a:ext uri="{FF2B5EF4-FFF2-40B4-BE49-F238E27FC236}">
                <a16:creationId xmlns:a16="http://schemas.microsoft.com/office/drawing/2014/main" xmlns="" id="{7140712F-FC83-445F-B944-5EB1E598C9AE}"/>
              </a:ext>
            </a:extLst>
          </p:cNvPr>
          <p:cNvGrpSpPr/>
          <p:nvPr/>
        </p:nvGrpSpPr>
        <p:grpSpPr>
          <a:xfrm>
            <a:off x="5025516" y="755127"/>
            <a:ext cx="3701562" cy="461665"/>
            <a:chOff x="6626470" y="1884559"/>
            <a:chExt cx="4935416" cy="615553"/>
          </a:xfrm>
        </p:grpSpPr>
        <p:sp>
          <p:nvSpPr>
            <p:cNvPr id="10" name="TextBox 9">
              <a:extLst>
                <a:ext uri="{FF2B5EF4-FFF2-40B4-BE49-F238E27FC236}">
                  <a16:creationId xmlns:a16="http://schemas.microsoft.com/office/drawing/2014/main" xmlns="" id="{A38BD834-09E2-46F2-89F6-8B322FC08232}"/>
                </a:ext>
              </a:extLst>
            </p:cNvPr>
            <p:cNvSpPr txBox="1"/>
            <p:nvPr/>
          </p:nvSpPr>
          <p:spPr>
            <a:xfrm>
              <a:off x="7377154" y="1915336"/>
              <a:ext cx="4184732" cy="553997"/>
            </a:xfrm>
            <a:prstGeom prst="rect">
              <a:avLst/>
            </a:prstGeom>
            <a:noFill/>
          </p:spPr>
          <p:txBody>
            <a:bodyPr wrap="square" lIns="81000" rIns="81000" rtlCol="0">
              <a:spAutoFit/>
            </a:bodyPr>
            <a:lstStyle/>
            <a:p>
              <a:r>
                <a:rPr lang="en-US" altLang="ko-KR" sz="2100" b="1" dirty="0" smtClean="0">
                  <a:solidFill>
                    <a:schemeClr val="bg1"/>
                  </a:solidFill>
                  <a:cs typeface="Arial" pitchFamily="34" charset="0"/>
                </a:rPr>
                <a:t>Statement of Problem</a:t>
              </a:r>
              <a:endParaRPr lang="ko-KR" altLang="en-US" sz="2100" b="1" dirty="0">
                <a:solidFill>
                  <a:schemeClr val="bg1"/>
                </a:solidFill>
                <a:cs typeface="Arial" pitchFamily="34" charset="0"/>
              </a:endParaRPr>
            </a:p>
          </p:txBody>
        </p:sp>
        <p:sp>
          <p:nvSpPr>
            <p:cNvPr id="11" name="TextBox 10">
              <a:extLst>
                <a:ext uri="{FF2B5EF4-FFF2-40B4-BE49-F238E27FC236}">
                  <a16:creationId xmlns:a16="http://schemas.microsoft.com/office/drawing/2014/main" xmlns="" id="{D2BB98E8-4C33-44A6-AA84-C24039CCFA6F}"/>
                </a:ext>
              </a:extLst>
            </p:cNvPr>
            <p:cNvSpPr txBox="1"/>
            <p:nvPr/>
          </p:nvSpPr>
          <p:spPr>
            <a:xfrm>
              <a:off x="6626470" y="1884559"/>
              <a:ext cx="981107" cy="615553"/>
            </a:xfrm>
            <a:prstGeom prst="rect">
              <a:avLst/>
            </a:prstGeom>
            <a:noFill/>
          </p:spPr>
          <p:txBody>
            <a:bodyPr wrap="square" lIns="81000" rIns="81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xmlns="" id="{FC34C18B-00FD-416B-BB1A-ADF93EDF3F3B}"/>
              </a:ext>
            </a:extLst>
          </p:cNvPr>
          <p:cNvGrpSpPr/>
          <p:nvPr/>
        </p:nvGrpSpPr>
        <p:grpSpPr>
          <a:xfrm>
            <a:off x="5064104" y="2897448"/>
            <a:ext cx="3759669" cy="461665"/>
            <a:chOff x="6626470" y="3048182"/>
            <a:chExt cx="5012892" cy="615553"/>
          </a:xfrm>
        </p:grpSpPr>
        <p:sp>
          <p:nvSpPr>
            <p:cNvPr id="14" name="TextBox 13">
              <a:extLst>
                <a:ext uri="{FF2B5EF4-FFF2-40B4-BE49-F238E27FC236}">
                  <a16:creationId xmlns:a16="http://schemas.microsoft.com/office/drawing/2014/main" xmlns="" id="{29BF85FC-CB9F-48CC-97AD-24B8EB0149E1}"/>
                </a:ext>
              </a:extLst>
            </p:cNvPr>
            <p:cNvSpPr txBox="1"/>
            <p:nvPr/>
          </p:nvSpPr>
          <p:spPr>
            <a:xfrm>
              <a:off x="7454630" y="3078959"/>
              <a:ext cx="4184732" cy="553997"/>
            </a:xfrm>
            <a:prstGeom prst="rect">
              <a:avLst/>
            </a:prstGeom>
            <a:noFill/>
          </p:spPr>
          <p:txBody>
            <a:bodyPr wrap="square" lIns="81000" rIns="81000" rtlCol="0">
              <a:spAutoFit/>
            </a:bodyPr>
            <a:lstStyle/>
            <a:p>
              <a:r>
                <a:rPr lang="en-US" altLang="ko-KR" sz="2100" b="1" dirty="0" smtClean="0">
                  <a:solidFill>
                    <a:schemeClr val="bg1"/>
                  </a:solidFill>
                  <a:cs typeface="Arial" pitchFamily="34" charset="0"/>
                </a:rPr>
                <a:t>Methodology</a:t>
              </a:r>
              <a:endParaRPr lang="ko-KR" altLang="en-US" sz="2100" b="1" dirty="0">
                <a:solidFill>
                  <a:schemeClr val="bg1"/>
                </a:solidFill>
                <a:cs typeface="Arial" pitchFamily="34" charset="0"/>
              </a:endParaRPr>
            </a:p>
          </p:txBody>
        </p:sp>
        <p:sp>
          <p:nvSpPr>
            <p:cNvPr id="15" name="TextBox 14">
              <a:extLst>
                <a:ext uri="{FF2B5EF4-FFF2-40B4-BE49-F238E27FC236}">
                  <a16:creationId xmlns:a16="http://schemas.microsoft.com/office/drawing/2014/main" xmlns="" id="{E2E1452F-F7C5-4578-B19C-4A14A1B26C8B}"/>
                </a:ext>
              </a:extLst>
            </p:cNvPr>
            <p:cNvSpPr txBox="1"/>
            <p:nvPr/>
          </p:nvSpPr>
          <p:spPr>
            <a:xfrm>
              <a:off x="6626470" y="3048182"/>
              <a:ext cx="981107" cy="615553"/>
            </a:xfrm>
            <a:prstGeom prst="rect">
              <a:avLst/>
            </a:prstGeom>
            <a:noFill/>
          </p:spPr>
          <p:txBody>
            <a:bodyPr wrap="square" lIns="81000" rIns="81000" rtlCol="0">
              <a:spAutoFit/>
            </a:bodyPr>
            <a:lstStyle/>
            <a:p>
              <a:pPr algn="ctr"/>
              <a:r>
                <a:rPr lang="en-US" altLang="ko-KR" sz="2400" b="1" dirty="0" smtClean="0">
                  <a:solidFill>
                    <a:schemeClr val="bg1"/>
                  </a:solidFill>
                  <a:cs typeface="Arial" pitchFamily="34" charset="0"/>
                </a:rPr>
                <a:t>06</a:t>
              </a:r>
              <a:endParaRPr lang="ko-KR" altLang="en-US" sz="2400" b="1" dirty="0">
                <a:solidFill>
                  <a:schemeClr val="bg1"/>
                </a:solidFill>
                <a:cs typeface="Arial" pitchFamily="34" charset="0"/>
              </a:endParaRPr>
            </a:p>
          </p:txBody>
        </p:sp>
      </p:grpSp>
      <p:grpSp>
        <p:nvGrpSpPr>
          <p:cNvPr id="32" name="Group 31">
            <a:extLst>
              <a:ext uri="{FF2B5EF4-FFF2-40B4-BE49-F238E27FC236}">
                <a16:creationId xmlns:a16="http://schemas.microsoft.com/office/drawing/2014/main" xmlns="" id="{60C3BA0C-6C6D-4734-A5DA-5BF5FF9719BC}"/>
              </a:ext>
            </a:extLst>
          </p:cNvPr>
          <p:cNvGrpSpPr/>
          <p:nvPr/>
        </p:nvGrpSpPr>
        <p:grpSpPr>
          <a:xfrm>
            <a:off x="5040526" y="1852936"/>
            <a:ext cx="3889884" cy="632385"/>
            <a:chOff x="6626470" y="4211805"/>
            <a:chExt cx="5012892" cy="1015660"/>
          </a:xfrm>
        </p:grpSpPr>
        <p:sp>
          <p:nvSpPr>
            <p:cNvPr id="18" name="TextBox 17">
              <a:extLst>
                <a:ext uri="{FF2B5EF4-FFF2-40B4-BE49-F238E27FC236}">
                  <a16:creationId xmlns:a16="http://schemas.microsoft.com/office/drawing/2014/main" xmlns="" id="{6F76D16D-BF18-43EF-9AF7-F44F3D563A0E}"/>
                </a:ext>
              </a:extLst>
            </p:cNvPr>
            <p:cNvSpPr txBox="1"/>
            <p:nvPr/>
          </p:nvSpPr>
          <p:spPr>
            <a:xfrm>
              <a:off x="7454630" y="4242580"/>
              <a:ext cx="4184732" cy="984885"/>
            </a:xfrm>
            <a:prstGeom prst="rect">
              <a:avLst/>
            </a:prstGeom>
            <a:noFill/>
          </p:spPr>
          <p:txBody>
            <a:bodyPr wrap="square" lIns="81000" rIns="81000" rtlCol="0">
              <a:spAutoFit/>
            </a:bodyPr>
            <a:lstStyle/>
            <a:p>
              <a:r>
                <a:rPr lang="en-US" altLang="ko-KR" sz="2100" b="1" dirty="0" smtClean="0">
                  <a:solidFill>
                    <a:schemeClr val="bg1"/>
                  </a:solidFill>
                  <a:cs typeface="Arial" pitchFamily="34" charset="0"/>
                </a:rPr>
                <a:t>Importance of Research</a:t>
              </a:r>
              <a:endParaRPr lang="ko-KR" altLang="en-US" sz="2100" b="1" dirty="0">
                <a:solidFill>
                  <a:schemeClr val="bg1"/>
                </a:solidFill>
                <a:cs typeface="Arial" pitchFamily="34" charset="0"/>
              </a:endParaRPr>
            </a:p>
          </p:txBody>
        </p:sp>
        <p:sp>
          <p:nvSpPr>
            <p:cNvPr id="19" name="TextBox 18">
              <a:extLst>
                <a:ext uri="{FF2B5EF4-FFF2-40B4-BE49-F238E27FC236}">
                  <a16:creationId xmlns:a16="http://schemas.microsoft.com/office/drawing/2014/main" xmlns="" id="{D09C452E-68D3-4C74-8A4E-0EBFDEF40F5D}"/>
                </a:ext>
              </a:extLst>
            </p:cNvPr>
            <p:cNvSpPr txBox="1"/>
            <p:nvPr/>
          </p:nvSpPr>
          <p:spPr>
            <a:xfrm>
              <a:off x="6626470" y="4211805"/>
              <a:ext cx="981107" cy="615554"/>
            </a:xfrm>
            <a:prstGeom prst="rect">
              <a:avLst/>
            </a:prstGeom>
            <a:noFill/>
          </p:spPr>
          <p:txBody>
            <a:bodyPr wrap="square" lIns="81000" rIns="81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xmlns="" id="{4E5E848E-A974-439C-AFED-596F42435111}"/>
              </a:ext>
            </a:extLst>
          </p:cNvPr>
          <p:cNvGrpSpPr/>
          <p:nvPr/>
        </p:nvGrpSpPr>
        <p:grpSpPr>
          <a:xfrm>
            <a:off x="5025516" y="190688"/>
            <a:ext cx="3759669" cy="461665"/>
            <a:chOff x="6626470" y="720936"/>
            <a:chExt cx="5012892" cy="615553"/>
          </a:xfrm>
        </p:grpSpPr>
        <p:sp>
          <p:nvSpPr>
            <p:cNvPr id="6" name="TextBox 5">
              <a:extLst>
                <a:ext uri="{FF2B5EF4-FFF2-40B4-BE49-F238E27FC236}">
                  <a16:creationId xmlns:a16="http://schemas.microsoft.com/office/drawing/2014/main" xmlns="" id="{B07582D1-C7E7-41E1-BF7A-D9460BAE7556}"/>
                </a:ext>
              </a:extLst>
            </p:cNvPr>
            <p:cNvSpPr txBox="1"/>
            <p:nvPr/>
          </p:nvSpPr>
          <p:spPr>
            <a:xfrm>
              <a:off x="7454630" y="736325"/>
              <a:ext cx="4184732" cy="553997"/>
            </a:xfrm>
            <a:prstGeom prst="rect">
              <a:avLst/>
            </a:prstGeom>
            <a:noFill/>
          </p:spPr>
          <p:txBody>
            <a:bodyPr wrap="square" lIns="81000" rIns="81000" rtlCol="0" anchor="ctr">
              <a:spAutoFit/>
            </a:bodyPr>
            <a:lstStyle/>
            <a:p>
              <a:r>
                <a:rPr lang="en-US" altLang="ko-KR" sz="2100" b="1" dirty="0" smtClean="0">
                  <a:solidFill>
                    <a:schemeClr val="bg1"/>
                  </a:solidFill>
                  <a:cs typeface="Arial" pitchFamily="34" charset="0"/>
                </a:rPr>
                <a:t>Introduction</a:t>
              </a:r>
              <a:endParaRPr lang="ko-KR" altLang="en-US" sz="2100" b="1" dirty="0">
                <a:solidFill>
                  <a:schemeClr val="bg1"/>
                </a:solidFill>
                <a:cs typeface="Arial" pitchFamily="34" charset="0"/>
              </a:endParaRPr>
            </a:p>
          </p:txBody>
        </p:sp>
        <p:sp>
          <p:nvSpPr>
            <p:cNvPr id="7" name="TextBox 6">
              <a:extLst>
                <a:ext uri="{FF2B5EF4-FFF2-40B4-BE49-F238E27FC236}">
                  <a16:creationId xmlns:a16="http://schemas.microsoft.com/office/drawing/2014/main" xmlns="" id="{89D53A5A-B18B-4EDC-BA10-843AF3775AB4}"/>
                </a:ext>
              </a:extLst>
            </p:cNvPr>
            <p:cNvSpPr txBox="1"/>
            <p:nvPr/>
          </p:nvSpPr>
          <p:spPr>
            <a:xfrm>
              <a:off x="6626470" y="720936"/>
              <a:ext cx="981107" cy="615553"/>
            </a:xfrm>
            <a:prstGeom prst="rect">
              <a:avLst/>
            </a:prstGeom>
            <a:noFill/>
          </p:spPr>
          <p:txBody>
            <a:bodyPr wrap="square" lIns="81000" rIns="81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xmlns="" id="{60C3BA0C-6C6D-4734-A5DA-5BF5FF9719BC}"/>
              </a:ext>
            </a:extLst>
          </p:cNvPr>
          <p:cNvGrpSpPr/>
          <p:nvPr/>
        </p:nvGrpSpPr>
        <p:grpSpPr>
          <a:xfrm>
            <a:off x="5069101" y="2385946"/>
            <a:ext cx="3759669" cy="461665"/>
            <a:chOff x="6626470" y="4211805"/>
            <a:chExt cx="5012892" cy="615554"/>
          </a:xfrm>
        </p:grpSpPr>
        <p:sp>
          <p:nvSpPr>
            <p:cNvPr id="21" name="TextBox 20">
              <a:extLst>
                <a:ext uri="{FF2B5EF4-FFF2-40B4-BE49-F238E27FC236}">
                  <a16:creationId xmlns:a16="http://schemas.microsoft.com/office/drawing/2014/main" xmlns="" id="{6F76D16D-BF18-43EF-9AF7-F44F3D563A0E}"/>
                </a:ext>
              </a:extLst>
            </p:cNvPr>
            <p:cNvSpPr txBox="1"/>
            <p:nvPr/>
          </p:nvSpPr>
          <p:spPr>
            <a:xfrm>
              <a:off x="7454630" y="4242582"/>
              <a:ext cx="4184732" cy="553998"/>
            </a:xfrm>
            <a:prstGeom prst="rect">
              <a:avLst/>
            </a:prstGeom>
            <a:noFill/>
          </p:spPr>
          <p:txBody>
            <a:bodyPr wrap="square" lIns="81000" rIns="81000" rtlCol="0">
              <a:spAutoFit/>
            </a:bodyPr>
            <a:lstStyle/>
            <a:p>
              <a:r>
                <a:rPr lang="en-US" altLang="ko-KR" sz="2100" b="1" dirty="0" smtClean="0">
                  <a:solidFill>
                    <a:schemeClr val="bg1"/>
                  </a:solidFill>
                  <a:cs typeface="Arial" pitchFamily="34" charset="0"/>
                </a:rPr>
                <a:t>Related works</a:t>
              </a:r>
              <a:endParaRPr lang="ko-KR" altLang="en-US" sz="2100" b="1" dirty="0">
                <a:solidFill>
                  <a:schemeClr val="bg1"/>
                </a:solidFill>
                <a:cs typeface="Arial" pitchFamily="34" charset="0"/>
              </a:endParaRPr>
            </a:p>
          </p:txBody>
        </p:sp>
        <p:sp>
          <p:nvSpPr>
            <p:cNvPr id="22" name="TextBox 21">
              <a:extLst>
                <a:ext uri="{FF2B5EF4-FFF2-40B4-BE49-F238E27FC236}">
                  <a16:creationId xmlns:a16="http://schemas.microsoft.com/office/drawing/2014/main" xmlns="" id="{D09C452E-68D3-4C74-8A4E-0EBFDEF40F5D}"/>
                </a:ext>
              </a:extLst>
            </p:cNvPr>
            <p:cNvSpPr txBox="1"/>
            <p:nvPr/>
          </p:nvSpPr>
          <p:spPr>
            <a:xfrm>
              <a:off x="6626470" y="4211805"/>
              <a:ext cx="981107" cy="615554"/>
            </a:xfrm>
            <a:prstGeom prst="rect">
              <a:avLst/>
            </a:prstGeom>
            <a:noFill/>
          </p:spPr>
          <p:txBody>
            <a:bodyPr wrap="square" lIns="81000" rIns="81000" rtlCol="0">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grpSp>
      <p:grpSp>
        <p:nvGrpSpPr>
          <p:cNvPr id="26" name="Group 25">
            <a:extLst>
              <a:ext uri="{FF2B5EF4-FFF2-40B4-BE49-F238E27FC236}">
                <a16:creationId xmlns:a16="http://schemas.microsoft.com/office/drawing/2014/main" xmlns="" id="{FC34C18B-00FD-416B-BB1A-ADF93EDF3F3B}"/>
              </a:ext>
            </a:extLst>
          </p:cNvPr>
          <p:cNvGrpSpPr/>
          <p:nvPr/>
        </p:nvGrpSpPr>
        <p:grpSpPr>
          <a:xfrm>
            <a:off x="5029087" y="1245891"/>
            <a:ext cx="3759669" cy="461665"/>
            <a:chOff x="6626470" y="3048182"/>
            <a:chExt cx="5012892" cy="615553"/>
          </a:xfrm>
        </p:grpSpPr>
        <p:sp>
          <p:nvSpPr>
            <p:cNvPr id="27" name="TextBox 26">
              <a:extLst>
                <a:ext uri="{FF2B5EF4-FFF2-40B4-BE49-F238E27FC236}">
                  <a16:creationId xmlns:a16="http://schemas.microsoft.com/office/drawing/2014/main" xmlns="" id="{29BF85FC-CB9F-48CC-97AD-24B8EB0149E1}"/>
                </a:ext>
              </a:extLst>
            </p:cNvPr>
            <p:cNvSpPr txBox="1"/>
            <p:nvPr/>
          </p:nvSpPr>
          <p:spPr>
            <a:xfrm>
              <a:off x="7454630" y="3078959"/>
              <a:ext cx="4184732" cy="553997"/>
            </a:xfrm>
            <a:prstGeom prst="rect">
              <a:avLst/>
            </a:prstGeom>
            <a:noFill/>
          </p:spPr>
          <p:txBody>
            <a:bodyPr wrap="square" lIns="81000" rIns="81000" rtlCol="0">
              <a:spAutoFit/>
            </a:bodyPr>
            <a:lstStyle/>
            <a:p>
              <a:r>
                <a:rPr lang="en-US" altLang="ko-KR" sz="2100" b="1" dirty="0" smtClean="0">
                  <a:solidFill>
                    <a:schemeClr val="bg1"/>
                  </a:solidFill>
                  <a:cs typeface="Arial" pitchFamily="34" charset="0"/>
                </a:rPr>
                <a:t>Aims and Objectives</a:t>
              </a:r>
              <a:endParaRPr lang="ko-KR" altLang="en-US" sz="2100" b="1" dirty="0">
                <a:solidFill>
                  <a:schemeClr val="bg1"/>
                </a:solidFill>
                <a:cs typeface="Arial" pitchFamily="34" charset="0"/>
              </a:endParaRPr>
            </a:p>
          </p:txBody>
        </p:sp>
        <p:sp>
          <p:nvSpPr>
            <p:cNvPr id="28" name="TextBox 27">
              <a:extLst>
                <a:ext uri="{FF2B5EF4-FFF2-40B4-BE49-F238E27FC236}">
                  <a16:creationId xmlns:a16="http://schemas.microsoft.com/office/drawing/2014/main" xmlns="" id="{E2E1452F-F7C5-4578-B19C-4A14A1B26C8B}"/>
                </a:ext>
              </a:extLst>
            </p:cNvPr>
            <p:cNvSpPr txBox="1"/>
            <p:nvPr/>
          </p:nvSpPr>
          <p:spPr>
            <a:xfrm>
              <a:off x="6626470" y="3048182"/>
              <a:ext cx="981107" cy="615553"/>
            </a:xfrm>
            <a:prstGeom prst="rect">
              <a:avLst/>
            </a:prstGeom>
            <a:noFill/>
          </p:spPr>
          <p:txBody>
            <a:bodyPr wrap="square" lIns="81000" rIns="81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xmlns="" id="{FC34C18B-00FD-416B-BB1A-ADF93EDF3F3B}"/>
              </a:ext>
            </a:extLst>
          </p:cNvPr>
          <p:cNvGrpSpPr/>
          <p:nvPr/>
        </p:nvGrpSpPr>
        <p:grpSpPr>
          <a:xfrm>
            <a:off x="5064104" y="3490571"/>
            <a:ext cx="3759669" cy="461665"/>
            <a:chOff x="6626470" y="3048182"/>
            <a:chExt cx="5012892" cy="615553"/>
          </a:xfrm>
        </p:grpSpPr>
        <p:sp>
          <p:nvSpPr>
            <p:cNvPr id="34" name="TextBox 33">
              <a:extLst>
                <a:ext uri="{FF2B5EF4-FFF2-40B4-BE49-F238E27FC236}">
                  <a16:creationId xmlns:a16="http://schemas.microsoft.com/office/drawing/2014/main" xmlns="" id="{29BF85FC-CB9F-48CC-97AD-24B8EB0149E1}"/>
                </a:ext>
              </a:extLst>
            </p:cNvPr>
            <p:cNvSpPr txBox="1"/>
            <p:nvPr/>
          </p:nvSpPr>
          <p:spPr>
            <a:xfrm>
              <a:off x="7454630" y="3078959"/>
              <a:ext cx="4184732" cy="553997"/>
            </a:xfrm>
            <a:prstGeom prst="rect">
              <a:avLst/>
            </a:prstGeom>
            <a:noFill/>
          </p:spPr>
          <p:txBody>
            <a:bodyPr wrap="square" lIns="81000" rIns="81000" rtlCol="0">
              <a:spAutoFit/>
            </a:bodyPr>
            <a:lstStyle/>
            <a:p>
              <a:r>
                <a:rPr lang="en-US" altLang="ko-KR" sz="2100" b="1" dirty="0" smtClean="0">
                  <a:solidFill>
                    <a:schemeClr val="bg1"/>
                  </a:solidFill>
                  <a:cs typeface="Arial" pitchFamily="34" charset="0"/>
                </a:rPr>
                <a:t>Finds and Discussions </a:t>
              </a:r>
              <a:endParaRPr lang="ko-KR" altLang="en-US" sz="2100" b="1" dirty="0">
                <a:solidFill>
                  <a:schemeClr val="bg1"/>
                </a:solidFill>
                <a:cs typeface="Arial" pitchFamily="34" charset="0"/>
              </a:endParaRPr>
            </a:p>
          </p:txBody>
        </p:sp>
        <p:sp>
          <p:nvSpPr>
            <p:cNvPr id="35" name="TextBox 34">
              <a:extLst>
                <a:ext uri="{FF2B5EF4-FFF2-40B4-BE49-F238E27FC236}">
                  <a16:creationId xmlns:a16="http://schemas.microsoft.com/office/drawing/2014/main" xmlns="" id="{E2E1452F-F7C5-4578-B19C-4A14A1B26C8B}"/>
                </a:ext>
              </a:extLst>
            </p:cNvPr>
            <p:cNvSpPr txBox="1"/>
            <p:nvPr/>
          </p:nvSpPr>
          <p:spPr>
            <a:xfrm>
              <a:off x="6626470" y="3048182"/>
              <a:ext cx="981107" cy="615553"/>
            </a:xfrm>
            <a:prstGeom prst="rect">
              <a:avLst/>
            </a:prstGeom>
            <a:noFill/>
          </p:spPr>
          <p:txBody>
            <a:bodyPr wrap="square" lIns="81000" rIns="81000" rtlCol="0">
              <a:spAutoFit/>
            </a:bodyPr>
            <a:lstStyle/>
            <a:p>
              <a:pPr algn="ctr"/>
              <a:r>
                <a:rPr lang="en-US" altLang="ko-KR" sz="2400" b="1" dirty="0" smtClean="0">
                  <a:solidFill>
                    <a:schemeClr val="bg1"/>
                  </a:solidFill>
                  <a:cs typeface="Arial" pitchFamily="34" charset="0"/>
                </a:rPr>
                <a:t>07</a:t>
              </a:r>
              <a:endParaRPr lang="ko-KR" altLang="en-US" sz="2400" b="1" dirty="0">
                <a:solidFill>
                  <a:schemeClr val="bg1"/>
                </a:solidFill>
                <a:cs typeface="Arial" pitchFamily="34" charset="0"/>
              </a:endParaRPr>
            </a:p>
          </p:txBody>
        </p:sp>
      </p:grpSp>
      <p:grpSp>
        <p:nvGrpSpPr>
          <p:cNvPr id="36" name="Group 35">
            <a:extLst>
              <a:ext uri="{FF2B5EF4-FFF2-40B4-BE49-F238E27FC236}">
                <a16:creationId xmlns:a16="http://schemas.microsoft.com/office/drawing/2014/main" xmlns="" id="{FC34C18B-00FD-416B-BB1A-ADF93EDF3F3B}"/>
              </a:ext>
            </a:extLst>
          </p:cNvPr>
          <p:cNvGrpSpPr/>
          <p:nvPr/>
        </p:nvGrpSpPr>
        <p:grpSpPr>
          <a:xfrm>
            <a:off x="5064104" y="3952235"/>
            <a:ext cx="3759669" cy="461665"/>
            <a:chOff x="6626470" y="3048182"/>
            <a:chExt cx="5012892" cy="615553"/>
          </a:xfrm>
        </p:grpSpPr>
        <p:sp>
          <p:nvSpPr>
            <p:cNvPr id="37" name="TextBox 36">
              <a:extLst>
                <a:ext uri="{FF2B5EF4-FFF2-40B4-BE49-F238E27FC236}">
                  <a16:creationId xmlns:a16="http://schemas.microsoft.com/office/drawing/2014/main" xmlns="" id="{29BF85FC-CB9F-48CC-97AD-24B8EB0149E1}"/>
                </a:ext>
              </a:extLst>
            </p:cNvPr>
            <p:cNvSpPr txBox="1"/>
            <p:nvPr/>
          </p:nvSpPr>
          <p:spPr>
            <a:xfrm>
              <a:off x="7454630" y="3078959"/>
              <a:ext cx="4184732" cy="553997"/>
            </a:xfrm>
            <a:prstGeom prst="rect">
              <a:avLst/>
            </a:prstGeom>
            <a:noFill/>
          </p:spPr>
          <p:txBody>
            <a:bodyPr wrap="square" lIns="81000" rIns="81000" rtlCol="0">
              <a:spAutoFit/>
            </a:bodyPr>
            <a:lstStyle/>
            <a:p>
              <a:r>
                <a:rPr lang="en-US" altLang="ko-KR" sz="2100" b="1" dirty="0" smtClean="0">
                  <a:solidFill>
                    <a:schemeClr val="bg1"/>
                  </a:solidFill>
                  <a:cs typeface="Arial" pitchFamily="34" charset="0"/>
                </a:rPr>
                <a:t>Recommendation  </a:t>
              </a:r>
              <a:endParaRPr lang="ko-KR" altLang="en-US" sz="2100" b="1" dirty="0">
                <a:solidFill>
                  <a:schemeClr val="bg1"/>
                </a:solidFill>
                <a:cs typeface="Arial" pitchFamily="34" charset="0"/>
              </a:endParaRPr>
            </a:p>
          </p:txBody>
        </p:sp>
        <p:sp>
          <p:nvSpPr>
            <p:cNvPr id="38" name="TextBox 37">
              <a:extLst>
                <a:ext uri="{FF2B5EF4-FFF2-40B4-BE49-F238E27FC236}">
                  <a16:creationId xmlns:a16="http://schemas.microsoft.com/office/drawing/2014/main" xmlns="" id="{E2E1452F-F7C5-4578-B19C-4A14A1B26C8B}"/>
                </a:ext>
              </a:extLst>
            </p:cNvPr>
            <p:cNvSpPr txBox="1"/>
            <p:nvPr/>
          </p:nvSpPr>
          <p:spPr>
            <a:xfrm>
              <a:off x="6626470" y="3048182"/>
              <a:ext cx="981107" cy="615553"/>
            </a:xfrm>
            <a:prstGeom prst="rect">
              <a:avLst/>
            </a:prstGeom>
            <a:noFill/>
          </p:spPr>
          <p:txBody>
            <a:bodyPr wrap="square" lIns="81000" rIns="81000" rtlCol="0">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1763376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INTRODUCTION</a:t>
            </a:r>
            <a:endParaRPr dirty="0"/>
          </a:p>
        </p:txBody>
      </p:sp>
      <p:sp>
        <p:nvSpPr>
          <p:cNvPr id="3" name="Text Placeholder 2"/>
          <p:cNvSpPr>
            <a:spLocks noGrp="1"/>
          </p:cNvSpPr>
          <p:nvPr>
            <p:ph type="body" idx="1"/>
          </p:nvPr>
        </p:nvSpPr>
        <p:spPr/>
        <p:txBody>
          <a:bodyPr/>
          <a:lstStyle/>
          <a:p>
            <a:pPr algn="just">
              <a:buClr>
                <a:schemeClr val="tx1"/>
              </a:buClr>
              <a:buFont typeface="Wingdings" panose="05000000000000000000" pitchFamily="2" charset="2"/>
              <a:buChar char="Ø"/>
            </a:pPr>
            <a:r>
              <a:rPr lang="en-US" dirty="0">
                <a:solidFill>
                  <a:schemeClr val="tx1">
                    <a:lumMod val="65000"/>
                    <a:lumOff val="35000"/>
                  </a:schemeClr>
                </a:solidFill>
                <a:latin typeface="Dosis Light" charset="0"/>
              </a:rPr>
              <a:t>Sentiment analysis is an approach to natural language </a:t>
            </a:r>
            <a:r>
              <a:rPr lang="en-US" dirty="0" smtClean="0">
                <a:solidFill>
                  <a:schemeClr val="tx1">
                    <a:lumMod val="65000"/>
                    <a:lumOff val="35000"/>
                  </a:schemeClr>
                </a:solidFill>
                <a:latin typeface="Dosis Light" charset="0"/>
              </a:rPr>
              <a:t>processing (NLP</a:t>
            </a:r>
            <a:r>
              <a:rPr lang="en-US" dirty="0">
                <a:solidFill>
                  <a:schemeClr val="tx1">
                    <a:lumMod val="65000"/>
                    <a:lumOff val="35000"/>
                  </a:schemeClr>
                </a:solidFill>
                <a:latin typeface="Dosis Light" charset="0"/>
              </a:rPr>
              <a:t>) that identifies the </a:t>
            </a:r>
            <a:r>
              <a:rPr lang="en-US" dirty="0" smtClean="0">
                <a:solidFill>
                  <a:schemeClr val="tx1">
                    <a:lumMod val="65000"/>
                    <a:lumOff val="35000"/>
                  </a:schemeClr>
                </a:solidFill>
                <a:latin typeface="Dosis Light" charset="0"/>
              </a:rPr>
              <a:t>emotional </a:t>
            </a:r>
            <a:r>
              <a:rPr lang="en-US" dirty="0">
                <a:solidFill>
                  <a:schemeClr val="tx1">
                    <a:lumMod val="65000"/>
                    <a:lumOff val="35000"/>
                  </a:schemeClr>
                </a:solidFill>
                <a:latin typeface="Dosis Light" charset="0"/>
              </a:rPr>
              <a:t>tone behind a body of the text. </a:t>
            </a:r>
            <a:endParaRPr lang="en-US" dirty="0" smtClean="0">
              <a:solidFill>
                <a:schemeClr val="tx1">
                  <a:lumMod val="65000"/>
                  <a:lumOff val="35000"/>
                </a:schemeClr>
              </a:solidFill>
              <a:latin typeface="Dosis Light" charset="0"/>
            </a:endParaRPr>
          </a:p>
          <a:p>
            <a:pPr algn="just">
              <a:buClr>
                <a:schemeClr val="tx1"/>
              </a:buClr>
              <a:buFont typeface="Wingdings" panose="05000000000000000000" pitchFamily="2" charset="2"/>
              <a:buChar char="Ø"/>
            </a:pPr>
            <a:r>
              <a:rPr lang="en-US" dirty="0" smtClean="0">
                <a:solidFill>
                  <a:schemeClr val="tx1">
                    <a:lumMod val="65000"/>
                    <a:lumOff val="35000"/>
                  </a:schemeClr>
                </a:solidFill>
                <a:latin typeface="Dosis Light" charset="0"/>
              </a:rPr>
              <a:t>This </a:t>
            </a:r>
            <a:r>
              <a:rPr lang="en-US" dirty="0">
                <a:solidFill>
                  <a:schemeClr val="tx1">
                    <a:lumMod val="65000"/>
                    <a:lumOff val="35000"/>
                  </a:schemeClr>
                </a:solidFill>
                <a:latin typeface="Dosis Light" charset="0"/>
              </a:rPr>
              <a:t>is a popular way for organizations to determine and </a:t>
            </a:r>
            <a:r>
              <a:rPr lang="en-US" dirty="0" smtClean="0">
                <a:solidFill>
                  <a:schemeClr val="tx1">
                    <a:lumMod val="65000"/>
                    <a:lumOff val="35000"/>
                  </a:schemeClr>
                </a:solidFill>
                <a:latin typeface="Dosis Light" charset="0"/>
              </a:rPr>
              <a:t>categorize </a:t>
            </a:r>
            <a:r>
              <a:rPr lang="en-US" dirty="0">
                <a:solidFill>
                  <a:schemeClr val="tx1">
                    <a:lumMod val="65000"/>
                    <a:lumOff val="35000"/>
                  </a:schemeClr>
                </a:solidFill>
                <a:latin typeface="Dosis Light" charset="0"/>
              </a:rPr>
              <a:t>opinions about a product, service, or idea. </a:t>
            </a:r>
            <a:endParaRPr lang="en-US" dirty="0" smtClean="0">
              <a:solidFill>
                <a:schemeClr val="tx1">
                  <a:lumMod val="65000"/>
                  <a:lumOff val="35000"/>
                </a:schemeClr>
              </a:solidFill>
              <a:latin typeface="Dosis Light" charset="0"/>
            </a:endParaRPr>
          </a:p>
        </p:txBody>
      </p:sp>
      <p:sp>
        <p:nvSpPr>
          <p:cNvPr id="3844" name="Google Shape;3844;p14"/>
          <p:cNvSpPr txBox="1">
            <a:spLocks noGrp="1"/>
          </p:cNvSpPr>
          <p:nvPr>
            <p:ph type="body" idx="2"/>
          </p:nvPr>
        </p:nvSpPr>
        <p:spPr>
          <a:prstGeom prst="rect">
            <a:avLst/>
          </a:prstGeom>
        </p:spPr>
        <p:txBody>
          <a:bodyPr spcFirstLastPara="1" wrap="square" lIns="91425" tIns="91425" rIns="91425" bIns="91425" anchor="t" anchorCtr="0">
            <a:noAutofit/>
          </a:bodyPr>
          <a:lstStyle/>
          <a:p>
            <a:pPr marL="0" indent="0">
              <a:spcBef>
                <a:spcPts val="1000"/>
              </a:spcBef>
              <a:spcAft>
                <a:spcPts val="1000"/>
              </a:spcAft>
              <a:buNone/>
            </a:pPr>
            <a:r>
              <a:rPr lang="en-US" sz="3600" dirty="0" smtClean="0">
                <a:solidFill>
                  <a:srgbClr val="0B87A1"/>
                </a:solidFill>
              </a:rPr>
              <a:t>		</a:t>
            </a:r>
          </a:p>
          <a:p>
            <a:pPr marL="0" indent="0">
              <a:spcBef>
                <a:spcPts val="1000"/>
              </a:spcBef>
              <a:spcAft>
                <a:spcPts val="1000"/>
              </a:spcAft>
              <a:buNone/>
            </a:pPr>
            <a:r>
              <a:rPr lang="en-US" sz="3600" b="1" dirty="0">
                <a:solidFill>
                  <a:srgbClr val="0B87A1"/>
                </a:solidFill>
              </a:rPr>
              <a:t> </a:t>
            </a:r>
            <a:r>
              <a:rPr lang="en-US" sz="3600" b="1" dirty="0" smtClean="0">
                <a:solidFill>
                  <a:srgbClr val="0B87A1"/>
                </a:solidFill>
              </a:rPr>
              <a:t>      	</a:t>
            </a:r>
            <a:endParaRPr sz="1600" dirty="0">
              <a:solidFill>
                <a:srgbClr val="0B87A1"/>
              </a:solidFill>
            </a:endParaRPr>
          </a:p>
        </p:txBody>
      </p:sp>
      <p:sp>
        <p:nvSpPr>
          <p:cNvPr id="3845" name="Google Shape;3845;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6" name="TextBox 5"/>
          <p:cNvSpPr txBox="1"/>
          <p:nvPr/>
        </p:nvSpPr>
        <p:spPr>
          <a:xfrm>
            <a:off x="762000" y="4095750"/>
            <a:ext cx="6629400" cy="307777"/>
          </a:xfrm>
          <a:prstGeom prst="rect">
            <a:avLst/>
          </a:prstGeom>
          <a:noFill/>
        </p:spPr>
        <p:txBody>
          <a:bodyPr wrap="square" rtlCol="0">
            <a:spAutoFit/>
          </a:bodyPr>
          <a:lstStyle/>
          <a:p>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88" t="20371" b="4074"/>
          <a:stretch/>
        </p:blipFill>
        <p:spPr>
          <a:xfrm>
            <a:off x="4038600" y="1748401"/>
            <a:ext cx="3352800" cy="2971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3020" y="739375"/>
            <a:ext cx="975360" cy="975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448668"/>
            <a:ext cx="6761100" cy="857400"/>
          </a:xfrm>
          <a:prstGeom prst="rect">
            <a:avLst/>
          </a:prstGeom>
        </p:spPr>
        <p:txBody>
          <a:bodyPr spcFirstLastPara="1" wrap="square" lIns="91425" tIns="91425" rIns="91425" bIns="91425" anchor="b" anchorCtr="0">
            <a:noAutofit/>
          </a:bodyPr>
          <a:lstStyle/>
          <a:p>
            <a:pPr lvl="0"/>
            <a:r>
              <a:rPr lang="en-US" dirty="0" smtClean="0"/>
              <a:t>STATEMENT OF PROBLEM</a:t>
            </a:r>
            <a:endParaRPr dirty="0"/>
          </a:p>
        </p:txBody>
      </p:sp>
      <p:sp>
        <p:nvSpPr>
          <p:cNvPr id="3844" name="Google Shape;3844;p14"/>
          <p:cNvSpPr txBox="1">
            <a:spLocks noGrp="1"/>
          </p:cNvSpPr>
          <p:nvPr>
            <p:ph type="body" idx="2"/>
          </p:nvPr>
        </p:nvSpPr>
        <p:spPr>
          <a:xfrm>
            <a:off x="718300" y="3028952"/>
            <a:ext cx="6761100" cy="855802"/>
          </a:xfrm>
          <a:prstGeom prst="rect">
            <a:avLst/>
          </a:prstGeom>
        </p:spPr>
        <p:txBody>
          <a:bodyPr spcFirstLastPara="1" wrap="square" lIns="91425" tIns="91425" rIns="91425" bIns="91425" anchor="t" anchorCtr="0">
            <a:noAutofit/>
          </a:bodyPr>
          <a:lstStyle/>
          <a:p>
            <a:pPr marL="0" indent="0">
              <a:spcBef>
                <a:spcPts val="1000"/>
              </a:spcBef>
              <a:spcAft>
                <a:spcPts val="1000"/>
              </a:spcAft>
              <a:buNone/>
            </a:pPr>
            <a:r>
              <a:rPr lang="en-US" sz="3600" dirty="0" smtClean="0">
                <a:solidFill>
                  <a:srgbClr val="0B87A1"/>
                </a:solidFill>
              </a:rPr>
              <a:t>		</a:t>
            </a:r>
          </a:p>
          <a:p>
            <a:pPr marL="0" indent="0">
              <a:spcBef>
                <a:spcPts val="1000"/>
              </a:spcBef>
              <a:spcAft>
                <a:spcPts val="1000"/>
              </a:spcAft>
              <a:buNone/>
            </a:pPr>
            <a:r>
              <a:rPr lang="en-US" sz="3600" b="1" dirty="0">
                <a:solidFill>
                  <a:srgbClr val="0B87A1"/>
                </a:solidFill>
              </a:rPr>
              <a:t> </a:t>
            </a:r>
            <a:r>
              <a:rPr lang="en-US" sz="3600" b="1" dirty="0" smtClean="0">
                <a:solidFill>
                  <a:srgbClr val="0B87A1"/>
                </a:solidFill>
              </a:rPr>
              <a:t>      	</a:t>
            </a:r>
            <a:endParaRPr sz="16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3" name="Text Placeholder 2"/>
          <p:cNvSpPr>
            <a:spLocks noGrp="1"/>
          </p:cNvSpPr>
          <p:nvPr>
            <p:ph type="body" idx="1"/>
          </p:nvPr>
        </p:nvSpPr>
        <p:spPr>
          <a:xfrm>
            <a:off x="304800" y="1200150"/>
            <a:ext cx="7159360" cy="3943349"/>
          </a:xfrm>
        </p:spPr>
        <p:txBody>
          <a:bodyPr/>
          <a:lstStyle/>
          <a:p>
            <a:pPr algn="just">
              <a:buClr>
                <a:schemeClr val="tx1"/>
              </a:buClr>
              <a:buFont typeface="Wingdings" panose="05000000000000000000" pitchFamily="2" charset="2"/>
              <a:buChar char="Ø"/>
            </a:pPr>
            <a:r>
              <a:rPr lang="en-US" dirty="0" err="1">
                <a:solidFill>
                  <a:schemeClr val="tx1"/>
                </a:solidFill>
                <a:latin typeface="Dosis Light" charset="0"/>
              </a:rPr>
              <a:t>OPay</a:t>
            </a:r>
            <a:r>
              <a:rPr lang="en-US" dirty="0">
                <a:solidFill>
                  <a:schemeClr val="tx1"/>
                </a:solidFill>
                <a:latin typeface="Dosis Light" charset="0"/>
              </a:rPr>
              <a:t> emergency has brought Nigeria's </a:t>
            </a:r>
            <a:r>
              <a:rPr lang="en-US" dirty="0" err="1">
                <a:solidFill>
                  <a:schemeClr val="tx1"/>
                </a:solidFill>
                <a:latin typeface="Dosis Light" charset="0"/>
              </a:rPr>
              <a:t>fintech</a:t>
            </a:r>
            <a:r>
              <a:rPr lang="en-US" dirty="0">
                <a:solidFill>
                  <a:schemeClr val="tx1"/>
                </a:solidFill>
                <a:latin typeface="Dosis Light" charset="0"/>
              </a:rPr>
              <a:t> market a new definition of being a one-stop </a:t>
            </a:r>
            <a:r>
              <a:rPr lang="en-US" dirty="0" smtClean="0">
                <a:solidFill>
                  <a:schemeClr val="tx1"/>
                </a:solidFill>
                <a:latin typeface="Dosis Light" charset="0"/>
              </a:rPr>
              <a:t>mobile </a:t>
            </a:r>
            <a:r>
              <a:rPr lang="en-US" dirty="0">
                <a:solidFill>
                  <a:schemeClr val="tx1"/>
                </a:solidFill>
                <a:latin typeface="Dosis Light" charset="0"/>
              </a:rPr>
              <a:t>platform for payment, transportation, food &amp; grocery delivery, and other important services </a:t>
            </a:r>
            <a:r>
              <a:rPr lang="en-US" dirty="0" smtClean="0">
                <a:solidFill>
                  <a:schemeClr val="tx1"/>
                </a:solidFill>
                <a:latin typeface="Dosis Light" charset="0"/>
              </a:rPr>
              <a:t>in </a:t>
            </a:r>
            <a:r>
              <a:rPr lang="en-US" dirty="0">
                <a:solidFill>
                  <a:schemeClr val="tx1"/>
                </a:solidFill>
                <a:latin typeface="Dosis Light" charset="0"/>
              </a:rPr>
              <a:t>daily life. Millions of users rely on </a:t>
            </a:r>
            <a:r>
              <a:rPr lang="en-US" dirty="0" err="1">
                <a:solidFill>
                  <a:schemeClr val="tx1"/>
                </a:solidFill>
                <a:latin typeface="Dosis Light" charset="0"/>
              </a:rPr>
              <a:t>OPay</a:t>
            </a:r>
            <a:r>
              <a:rPr lang="en-US" dirty="0">
                <a:solidFill>
                  <a:schemeClr val="tx1"/>
                </a:solidFill>
                <a:latin typeface="Dosis Light" charset="0"/>
              </a:rPr>
              <a:t> to send and receive money every day, pay bills, and </a:t>
            </a:r>
            <a:r>
              <a:rPr lang="en-US" dirty="0" smtClean="0">
                <a:solidFill>
                  <a:schemeClr val="tx1"/>
                </a:solidFill>
                <a:latin typeface="Dosis Light" charset="0"/>
              </a:rPr>
              <a:t>order </a:t>
            </a:r>
            <a:r>
              <a:rPr lang="en-US" dirty="0">
                <a:solidFill>
                  <a:schemeClr val="tx1"/>
                </a:solidFill>
                <a:latin typeface="Dosis Light" charset="0"/>
              </a:rPr>
              <a:t>food and grocery. </a:t>
            </a:r>
            <a:r>
              <a:rPr lang="en-US" dirty="0" err="1">
                <a:solidFill>
                  <a:schemeClr val="tx1"/>
                </a:solidFill>
                <a:latin typeface="Dosis Light" charset="0"/>
              </a:rPr>
              <a:t>Opay</a:t>
            </a:r>
            <a:r>
              <a:rPr lang="en-US" dirty="0">
                <a:solidFill>
                  <a:schemeClr val="tx1"/>
                </a:solidFill>
                <a:latin typeface="Dosis Light" charset="0"/>
              </a:rPr>
              <a:t> is still ranked one of the most promising payment platforms, </a:t>
            </a:r>
            <a:r>
              <a:rPr lang="en-US" dirty="0" smtClean="0">
                <a:solidFill>
                  <a:schemeClr val="tx1"/>
                </a:solidFill>
                <a:latin typeface="Dosis Light" charset="0"/>
              </a:rPr>
              <a:t>compared </a:t>
            </a:r>
            <a:r>
              <a:rPr lang="en-US" dirty="0">
                <a:solidFill>
                  <a:schemeClr val="tx1"/>
                </a:solidFill>
                <a:latin typeface="Dosis Light" charset="0"/>
              </a:rPr>
              <a:t>to similar services from its competitors</a:t>
            </a:r>
            <a:r>
              <a:rPr lang="en-US" b="1" dirty="0">
                <a:solidFill>
                  <a:schemeClr val="tx1"/>
                </a:solidFill>
                <a:latin typeface="Dosis Light" charset="0"/>
              </a:rPr>
              <a:t>. </a:t>
            </a:r>
            <a:endParaRPr lang="en-US" b="1" dirty="0" smtClean="0">
              <a:solidFill>
                <a:schemeClr val="tx1"/>
              </a:solidFill>
              <a:latin typeface="Dosis Light" charset="0"/>
            </a:endParaRPr>
          </a:p>
          <a:p>
            <a:pPr algn="just">
              <a:buClr>
                <a:schemeClr val="tx1"/>
              </a:buClr>
              <a:buFont typeface="Wingdings" panose="05000000000000000000" pitchFamily="2" charset="2"/>
              <a:buChar char="Ø"/>
            </a:pPr>
            <a:r>
              <a:rPr lang="en-US" b="1" dirty="0" err="1" smtClean="0">
                <a:solidFill>
                  <a:schemeClr val="tx1"/>
                </a:solidFill>
                <a:latin typeface="Dosis Light" charset="0"/>
              </a:rPr>
              <a:t>Opay</a:t>
            </a:r>
            <a:r>
              <a:rPr lang="en-US" b="1" dirty="0" smtClean="0">
                <a:solidFill>
                  <a:schemeClr val="tx1"/>
                </a:solidFill>
                <a:latin typeface="Dosis Light" charset="0"/>
              </a:rPr>
              <a:t> </a:t>
            </a:r>
            <a:r>
              <a:rPr lang="en-US" b="1" dirty="0">
                <a:solidFill>
                  <a:schemeClr val="tx1"/>
                </a:solidFill>
                <a:latin typeface="Dosis Light" charset="0"/>
              </a:rPr>
              <a:t>must be able to continuously improve the </a:t>
            </a:r>
            <a:r>
              <a:rPr lang="en-US" b="1" dirty="0" smtClean="0">
                <a:solidFill>
                  <a:schemeClr val="tx1"/>
                </a:solidFill>
                <a:latin typeface="Dosis Light" charset="0"/>
              </a:rPr>
              <a:t>service </a:t>
            </a:r>
            <a:r>
              <a:rPr lang="en-US" b="1" dirty="0">
                <a:solidFill>
                  <a:schemeClr val="tx1"/>
                </a:solidFill>
                <a:latin typeface="Dosis Light" charset="0"/>
              </a:rPr>
              <a:t>in various aspects to maintain the best service to consumers. One is the </a:t>
            </a:r>
            <a:r>
              <a:rPr lang="en-US" b="1" dirty="0" err="1">
                <a:solidFill>
                  <a:schemeClr val="tx1"/>
                </a:solidFill>
                <a:latin typeface="Dosis Light" charset="0"/>
              </a:rPr>
              <a:t>opay</a:t>
            </a:r>
            <a:r>
              <a:rPr lang="en-US" b="1" dirty="0">
                <a:solidFill>
                  <a:schemeClr val="tx1"/>
                </a:solidFill>
                <a:latin typeface="Dosis Light" charset="0"/>
              </a:rPr>
              <a:t> app in Google </a:t>
            </a:r>
            <a:r>
              <a:rPr lang="en-US" b="1" dirty="0" smtClean="0">
                <a:solidFill>
                  <a:schemeClr val="tx1"/>
                </a:solidFill>
                <a:latin typeface="Dosis Light" charset="0"/>
              </a:rPr>
              <a:t>Play </a:t>
            </a:r>
            <a:r>
              <a:rPr lang="en-US" b="1" dirty="0">
                <a:solidFill>
                  <a:schemeClr val="tx1"/>
                </a:solidFill>
                <a:latin typeface="Dosis Light" charset="0"/>
              </a:rPr>
              <a:t>Store. Therefore, a more flexible and robust approach is needed to measure the extent of the </a:t>
            </a:r>
            <a:r>
              <a:rPr lang="en-US" b="1" dirty="0" smtClean="0">
                <a:solidFill>
                  <a:schemeClr val="tx1"/>
                </a:solidFill>
                <a:latin typeface="Dosis Light" charset="0"/>
              </a:rPr>
              <a:t>results </a:t>
            </a:r>
            <a:r>
              <a:rPr lang="en-US" b="1" dirty="0">
                <a:solidFill>
                  <a:schemeClr val="tx1"/>
                </a:solidFill>
                <a:latin typeface="Dosis Light" charset="0"/>
              </a:rPr>
              <a:t>of sentiment that customers give to the </a:t>
            </a:r>
            <a:r>
              <a:rPr lang="en-US" b="1" dirty="0" err="1">
                <a:solidFill>
                  <a:schemeClr val="tx1"/>
                </a:solidFill>
                <a:latin typeface="Dosis Light" charset="0"/>
              </a:rPr>
              <a:t>opay</a:t>
            </a:r>
            <a:r>
              <a:rPr lang="en-US" b="1" dirty="0">
                <a:solidFill>
                  <a:schemeClr val="tx1"/>
                </a:solidFill>
                <a:latin typeface="Dosis Light" charset="0"/>
              </a:rPr>
              <a:t> application through the Play Store comment </a:t>
            </a:r>
            <a:r>
              <a:rPr lang="en-US" b="1" dirty="0" smtClean="0">
                <a:solidFill>
                  <a:schemeClr val="tx1"/>
                </a:solidFill>
                <a:latin typeface="Dosis Light" charset="0"/>
              </a:rPr>
              <a:t>column</a:t>
            </a:r>
            <a:r>
              <a:rPr lang="en-US" b="1" dirty="0">
                <a:solidFill>
                  <a:schemeClr val="tx1"/>
                </a:solidFill>
                <a:latin typeface="Dosis Light" charset="0"/>
              </a:rPr>
              <a:t>. Positive, negative, or neutral comments are taken to obtain customer opinion</a:t>
            </a:r>
          </a:p>
        </p:txBody>
      </p:sp>
      <p:sp>
        <p:nvSpPr>
          <p:cNvPr id="6" name="TextBox 5"/>
          <p:cNvSpPr txBox="1"/>
          <p:nvPr/>
        </p:nvSpPr>
        <p:spPr>
          <a:xfrm>
            <a:off x="762000" y="4095750"/>
            <a:ext cx="6629400" cy="30777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27111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AIMS</a:t>
            </a:r>
            <a:endParaRPr sz="3600" dirty="0"/>
          </a:p>
        </p:txBody>
      </p:sp>
      <p:sp>
        <p:nvSpPr>
          <p:cNvPr id="3859" name="Google Shape;3859;p16"/>
          <p:cNvSpPr txBox="1">
            <a:spLocks noGrp="1"/>
          </p:cNvSpPr>
          <p:nvPr>
            <p:ph type="body" idx="1"/>
          </p:nvPr>
        </p:nvSpPr>
        <p:spPr>
          <a:xfrm>
            <a:off x="609600" y="1733550"/>
            <a:ext cx="6869800" cy="3276600"/>
          </a:xfrm>
          <a:prstGeom prst="rect">
            <a:avLst/>
          </a:prstGeom>
        </p:spPr>
        <p:txBody>
          <a:bodyPr spcFirstLastPara="1" wrap="square" lIns="91425" tIns="91425" rIns="91425" bIns="91425" anchor="t" anchorCtr="0">
            <a:noAutofit/>
          </a:bodyPr>
          <a:lstStyle/>
          <a:p>
            <a:pPr indent="-342900">
              <a:buClr>
                <a:schemeClr val="tx1"/>
              </a:buClr>
              <a:buFont typeface="Wingdings" panose="05000000000000000000" pitchFamily="2" charset="2"/>
              <a:buChar char="Ø"/>
            </a:pPr>
            <a:r>
              <a:rPr lang="en-US" dirty="0" smtClean="0">
                <a:solidFill>
                  <a:schemeClr val="tx1"/>
                </a:solidFill>
                <a:latin typeface="Dosis Light" charset="0"/>
              </a:rPr>
              <a:t>This </a:t>
            </a:r>
            <a:r>
              <a:rPr lang="en-US" dirty="0">
                <a:solidFill>
                  <a:schemeClr val="tx1"/>
                </a:solidFill>
                <a:latin typeface="Dosis Light" charset="0"/>
              </a:rPr>
              <a:t>project aims to analyze the sentiments about </a:t>
            </a:r>
            <a:r>
              <a:rPr lang="en-US" dirty="0" err="1">
                <a:solidFill>
                  <a:schemeClr val="tx1"/>
                </a:solidFill>
                <a:latin typeface="Dosis Light" charset="0"/>
              </a:rPr>
              <a:t>opay</a:t>
            </a:r>
            <a:r>
              <a:rPr lang="en-US" dirty="0">
                <a:solidFill>
                  <a:schemeClr val="tx1"/>
                </a:solidFill>
                <a:latin typeface="Dosis Light" charset="0"/>
              </a:rPr>
              <a:t> applications in the Google Play Store </a:t>
            </a:r>
            <a:r>
              <a:rPr lang="en-US" dirty="0" smtClean="0">
                <a:solidFill>
                  <a:schemeClr val="tx1"/>
                </a:solidFill>
                <a:latin typeface="Dosis Light" charset="0"/>
              </a:rPr>
              <a:t>and </a:t>
            </a:r>
            <a:r>
              <a:rPr lang="en-US" dirty="0">
                <a:solidFill>
                  <a:schemeClr val="tx1"/>
                </a:solidFill>
                <a:latin typeface="Dosis Light" charset="0"/>
              </a:rPr>
              <a:t>to determine the level of user satisfaction based on comments in the Google Play Store review </a:t>
            </a:r>
            <a:r>
              <a:rPr lang="en-US" dirty="0" smtClean="0">
                <a:solidFill>
                  <a:schemeClr val="tx1"/>
                </a:solidFill>
                <a:latin typeface="Dosis Light" charset="0"/>
              </a:rPr>
              <a:t>column </a:t>
            </a:r>
            <a:r>
              <a:rPr lang="en-US" dirty="0">
                <a:solidFill>
                  <a:schemeClr val="tx1"/>
                </a:solidFill>
                <a:latin typeface="Dosis Light" charset="0"/>
              </a:rPr>
              <a:t>and to determine the level of service success, shortcomings, and how to further improve </a:t>
            </a:r>
            <a:r>
              <a:rPr lang="en-US" dirty="0" smtClean="0">
                <a:solidFill>
                  <a:schemeClr val="tx1"/>
                </a:solidFill>
                <a:latin typeface="Dosis Light" charset="0"/>
              </a:rPr>
              <a:t>the </a:t>
            </a:r>
            <a:r>
              <a:rPr lang="en-US" dirty="0">
                <a:solidFill>
                  <a:schemeClr val="tx1"/>
                </a:solidFill>
                <a:latin typeface="Dosis Light" charset="0"/>
              </a:rPr>
              <a:t>app for better customer experience based on community </a:t>
            </a:r>
            <a:r>
              <a:rPr lang="en-US" dirty="0" smtClean="0">
                <a:solidFill>
                  <a:schemeClr val="tx1"/>
                </a:solidFill>
                <a:latin typeface="Dosis Light" charset="0"/>
              </a:rPr>
              <a:t>sentiments.</a:t>
            </a:r>
            <a:endParaRPr lang="en-US" sz="1800" dirty="0" smtClean="0">
              <a:solidFill>
                <a:schemeClr val="tx1"/>
              </a:solidFill>
              <a:latin typeface="Dosis Light" charset="0"/>
            </a:endParaRPr>
          </a:p>
          <a:p>
            <a:pPr>
              <a:buClr>
                <a:schemeClr val="tx1"/>
              </a:buClr>
              <a:buFont typeface="Wingdings" pitchFamily="2" charset="2"/>
              <a:buChar char="Ø"/>
            </a:pPr>
            <a:endParaRPr lang="en-US" sz="1800" dirty="0" smtClean="0">
              <a:solidFill>
                <a:schemeClr val="tx1">
                  <a:lumMod val="75000"/>
                  <a:lumOff val="25000"/>
                </a:schemeClr>
              </a:solidFill>
              <a:latin typeface="Dosis Light" charset="0"/>
            </a:endParaRPr>
          </a:p>
          <a:p>
            <a:pPr>
              <a:buClr>
                <a:schemeClr val="tx1"/>
              </a:buClr>
              <a:buFont typeface="Wingdings" pitchFamily="2" charset="2"/>
              <a:buChar char="Ø"/>
            </a:pPr>
            <a:endParaRPr lang="en-US" sz="1800" dirty="0" smtClean="0">
              <a:solidFill>
                <a:schemeClr val="tx1">
                  <a:lumMod val="75000"/>
                  <a:lumOff val="25000"/>
                </a:schemeClr>
              </a:solidFill>
              <a:latin typeface="Dosis Light" charset="0"/>
            </a:endParaRPr>
          </a:p>
          <a:p>
            <a:pPr>
              <a:buClr>
                <a:schemeClr val="tx1"/>
              </a:buClr>
              <a:buFont typeface="Wingdings" pitchFamily="2" charset="2"/>
              <a:buChar char="Ø"/>
            </a:pPr>
            <a:endParaRPr lang="en-US" sz="1800" dirty="0">
              <a:solidFill>
                <a:schemeClr val="tx1">
                  <a:lumMod val="75000"/>
                  <a:lumOff val="25000"/>
                </a:schemeClr>
              </a:solidFill>
              <a:latin typeface="Dosis Light"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9">
                                            <p:txEl>
                                              <p:pRg st="0" end="0"/>
                                            </p:txEl>
                                          </p:spTgt>
                                        </p:tgtEl>
                                        <p:attrNameLst>
                                          <p:attrName>style.visibility</p:attrName>
                                        </p:attrNameLst>
                                      </p:cBhvr>
                                      <p:to>
                                        <p:strVal val="visible"/>
                                      </p:to>
                                    </p:set>
                                    <p:animEffect transition="in" filter="fade">
                                      <p:cBhvr>
                                        <p:cTn id="7" dur="500"/>
                                        <p:tgtEl>
                                          <p:spTgt spid="3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smtClean="0"/>
              <a:t/>
            </a:r>
            <a:br>
              <a:rPr lang="en-US" sz="3600" dirty="0" smtClean="0"/>
            </a:br>
            <a:r>
              <a:rPr lang="en-US" dirty="0" smtClean="0"/>
              <a:t>OBJECTIVES</a:t>
            </a:r>
            <a:endParaRPr sz="3600" dirty="0"/>
          </a:p>
        </p:txBody>
      </p:sp>
      <p:sp>
        <p:nvSpPr>
          <p:cNvPr id="3859" name="Google Shape;3859;p16"/>
          <p:cNvSpPr txBox="1">
            <a:spLocks noGrp="1"/>
          </p:cNvSpPr>
          <p:nvPr>
            <p:ph type="body" idx="1"/>
          </p:nvPr>
        </p:nvSpPr>
        <p:spPr>
          <a:xfrm>
            <a:off x="609600" y="1733550"/>
            <a:ext cx="6869800" cy="3276600"/>
          </a:xfrm>
          <a:prstGeom prst="rect">
            <a:avLst/>
          </a:prstGeom>
        </p:spPr>
        <p:txBody>
          <a:bodyPr spcFirstLastPara="1" wrap="square" lIns="91425" tIns="91425" rIns="91425" bIns="91425" anchor="t" anchorCtr="0">
            <a:noAutofit/>
          </a:bodyPr>
          <a:lstStyle/>
          <a:p>
            <a:pPr marL="400050" indent="-285750">
              <a:buClr>
                <a:schemeClr val="tx1"/>
              </a:buClr>
              <a:buFont typeface="Wingdings" panose="05000000000000000000" pitchFamily="2" charset="2"/>
              <a:buChar char="Ø"/>
            </a:pPr>
            <a:r>
              <a:rPr lang="en-US" sz="1800" dirty="0" smtClean="0">
                <a:solidFill>
                  <a:schemeClr val="tx1">
                    <a:lumMod val="75000"/>
                    <a:lumOff val="25000"/>
                  </a:schemeClr>
                </a:solidFill>
                <a:latin typeface="Dosis Light" charset="0"/>
              </a:rPr>
              <a:t>Classifying </a:t>
            </a:r>
            <a:r>
              <a:rPr lang="en-US" sz="1800" dirty="0">
                <a:solidFill>
                  <a:schemeClr val="tx1">
                    <a:lumMod val="75000"/>
                    <a:lumOff val="25000"/>
                  </a:schemeClr>
                </a:solidFill>
                <a:latin typeface="Dosis Light" charset="0"/>
              </a:rPr>
              <a:t>the extracted data using Random forest as a supervised data mining </a:t>
            </a:r>
            <a:r>
              <a:rPr lang="en-US" sz="1800" dirty="0" smtClean="0">
                <a:solidFill>
                  <a:schemeClr val="tx1">
                    <a:lumMod val="75000"/>
                    <a:lumOff val="25000"/>
                  </a:schemeClr>
                </a:solidFill>
                <a:latin typeface="Dosis Light" charset="0"/>
              </a:rPr>
              <a:t>algorithm </a:t>
            </a:r>
            <a:r>
              <a:rPr lang="en-US" sz="1800" dirty="0">
                <a:solidFill>
                  <a:schemeClr val="tx1">
                    <a:lumMod val="75000"/>
                    <a:lumOff val="25000"/>
                  </a:schemeClr>
                </a:solidFill>
                <a:latin typeface="Dosis Light" charset="0"/>
              </a:rPr>
              <a:t>to predict good and bad reviews. </a:t>
            </a:r>
          </a:p>
          <a:p>
            <a:pPr marL="400050" indent="-285750">
              <a:buClr>
                <a:schemeClr val="tx1"/>
              </a:buClr>
              <a:buFont typeface="Wingdings" panose="05000000000000000000" pitchFamily="2" charset="2"/>
              <a:buChar char="Ø"/>
            </a:pPr>
            <a:r>
              <a:rPr lang="en-US" sz="1800" dirty="0" smtClean="0">
                <a:solidFill>
                  <a:schemeClr val="tx1">
                    <a:lumMod val="75000"/>
                    <a:lumOff val="25000"/>
                  </a:schemeClr>
                </a:solidFill>
                <a:latin typeface="Dosis Light" charset="0"/>
              </a:rPr>
              <a:t>To </a:t>
            </a:r>
            <a:r>
              <a:rPr lang="en-US" sz="1800" dirty="0">
                <a:solidFill>
                  <a:schemeClr val="tx1">
                    <a:lumMod val="75000"/>
                    <a:lumOff val="25000"/>
                  </a:schemeClr>
                </a:solidFill>
                <a:latin typeface="Dosis Light" charset="0"/>
              </a:rPr>
              <a:t>analyze the reviews of users on the </a:t>
            </a:r>
            <a:r>
              <a:rPr lang="en-US" sz="1800" dirty="0" err="1">
                <a:solidFill>
                  <a:schemeClr val="tx1">
                    <a:lumMod val="75000"/>
                    <a:lumOff val="25000"/>
                  </a:schemeClr>
                </a:solidFill>
                <a:latin typeface="Dosis Light" charset="0"/>
              </a:rPr>
              <a:t>opay</a:t>
            </a:r>
            <a:r>
              <a:rPr lang="en-US" sz="1800" dirty="0">
                <a:solidFill>
                  <a:schemeClr val="tx1">
                    <a:lumMod val="75000"/>
                    <a:lumOff val="25000"/>
                  </a:schemeClr>
                </a:solidFill>
                <a:latin typeface="Dosis Light" charset="0"/>
              </a:rPr>
              <a:t> application to extract sentiment  </a:t>
            </a:r>
          </a:p>
          <a:p>
            <a:pPr marL="400050" indent="-285750">
              <a:buClr>
                <a:schemeClr val="tx1"/>
              </a:buClr>
              <a:buFont typeface="Wingdings" panose="05000000000000000000" pitchFamily="2" charset="2"/>
              <a:buChar char="Ø"/>
            </a:pPr>
            <a:r>
              <a:rPr lang="en-US" sz="1800" dirty="0" smtClean="0">
                <a:solidFill>
                  <a:schemeClr val="tx1">
                    <a:lumMod val="75000"/>
                    <a:lumOff val="25000"/>
                  </a:schemeClr>
                </a:solidFill>
                <a:latin typeface="Dosis Light" charset="0"/>
              </a:rPr>
              <a:t>To </a:t>
            </a:r>
            <a:r>
              <a:rPr lang="en-US" sz="1800" dirty="0">
                <a:solidFill>
                  <a:schemeClr val="tx1">
                    <a:lumMod val="75000"/>
                    <a:lumOff val="25000"/>
                  </a:schemeClr>
                </a:solidFill>
                <a:latin typeface="Dosis Light" charset="0"/>
              </a:rPr>
              <a:t>get valuable insight on the level of app success, shortcomings, and how to further improve the application for a better customer experience. </a:t>
            </a:r>
            <a:endParaRPr lang="en-US" sz="1800" dirty="0" smtClean="0">
              <a:solidFill>
                <a:schemeClr val="tx1">
                  <a:lumMod val="75000"/>
                  <a:lumOff val="25000"/>
                </a:schemeClr>
              </a:solidFill>
              <a:latin typeface="Dosis Light" charset="0"/>
            </a:endParaRPr>
          </a:p>
          <a:p>
            <a:pPr>
              <a:buClr>
                <a:schemeClr val="tx1"/>
              </a:buClr>
              <a:buFont typeface="Wingdings" pitchFamily="2" charset="2"/>
              <a:buChar char="Ø"/>
            </a:pPr>
            <a:endParaRPr lang="en-US" sz="1800" dirty="0" smtClean="0">
              <a:solidFill>
                <a:schemeClr val="tx1">
                  <a:lumMod val="75000"/>
                  <a:lumOff val="25000"/>
                </a:schemeClr>
              </a:solidFill>
              <a:latin typeface="Dosis Light" charset="0"/>
            </a:endParaRPr>
          </a:p>
          <a:p>
            <a:pPr>
              <a:buClr>
                <a:schemeClr val="tx1"/>
              </a:buClr>
              <a:buFont typeface="Wingdings" pitchFamily="2" charset="2"/>
              <a:buChar char="Ø"/>
            </a:pPr>
            <a:endParaRPr lang="en-US" sz="1800" dirty="0">
              <a:solidFill>
                <a:schemeClr val="tx1">
                  <a:lumMod val="75000"/>
                  <a:lumOff val="25000"/>
                </a:schemeClr>
              </a:solidFill>
              <a:latin typeface="Dosis Light" charset="0"/>
            </a:endParaRPr>
          </a:p>
        </p:txBody>
      </p:sp>
    </p:spTree>
    <p:extLst>
      <p:ext uri="{BB962C8B-B14F-4D97-AF65-F5344CB8AC3E}">
        <p14:creationId xmlns:p14="http://schemas.microsoft.com/office/powerpoint/2010/main" val="24448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59">
                                            <p:txEl>
                                              <p:pRg st="0" end="0"/>
                                            </p:txEl>
                                          </p:spTgt>
                                        </p:tgtEl>
                                        <p:attrNameLst>
                                          <p:attrName>style.visibility</p:attrName>
                                        </p:attrNameLst>
                                      </p:cBhvr>
                                      <p:to>
                                        <p:strVal val="visible"/>
                                      </p:to>
                                    </p:set>
                                    <p:animEffect transition="in" filter="fade">
                                      <p:cBhvr>
                                        <p:cTn id="7" dur="500"/>
                                        <p:tgtEl>
                                          <p:spTgt spid="3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59">
                                            <p:txEl>
                                              <p:pRg st="1" end="1"/>
                                            </p:txEl>
                                          </p:spTgt>
                                        </p:tgtEl>
                                        <p:attrNameLst>
                                          <p:attrName>style.visibility</p:attrName>
                                        </p:attrNameLst>
                                      </p:cBhvr>
                                      <p:to>
                                        <p:strVal val="visible"/>
                                      </p:to>
                                    </p:set>
                                    <p:animEffect transition="in" filter="fade">
                                      <p:cBhvr>
                                        <p:cTn id="12" dur="500"/>
                                        <p:tgtEl>
                                          <p:spTgt spid="3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59">
                                            <p:txEl>
                                              <p:pRg st="2" end="2"/>
                                            </p:txEl>
                                          </p:spTgt>
                                        </p:tgtEl>
                                        <p:attrNameLst>
                                          <p:attrName>style.visibility</p:attrName>
                                        </p:attrNameLst>
                                      </p:cBhvr>
                                      <p:to>
                                        <p:strVal val="visible"/>
                                      </p:to>
                                    </p:set>
                                    <p:animEffect transition="in" filter="fade">
                                      <p:cBhvr>
                                        <p:cTn id="17" dur="500"/>
                                        <p:tgtEl>
                                          <p:spTgt spid="3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3600" dirty="0" smtClean="0"/>
              <a:t/>
            </a:r>
            <a:br>
              <a:rPr lang="en-US" sz="3600" dirty="0" smtClean="0"/>
            </a:br>
            <a:r>
              <a:rPr lang="en-US" dirty="0"/>
              <a:t>IMPORTANCE  OF RESEARCH</a:t>
            </a:r>
            <a:endParaRPr sz="3600" dirty="0"/>
          </a:p>
        </p:txBody>
      </p:sp>
      <p:sp>
        <p:nvSpPr>
          <p:cNvPr id="3859" name="Google Shape;3859;p16"/>
          <p:cNvSpPr txBox="1">
            <a:spLocks noGrp="1"/>
          </p:cNvSpPr>
          <p:nvPr>
            <p:ph type="body" idx="1"/>
          </p:nvPr>
        </p:nvSpPr>
        <p:spPr>
          <a:xfrm>
            <a:off x="609600" y="1733550"/>
            <a:ext cx="6869800" cy="3276600"/>
          </a:xfrm>
          <a:prstGeom prst="rect">
            <a:avLst/>
          </a:prstGeom>
        </p:spPr>
        <p:txBody>
          <a:bodyPr spcFirstLastPara="1" wrap="square" lIns="91425" tIns="91425" rIns="91425" bIns="91425" anchor="t" anchorCtr="0">
            <a:noAutofit/>
          </a:bodyPr>
          <a:lstStyle/>
          <a:p>
            <a:pPr marL="400050" indent="-285750">
              <a:buClr>
                <a:schemeClr val="tx1"/>
              </a:buClr>
              <a:buFont typeface="Wingdings" panose="05000000000000000000" pitchFamily="2" charset="2"/>
              <a:buChar char="Ø"/>
            </a:pPr>
            <a:r>
              <a:rPr lang="en-US" sz="1800" dirty="0" smtClean="0">
                <a:solidFill>
                  <a:schemeClr val="tx1">
                    <a:lumMod val="75000"/>
                    <a:lumOff val="25000"/>
                  </a:schemeClr>
                </a:solidFill>
                <a:latin typeface="Dosis Light" charset="0"/>
              </a:rPr>
              <a:t>It gives</a:t>
            </a:r>
            <a:r>
              <a:rPr lang="en-US" sz="1800" dirty="0" smtClean="0">
                <a:solidFill>
                  <a:schemeClr val="tx1">
                    <a:lumMod val="75000"/>
                    <a:lumOff val="25000"/>
                  </a:schemeClr>
                </a:solidFill>
                <a:latin typeface="Dosis Light" charset="0"/>
              </a:rPr>
              <a:t> </a:t>
            </a:r>
            <a:r>
              <a:rPr lang="en-US" sz="1800" dirty="0">
                <a:solidFill>
                  <a:schemeClr val="tx1">
                    <a:lumMod val="75000"/>
                    <a:lumOff val="25000"/>
                  </a:schemeClr>
                </a:solidFill>
                <a:latin typeface="Dosis Light" charset="0"/>
              </a:rPr>
              <a:t>a</a:t>
            </a:r>
            <a:r>
              <a:rPr lang="en-US" sz="1800" dirty="0" smtClean="0">
                <a:solidFill>
                  <a:schemeClr val="tx1">
                    <a:lumMod val="75000"/>
                    <a:lumOff val="25000"/>
                  </a:schemeClr>
                </a:solidFill>
                <a:latin typeface="Dosis Light" charset="0"/>
              </a:rPr>
              <a:t>n </a:t>
            </a:r>
            <a:r>
              <a:rPr lang="en-US" sz="1800" dirty="0">
                <a:solidFill>
                  <a:schemeClr val="tx1">
                    <a:lumMod val="75000"/>
                    <a:lumOff val="25000"/>
                  </a:schemeClr>
                </a:solidFill>
                <a:latin typeface="Dosis Light" charset="0"/>
              </a:rPr>
              <a:t>in-depth examination of the </a:t>
            </a:r>
            <a:r>
              <a:rPr lang="en-US" sz="1800" dirty="0" err="1">
                <a:solidFill>
                  <a:schemeClr val="tx1">
                    <a:lumMod val="75000"/>
                    <a:lumOff val="25000"/>
                  </a:schemeClr>
                </a:solidFill>
                <a:latin typeface="Dosis Light" charset="0"/>
              </a:rPr>
              <a:t>Opay</a:t>
            </a:r>
            <a:r>
              <a:rPr lang="en-US" sz="1800" dirty="0">
                <a:solidFill>
                  <a:schemeClr val="tx1">
                    <a:lumMod val="75000"/>
                    <a:lumOff val="25000"/>
                  </a:schemeClr>
                </a:solidFill>
                <a:latin typeface="Dosis Light" charset="0"/>
              </a:rPr>
              <a:t> application's reviews.  </a:t>
            </a:r>
          </a:p>
          <a:p>
            <a:pPr marL="400050" indent="-285750">
              <a:buClr>
                <a:schemeClr val="tx1"/>
              </a:buClr>
              <a:buFont typeface="Wingdings" panose="05000000000000000000" pitchFamily="2" charset="2"/>
              <a:buChar char="Ø"/>
            </a:pPr>
            <a:r>
              <a:rPr lang="en-US" sz="1800" dirty="0" smtClean="0">
                <a:solidFill>
                  <a:schemeClr val="tx1">
                    <a:lumMod val="75000"/>
                    <a:lumOff val="25000"/>
                  </a:schemeClr>
                </a:solidFill>
                <a:latin typeface="Dosis Light" charset="0"/>
              </a:rPr>
              <a:t>To evaluate </a:t>
            </a:r>
            <a:r>
              <a:rPr lang="en-US" sz="1800" dirty="0">
                <a:solidFill>
                  <a:schemeClr val="tx1">
                    <a:lumMod val="75000"/>
                    <a:lumOff val="25000"/>
                  </a:schemeClr>
                </a:solidFill>
                <a:latin typeface="Dosis Light" charset="0"/>
              </a:rPr>
              <a:t>user responses for positive and negative feedback.  </a:t>
            </a:r>
          </a:p>
          <a:p>
            <a:pPr marL="400050" indent="-285750">
              <a:buClr>
                <a:schemeClr val="tx1"/>
              </a:buClr>
              <a:buFont typeface="Wingdings" panose="05000000000000000000" pitchFamily="2" charset="2"/>
              <a:buChar char="Ø"/>
            </a:pPr>
            <a:r>
              <a:rPr lang="en-US" sz="1800" dirty="0" smtClean="0">
                <a:solidFill>
                  <a:schemeClr val="tx1">
                    <a:lumMod val="75000"/>
                    <a:lumOff val="25000"/>
                  </a:schemeClr>
                </a:solidFill>
                <a:latin typeface="Dosis Light" charset="0"/>
              </a:rPr>
              <a:t>A </a:t>
            </a:r>
            <a:r>
              <a:rPr lang="en-US" sz="1800" dirty="0">
                <a:solidFill>
                  <a:schemeClr val="tx1">
                    <a:lumMod val="75000"/>
                    <a:lumOff val="25000"/>
                  </a:schemeClr>
                </a:solidFill>
                <a:latin typeface="Dosis Light" charset="0"/>
              </a:rPr>
              <a:t>score assigned to each comment will aid in determining what the user thinks of </a:t>
            </a:r>
            <a:r>
              <a:rPr lang="en-US" sz="1800" dirty="0" smtClean="0">
                <a:solidFill>
                  <a:schemeClr val="tx1">
                    <a:lumMod val="75000"/>
                    <a:lumOff val="25000"/>
                  </a:schemeClr>
                </a:solidFill>
                <a:latin typeface="Dosis Light" charset="0"/>
              </a:rPr>
              <a:t>the </a:t>
            </a:r>
            <a:r>
              <a:rPr lang="en-US" sz="1800" dirty="0">
                <a:solidFill>
                  <a:schemeClr val="tx1">
                    <a:lumMod val="75000"/>
                    <a:lumOff val="25000"/>
                  </a:schemeClr>
                </a:solidFill>
                <a:latin typeface="Dosis Light" charset="0"/>
              </a:rPr>
              <a:t>app.  </a:t>
            </a:r>
          </a:p>
          <a:p>
            <a:pPr marL="400050" indent="-285750">
              <a:buClr>
                <a:schemeClr val="tx1"/>
              </a:buClr>
              <a:buFont typeface="Wingdings" panose="05000000000000000000" pitchFamily="2" charset="2"/>
              <a:buChar char="Ø"/>
            </a:pPr>
            <a:r>
              <a:rPr lang="en-US" sz="1800" dirty="0" smtClean="0">
                <a:solidFill>
                  <a:schemeClr val="tx1">
                    <a:lumMod val="75000"/>
                    <a:lumOff val="25000"/>
                  </a:schemeClr>
                </a:solidFill>
                <a:latin typeface="Dosis Light" charset="0"/>
              </a:rPr>
              <a:t>The </a:t>
            </a:r>
            <a:r>
              <a:rPr lang="en-US" sz="1800" dirty="0">
                <a:solidFill>
                  <a:schemeClr val="tx1">
                    <a:lumMod val="75000"/>
                    <a:lumOff val="25000"/>
                  </a:schemeClr>
                </a:solidFill>
                <a:latin typeface="Dosis Light" charset="0"/>
              </a:rPr>
              <a:t>information obtained from the review will assist developers in creating a better </a:t>
            </a:r>
            <a:r>
              <a:rPr lang="en-US" sz="1800" dirty="0" smtClean="0">
                <a:solidFill>
                  <a:schemeClr val="tx1">
                    <a:lumMod val="75000"/>
                    <a:lumOff val="25000"/>
                  </a:schemeClr>
                </a:solidFill>
                <a:latin typeface="Dosis Light" charset="0"/>
              </a:rPr>
              <a:t>application</a:t>
            </a:r>
            <a:r>
              <a:rPr lang="en-US" sz="1800" dirty="0">
                <a:solidFill>
                  <a:schemeClr val="tx1">
                    <a:lumMod val="75000"/>
                    <a:lumOff val="25000"/>
                  </a:schemeClr>
                </a:solidFill>
                <a:latin typeface="Dosis Light" charset="0"/>
              </a:rPr>
              <a:t>.  </a:t>
            </a:r>
          </a:p>
          <a:p>
            <a:pPr marL="400050" indent="-285750">
              <a:buClr>
                <a:schemeClr val="tx1"/>
              </a:buClr>
              <a:buFont typeface="Wingdings" panose="05000000000000000000" pitchFamily="2" charset="2"/>
              <a:buChar char="Ø"/>
            </a:pPr>
            <a:r>
              <a:rPr lang="en-US" sz="1800" dirty="0" smtClean="0">
                <a:solidFill>
                  <a:schemeClr val="tx1">
                    <a:lumMod val="75000"/>
                    <a:lumOff val="25000"/>
                  </a:schemeClr>
                </a:solidFill>
                <a:latin typeface="Dosis Light" charset="0"/>
              </a:rPr>
              <a:t>User </a:t>
            </a:r>
            <a:r>
              <a:rPr lang="en-US" sz="1800" dirty="0">
                <a:solidFill>
                  <a:schemeClr val="tx1">
                    <a:lumMod val="75000"/>
                    <a:lumOff val="25000"/>
                  </a:schemeClr>
                </a:solidFill>
                <a:latin typeface="Dosis Light" charset="0"/>
              </a:rPr>
              <a:t>comments are normally helpful in stopping other users from downloading the </a:t>
            </a:r>
            <a:r>
              <a:rPr lang="en-US" sz="1800" dirty="0" smtClean="0">
                <a:solidFill>
                  <a:schemeClr val="tx1">
                    <a:lumMod val="75000"/>
                    <a:lumOff val="25000"/>
                  </a:schemeClr>
                </a:solidFill>
                <a:latin typeface="Dosis Light" charset="0"/>
              </a:rPr>
              <a:t>spam </a:t>
            </a:r>
            <a:r>
              <a:rPr lang="en-US" sz="1800" dirty="0">
                <a:solidFill>
                  <a:schemeClr val="tx1">
                    <a:lumMod val="75000"/>
                    <a:lumOff val="25000"/>
                  </a:schemeClr>
                </a:solidFill>
                <a:latin typeface="Dosis Light" charset="0"/>
              </a:rPr>
              <a:t>application. </a:t>
            </a:r>
            <a:endParaRPr lang="en-US" sz="1800" dirty="0" smtClean="0">
              <a:solidFill>
                <a:schemeClr val="tx1">
                  <a:lumMod val="75000"/>
                  <a:lumOff val="25000"/>
                </a:schemeClr>
              </a:solidFill>
              <a:latin typeface="Dosis Light" charset="0"/>
            </a:endParaRPr>
          </a:p>
          <a:p>
            <a:pPr>
              <a:buClr>
                <a:schemeClr val="tx1"/>
              </a:buClr>
              <a:buFont typeface="Wingdings" pitchFamily="2" charset="2"/>
              <a:buChar char="Ø"/>
            </a:pPr>
            <a:endParaRPr lang="en-US" sz="1800" dirty="0">
              <a:solidFill>
                <a:schemeClr val="tx1">
                  <a:lumMod val="75000"/>
                  <a:lumOff val="25000"/>
                </a:schemeClr>
              </a:solidFill>
              <a:latin typeface="Dosis Light" charset="0"/>
            </a:endParaRPr>
          </a:p>
        </p:txBody>
      </p:sp>
    </p:spTree>
    <p:extLst>
      <p:ext uri="{BB962C8B-B14F-4D97-AF65-F5344CB8AC3E}">
        <p14:creationId xmlns:p14="http://schemas.microsoft.com/office/powerpoint/2010/main" val="9623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59">
                                            <p:txEl>
                                              <p:pRg st="0" end="0"/>
                                            </p:txEl>
                                          </p:spTgt>
                                        </p:tgtEl>
                                        <p:attrNameLst>
                                          <p:attrName>style.visibility</p:attrName>
                                        </p:attrNameLst>
                                      </p:cBhvr>
                                      <p:to>
                                        <p:strVal val="visible"/>
                                      </p:to>
                                    </p:set>
                                    <p:animEffect transition="in" filter="fade">
                                      <p:cBhvr>
                                        <p:cTn id="7" dur="500"/>
                                        <p:tgtEl>
                                          <p:spTgt spid="3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59">
                                            <p:txEl>
                                              <p:pRg st="1" end="1"/>
                                            </p:txEl>
                                          </p:spTgt>
                                        </p:tgtEl>
                                        <p:attrNameLst>
                                          <p:attrName>style.visibility</p:attrName>
                                        </p:attrNameLst>
                                      </p:cBhvr>
                                      <p:to>
                                        <p:strVal val="visible"/>
                                      </p:to>
                                    </p:set>
                                    <p:animEffect transition="in" filter="fade">
                                      <p:cBhvr>
                                        <p:cTn id="12" dur="500"/>
                                        <p:tgtEl>
                                          <p:spTgt spid="3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59">
                                            <p:txEl>
                                              <p:pRg st="2" end="2"/>
                                            </p:txEl>
                                          </p:spTgt>
                                        </p:tgtEl>
                                        <p:attrNameLst>
                                          <p:attrName>style.visibility</p:attrName>
                                        </p:attrNameLst>
                                      </p:cBhvr>
                                      <p:to>
                                        <p:strVal val="visible"/>
                                      </p:to>
                                    </p:set>
                                    <p:animEffect transition="in" filter="fade">
                                      <p:cBhvr>
                                        <p:cTn id="17" dur="500"/>
                                        <p:tgtEl>
                                          <p:spTgt spid="38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59">
                                            <p:txEl>
                                              <p:pRg st="3" end="3"/>
                                            </p:txEl>
                                          </p:spTgt>
                                        </p:tgtEl>
                                        <p:attrNameLst>
                                          <p:attrName>style.visibility</p:attrName>
                                        </p:attrNameLst>
                                      </p:cBhvr>
                                      <p:to>
                                        <p:strVal val="visible"/>
                                      </p:to>
                                    </p:set>
                                    <p:animEffect transition="in" filter="fade">
                                      <p:cBhvr>
                                        <p:cTn id="22" dur="500"/>
                                        <p:tgtEl>
                                          <p:spTgt spid="3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59">
                                            <p:txEl>
                                              <p:pRg st="4" end="4"/>
                                            </p:txEl>
                                          </p:spTgt>
                                        </p:tgtEl>
                                        <p:attrNameLst>
                                          <p:attrName>style.visibility</p:attrName>
                                        </p:attrNameLst>
                                      </p:cBhvr>
                                      <p:to>
                                        <p:strVal val="visible"/>
                                      </p:to>
                                    </p:set>
                                    <p:animEffect transition="in" filter="fade">
                                      <p:cBhvr>
                                        <p:cTn id="27" dur="500"/>
                                        <p:tgtEl>
                                          <p:spTgt spid="3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lstStyle/>
          <a:p>
            <a:r>
              <a:rPr lang="en" dirty="0">
                <a:solidFill>
                  <a:srgbClr val="367C8A"/>
                </a:solidFill>
              </a:rPr>
              <a:t>RELATED</a:t>
            </a:r>
            <a:r>
              <a:rPr lang="en" dirty="0"/>
              <a:t> </a:t>
            </a:r>
            <a:r>
              <a:rPr lang="en" dirty="0">
                <a:solidFill>
                  <a:srgbClr val="367C8A"/>
                </a:solidFill>
              </a:rPr>
              <a:t>WORKS</a:t>
            </a:r>
            <a:endParaRPr lang="en-US" dirty="0">
              <a:solidFill>
                <a:srgbClr val="367C8A"/>
              </a:solidFill>
            </a:endParaRPr>
          </a:p>
        </p:txBody>
      </p:sp>
      <p:grpSp>
        <p:nvGrpSpPr>
          <p:cNvPr id="67" name="Group 66">
            <a:extLst>
              <a:ext uri="{FF2B5EF4-FFF2-40B4-BE49-F238E27FC236}">
                <a16:creationId xmlns:a16="http://schemas.microsoft.com/office/drawing/2014/main" xmlns="" id="{85030F3C-3F14-4280-AA6C-19204206B3E0}"/>
              </a:ext>
            </a:extLst>
          </p:cNvPr>
          <p:cNvGrpSpPr/>
          <p:nvPr/>
        </p:nvGrpSpPr>
        <p:grpSpPr>
          <a:xfrm rot="16200000">
            <a:off x="6014970" y="1980175"/>
            <a:ext cx="4803114" cy="1278206"/>
            <a:chOff x="3960971" y="2767117"/>
            <a:chExt cx="4267200" cy="1321489"/>
          </a:xfrm>
        </p:grpSpPr>
        <p:sp>
          <p:nvSpPr>
            <p:cNvPr id="68" name="Freeform: Shape 67">
              <a:extLst>
                <a:ext uri="{FF2B5EF4-FFF2-40B4-BE49-F238E27FC236}">
                  <a16:creationId xmlns:a16="http://schemas.microsoft.com/office/drawing/2014/main" xmlns="" id="{500CC3D4-3213-44FE-AEA1-D00F01745FC6}"/>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900"/>
            </a:p>
          </p:txBody>
        </p:sp>
        <p:sp>
          <p:nvSpPr>
            <p:cNvPr id="69" name="Freeform: Shape 68">
              <a:extLst>
                <a:ext uri="{FF2B5EF4-FFF2-40B4-BE49-F238E27FC236}">
                  <a16:creationId xmlns:a16="http://schemas.microsoft.com/office/drawing/2014/main" xmlns="" id="{F3D9FB98-AB9C-4644-A8E5-20D1B7786152}"/>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900" dirty="0"/>
            </a:p>
          </p:txBody>
        </p:sp>
        <p:sp>
          <p:nvSpPr>
            <p:cNvPr id="70" name="Freeform: Shape 69">
              <a:extLst>
                <a:ext uri="{FF2B5EF4-FFF2-40B4-BE49-F238E27FC236}">
                  <a16:creationId xmlns:a16="http://schemas.microsoft.com/office/drawing/2014/main" xmlns="" id="{16388DEA-7EFF-4878-98F7-417A594FE6F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900" dirty="0"/>
            </a:p>
          </p:txBody>
        </p:sp>
        <p:sp>
          <p:nvSpPr>
            <p:cNvPr id="71" name="Freeform: Shape 70">
              <a:extLst>
                <a:ext uri="{FF2B5EF4-FFF2-40B4-BE49-F238E27FC236}">
                  <a16:creationId xmlns:a16="http://schemas.microsoft.com/office/drawing/2014/main" xmlns="" id="{BDB4C64B-2027-487F-AE96-A7A3A851663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900"/>
            </a:p>
          </p:txBody>
        </p:sp>
      </p:grpSp>
      <p:grpSp>
        <p:nvGrpSpPr>
          <p:cNvPr id="83" name="Graphic 3">
            <a:extLst>
              <a:ext uri="{FF2B5EF4-FFF2-40B4-BE49-F238E27FC236}">
                <a16:creationId xmlns:a16="http://schemas.microsoft.com/office/drawing/2014/main" xmlns="" id="{19C4EF18-7F43-4D6E-ACAF-E47946F46669}"/>
              </a:ext>
            </a:extLst>
          </p:cNvPr>
          <p:cNvGrpSpPr/>
          <p:nvPr/>
        </p:nvGrpSpPr>
        <p:grpSpPr>
          <a:xfrm rot="21305829" flipH="1">
            <a:off x="291037" y="2254736"/>
            <a:ext cx="1042277" cy="842665"/>
            <a:chOff x="8338752" y="1211990"/>
            <a:chExt cx="3851961" cy="3114252"/>
          </a:xfrm>
        </p:grpSpPr>
        <p:sp>
          <p:nvSpPr>
            <p:cNvPr id="84" name="Freeform: Shape 83">
              <a:extLst>
                <a:ext uri="{FF2B5EF4-FFF2-40B4-BE49-F238E27FC236}">
                  <a16:creationId xmlns:a16="http://schemas.microsoft.com/office/drawing/2014/main" xmlns=""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sz="1050">
                <a:solidFill>
                  <a:srgbClr val="367C8A"/>
                </a:solidFill>
              </a:endParaRPr>
            </a:p>
          </p:txBody>
        </p:sp>
        <p:sp>
          <p:nvSpPr>
            <p:cNvPr id="85" name="Freeform: Shape 84">
              <a:extLst>
                <a:ext uri="{FF2B5EF4-FFF2-40B4-BE49-F238E27FC236}">
                  <a16:creationId xmlns:a16="http://schemas.microsoft.com/office/drawing/2014/main" xmlns=""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sz="1050">
                <a:solidFill>
                  <a:srgbClr val="367C8A"/>
                </a:solidFill>
              </a:endParaRPr>
            </a:p>
          </p:txBody>
        </p:sp>
        <p:sp>
          <p:nvSpPr>
            <p:cNvPr id="86" name="Freeform: Shape 85">
              <a:extLst>
                <a:ext uri="{FF2B5EF4-FFF2-40B4-BE49-F238E27FC236}">
                  <a16:creationId xmlns:a16="http://schemas.microsoft.com/office/drawing/2014/main" xmlns=""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sz="1050">
                <a:solidFill>
                  <a:srgbClr val="367C8A"/>
                </a:solidFill>
              </a:endParaRPr>
            </a:p>
          </p:txBody>
        </p:sp>
        <p:sp>
          <p:nvSpPr>
            <p:cNvPr id="87" name="Freeform: Shape 86">
              <a:extLst>
                <a:ext uri="{FF2B5EF4-FFF2-40B4-BE49-F238E27FC236}">
                  <a16:creationId xmlns:a16="http://schemas.microsoft.com/office/drawing/2014/main" xmlns=""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sz="1050" dirty="0">
                <a:solidFill>
                  <a:srgbClr val="367C8A"/>
                </a:solidFill>
              </a:endParaRPr>
            </a:p>
          </p:txBody>
        </p:sp>
        <p:sp>
          <p:nvSpPr>
            <p:cNvPr id="88" name="Freeform: Shape 87">
              <a:extLst>
                <a:ext uri="{FF2B5EF4-FFF2-40B4-BE49-F238E27FC236}">
                  <a16:creationId xmlns:a16="http://schemas.microsoft.com/office/drawing/2014/main" xmlns=""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sz="1050">
                <a:solidFill>
                  <a:srgbClr val="367C8A"/>
                </a:solidFill>
              </a:endParaRPr>
            </a:p>
          </p:txBody>
        </p:sp>
        <p:sp>
          <p:nvSpPr>
            <p:cNvPr id="89" name="Freeform: Shape 88">
              <a:extLst>
                <a:ext uri="{FF2B5EF4-FFF2-40B4-BE49-F238E27FC236}">
                  <a16:creationId xmlns:a16="http://schemas.microsoft.com/office/drawing/2014/main" xmlns=""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sz="1050" dirty="0">
                <a:solidFill>
                  <a:srgbClr val="367C8A"/>
                </a:solidFill>
              </a:endParaRPr>
            </a:p>
          </p:txBody>
        </p:sp>
        <p:sp>
          <p:nvSpPr>
            <p:cNvPr id="90" name="Freeform: Shape 89">
              <a:extLst>
                <a:ext uri="{FF2B5EF4-FFF2-40B4-BE49-F238E27FC236}">
                  <a16:creationId xmlns:a16="http://schemas.microsoft.com/office/drawing/2014/main" xmlns=""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sz="1050">
                <a:solidFill>
                  <a:srgbClr val="367C8A"/>
                </a:solidFill>
              </a:endParaRPr>
            </a:p>
          </p:txBody>
        </p:sp>
        <p:sp>
          <p:nvSpPr>
            <p:cNvPr id="91" name="Freeform: Shape 90">
              <a:extLst>
                <a:ext uri="{FF2B5EF4-FFF2-40B4-BE49-F238E27FC236}">
                  <a16:creationId xmlns:a16="http://schemas.microsoft.com/office/drawing/2014/main" xmlns=""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sz="1050">
                <a:solidFill>
                  <a:srgbClr val="367C8A"/>
                </a:solidFill>
              </a:endParaRPr>
            </a:p>
          </p:txBody>
        </p:sp>
      </p:grpSp>
      <p:grpSp>
        <p:nvGrpSpPr>
          <p:cNvPr id="8" name="Group 7">
            <a:extLst>
              <a:ext uri="{FF2B5EF4-FFF2-40B4-BE49-F238E27FC236}">
                <a16:creationId xmlns:a16="http://schemas.microsoft.com/office/drawing/2014/main" xmlns="" id="{3DC938BF-274F-4644-8F23-CD7AE6676BA0}"/>
              </a:ext>
            </a:extLst>
          </p:cNvPr>
          <p:cNvGrpSpPr/>
          <p:nvPr/>
        </p:nvGrpSpPr>
        <p:grpSpPr>
          <a:xfrm>
            <a:off x="1085073" y="1979459"/>
            <a:ext cx="7546241" cy="1963201"/>
            <a:chOff x="1427713" y="2852132"/>
            <a:chExt cx="10061655" cy="2617601"/>
          </a:xfrm>
        </p:grpSpPr>
        <p:grpSp>
          <p:nvGrpSpPr>
            <p:cNvPr id="6" name="Group 5">
              <a:extLst>
                <a:ext uri="{FF2B5EF4-FFF2-40B4-BE49-F238E27FC236}">
                  <a16:creationId xmlns:a16="http://schemas.microsoft.com/office/drawing/2014/main" xmlns="" id="{ADB454B5-5F77-4C49-9103-B7C97A7995BA}"/>
                </a:ext>
              </a:extLst>
            </p:cNvPr>
            <p:cNvGrpSpPr/>
            <p:nvPr/>
          </p:nvGrpSpPr>
          <p:grpSpPr>
            <a:xfrm>
              <a:off x="1427713" y="2852132"/>
              <a:ext cx="9478349" cy="2617601"/>
              <a:chOff x="2895898" y="2601320"/>
              <a:chExt cx="9478349" cy="2617601"/>
            </a:xfrm>
          </p:grpSpPr>
          <p:sp>
            <p:nvSpPr>
              <p:cNvPr id="109" name="Block Arc 108">
                <a:extLst>
                  <a:ext uri="{FF2B5EF4-FFF2-40B4-BE49-F238E27FC236}">
                    <a16:creationId xmlns:a16="http://schemas.microsoft.com/office/drawing/2014/main" xmlns=""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10" name="Block Arc 109">
                <a:extLst>
                  <a:ext uri="{FF2B5EF4-FFF2-40B4-BE49-F238E27FC236}">
                    <a16:creationId xmlns:a16="http://schemas.microsoft.com/office/drawing/2014/main" xmlns=""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1" name="Block Arc 110">
                <a:extLst>
                  <a:ext uri="{FF2B5EF4-FFF2-40B4-BE49-F238E27FC236}">
                    <a16:creationId xmlns:a16="http://schemas.microsoft.com/office/drawing/2014/main" xmlns=""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2" name="Block Arc 111">
                <a:extLst>
                  <a:ext uri="{FF2B5EF4-FFF2-40B4-BE49-F238E27FC236}">
                    <a16:creationId xmlns:a16="http://schemas.microsoft.com/office/drawing/2014/main" xmlns=""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3" name="Block Arc 112">
                <a:extLst>
                  <a:ext uri="{FF2B5EF4-FFF2-40B4-BE49-F238E27FC236}">
                    <a16:creationId xmlns:a16="http://schemas.microsoft.com/office/drawing/2014/main" xmlns=""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4" name="Block Arc 160">
                <a:extLst>
                  <a:ext uri="{FF2B5EF4-FFF2-40B4-BE49-F238E27FC236}">
                    <a16:creationId xmlns:a16="http://schemas.microsoft.com/office/drawing/2014/main" xmlns=""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sp>
          <p:nvSpPr>
            <p:cNvPr id="7" name="Rectangle 6">
              <a:extLst>
                <a:ext uri="{FF2B5EF4-FFF2-40B4-BE49-F238E27FC236}">
                  <a16:creationId xmlns:a16="http://schemas.microsoft.com/office/drawing/2014/main" xmlns=""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
        <p:nvSpPr>
          <p:cNvPr id="115" name="Oval 114">
            <a:extLst>
              <a:ext uri="{FF2B5EF4-FFF2-40B4-BE49-F238E27FC236}">
                <a16:creationId xmlns:a16="http://schemas.microsoft.com/office/drawing/2014/main" xmlns="" id="{7054A256-8CF5-4768-B0E4-8D3ABDC99DD0}"/>
              </a:ext>
            </a:extLst>
          </p:cNvPr>
          <p:cNvSpPr/>
          <p:nvPr/>
        </p:nvSpPr>
        <p:spPr>
          <a:xfrm>
            <a:off x="3804370" y="2538667"/>
            <a:ext cx="520061" cy="5200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6" name="Oval 115">
            <a:extLst>
              <a:ext uri="{FF2B5EF4-FFF2-40B4-BE49-F238E27FC236}">
                <a16:creationId xmlns:a16="http://schemas.microsoft.com/office/drawing/2014/main" xmlns="" id="{A478EFDC-91F9-4AB0-86AA-EF757AA65B89}"/>
              </a:ext>
            </a:extLst>
          </p:cNvPr>
          <p:cNvSpPr/>
          <p:nvPr/>
        </p:nvSpPr>
        <p:spPr>
          <a:xfrm>
            <a:off x="2657648" y="2901958"/>
            <a:ext cx="520061" cy="5200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7" name="Oval 116">
            <a:extLst>
              <a:ext uri="{FF2B5EF4-FFF2-40B4-BE49-F238E27FC236}">
                <a16:creationId xmlns:a16="http://schemas.microsoft.com/office/drawing/2014/main" xmlns="" id="{F58C1468-307F-4474-A7C3-796841EE438D}"/>
              </a:ext>
            </a:extLst>
          </p:cNvPr>
          <p:cNvSpPr/>
          <p:nvPr/>
        </p:nvSpPr>
        <p:spPr>
          <a:xfrm>
            <a:off x="1510927" y="2538667"/>
            <a:ext cx="520061" cy="52006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19" name="Oval 118">
            <a:extLst>
              <a:ext uri="{FF2B5EF4-FFF2-40B4-BE49-F238E27FC236}">
                <a16:creationId xmlns:a16="http://schemas.microsoft.com/office/drawing/2014/main" xmlns="" id="{2E9AEEA8-BE6A-406B-BB73-D62F6237E8FD}"/>
              </a:ext>
            </a:extLst>
          </p:cNvPr>
          <p:cNvSpPr/>
          <p:nvPr/>
        </p:nvSpPr>
        <p:spPr>
          <a:xfrm>
            <a:off x="4951090" y="2901958"/>
            <a:ext cx="520061" cy="520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21" name="Oval 100">
            <a:extLst>
              <a:ext uri="{FF2B5EF4-FFF2-40B4-BE49-F238E27FC236}">
                <a16:creationId xmlns:a16="http://schemas.microsoft.com/office/drawing/2014/main" xmlns="" id="{102A3DBB-340A-440D-BDBC-B66D4D01EFDC}"/>
              </a:ext>
            </a:extLst>
          </p:cNvPr>
          <p:cNvSpPr/>
          <p:nvPr/>
        </p:nvSpPr>
        <p:spPr>
          <a:xfrm>
            <a:off x="6097811" y="2538667"/>
            <a:ext cx="520061" cy="5200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28" name="TextBox 127">
            <a:extLst>
              <a:ext uri="{FF2B5EF4-FFF2-40B4-BE49-F238E27FC236}">
                <a16:creationId xmlns:a16="http://schemas.microsoft.com/office/drawing/2014/main" xmlns="" id="{B4AE6051-F7A4-4254-AA82-C97EC6D2EA80}"/>
              </a:ext>
            </a:extLst>
          </p:cNvPr>
          <p:cNvSpPr txBox="1"/>
          <p:nvPr/>
        </p:nvSpPr>
        <p:spPr>
          <a:xfrm>
            <a:off x="1429682" y="2185777"/>
            <a:ext cx="682551" cy="323165"/>
          </a:xfrm>
          <a:prstGeom prst="rect">
            <a:avLst/>
          </a:prstGeom>
          <a:noFill/>
        </p:spPr>
        <p:txBody>
          <a:bodyPr wrap="square" rtlCol="0" anchor="ctr">
            <a:spAutoFit/>
          </a:bodyPr>
          <a:lstStyle/>
          <a:p>
            <a:pPr algn="ctr"/>
            <a:r>
              <a:rPr lang="en-US" altLang="ko-KR" sz="1500" b="1" dirty="0">
                <a:solidFill>
                  <a:schemeClr val="tx1">
                    <a:lumMod val="75000"/>
                    <a:lumOff val="25000"/>
                  </a:schemeClr>
                </a:solidFill>
                <a:cs typeface="Arial" pitchFamily="34" charset="0"/>
              </a:rPr>
              <a:t>2015</a:t>
            </a:r>
            <a:endParaRPr lang="ko-KR" altLang="en-US" sz="1500" b="1" dirty="0">
              <a:solidFill>
                <a:schemeClr val="tx1">
                  <a:lumMod val="75000"/>
                  <a:lumOff val="25000"/>
                </a:schemeClr>
              </a:solidFill>
              <a:cs typeface="Arial" pitchFamily="34" charset="0"/>
            </a:endParaRPr>
          </a:p>
        </p:txBody>
      </p:sp>
      <p:sp>
        <p:nvSpPr>
          <p:cNvPr id="129" name="TextBox 128">
            <a:extLst>
              <a:ext uri="{FF2B5EF4-FFF2-40B4-BE49-F238E27FC236}">
                <a16:creationId xmlns:a16="http://schemas.microsoft.com/office/drawing/2014/main" xmlns="" id="{0922E751-894A-4733-B544-07EBEF4D93A8}"/>
              </a:ext>
            </a:extLst>
          </p:cNvPr>
          <p:cNvSpPr txBox="1"/>
          <p:nvPr/>
        </p:nvSpPr>
        <p:spPr>
          <a:xfrm>
            <a:off x="2576403" y="3452512"/>
            <a:ext cx="682551" cy="323165"/>
          </a:xfrm>
          <a:prstGeom prst="rect">
            <a:avLst/>
          </a:prstGeom>
          <a:noFill/>
        </p:spPr>
        <p:txBody>
          <a:bodyPr wrap="square" rtlCol="0" anchor="ctr">
            <a:spAutoFit/>
          </a:bodyPr>
          <a:lstStyle/>
          <a:p>
            <a:pPr algn="ctr"/>
            <a:r>
              <a:rPr lang="en-US" altLang="ko-KR" sz="1500" b="1" dirty="0" smtClean="0">
                <a:solidFill>
                  <a:schemeClr val="tx1">
                    <a:lumMod val="75000"/>
                    <a:lumOff val="25000"/>
                  </a:schemeClr>
                </a:solidFill>
                <a:cs typeface="Arial" pitchFamily="34" charset="0"/>
              </a:rPr>
              <a:t>2017</a:t>
            </a:r>
            <a:endParaRPr lang="ko-KR" altLang="en-US" sz="1500" b="1" dirty="0">
              <a:solidFill>
                <a:schemeClr val="tx1">
                  <a:lumMod val="75000"/>
                  <a:lumOff val="25000"/>
                </a:schemeClr>
              </a:solidFill>
              <a:cs typeface="Arial" pitchFamily="34" charset="0"/>
            </a:endParaRPr>
          </a:p>
        </p:txBody>
      </p:sp>
      <p:sp>
        <p:nvSpPr>
          <p:cNvPr id="130" name="TextBox 129">
            <a:extLst>
              <a:ext uri="{FF2B5EF4-FFF2-40B4-BE49-F238E27FC236}">
                <a16:creationId xmlns:a16="http://schemas.microsoft.com/office/drawing/2014/main" xmlns="" id="{501A74C5-4151-40DD-ABE2-11558BFAC45C}"/>
              </a:ext>
            </a:extLst>
          </p:cNvPr>
          <p:cNvSpPr txBox="1"/>
          <p:nvPr/>
        </p:nvSpPr>
        <p:spPr>
          <a:xfrm>
            <a:off x="3723124" y="2185777"/>
            <a:ext cx="682551" cy="323165"/>
          </a:xfrm>
          <a:prstGeom prst="rect">
            <a:avLst/>
          </a:prstGeom>
          <a:noFill/>
        </p:spPr>
        <p:txBody>
          <a:bodyPr wrap="square" rtlCol="0" anchor="ctr">
            <a:spAutoFit/>
          </a:bodyPr>
          <a:lstStyle/>
          <a:p>
            <a:pPr algn="ctr"/>
            <a:r>
              <a:rPr lang="en-US" altLang="ko-KR" sz="1500" b="1" dirty="0" smtClean="0">
                <a:solidFill>
                  <a:schemeClr val="tx1">
                    <a:lumMod val="75000"/>
                    <a:lumOff val="25000"/>
                  </a:schemeClr>
                </a:solidFill>
                <a:cs typeface="Arial" pitchFamily="34" charset="0"/>
              </a:rPr>
              <a:t>2018</a:t>
            </a:r>
            <a:endParaRPr lang="ko-KR" altLang="en-US" sz="1500" b="1" dirty="0">
              <a:solidFill>
                <a:schemeClr val="tx1">
                  <a:lumMod val="75000"/>
                  <a:lumOff val="25000"/>
                </a:schemeClr>
              </a:solidFill>
              <a:cs typeface="Arial" pitchFamily="34" charset="0"/>
            </a:endParaRPr>
          </a:p>
        </p:txBody>
      </p:sp>
      <p:sp>
        <p:nvSpPr>
          <p:cNvPr id="131" name="TextBox 130">
            <a:extLst>
              <a:ext uri="{FF2B5EF4-FFF2-40B4-BE49-F238E27FC236}">
                <a16:creationId xmlns:a16="http://schemas.microsoft.com/office/drawing/2014/main" xmlns="" id="{53434271-013B-4AB1-883B-F2AFC48CB182}"/>
              </a:ext>
            </a:extLst>
          </p:cNvPr>
          <p:cNvSpPr txBox="1"/>
          <p:nvPr/>
        </p:nvSpPr>
        <p:spPr>
          <a:xfrm>
            <a:off x="4869845" y="3452512"/>
            <a:ext cx="682551" cy="323165"/>
          </a:xfrm>
          <a:prstGeom prst="rect">
            <a:avLst/>
          </a:prstGeom>
          <a:noFill/>
        </p:spPr>
        <p:txBody>
          <a:bodyPr wrap="square" rtlCol="0" anchor="ctr">
            <a:spAutoFit/>
          </a:bodyPr>
          <a:lstStyle/>
          <a:p>
            <a:pPr algn="ctr"/>
            <a:r>
              <a:rPr lang="en-US" altLang="ko-KR" sz="1500" b="1" dirty="0" smtClean="0">
                <a:solidFill>
                  <a:schemeClr val="tx1">
                    <a:lumMod val="75000"/>
                    <a:lumOff val="25000"/>
                  </a:schemeClr>
                </a:solidFill>
                <a:cs typeface="Arial" pitchFamily="34" charset="0"/>
              </a:rPr>
              <a:t>2019</a:t>
            </a:r>
            <a:endParaRPr lang="ko-KR" altLang="en-US" sz="1500" b="1" dirty="0">
              <a:solidFill>
                <a:schemeClr val="tx1">
                  <a:lumMod val="75000"/>
                  <a:lumOff val="25000"/>
                </a:schemeClr>
              </a:solidFill>
              <a:cs typeface="Arial" pitchFamily="34" charset="0"/>
            </a:endParaRPr>
          </a:p>
        </p:txBody>
      </p:sp>
      <p:sp>
        <p:nvSpPr>
          <p:cNvPr id="132" name="TextBox 131">
            <a:extLst>
              <a:ext uri="{FF2B5EF4-FFF2-40B4-BE49-F238E27FC236}">
                <a16:creationId xmlns:a16="http://schemas.microsoft.com/office/drawing/2014/main" xmlns="" id="{E9645120-9379-4F2B-A99D-3518B9BEE013}"/>
              </a:ext>
            </a:extLst>
          </p:cNvPr>
          <p:cNvSpPr txBox="1"/>
          <p:nvPr/>
        </p:nvSpPr>
        <p:spPr>
          <a:xfrm>
            <a:off x="6016566" y="2185777"/>
            <a:ext cx="682551" cy="323165"/>
          </a:xfrm>
          <a:prstGeom prst="rect">
            <a:avLst/>
          </a:prstGeom>
          <a:noFill/>
        </p:spPr>
        <p:txBody>
          <a:bodyPr wrap="square" rtlCol="0" anchor="ctr">
            <a:spAutoFit/>
          </a:bodyPr>
          <a:lstStyle/>
          <a:p>
            <a:pPr algn="ctr"/>
            <a:r>
              <a:rPr lang="en-US" altLang="ko-KR" sz="1500" b="1" dirty="0" smtClean="0">
                <a:solidFill>
                  <a:schemeClr val="tx1">
                    <a:lumMod val="75000"/>
                    <a:lumOff val="25000"/>
                  </a:schemeClr>
                </a:solidFill>
                <a:cs typeface="Arial" pitchFamily="34" charset="0"/>
              </a:rPr>
              <a:t>2020</a:t>
            </a:r>
            <a:endParaRPr lang="ko-KR" altLang="en-US" sz="1500" b="1" dirty="0">
              <a:solidFill>
                <a:schemeClr val="tx1">
                  <a:lumMod val="75000"/>
                  <a:lumOff val="25000"/>
                </a:schemeClr>
              </a:solidFill>
              <a:cs typeface="Arial" pitchFamily="34" charset="0"/>
            </a:endParaRPr>
          </a:p>
        </p:txBody>
      </p:sp>
      <p:grpSp>
        <p:nvGrpSpPr>
          <p:cNvPr id="137" name="Group 136">
            <a:extLst>
              <a:ext uri="{FF2B5EF4-FFF2-40B4-BE49-F238E27FC236}">
                <a16:creationId xmlns:a16="http://schemas.microsoft.com/office/drawing/2014/main" xmlns="" id="{E3CC16F6-2648-4181-8CAB-1BB1F3649E3F}"/>
              </a:ext>
            </a:extLst>
          </p:cNvPr>
          <p:cNvGrpSpPr/>
          <p:nvPr/>
        </p:nvGrpSpPr>
        <p:grpSpPr>
          <a:xfrm>
            <a:off x="2112233" y="3812959"/>
            <a:ext cx="1683526" cy="1297124"/>
            <a:chOff x="1804064" y="4307149"/>
            <a:chExt cx="2562310" cy="1395631"/>
          </a:xfrm>
        </p:grpSpPr>
        <p:sp>
          <p:nvSpPr>
            <p:cNvPr id="138" name="TextBox 137">
              <a:extLst>
                <a:ext uri="{FF2B5EF4-FFF2-40B4-BE49-F238E27FC236}">
                  <a16:creationId xmlns:a16="http://schemas.microsoft.com/office/drawing/2014/main" xmlns="" id="{EEB58CBD-4473-4574-81DE-4FD1A4834E64}"/>
                </a:ext>
              </a:extLst>
            </p:cNvPr>
            <p:cNvSpPr txBox="1"/>
            <p:nvPr/>
          </p:nvSpPr>
          <p:spPr>
            <a:xfrm>
              <a:off x="2004347" y="4560313"/>
              <a:ext cx="2346636" cy="1142467"/>
            </a:xfrm>
            <a:prstGeom prst="rect">
              <a:avLst/>
            </a:prstGeom>
            <a:noFill/>
          </p:spPr>
          <p:txBody>
            <a:bodyPr wrap="square" rtlCol="0">
              <a:spAutoFit/>
            </a:bodyPr>
            <a:lstStyle/>
            <a:p>
              <a:pPr algn="ctr"/>
              <a:r>
                <a:rPr lang="en-GB" sz="900" dirty="0"/>
                <a:t>proposed a feature selection method based on </a:t>
              </a:r>
              <a:r>
                <a:rPr lang="en-GB" sz="900" dirty="0" err="1"/>
                <a:t>Gini</a:t>
              </a:r>
              <a:r>
                <a:rPr lang="en-GB" sz="900" dirty="0"/>
                <a:t> index. To predict sentiment polarities for a movie review dataset, the authors used the SVM classifier</a:t>
              </a:r>
              <a:endParaRPr lang="en-US" altLang="ko-KR" sz="900" dirty="0">
                <a:solidFill>
                  <a:schemeClr val="tx1">
                    <a:lumMod val="75000"/>
                    <a:lumOff val="25000"/>
                  </a:schemeClr>
                </a:solidFill>
                <a:cs typeface="Arial" pitchFamily="34" charset="0"/>
              </a:endParaRPr>
            </a:p>
          </p:txBody>
        </p:sp>
        <p:sp>
          <p:nvSpPr>
            <p:cNvPr id="139" name="TextBox 138">
              <a:extLst>
                <a:ext uri="{FF2B5EF4-FFF2-40B4-BE49-F238E27FC236}">
                  <a16:creationId xmlns:a16="http://schemas.microsoft.com/office/drawing/2014/main" xmlns="" id="{4DA463E9-971E-4FD9-8048-9902F6E52023}"/>
                </a:ext>
              </a:extLst>
            </p:cNvPr>
            <p:cNvSpPr txBox="1"/>
            <p:nvPr/>
          </p:nvSpPr>
          <p:spPr>
            <a:xfrm>
              <a:off x="1804064" y="4307149"/>
              <a:ext cx="2562310" cy="397380"/>
            </a:xfrm>
            <a:prstGeom prst="rect">
              <a:avLst/>
            </a:prstGeom>
            <a:noFill/>
          </p:spPr>
          <p:txBody>
            <a:bodyPr wrap="square" rtlCol="0">
              <a:spAutoFit/>
            </a:bodyPr>
            <a:lstStyle/>
            <a:p>
              <a:pPr algn="ctr"/>
              <a:r>
                <a:rPr lang="en-GB" sz="900" b="1" dirty="0" err="1"/>
                <a:t>Manek</a:t>
              </a:r>
              <a:r>
                <a:rPr lang="en-GB" sz="900" b="1" dirty="0"/>
                <a:t>, </a:t>
              </a:r>
              <a:r>
                <a:rPr lang="en-GB" sz="900" b="1" dirty="0" err="1"/>
                <a:t>Shenoy</a:t>
              </a:r>
              <a:r>
                <a:rPr lang="en-GB" sz="900" b="1" dirty="0"/>
                <a:t>, and Mohan</a:t>
              </a:r>
              <a:r>
                <a:rPr lang="en-GB" sz="900" dirty="0"/>
                <a:t>, </a:t>
              </a:r>
              <a:endParaRPr lang="ko-KR" altLang="en-US" sz="900" b="1" dirty="0">
                <a:solidFill>
                  <a:schemeClr val="tx1">
                    <a:lumMod val="75000"/>
                    <a:lumOff val="25000"/>
                  </a:schemeClr>
                </a:solidFill>
                <a:cs typeface="Arial" pitchFamily="34" charset="0"/>
              </a:endParaRPr>
            </a:p>
          </p:txBody>
        </p:sp>
      </p:grpSp>
      <p:grpSp>
        <p:nvGrpSpPr>
          <p:cNvPr id="143" name="Group 142">
            <a:extLst>
              <a:ext uri="{FF2B5EF4-FFF2-40B4-BE49-F238E27FC236}">
                <a16:creationId xmlns:a16="http://schemas.microsoft.com/office/drawing/2014/main" xmlns="" id="{20E6A521-D88B-4C25-99C7-9DB91CCE7A6F}"/>
              </a:ext>
            </a:extLst>
          </p:cNvPr>
          <p:cNvGrpSpPr/>
          <p:nvPr/>
        </p:nvGrpSpPr>
        <p:grpSpPr>
          <a:xfrm>
            <a:off x="1088578" y="1184998"/>
            <a:ext cx="1364759" cy="974704"/>
            <a:chOff x="1985513" y="4307148"/>
            <a:chExt cx="2380862" cy="1299605"/>
          </a:xfrm>
        </p:grpSpPr>
        <p:sp>
          <p:nvSpPr>
            <p:cNvPr id="144" name="TextBox 143">
              <a:extLst>
                <a:ext uri="{FF2B5EF4-FFF2-40B4-BE49-F238E27FC236}">
                  <a16:creationId xmlns:a16="http://schemas.microsoft.com/office/drawing/2014/main" xmlns="" id="{CF4618F2-4883-423B-AE84-8CF62C57CB54}"/>
                </a:ext>
              </a:extLst>
            </p:cNvPr>
            <p:cNvSpPr txBox="1"/>
            <p:nvPr/>
          </p:nvSpPr>
          <p:spPr>
            <a:xfrm>
              <a:off x="2004347" y="4560313"/>
              <a:ext cx="2346638" cy="1046440"/>
            </a:xfrm>
            <a:prstGeom prst="rect">
              <a:avLst/>
            </a:prstGeom>
            <a:noFill/>
          </p:spPr>
          <p:txBody>
            <a:bodyPr wrap="square" rtlCol="0">
              <a:spAutoFit/>
            </a:bodyPr>
            <a:lstStyle/>
            <a:p>
              <a:pPr algn="ctr"/>
              <a:r>
                <a:rPr lang="en-US" sz="900" dirty="0"/>
                <a:t>This paper tackles a fundamental problem of sentiment analysis, sentiment polarity categorization</a:t>
              </a:r>
              <a:r>
                <a:rPr lang="en-US" altLang="ko-KR" sz="900" dirty="0" smtClean="0">
                  <a:solidFill>
                    <a:schemeClr val="tx1">
                      <a:lumMod val="75000"/>
                      <a:lumOff val="25000"/>
                    </a:schemeClr>
                  </a:solidFill>
                  <a:cs typeface="Arial" pitchFamily="34" charset="0"/>
                </a:rPr>
                <a:t>. </a:t>
              </a:r>
              <a:endParaRPr lang="en-US" altLang="ko-KR" sz="900" dirty="0">
                <a:solidFill>
                  <a:schemeClr val="tx1">
                    <a:lumMod val="75000"/>
                    <a:lumOff val="25000"/>
                  </a:schemeClr>
                </a:solidFill>
                <a:cs typeface="Arial" pitchFamily="34" charset="0"/>
              </a:endParaRPr>
            </a:p>
          </p:txBody>
        </p:sp>
        <p:sp>
          <p:nvSpPr>
            <p:cNvPr id="145" name="TextBox 144">
              <a:extLst>
                <a:ext uri="{FF2B5EF4-FFF2-40B4-BE49-F238E27FC236}">
                  <a16:creationId xmlns:a16="http://schemas.microsoft.com/office/drawing/2014/main" xmlns="" id="{A03AA2BC-49B1-466E-A167-64AEAF6946A3}"/>
                </a:ext>
              </a:extLst>
            </p:cNvPr>
            <p:cNvSpPr txBox="1"/>
            <p:nvPr/>
          </p:nvSpPr>
          <p:spPr>
            <a:xfrm>
              <a:off x="1985513" y="4307148"/>
              <a:ext cx="2380862" cy="307776"/>
            </a:xfrm>
            <a:prstGeom prst="rect">
              <a:avLst/>
            </a:prstGeom>
            <a:noFill/>
          </p:spPr>
          <p:txBody>
            <a:bodyPr wrap="square" rtlCol="0">
              <a:spAutoFit/>
            </a:bodyPr>
            <a:lstStyle/>
            <a:p>
              <a:pPr algn="ctr"/>
              <a:r>
                <a:rPr lang="en-GB" sz="900" b="1" dirty="0"/>
                <a:t>Xing and Justin </a:t>
              </a:r>
              <a:endParaRPr lang="ko-KR" altLang="en-US" sz="900" b="1" dirty="0">
                <a:solidFill>
                  <a:schemeClr val="tx1">
                    <a:lumMod val="75000"/>
                    <a:lumOff val="25000"/>
                  </a:schemeClr>
                </a:solidFill>
                <a:cs typeface="Arial" pitchFamily="34" charset="0"/>
              </a:endParaRPr>
            </a:p>
          </p:txBody>
        </p:sp>
      </p:grpSp>
      <p:grpSp>
        <p:nvGrpSpPr>
          <p:cNvPr id="146" name="Group 145">
            <a:extLst>
              <a:ext uri="{FF2B5EF4-FFF2-40B4-BE49-F238E27FC236}">
                <a16:creationId xmlns:a16="http://schemas.microsoft.com/office/drawing/2014/main" xmlns="" id="{3AA6359F-5131-4A8A-9CA6-6147DD6F9540}"/>
              </a:ext>
            </a:extLst>
          </p:cNvPr>
          <p:cNvGrpSpPr/>
          <p:nvPr/>
        </p:nvGrpSpPr>
        <p:grpSpPr>
          <a:xfrm>
            <a:off x="4538558" y="3812960"/>
            <a:ext cx="1844252" cy="1113203"/>
            <a:chOff x="1985513" y="4307149"/>
            <a:chExt cx="2380861" cy="1484271"/>
          </a:xfrm>
        </p:grpSpPr>
        <p:sp>
          <p:nvSpPr>
            <p:cNvPr id="147" name="TextBox 146">
              <a:extLst>
                <a:ext uri="{FF2B5EF4-FFF2-40B4-BE49-F238E27FC236}">
                  <a16:creationId xmlns:a16="http://schemas.microsoft.com/office/drawing/2014/main" xmlns="" id="{A84529F9-1047-4826-8B79-9416E4A16560}"/>
                </a:ext>
              </a:extLst>
            </p:cNvPr>
            <p:cNvSpPr txBox="1"/>
            <p:nvPr/>
          </p:nvSpPr>
          <p:spPr>
            <a:xfrm>
              <a:off x="2004347" y="4560313"/>
              <a:ext cx="2346638" cy="1231107"/>
            </a:xfrm>
            <a:prstGeom prst="rect">
              <a:avLst/>
            </a:prstGeom>
            <a:noFill/>
          </p:spPr>
          <p:txBody>
            <a:bodyPr wrap="square" rtlCol="0">
              <a:spAutoFit/>
            </a:bodyPr>
            <a:lstStyle/>
            <a:p>
              <a:pPr algn="ctr"/>
              <a:r>
                <a:rPr lang="en-GB" sz="900" dirty="0" smtClean="0"/>
                <a:t>propose </a:t>
              </a:r>
              <a:r>
                <a:rPr lang="en-GB" sz="900" dirty="0"/>
                <a:t>an aspect-based sentiment analysis hybrid approach that integrates domain lexicons and rules to </a:t>
              </a:r>
              <a:r>
                <a:rPr lang="en-GB" sz="900" dirty="0" err="1"/>
                <a:t>analyze</a:t>
              </a:r>
              <a:r>
                <a:rPr lang="en-GB" sz="900" dirty="0"/>
                <a:t> the entities' smart apps reviews</a:t>
              </a:r>
              <a:r>
                <a:rPr lang="en-US" altLang="ko-KR" sz="900" dirty="0" smtClean="0">
                  <a:solidFill>
                    <a:schemeClr val="tx1">
                      <a:lumMod val="75000"/>
                      <a:lumOff val="25000"/>
                    </a:schemeClr>
                  </a:solidFill>
                  <a:cs typeface="Arial" pitchFamily="34" charset="0"/>
                </a:rPr>
                <a:t>. </a:t>
              </a:r>
              <a:endParaRPr lang="en-US" altLang="ko-KR" sz="900" dirty="0">
                <a:solidFill>
                  <a:schemeClr val="tx1">
                    <a:lumMod val="75000"/>
                    <a:lumOff val="25000"/>
                  </a:schemeClr>
                </a:solidFill>
                <a:cs typeface="Arial" pitchFamily="34" charset="0"/>
              </a:endParaRPr>
            </a:p>
          </p:txBody>
        </p:sp>
        <p:sp>
          <p:nvSpPr>
            <p:cNvPr id="148" name="TextBox 147">
              <a:extLst>
                <a:ext uri="{FF2B5EF4-FFF2-40B4-BE49-F238E27FC236}">
                  <a16:creationId xmlns:a16="http://schemas.microsoft.com/office/drawing/2014/main" xmlns="" id="{FD5A2D58-DFEA-4468-8AB6-33217CB1C083}"/>
                </a:ext>
              </a:extLst>
            </p:cNvPr>
            <p:cNvSpPr txBox="1"/>
            <p:nvPr/>
          </p:nvSpPr>
          <p:spPr>
            <a:xfrm>
              <a:off x="1985513" y="4307149"/>
              <a:ext cx="2380861" cy="307776"/>
            </a:xfrm>
            <a:prstGeom prst="rect">
              <a:avLst/>
            </a:prstGeom>
            <a:noFill/>
          </p:spPr>
          <p:txBody>
            <a:bodyPr wrap="square" rtlCol="0">
              <a:spAutoFit/>
            </a:bodyPr>
            <a:lstStyle/>
            <a:p>
              <a:pPr algn="ctr"/>
              <a:r>
                <a:rPr lang="en-GB" sz="900" b="1" dirty="0" err="1"/>
                <a:t>Alqaryouti</a:t>
              </a:r>
              <a:r>
                <a:rPr lang="en-GB" sz="900" b="1" dirty="0"/>
                <a:t> and </a:t>
              </a:r>
              <a:r>
                <a:rPr lang="en-GB" sz="900" b="1" dirty="0" err="1"/>
                <a:t>Siyam</a:t>
              </a:r>
              <a:endParaRPr lang="ko-KR" altLang="en-US" sz="900" b="1" dirty="0">
                <a:solidFill>
                  <a:schemeClr val="tx1">
                    <a:lumMod val="75000"/>
                    <a:lumOff val="25000"/>
                  </a:schemeClr>
                </a:solidFill>
                <a:cs typeface="Arial" pitchFamily="34" charset="0"/>
              </a:endParaRPr>
            </a:p>
          </p:txBody>
        </p:sp>
      </p:grpSp>
      <p:grpSp>
        <p:nvGrpSpPr>
          <p:cNvPr id="149" name="Group 148">
            <a:extLst>
              <a:ext uri="{FF2B5EF4-FFF2-40B4-BE49-F238E27FC236}">
                <a16:creationId xmlns:a16="http://schemas.microsoft.com/office/drawing/2014/main" xmlns="" id="{DE1F40F6-6F58-4137-BC2B-7B0D3EC72CCA}"/>
              </a:ext>
            </a:extLst>
          </p:cNvPr>
          <p:cNvGrpSpPr/>
          <p:nvPr/>
        </p:nvGrpSpPr>
        <p:grpSpPr>
          <a:xfrm>
            <a:off x="3252521" y="1033111"/>
            <a:ext cx="1736279" cy="1542087"/>
            <a:chOff x="1985513" y="4307150"/>
            <a:chExt cx="2380861" cy="1853603"/>
          </a:xfrm>
        </p:grpSpPr>
        <p:sp>
          <p:nvSpPr>
            <p:cNvPr id="150" name="TextBox 149">
              <a:extLst>
                <a:ext uri="{FF2B5EF4-FFF2-40B4-BE49-F238E27FC236}">
                  <a16:creationId xmlns:a16="http://schemas.microsoft.com/office/drawing/2014/main" xmlns="" id="{D5C191C3-10BB-43C7-BB71-6081C453520A}"/>
                </a:ext>
              </a:extLst>
            </p:cNvPr>
            <p:cNvSpPr txBox="1"/>
            <p:nvPr/>
          </p:nvSpPr>
          <p:spPr>
            <a:xfrm>
              <a:off x="2004347" y="4560313"/>
              <a:ext cx="2346637" cy="1600440"/>
            </a:xfrm>
            <a:prstGeom prst="rect">
              <a:avLst/>
            </a:prstGeom>
            <a:noFill/>
          </p:spPr>
          <p:txBody>
            <a:bodyPr wrap="square" rtlCol="0">
              <a:spAutoFit/>
            </a:bodyPr>
            <a:lstStyle/>
            <a:p>
              <a:pPr algn="ctr"/>
              <a:r>
                <a:rPr lang="en-GB" sz="900" dirty="0"/>
                <a:t>proposed a supervised machine learning enhanced approach to extract aspects and classify sentiments for hotels’ Arabic reviews in the SemEval-2016 dataset </a:t>
              </a:r>
              <a:endParaRPr lang="en-US" altLang="ko-KR" sz="900" dirty="0">
                <a:solidFill>
                  <a:schemeClr val="tx1">
                    <a:lumMod val="75000"/>
                    <a:lumOff val="25000"/>
                  </a:schemeClr>
                </a:solidFill>
                <a:cs typeface="Arial" pitchFamily="34" charset="0"/>
              </a:endParaRPr>
            </a:p>
          </p:txBody>
        </p:sp>
        <p:sp>
          <p:nvSpPr>
            <p:cNvPr id="151" name="TextBox 150">
              <a:extLst>
                <a:ext uri="{FF2B5EF4-FFF2-40B4-BE49-F238E27FC236}">
                  <a16:creationId xmlns:a16="http://schemas.microsoft.com/office/drawing/2014/main" xmlns="" id="{B7D88F9D-CB73-474B-89D7-AD94E11DE3D0}"/>
                </a:ext>
              </a:extLst>
            </p:cNvPr>
            <p:cNvSpPr txBox="1"/>
            <p:nvPr/>
          </p:nvSpPr>
          <p:spPr>
            <a:xfrm>
              <a:off x="1985513" y="4307150"/>
              <a:ext cx="2380861" cy="307776"/>
            </a:xfrm>
            <a:prstGeom prst="rect">
              <a:avLst/>
            </a:prstGeom>
            <a:noFill/>
          </p:spPr>
          <p:txBody>
            <a:bodyPr wrap="square" rtlCol="0">
              <a:spAutoFit/>
            </a:bodyPr>
            <a:lstStyle/>
            <a:p>
              <a:pPr algn="ctr"/>
              <a:r>
                <a:rPr lang="en-GB" sz="900" b="1" dirty="0" smtClean="0"/>
                <a:t>Al-</a:t>
              </a:r>
              <a:r>
                <a:rPr lang="en-GB" sz="900" b="1" dirty="0" err="1" smtClean="0"/>
                <a:t>ayyoub</a:t>
              </a:r>
              <a:r>
                <a:rPr lang="en-GB" sz="900" b="1" dirty="0" smtClean="0"/>
                <a:t> et, al</a:t>
              </a:r>
              <a:r>
                <a:rPr lang="en-GB" sz="900" dirty="0" smtClean="0"/>
                <a:t>.</a:t>
              </a:r>
              <a:endParaRPr lang="ko-KR" altLang="en-US" sz="900" b="1" dirty="0">
                <a:solidFill>
                  <a:schemeClr val="tx1">
                    <a:lumMod val="75000"/>
                    <a:lumOff val="25000"/>
                  </a:schemeClr>
                </a:solidFill>
                <a:cs typeface="Arial" pitchFamily="34" charset="0"/>
              </a:endParaRPr>
            </a:p>
          </p:txBody>
        </p:sp>
      </p:grpSp>
      <p:grpSp>
        <p:nvGrpSpPr>
          <p:cNvPr id="155" name="Group 154">
            <a:extLst>
              <a:ext uri="{FF2B5EF4-FFF2-40B4-BE49-F238E27FC236}">
                <a16:creationId xmlns:a16="http://schemas.microsoft.com/office/drawing/2014/main" xmlns="" id="{D369F3C3-68B7-4075-BE2E-8B0358C66755}"/>
              </a:ext>
            </a:extLst>
          </p:cNvPr>
          <p:cNvGrpSpPr/>
          <p:nvPr/>
        </p:nvGrpSpPr>
        <p:grpSpPr>
          <a:xfrm>
            <a:off x="5325609" y="987689"/>
            <a:ext cx="2310946" cy="1548451"/>
            <a:chOff x="1985513" y="4307149"/>
            <a:chExt cx="2380861" cy="2038268"/>
          </a:xfrm>
        </p:grpSpPr>
        <p:sp>
          <p:nvSpPr>
            <p:cNvPr id="156" name="TextBox 155">
              <a:extLst>
                <a:ext uri="{FF2B5EF4-FFF2-40B4-BE49-F238E27FC236}">
                  <a16:creationId xmlns:a16="http://schemas.microsoft.com/office/drawing/2014/main" xmlns="" id="{A13B9285-80FB-4AF7-AADC-36E601DD3EDE}"/>
                </a:ext>
              </a:extLst>
            </p:cNvPr>
            <p:cNvSpPr txBox="1"/>
            <p:nvPr/>
          </p:nvSpPr>
          <p:spPr>
            <a:xfrm>
              <a:off x="2004347" y="4560313"/>
              <a:ext cx="2346637" cy="1785104"/>
            </a:xfrm>
            <a:prstGeom prst="rect">
              <a:avLst/>
            </a:prstGeom>
            <a:noFill/>
          </p:spPr>
          <p:txBody>
            <a:bodyPr wrap="square" rtlCol="0">
              <a:spAutoFit/>
            </a:bodyPr>
            <a:lstStyle/>
            <a:p>
              <a:pPr algn="ctr"/>
              <a:r>
                <a:rPr lang="en-GB" sz="900" dirty="0"/>
                <a:t>worked on the correlation between the university student’s reviews and the Google app reviews via an exploratory analysis and visualization of sentiment polarity, subjectivity versus other features like price, installs, type, size, category, and ratings</a:t>
              </a:r>
              <a:endParaRPr lang="en-US" altLang="ko-KR" sz="900" dirty="0">
                <a:solidFill>
                  <a:schemeClr val="tx1">
                    <a:lumMod val="75000"/>
                    <a:lumOff val="25000"/>
                  </a:schemeClr>
                </a:solidFill>
                <a:cs typeface="Arial" pitchFamily="34" charset="0"/>
              </a:endParaRPr>
            </a:p>
          </p:txBody>
        </p:sp>
        <p:sp>
          <p:nvSpPr>
            <p:cNvPr id="157" name="TextBox 156">
              <a:extLst>
                <a:ext uri="{FF2B5EF4-FFF2-40B4-BE49-F238E27FC236}">
                  <a16:creationId xmlns:a16="http://schemas.microsoft.com/office/drawing/2014/main" xmlns="" id="{31571EF2-6CC4-4A91-AB06-18ED808363D1}"/>
                </a:ext>
              </a:extLst>
            </p:cNvPr>
            <p:cNvSpPr txBox="1"/>
            <p:nvPr/>
          </p:nvSpPr>
          <p:spPr>
            <a:xfrm>
              <a:off x="1985513" y="4307149"/>
              <a:ext cx="2380861" cy="303850"/>
            </a:xfrm>
            <a:prstGeom prst="rect">
              <a:avLst/>
            </a:prstGeom>
            <a:noFill/>
          </p:spPr>
          <p:txBody>
            <a:bodyPr wrap="square" rtlCol="0">
              <a:spAutoFit/>
            </a:bodyPr>
            <a:lstStyle/>
            <a:p>
              <a:pPr algn="ctr"/>
              <a:r>
                <a:rPr lang="en-GB" sz="900" b="1" dirty="0" err="1"/>
                <a:t>Ranjan</a:t>
              </a:r>
              <a:r>
                <a:rPr lang="en-GB" sz="900" b="1" dirty="0"/>
                <a:t> and Mishra.</a:t>
              </a:r>
              <a:endParaRPr lang="ko-KR" altLang="en-US" sz="900" b="1" dirty="0">
                <a:solidFill>
                  <a:schemeClr val="tx1">
                    <a:lumMod val="75000"/>
                    <a:lumOff val="25000"/>
                  </a:schemeClr>
                </a:solidFill>
                <a:cs typeface="Arial" pitchFamily="34" charset="0"/>
              </a:endParaRPr>
            </a:p>
          </p:txBody>
        </p:sp>
      </p:grpSp>
      <p:sp>
        <p:nvSpPr>
          <p:cNvPr id="60" name="Parallelogram 15">
            <a:extLst>
              <a:ext uri="{FF2B5EF4-FFF2-40B4-BE49-F238E27FC236}">
                <a16:creationId xmlns:a16="http://schemas.microsoft.com/office/drawing/2014/main" xmlns="" id="{24ABDD0B-564D-4579-ACF2-A3B23447A0E6}"/>
              </a:ext>
            </a:extLst>
          </p:cNvPr>
          <p:cNvSpPr/>
          <p:nvPr/>
        </p:nvSpPr>
        <p:spPr>
          <a:xfrm rot="16200000">
            <a:off x="1538311" y="2557440"/>
            <a:ext cx="454401" cy="483023"/>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Parallelogram 15">
            <a:extLst>
              <a:ext uri="{FF2B5EF4-FFF2-40B4-BE49-F238E27FC236}">
                <a16:creationId xmlns:a16="http://schemas.microsoft.com/office/drawing/2014/main" xmlns="" id="{24ABDD0B-564D-4579-ACF2-A3B23447A0E6}"/>
              </a:ext>
            </a:extLst>
          </p:cNvPr>
          <p:cNvSpPr/>
          <p:nvPr/>
        </p:nvSpPr>
        <p:spPr>
          <a:xfrm rot="16200000">
            <a:off x="3844190" y="2572109"/>
            <a:ext cx="454401" cy="483023"/>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Parallelogram 15">
            <a:extLst>
              <a:ext uri="{FF2B5EF4-FFF2-40B4-BE49-F238E27FC236}">
                <a16:creationId xmlns:a16="http://schemas.microsoft.com/office/drawing/2014/main" xmlns="" id="{24ABDD0B-564D-4579-ACF2-A3B23447A0E6}"/>
              </a:ext>
            </a:extLst>
          </p:cNvPr>
          <p:cNvSpPr/>
          <p:nvPr/>
        </p:nvSpPr>
        <p:spPr>
          <a:xfrm rot="16200000">
            <a:off x="2700470" y="2937040"/>
            <a:ext cx="454401" cy="483023"/>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arallelogram 15">
            <a:extLst>
              <a:ext uri="{FF2B5EF4-FFF2-40B4-BE49-F238E27FC236}">
                <a16:creationId xmlns:a16="http://schemas.microsoft.com/office/drawing/2014/main" xmlns="" id="{24ABDD0B-564D-4579-ACF2-A3B23447A0E6}"/>
              </a:ext>
            </a:extLst>
          </p:cNvPr>
          <p:cNvSpPr/>
          <p:nvPr/>
        </p:nvSpPr>
        <p:spPr>
          <a:xfrm rot="16200000">
            <a:off x="6130111" y="2572109"/>
            <a:ext cx="454401" cy="483023"/>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Parallelogram 15">
            <a:extLst>
              <a:ext uri="{FF2B5EF4-FFF2-40B4-BE49-F238E27FC236}">
                <a16:creationId xmlns:a16="http://schemas.microsoft.com/office/drawing/2014/main" xmlns="" id="{24ABDD0B-564D-4579-ACF2-A3B23447A0E6}"/>
              </a:ext>
            </a:extLst>
          </p:cNvPr>
          <p:cNvSpPr/>
          <p:nvPr/>
        </p:nvSpPr>
        <p:spPr>
          <a:xfrm rot="16200000">
            <a:off x="5003111" y="2953713"/>
            <a:ext cx="454401" cy="483023"/>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031019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457200" y="209550"/>
            <a:ext cx="7467600" cy="1143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smtClean="0"/>
              <a:t>METHODOLOGY           </a:t>
            </a:r>
            <a:endParaRPr sz="3600" dirty="0"/>
          </a:p>
        </p:txBody>
      </p:sp>
      <p:sp>
        <p:nvSpPr>
          <p:cNvPr id="3859" name="Google Shape;3859;p16"/>
          <p:cNvSpPr txBox="1">
            <a:spLocks noGrp="1"/>
          </p:cNvSpPr>
          <p:nvPr>
            <p:ph type="subTitle" idx="1"/>
          </p:nvPr>
        </p:nvSpPr>
        <p:spPr>
          <a:xfrm>
            <a:off x="685800" y="895350"/>
            <a:ext cx="6400800" cy="3872505"/>
          </a:xfrm>
          <a:prstGeom prst="rect">
            <a:avLst/>
          </a:prstGeom>
        </p:spPr>
        <p:txBody>
          <a:bodyPr spcFirstLastPara="1" wrap="square" lIns="91425" tIns="91425" rIns="91425" bIns="91425" anchor="t" anchorCtr="0">
            <a:noAutofit/>
          </a:bodyPr>
          <a:lstStyle/>
          <a:p>
            <a:pPr marL="76200" indent="0"/>
            <a:endParaRPr lang="en-US" sz="1800" dirty="0" smtClean="0">
              <a:solidFill>
                <a:schemeClr val="tx1"/>
              </a:solidFill>
              <a:latin typeface="Dosis Light" charset="0"/>
            </a:endParaRPr>
          </a:p>
          <a:p>
            <a:pPr marL="76200" indent="0"/>
            <a:endParaRPr lang="en-US" sz="1800" dirty="0">
              <a:solidFill>
                <a:schemeClr val="tx1"/>
              </a:solidFill>
              <a:latin typeface="Dosis Light" charset="0"/>
            </a:endParaRPr>
          </a:p>
          <a:p>
            <a:pPr>
              <a:buFont typeface="Arial" pitchFamily="34" charset="0"/>
              <a:buChar char="•"/>
            </a:pPr>
            <a:endParaRPr lang="en-US" sz="1800" dirty="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a:p>
            <a:pPr>
              <a:buFont typeface="Wingdings" pitchFamily="2" charset="2"/>
              <a:buChar char="Ø"/>
            </a:pPr>
            <a:endParaRPr lang="en-US" sz="1800" dirty="0" smtClean="0">
              <a:solidFill>
                <a:schemeClr val="tx1"/>
              </a:solidFill>
              <a:latin typeface="Dosis Light" charset="0"/>
            </a:endParaRPr>
          </a:p>
          <a:p>
            <a:pPr>
              <a:buFont typeface="Wingdings" pitchFamily="2" charset="2"/>
              <a:buChar char="Ø"/>
            </a:pPr>
            <a:endParaRPr lang="en-US" sz="1800" dirty="0">
              <a:solidFill>
                <a:schemeClr val="tx1"/>
              </a:solidFill>
              <a:latin typeface="Dosis Light" charset="0"/>
            </a:endParaRPr>
          </a:p>
        </p:txBody>
      </p:sp>
      <p:sp>
        <p:nvSpPr>
          <p:cNvPr id="2" name="TextBox 1"/>
          <p:cNvSpPr txBox="1"/>
          <p:nvPr/>
        </p:nvSpPr>
        <p:spPr>
          <a:xfrm>
            <a:off x="685800" y="1504950"/>
            <a:ext cx="6858000" cy="1200329"/>
          </a:xfrm>
          <a:prstGeom prst="rect">
            <a:avLst/>
          </a:prstGeom>
          <a:noFill/>
        </p:spPr>
        <p:txBody>
          <a:bodyPr wrap="square" rtlCol="0">
            <a:spAutoFit/>
          </a:bodyPr>
          <a:lstStyle/>
          <a:p>
            <a:pPr algn="just"/>
            <a:r>
              <a:rPr lang="en-US" sz="1800" dirty="0">
                <a:latin typeface="Dosis Light" charset="0"/>
              </a:rPr>
              <a:t>	</a:t>
            </a:r>
            <a:endParaRPr lang="en-US" sz="1800" dirty="0" smtClean="0">
              <a:latin typeface="Dosis Light" charset="0"/>
            </a:endParaRPr>
          </a:p>
          <a:p>
            <a:pPr marL="285750" lvl="1" indent="-285750" algn="just">
              <a:buFont typeface="Arial" pitchFamily="34" charset="0"/>
              <a:buChar char="•"/>
            </a:pPr>
            <a:endParaRPr lang="en-US" sz="1800" dirty="0" smtClean="0">
              <a:latin typeface="Dosis Light" charset="0"/>
            </a:endParaRPr>
          </a:p>
          <a:p>
            <a:pPr marL="285750" indent="-285750" algn="just">
              <a:buFont typeface="Wingdings" pitchFamily="2" charset="2"/>
              <a:buChar char="Ø"/>
            </a:pPr>
            <a:endParaRPr lang="en-US" sz="1800" dirty="0" smtClean="0">
              <a:latin typeface="Dosis Light" charset="0"/>
            </a:endParaRPr>
          </a:p>
          <a:p>
            <a:pPr marL="285750" indent="-285750" algn="just">
              <a:buFont typeface="Wingdings" pitchFamily="2" charset="2"/>
              <a:buChar char="Ø"/>
            </a:pPr>
            <a:endParaRPr lang="en-US" sz="1800" dirty="0">
              <a:latin typeface="Dosis Light"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385316"/>
            <a:ext cx="3490903" cy="354863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61950"/>
            <a:ext cx="683561" cy="1008202"/>
          </a:xfrm>
          <a:prstGeom prst="rect">
            <a:avLst/>
          </a:prstGeom>
        </p:spPr>
      </p:pic>
    </p:spTree>
    <p:extLst>
      <p:ext uri="{BB962C8B-B14F-4D97-AF65-F5344CB8AC3E}">
        <p14:creationId xmlns:p14="http://schemas.microsoft.com/office/powerpoint/2010/main" val="29829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1277</TotalTime>
  <Words>608</Words>
  <Application>Microsoft Office PowerPoint</Application>
  <PresentationFormat>On-screen Show (16:9)</PresentationFormat>
  <Paragraphs>121</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Wingdings</vt:lpstr>
      <vt:lpstr>Arial</vt:lpstr>
      <vt:lpstr>Dosis Light</vt:lpstr>
      <vt:lpstr>Titillium Web Light</vt:lpstr>
      <vt:lpstr>Malgun Gothic</vt:lpstr>
      <vt:lpstr>Mowbray template</vt:lpstr>
      <vt:lpstr>SENTIMENT ANALYSIS OF OPAY APPLICATION REVIEWS  </vt:lpstr>
      <vt:lpstr>PowerPoint Presentation</vt:lpstr>
      <vt:lpstr>INTRODUCTION</vt:lpstr>
      <vt:lpstr>STATEMENT OF PROBLEM</vt:lpstr>
      <vt:lpstr>   AIMS</vt:lpstr>
      <vt:lpstr> OBJECTIVES</vt:lpstr>
      <vt:lpstr> IMPORTANCE  OF RESEARCH</vt:lpstr>
      <vt:lpstr>PowerPoint Presentation</vt:lpstr>
      <vt:lpstr>METHODOLOGY           </vt:lpstr>
      <vt:lpstr>FINDINS AND DISCUSSION          </vt:lpstr>
      <vt:lpstr>FINDINS AND DISCUSSION </vt:lpstr>
      <vt:lpstr>FINDINS AND DISCUSSION </vt:lpstr>
      <vt:lpstr>FINDINS AND DISCUSSION          </vt:lpstr>
      <vt:lpstr>FINDINS AND DISCUSSION          </vt:lpstr>
      <vt:lpstr>RECOMMENDATIONS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UNMANNED AERIAL VEHICLE WORKSHOP  DREAM, ASPIRE, FLY</dc:title>
  <dc:creator>Anushree</dc:creator>
  <cp:lastModifiedBy>seyirex</cp:lastModifiedBy>
  <cp:revision>58</cp:revision>
  <dcterms:modified xsi:type="dcterms:W3CDTF">2021-03-17T06:47:33Z</dcterms:modified>
</cp:coreProperties>
</file>