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87" d="100"/>
          <a:sy n="87"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18171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250942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82E8D-D5D7-4766-8B1B-46A2F0BC175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99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396357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82E8D-D5D7-4766-8B1B-46A2F0BC175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647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6820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1475638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4484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256898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D6518-DB7F-4CF6-98FF-5F9E5B52DA85}"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176259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276241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D6518-DB7F-4CF6-98FF-5F9E5B52DA85}" type="datetimeFigureOut">
              <a:rPr lang="tr-TR" smtClean="0"/>
              <a:t>18.03.2024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398153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D6518-DB7F-4CF6-98FF-5F9E5B52DA85}" type="datetimeFigureOut">
              <a:rPr lang="tr-TR" smtClean="0"/>
              <a:t>18.03.2024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33072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D6518-DB7F-4CF6-98FF-5F9E5B52DA85}" type="datetimeFigureOut">
              <a:rPr lang="tr-TR" smtClean="0"/>
              <a:t>18.03.2024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283602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149848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D6518-DB7F-4CF6-98FF-5F9E5B52DA85}"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82E8D-D5D7-4766-8B1B-46A2F0BC1759}" type="slidenum">
              <a:rPr lang="tr-TR" smtClean="0"/>
              <a:t>‹#›</a:t>
            </a:fld>
            <a:endParaRPr lang="tr-TR"/>
          </a:p>
        </p:txBody>
      </p:sp>
    </p:spTree>
    <p:extLst>
      <p:ext uri="{BB962C8B-B14F-4D97-AF65-F5344CB8AC3E}">
        <p14:creationId xmlns:p14="http://schemas.microsoft.com/office/powerpoint/2010/main" val="309914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CD6518-DB7F-4CF6-98FF-5F9E5B52DA85}" type="datetimeFigureOut">
              <a:rPr lang="tr-TR" smtClean="0"/>
              <a:t>18.03.2024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C82E8D-D5D7-4766-8B1B-46A2F0BC1759}" type="slidenum">
              <a:rPr lang="tr-TR" smtClean="0"/>
              <a:t>‹#›</a:t>
            </a:fld>
            <a:endParaRPr lang="tr-TR"/>
          </a:p>
        </p:txBody>
      </p:sp>
    </p:spTree>
    <p:extLst>
      <p:ext uri="{BB962C8B-B14F-4D97-AF65-F5344CB8AC3E}">
        <p14:creationId xmlns:p14="http://schemas.microsoft.com/office/powerpoint/2010/main" val="3792598777"/>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4236" y="4167554"/>
            <a:ext cx="8915399" cy="2262781"/>
          </a:xfrm>
        </p:spPr>
        <p:txBody>
          <a:bodyPr>
            <a:normAutofit fontScale="90000"/>
          </a:bodyPr>
          <a:lstStyle/>
          <a:p>
            <a:pPr algn="ctr"/>
            <a:r>
              <a:rPr lang="tr-TR" sz="3600" dirty="0" smtClean="0"/>
              <a:t>Veri Organizasyonu Ödev-1</a:t>
            </a:r>
            <a:br>
              <a:rPr lang="tr-TR" sz="3600" dirty="0" smtClean="0"/>
            </a:br>
            <a:r>
              <a:rPr lang="tr-TR" sz="3600" dirty="0" smtClean="0"/>
              <a:t/>
            </a:r>
            <a:br>
              <a:rPr lang="tr-TR" sz="3600" dirty="0" smtClean="0"/>
            </a:br>
            <a:r>
              <a:rPr lang="tr-TR" sz="3600" dirty="0" smtClean="0"/>
              <a:t>İlişkisel </a:t>
            </a:r>
            <a:r>
              <a:rPr lang="tr-TR" sz="3600" dirty="0"/>
              <a:t>ve İlişkisel Olmayan (NoSQL) Veri Tabanı Sistemleri Mimari Performansının Yönetim Bilişim Sistemleri Kapsamında </a:t>
            </a:r>
            <a:r>
              <a:rPr lang="tr-TR" sz="3600" dirty="0" smtClean="0"/>
              <a:t>İncelenmesi</a:t>
            </a:r>
            <a:endParaRPr lang="tr-TR" sz="3600" dirty="0"/>
          </a:p>
        </p:txBody>
      </p:sp>
      <p:sp>
        <p:nvSpPr>
          <p:cNvPr id="4" name="Subtitle 3"/>
          <p:cNvSpPr>
            <a:spLocks noGrp="1"/>
          </p:cNvSpPr>
          <p:nvPr>
            <p:ph type="subTitle" idx="1"/>
          </p:nvPr>
        </p:nvSpPr>
        <p:spPr>
          <a:xfrm>
            <a:off x="9882554" y="240549"/>
            <a:ext cx="2074986" cy="840905"/>
          </a:xfrm>
        </p:spPr>
        <p:style>
          <a:lnRef idx="1">
            <a:schemeClr val="accent1"/>
          </a:lnRef>
          <a:fillRef idx="3">
            <a:schemeClr val="accent1"/>
          </a:fillRef>
          <a:effectRef idx="2">
            <a:schemeClr val="accent1"/>
          </a:effectRef>
          <a:fontRef idx="minor">
            <a:schemeClr val="lt1"/>
          </a:fontRef>
        </p:style>
        <p:txBody>
          <a:body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43478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Nesne İlişkisel Veri Modeli</a:t>
            </a:r>
            <a:endParaRPr lang="tr-TR" dirty="0"/>
          </a:p>
        </p:txBody>
      </p:sp>
      <p:sp>
        <p:nvSpPr>
          <p:cNvPr id="3" name="Content Placeholder 2"/>
          <p:cNvSpPr>
            <a:spLocks noGrp="1"/>
          </p:cNvSpPr>
          <p:nvPr>
            <p:ph sz="half" idx="1"/>
          </p:nvPr>
        </p:nvSpPr>
        <p:spPr/>
        <p:txBody>
          <a:bodyPr/>
          <a:lstStyle/>
          <a:p>
            <a:r>
              <a:rPr lang="tr-TR" dirty="0"/>
              <a:t>Nesne yönelimli ve ilişkisel veri modellerinin birleşimini temsil eder. Bu modelde veriler nesneler halinde temsil edilirken, ilişkisel veri tabanlarıyla uyumluluk sağlanır.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00219" y="2133600"/>
            <a:ext cx="3404392" cy="2795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00362314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Çoklu Ortam Veri Modeli</a:t>
            </a:r>
            <a:endParaRPr lang="tr-TR" dirty="0"/>
          </a:p>
        </p:txBody>
      </p:sp>
      <p:sp>
        <p:nvSpPr>
          <p:cNvPr id="3" name="Content Placeholder 2"/>
          <p:cNvSpPr>
            <a:spLocks noGrp="1"/>
          </p:cNvSpPr>
          <p:nvPr>
            <p:ph sz="half" idx="1"/>
          </p:nvPr>
        </p:nvSpPr>
        <p:spPr/>
        <p:txBody>
          <a:bodyPr/>
          <a:lstStyle/>
          <a:p>
            <a:r>
              <a:rPr lang="tr-TR" dirty="0"/>
              <a:t>Metin, görüntü, ses, video gibi farklı ortamlardaki verilerin işlenmesini ve depolanmasını sağlayan bir veri modelidir.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133600"/>
            <a:ext cx="4313238" cy="3498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47865284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Dağıtık Veri Modeli</a:t>
            </a:r>
            <a:endParaRPr lang="tr-TR" dirty="0"/>
          </a:p>
        </p:txBody>
      </p:sp>
      <p:sp>
        <p:nvSpPr>
          <p:cNvPr id="3" name="Content Placeholder 2"/>
          <p:cNvSpPr>
            <a:spLocks noGrp="1"/>
          </p:cNvSpPr>
          <p:nvPr>
            <p:ph sz="half" idx="1"/>
          </p:nvPr>
        </p:nvSpPr>
        <p:spPr/>
        <p:txBody>
          <a:bodyPr/>
          <a:lstStyle/>
          <a:p>
            <a:r>
              <a:rPr lang="tr-TR" dirty="0"/>
              <a:t>Verilerin birden fazla bilgisayar veya konum arasında dağıtıldığı bir veri modelidir. Çeşitli dağıtık veri tabanı sistemleri bu modeli kullanır. Bu model, veri kopyalarını senkronize etmek ve işlem yükünü dengelemek için kullanılır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5456" y="1905000"/>
            <a:ext cx="3409155" cy="301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9219820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Tabanı Tasarımı</a:t>
            </a:r>
            <a:endParaRPr lang="tr-TR" dirty="0"/>
          </a:p>
        </p:txBody>
      </p:sp>
      <p:sp>
        <p:nvSpPr>
          <p:cNvPr id="3" name="Content Placeholder 2"/>
          <p:cNvSpPr>
            <a:spLocks noGrp="1"/>
          </p:cNvSpPr>
          <p:nvPr>
            <p:ph idx="1"/>
          </p:nvPr>
        </p:nvSpPr>
        <p:spPr>
          <a:xfrm>
            <a:off x="2589212" y="1591408"/>
            <a:ext cx="8915400" cy="4319814"/>
          </a:xfrm>
        </p:spPr>
        <p:txBody>
          <a:bodyPr/>
          <a:lstStyle/>
          <a:p>
            <a:r>
              <a:rPr lang="tr-TR" dirty="0"/>
              <a:t>Veritabanı tasarımı, bir işletmenin veri yönetim sistemlerinin oluşturulmasına, uygulanmasına ve sürdürülmesine yardımcı olan adımlar bütünüdür. Bir veritabanı tasarlamanın birincil amacı, önerilen veritabanı sistemi için tasarımların fiziksel ve mantıksal modellerini üretmektir.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062" y="2872298"/>
            <a:ext cx="6743700" cy="3409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76828656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423" y="3244362"/>
            <a:ext cx="10389577" cy="2524671"/>
          </a:xfrm>
        </p:spPr>
        <p:txBody>
          <a:bodyPr>
            <a:normAutofit fontScale="90000"/>
          </a:bodyPr>
          <a:lstStyle/>
          <a:p>
            <a:r>
              <a:rPr lang="tr-TR" dirty="0" smtClean="0"/>
              <a:t>İlişkisel ve İlişkisel Olmayan(NoSQL) Veri Tabanı Sistemleri</a:t>
            </a:r>
            <a:endParaRPr lang="tr-TR" dirty="0"/>
          </a:p>
        </p:txBody>
      </p:sp>
      <p:sp>
        <p:nvSpPr>
          <p:cNvPr id="5" name="Subtitle 3"/>
          <p:cNvSpPr>
            <a:spLocks noGrp="1"/>
          </p:cNvSpPr>
          <p:nvPr>
            <p:ph type="subTitle" idx="1"/>
          </p:nvPr>
        </p:nvSpPr>
        <p:spPr>
          <a:xfrm>
            <a:off x="9882554" y="240549"/>
            <a:ext cx="2074986" cy="840905"/>
          </a:xfrm>
        </p:spPr>
        <p:style>
          <a:lnRef idx="1">
            <a:schemeClr val="accent1"/>
          </a:lnRef>
          <a:fillRef idx="3">
            <a:schemeClr val="accent1"/>
          </a:fillRef>
          <a:effectRef idx="2">
            <a:schemeClr val="accent1"/>
          </a:effectRef>
          <a:fontRef idx="minor">
            <a:schemeClr val="lt1"/>
          </a:fontRef>
        </p:style>
        <p:txBody>
          <a:body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91711205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İlişkisel Veri Tabanı</a:t>
            </a:r>
            <a:endParaRPr lang="tr-TR" dirty="0"/>
          </a:p>
        </p:txBody>
      </p:sp>
      <p:sp>
        <p:nvSpPr>
          <p:cNvPr id="3" name="Content Placeholder 2"/>
          <p:cNvSpPr>
            <a:spLocks noGrp="1"/>
          </p:cNvSpPr>
          <p:nvPr>
            <p:ph idx="1"/>
          </p:nvPr>
        </p:nvSpPr>
        <p:spPr/>
        <p:txBody>
          <a:bodyPr/>
          <a:lstStyle/>
          <a:p>
            <a:r>
              <a:rPr lang="tr-TR" dirty="0"/>
              <a:t>İlişkisel Veri Tabanı, verilerin tablolar halinde düzenlendiği ve bu tablolar arasında ilişkilerin kurulduğu bir veri tabanı türüdür. İlişkisel veri tabanları, veriye erişim ve veri manipülasyonu için SQL (Structured Query Language) gibi </a:t>
            </a:r>
            <a:r>
              <a:rPr lang="tr-TR" dirty="0" smtClean="0"/>
              <a:t>standart </a:t>
            </a:r>
            <a:r>
              <a:rPr lang="tr-TR" dirty="0"/>
              <a:t>sorgu dillerini kullanır</a:t>
            </a:r>
            <a:r>
              <a:rPr lang="tr-TR" dirty="0" smtClean="0"/>
              <a:t>.</a:t>
            </a:r>
          </a:p>
          <a:p>
            <a:r>
              <a:rPr lang="tr-TR" dirty="0" smtClean="0"/>
              <a:t>İlişkisel Veri Tabanı Örnekleri:</a:t>
            </a:r>
          </a:p>
          <a:p>
            <a:r>
              <a:rPr lang="tr-TR" dirty="0" smtClean="0"/>
              <a:t>-MYSQL</a:t>
            </a:r>
          </a:p>
          <a:p>
            <a:r>
              <a:rPr lang="tr-TR" dirty="0" smtClean="0"/>
              <a:t>-PostgreSQL</a:t>
            </a:r>
          </a:p>
          <a:p>
            <a:r>
              <a:rPr lang="tr-TR" dirty="0" smtClean="0"/>
              <a:t>-Oracle Database</a:t>
            </a:r>
          </a:p>
          <a:p>
            <a:r>
              <a:rPr lang="tr-TR" dirty="0" smtClean="0"/>
              <a:t>-SQLite</a:t>
            </a:r>
          </a:p>
        </p:txBody>
      </p:sp>
      <p:sp>
        <p:nvSpPr>
          <p:cNvPr id="4"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68808301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İlişkisel Olmayan Veri Tabanı(NoSQL)</a:t>
            </a:r>
            <a:endParaRPr lang="tr-TR" dirty="0"/>
          </a:p>
        </p:txBody>
      </p:sp>
      <p:sp>
        <p:nvSpPr>
          <p:cNvPr id="3" name="Content Placeholder 2"/>
          <p:cNvSpPr>
            <a:spLocks noGrp="1"/>
          </p:cNvSpPr>
          <p:nvPr>
            <p:ph idx="1"/>
          </p:nvPr>
        </p:nvSpPr>
        <p:spPr/>
        <p:txBody>
          <a:bodyPr/>
          <a:lstStyle/>
          <a:p>
            <a:r>
              <a:rPr lang="tr-TR" dirty="0" smtClean="0"/>
              <a:t>İlişkisel </a:t>
            </a:r>
            <a:r>
              <a:rPr lang="tr-TR" dirty="0"/>
              <a:t>Olmayan Veri Tabanı (NoSQL), geleneksel ilişkisel veri tabanlarının dışında kalan, daha esnek veri yapılarına ve dağıtık sistemlere odaklanan bir veri tabanı paradigmadır. NoSQL, "Not Only SQL" anlamına gelir ve ilişkisel veri tabanlarının karşılayamadığı ölçeklenebilirlik, yüksek performans, esnek veri modelleme ve dağıtık veri depolama gibi ihtiyaçları karşılamak için ortaya çıkmıştır. </a:t>
            </a:r>
            <a:endParaRPr lang="tr-TR" dirty="0" smtClean="0"/>
          </a:p>
          <a:p>
            <a:r>
              <a:rPr lang="tr-TR" dirty="0" smtClean="0"/>
              <a:t>İlişkisel Olmayan Veri Tabanı(NoSQL) Örnekleri:</a:t>
            </a:r>
          </a:p>
          <a:p>
            <a:r>
              <a:rPr lang="tr-TR" dirty="0" smtClean="0"/>
              <a:t>-MongoDB</a:t>
            </a:r>
          </a:p>
          <a:p>
            <a:r>
              <a:rPr lang="tr-TR" dirty="0" smtClean="0"/>
              <a:t>-Cassandra</a:t>
            </a:r>
          </a:p>
          <a:p>
            <a:r>
              <a:rPr lang="tr-TR" dirty="0" smtClean="0"/>
              <a:t>-Amazon DynamoDB</a:t>
            </a:r>
          </a:p>
          <a:p>
            <a:r>
              <a:rPr lang="tr-TR" dirty="0" smtClean="0"/>
              <a:t>-Neo4j</a:t>
            </a:r>
            <a:endParaRPr lang="tr-TR" dirty="0"/>
          </a:p>
        </p:txBody>
      </p:sp>
      <p:sp>
        <p:nvSpPr>
          <p:cNvPr id="4"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04749293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İlişkisel ve İlişkisel Olmayan(NoSQL) Veri Tabnı Karşılaştırılması</a:t>
            </a:r>
            <a:endParaRPr lang="tr-TR" dirty="0"/>
          </a:p>
        </p:txBody>
      </p:sp>
      <p:sp>
        <p:nvSpPr>
          <p:cNvPr id="3" name="Text Placeholder 2"/>
          <p:cNvSpPr>
            <a:spLocks noGrp="1"/>
          </p:cNvSpPr>
          <p:nvPr>
            <p:ph type="body" idx="1"/>
          </p:nvPr>
        </p:nvSpPr>
        <p:spPr/>
        <p:txBody>
          <a:bodyPr/>
          <a:lstStyle/>
          <a:p>
            <a:r>
              <a:rPr lang="tr-TR" u="sng" dirty="0" smtClean="0"/>
              <a:t>İlişkisel Veri Tabanı</a:t>
            </a:r>
            <a:endParaRPr lang="tr-TR" u="sng" dirty="0"/>
          </a:p>
        </p:txBody>
      </p:sp>
      <p:sp>
        <p:nvSpPr>
          <p:cNvPr id="4" name="Content Placeholder 3"/>
          <p:cNvSpPr>
            <a:spLocks noGrp="1"/>
          </p:cNvSpPr>
          <p:nvPr>
            <p:ph sz="half" idx="2"/>
          </p:nvPr>
        </p:nvSpPr>
        <p:spPr>
          <a:xfrm>
            <a:off x="2589212" y="2548965"/>
            <a:ext cx="4342893" cy="4229903"/>
          </a:xfrm>
        </p:spPr>
        <p:txBody>
          <a:bodyPr>
            <a:normAutofit fontScale="85000" lnSpcReduction="10000"/>
          </a:bodyPr>
          <a:lstStyle/>
          <a:p>
            <a:r>
              <a:rPr lang="tr-TR" dirty="0" smtClean="0"/>
              <a:t>Verileri </a:t>
            </a:r>
            <a:r>
              <a:rPr lang="tr-TR" dirty="0"/>
              <a:t>tablolar halinde düzenler ve bu tablolar arasında ilişkiler kurar. Sabit bir şema yapısına dayanır</a:t>
            </a:r>
            <a:r>
              <a:rPr lang="tr-TR" dirty="0" smtClean="0"/>
              <a:t>.</a:t>
            </a:r>
          </a:p>
          <a:p>
            <a:r>
              <a:rPr lang="tr-TR" dirty="0" smtClean="0"/>
              <a:t>Ölçeklenebilirliği </a:t>
            </a:r>
            <a:r>
              <a:rPr lang="tr-TR" dirty="0"/>
              <a:t>sınırlıdır. Genellikle dikey ölçeklendirme (tek bir sunucunun gücünü artırma) kullanılır</a:t>
            </a:r>
            <a:r>
              <a:rPr lang="tr-TR" dirty="0" smtClean="0"/>
              <a:t>.</a:t>
            </a:r>
          </a:p>
          <a:p>
            <a:r>
              <a:rPr lang="tr-TR" dirty="0"/>
              <a:t>G</a:t>
            </a:r>
            <a:r>
              <a:rPr lang="tr-TR" dirty="0" smtClean="0"/>
              <a:t>enellikle </a:t>
            </a:r>
            <a:r>
              <a:rPr lang="tr-TR" dirty="0"/>
              <a:t>karmaşık sorguları işlemek için optimize edilmiştir. Ancak, büyük veri hacimleri ve yüksek trafiğe dayanacak şekilde optimize edilmemiştir</a:t>
            </a:r>
            <a:r>
              <a:rPr lang="tr-TR" dirty="0" smtClean="0"/>
              <a:t>.</a:t>
            </a:r>
          </a:p>
          <a:p>
            <a:r>
              <a:rPr lang="tr-TR" dirty="0" smtClean="0"/>
              <a:t>Veriler </a:t>
            </a:r>
            <a:r>
              <a:rPr lang="tr-TR" dirty="0"/>
              <a:t>sıkı bir şekilde ilişkilendirilir ve ilişkilerin korunması sağlanır</a:t>
            </a:r>
            <a:r>
              <a:rPr lang="tr-TR" dirty="0" smtClean="0"/>
              <a:t>.</a:t>
            </a:r>
          </a:p>
          <a:p>
            <a:r>
              <a:rPr lang="tr-TR" dirty="0" smtClean="0"/>
              <a:t>Genellikle ACID </a:t>
            </a:r>
            <a:r>
              <a:rPr lang="tr-TR" dirty="0"/>
              <a:t>(Atomicity, Consistency, Isolation, Durability) özelliklerini sağlar ve veri bütünlüğünü korur.</a:t>
            </a:r>
          </a:p>
        </p:txBody>
      </p:sp>
      <p:sp>
        <p:nvSpPr>
          <p:cNvPr id="5" name="Text Placeholder 4"/>
          <p:cNvSpPr>
            <a:spLocks noGrp="1"/>
          </p:cNvSpPr>
          <p:nvPr>
            <p:ph type="body" sz="quarter" idx="3"/>
          </p:nvPr>
        </p:nvSpPr>
        <p:spPr>
          <a:xfrm>
            <a:off x="7166957" y="1969475"/>
            <a:ext cx="4338674" cy="576262"/>
          </a:xfrm>
        </p:spPr>
        <p:txBody>
          <a:bodyPr/>
          <a:lstStyle/>
          <a:p>
            <a:r>
              <a:rPr lang="tr-TR" u="sng" dirty="0" smtClean="0"/>
              <a:t>İlişkisel Olmayan Veri Tabanı</a:t>
            </a:r>
            <a:endParaRPr lang="tr-TR" u="sng" dirty="0"/>
          </a:p>
        </p:txBody>
      </p:sp>
      <p:sp>
        <p:nvSpPr>
          <p:cNvPr id="6" name="Content Placeholder 5"/>
          <p:cNvSpPr>
            <a:spLocks noGrp="1"/>
          </p:cNvSpPr>
          <p:nvPr>
            <p:ph sz="quarter" idx="4"/>
          </p:nvPr>
        </p:nvSpPr>
        <p:spPr>
          <a:xfrm>
            <a:off x="7166957" y="2545738"/>
            <a:ext cx="4338674" cy="4233130"/>
          </a:xfrm>
        </p:spPr>
        <p:txBody>
          <a:bodyPr>
            <a:normAutofit fontScale="77500" lnSpcReduction="20000"/>
          </a:bodyPr>
          <a:lstStyle/>
          <a:p>
            <a:r>
              <a:rPr lang="tr-TR" dirty="0" smtClean="0"/>
              <a:t>Esnek </a:t>
            </a:r>
            <a:r>
              <a:rPr lang="tr-TR" dirty="0"/>
              <a:t>veri modellerine izin verir. Belge tabanlı, anahtar-değer tabanlı, sütun tabanlı veya graf tabanlı gibi çeşitli veri modellerini destekler. Sabit bir şema yapısı gerekmez</a:t>
            </a:r>
            <a:r>
              <a:rPr lang="tr-TR" dirty="0" smtClean="0"/>
              <a:t>.</a:t>
            </a:r>
          </a:p>
          <a:p>
            <a:r>
              <a:rPr lang="tr-TR" dirty="0" smtClean="0"/>
              <a:t>Genellikle </a:t>
            </a:r>
            <a:r>
              <a:rPr lang="tr-TR" dirty="0"/>
              <a:t>yatay ölçeklenebilirlik (daha fazla sunucu veya düğüm ekleyerek) sağlar. Büyük ölçekli veri depolama gereksinimlerini karşılar</a:t>
            </a:r>
            <a:r>
              <a:rPr lang="tr-TR" dirty="0" smtClean="0"/>
              <a:t>.</a:t>
            </a:r>
          </a:p>
          <a:p>
            <a:r>
              <a:rPr lang="tr-TR" dirty="0" smtClean="0"/>
              <a:t>Genellikle hızlı </a:t>
            </a:r>
            <a:r>
              <a:rPr lang="tr-TR" dirty="0"/>
              <a:t>veri erişimi ve yüksek performans için optimize edilmiştir. Paralel sorgulama ve dağıtık mimariler, yüksek performans sağlar</a:t>
            </a:r>
            <a:r>
              <a:rPr lang="tr-TR" dirty="0" smtClean="0"/>
              <a:t>.</a:t>
            </a:r>
          </a:p>
          <a:p>
            <a:r>
              <a:rPr lang="tr-TR" dirty="0"/>
              <a:t>V</a:t>
            </a:r>
            <a:r>
              <a:rPr lang="tr-TR" dirty="0" smtClean="0"/>
              <a:t>eri </a:t>
            </a:r>
            <a:r>
              <a:rPr lang="tr-TR" dirty="0"/>
              <a:t>modeli daha esnektir ve ilişkilendirme daha serbesttir. Veriler daha karmaşık ilişkiler içerebilir veya hiç </a:t>
            </a:r>
            <a:r>
              <a:rPr lang="tr-TR" dirty="0" smtClean="0"/>
              <a:t>ilişkilendirilmemiş olabilir.</a:t>
            </a:r>
          </a:p>
          <a:p>
            <a:r>
              <a:rPr lang="tr-TR" dirty="0" smtClean="0"/>
              <a:t>Bazıları</a:t>
            </a:r>
            <a:r>
              <a:rPr lang="tr-TR" dirty="0"/>
              <a:t>, ölçeklenebilirlik veya performans gibi nedenlerle ACID özelliklerinden feragat edebilir. Bu durumda, esnek tutarlılık seviyeleri sunarlar.</a:t>
            </a:r>
          </a:p>
        </p:txBody>
      </p:sp>
      <p:sp>
        <p:nvSpPr>
          <p:cNvPr id="7"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99999862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821" y="3270738"/>
            <a:ext cx="8915399" cy="2262781"/>
          </a:xfrm>
        </p:spPr>
        <p:txBody>
          <a:bodyPr/>
          <a:lstStyle/>
          <a:p>
            <a:r>
              <a:rPr lang="tr-TR" dirty="0" smtClean="0"/>
              <a:t>Veri Tabanı Mimarilerinin Performans Karşılaştırılması</a:t>
            </a:r>
            <a:endParaRPr lang="tr-TR" dirty="0"/>
          </a:p>
        </p:txBody>
      </p:sp>
      <p:sp>
        <p:nvSpPr>
          <p:cNvPr id="6" name="Subtitle 3"/>
          <p:cNvSpPr>
            <a:spLocks noGrp="1"/>
          </p:cNvSpPr>
          <p:nvPr>
            <p:ph type="subTitle" idx="1"/>
          </p:nvPr>
        </p:nvSpPr>
        <p:spPr>
          <a:xfrm>
            <a:off x="9882554" y="240549"/>
            <a:ext cx="2074986" cy="840905"/>
          </a:xfrm>
        </p:spPr>
        <p:style>
          <a:lnRef idx="1">
            <a:schemeClr val="accent1"/>
          </a:lnRef>
          <a:fillRef idx="3">
            <a:schemeClr val="accent1"/>
          </a:fillRef>
          <a:effectRef idx="2">
            <a:schemeClr val="accent1"/>
          </a:effectRef>
          <a:fontRef idx="minor">
            <a:schemeClr val="lt1"/>
          </a:fontRef>
        </p:style>
        <p:txBody>
          <a:body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5090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935211"/>
            <a:ext cx="3992732" cy="576262"/>
          </a:xfrm>
        </p:spPr>
        <p:txBody>
          <a:bodyPr/>
          <a:lstStyle/>
          <a:p>
            <a:pPr algn="ctr"/>
            <a:r>
              <a:rPr lang="tr-TR" dirty="0" smtClean="0"/>
              <a:t>Analiz İşlemi</a:t>
            </a:r>
            <a:endParaRPr lang="tr-TR" dirty="0"/>
          </a:p>
        </p:txBody>
      </p:sp>
      <p:sp>
        <p:nvSpPr>
          <p:cNvPr id="5" name="Text Placeholder 4"/>
          <p:cNvSpPr>
            <a:spLocks noGrp="1"/>
          </p:cNvSpPr>
          <p:nvPr>
            <p:ph type="body" sz="quarter" idx="3"/>
          </p:nvPr>
        </p:nvSpPr>
        <p:spPr>
          <a:xfrm>
            <a:off x="7336793" y="935211"/>
            <a:ext cx="3999001" cy="576262"/>
          </a:xfrm>
        </p:spPr>
        <p:txBody>
          <a:bodyPr/>
          <a:lstStyle/>
          <a:p>
            <a:r>
              <a:rPr lang="tr-TR" dirty="0" smtClean="0"/>
              <a:t>Saniye Analiz İşlemi</a:t>
            </a:r>
            <a:endParaRPr lang="tr-TR" dirty="0"/>
          </a:p>
        </p:txBody>
      </p:sp>
      <p:pic>
        <p:nvPicPr>
          <p:cNvPr id="7" name="Content Placeholder 3"/>
          <p:cNvPicPr>
            <a:picLocks noGrp="1" noChangeAspect="1"/>
          </p:cNvPicPr>
          <p:nvPr>
            <p:ph sz="quarter" idx="4"/>
          </p:nvPr>
        </p:nvPicPr>
        <p:blipFill>
          <a:blip r:embed="rId2"/>
          <a:stretch>
            <a:fillRect/>
          </a:stretch>
        </p:blipFill>
        <p:spPr>
          <a:xfrm>
            <a:off x="7167563" y="1966119"/>
            <a:ext cx="4338637"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Content Placeholder 3"/>
          <p:cNvPicPr>
            <a:picLocks noGrp="1" noChangeAspect="1"/>
          </p:cNvPicPr>
          <p:nvPr>
            <p:ph sz="half" idx="2"/>
          </p:nvPr>
        </p:nvPicPr>
        <p:blipFill>
          <a:blip r:embed="rId3"/>
          <a:stretch>
            <a:fillRect/>
          </a:stretch>
        </p:blipFill>
        <p:spPr>
          <a:xfrm>
            <a:off x="2661656" y="1966119"/>
            <a:ext cx="4198513"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6770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Tabanı Nedir?</a:t>
            </a:r>
            <a:endParaRPr lang="tr-TR" dirty="0"/>
          </a:p>
        </p:txBody>
      </p:sp>
      <p:sp>
        <p:nvSpPr>
          <p:cNvPr id="3" name="Content Placeholder 2"/>
          <p:cNvSpPr>
            <a:spLocks noGrp="1"/>
          </p:cNvSpPr>
          <p:nvPr>
            <p:ph sz="half" idx="1"/>
          </p:nvPr>
        </p:nvSpPr>
        <p:spPr/>
        <p:txBody>
          <a:bodyPr>
            <a:normAutofit fontScale="92500" lnSpcReduction="20000"/>
          </a:bodyPr>
          <a:lstStyle/>
          <a:p>
            <a:r>
              <a:rPr lang="tr-TR" dirty="0"/>
              <a:t>Veritabanı, kolay erişim, yönetim ve güncelleme için oluşturulmuş bilgilerdir. Bilgisayar veritabanları genellikle satış işlemleri, müşteri verileri, finansal bilgiler ve ürün bilgileri gibi bilgileri </a:t>
            </a:r>
            <a:r>
              <a:rPr lang="tr-TR" dirty="0" smtClean="0"/>
              <a:t>içeren  veri kayıtlarının </a:t>
            </a:r>
            <a:r>
              <a:rPr lang="tr-TR" dirty="0"/>
              <a:t>veya </a:t>
            </a:r>
            <a:r>
              <a:rPr lang="tr-TR" dirty="0" smtClean="0"/>
              <a:t>dosyaların toplamını </a:t>
            </a:r>
            <a:r>
              <a:rPr lang="tr-TR" dirty="0"/>
              <a:t>depolar .</a:t>
            </a:r>
          </a:p>
          <a:p>
            <a:r>
              <a:rPr lang="tr-TR" dirty="0"/>
              <a:t>Veritabanları her türlü veriyi depolamak, sürdürmek ve erişmek için kullanılır. İnsanlar, yerler veya nesneler hakkında bilgi toplarlar. Bu bilgiler, gözlemlenebilmesi ve analiz edilebilmesi için tek bir </a:t>
            </a:r>
            <a:r>
              <a:rPr lang="tr-TR" dirty="0" smtClean="0"/>
              <a:t>yerde toplanır</a:t>
            </a:r>
            <a:r>
              <a:rPr lang="tr-TR" dirty="0"/>
              <a:t>. Veritabanları organize bir bilgi koleksiyonu olarak düşünülebilir.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51431" y="2133600"/>
            <a:ext cx="4453180" cy="3423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3880011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935211"/>
            <a:ext cx="3992732" cy="576262"/>
          </a:xfrm>
        </p:spPr>
        <p:txBody>
          <a:bodyPr/>
          <a:lstStyle/>
          <a:p>
            <a:pPr algn="ctr"/>
            <a:r>
              <a:rPr lang="tr-TR" dirty="0"/>
              <a:t>Çok </a:t>
            </a:r>
            <a:r>
              <a:rPr lang="tr-TR" dirty="0" smtClean="0"/>
              <a:t>Sayıdaki </a:t>
            </a:r>
            <a:r>
              <a:rPr lang="tr-TR" dirty="0"/>
              <a:t>S</a:t>
            </a:r>
            <a:r>
              <a:rPr lang="tr-TR" dirty="0" smtClean="0"/>
              <a:t>orgu Miktarı </a:t>
            </a:r>
            <a:r>
              <a:rPr lang="tr-TR" dirty="0"/>
              <a:t>A</a:t>
            </a:r>
            <a:r>
              <a:rPr lang="tr-TR" dirty="0" smtClean="0"/>
              <a:t>naliz </a:t>
            </a:r>
            <a:r>
              <a:rPr lang="tr-TR" dirty="0"/>
              <a:t>İ</a:t>
            </a:r>
            <a:r>
              <a:rPr lang="tr-TR" dirty="0" smtClean="0"/>
              <a:t>şlemi </a:t>
            </a:r>
            <a:endParaRPr lang="tr-TR" dirty="0"/>
          </a:p>
        </p:txBody>
      </p:sp>
      <p:sp>
        <p:nvSpPr>
          <p:cNvPr id="5" name="Text Placeholder 4"/>
          <p:cNvSpPr>
            <a:spLocks noGrp="1"/>
          </p:cNvSpPr>
          <p:nvPr>
            <p:ph type="body" sz="quarter" idx="3"/>
          </p:nvPr>
        </p:nvSpPr>
        <p:spPr>
          <a:xfrm>
            <a:off x="7336793" y="935211"/>
            <a:ext cx="3999001" cy="576262"/>
          </a:xfrm>
        </p:spPr>
        <p:txBody>
          <a:bodyPr/>
          <a:lstStyle/>
          <a:p>
            <a:pPr algn="ctr"/>
            <a:r>
              <a:rPr lang="tr-TR" dirty="0" smtClean="0"/>
              <a:t>Saniye ile İşlemci Çekirdeği Miktarı İçin Analiz İşlemi</a:t>
            </a:r>
            <a:endParaRPr lang="tr-TR" dirty="0"/>
          </a:p>
        </p:txBody>
      </p:sp>
      <p:pic>
        <p:nvPicPr>
          <p:cNvPr id="9" name="Content Placeholder 8"/>
          <p:cNvPicPr>
            <a:picLocks noGrp="1" noChangeAspect="1"/>
          </p:cNvPicPr>
          <p:nvPr>
            <p:ph sz="half" idx="2"/>
          </p:nvPr>
        </p:nvPicPr>
        <p:blipFill>
          <a:blip r:embed="rId2"/>
          <a:stretch>
            <a:fillRect/>
          </a:stretch>
        </p:blipFill>
        <p:spPr>
          <a:xfrm>
            <a:off x="2588958" y="1966119"/>
            <a:ext cx="4343400"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Content Placeholder 10"/>
          <p:cNvPicPr>
            <a:picLocks noGrp="1" noChangeAspect="1"/>
          </p:cNvPicPr>
          <p:nvPr>
            <p:ph sz="quarter" idx="4"/>
          </p:nvPr>
        </p:nvPicPr>
        <p:blipFill>
          <a:blip r:embed="rId3"/>
          <a:stretch>
            <a:fillRect/>
          </a:stretch>
        </p:blipFill>
        <p:spPr>
          <a:xfrm>
            <a:off x="7166974" y="1966119"/>
            <a:ext cx="4338637"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77203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935211"/>
            <a:ext cx="3992732" cy="576262"/>
          </a:xfrm>
        </p:spPr>
        <p:txBody>
          <a:bodyPr/>
          <a:lstStyle/>
          <a:p>
            <a:pPr algn="ctr"/>
            <a:r>
              <a:rPr lang="tr-TR" dirty="0" smtClean="0"/>
              <a:t>INNER JOIN ile Karmaşık Sorgu Analiz İşlemi</a:t>
            </a:r>
            <a:endParaRPr lang="tr-TR" dirty="0"/>
          </a:p>
        </p:txBody>
      </p:sp>
      <p:sp>
        <p:nvSpPr>
          <p:cNvPr id="5" name="Text Placeholder 4"/>
          <p:cNvSpPr>
            <a:spLocks noGrp="1"/>
          </p:cNvSpPr>
          <p:nvPr>
            <p:ph type="body" sz="quarter" idx="3"/>
          </p:nvPr>
        </p:nvSpPr>
        <p:spPr>
          <a:xfrm>
            <a:off x="7336791" y="1040719"/>
            <a:ext cx="3999001" cy="576262"/>
          </a:xfrm>
        </p:spPr>
        <p:txBody>
          <a:bodyPr/>
          <a:lstStyle/>
          <a:p>
            <a:pPr algn="ctr"/>
            <a:r>
              <a:rPr lang="tr-TR" dirty="0"/>
              <a:t>INNER JOIN ile 500 ve 1000 </a:t>
            </a:r>
            <a:r>
              <a:rPr lang="tr-TR" dirty="0" smtClean="0"/>
              <a:t>Veri </a:t>
            </a:r>
            <a:r>
              <a:rPr lang="tr-TR" dirty="0"/>
              <a:t>İ</a:t>
            </a:r>
            <a:r>
              <a:rPr lang="tr-TR" dirty="0" smtClean="0"/>
              <a:t>çin Sorgu/Saniye Analizi </a:t>
            </a:r>
            <a:r>
              <a:rPr lang="tr-TR" dirty="0"/>
              <a:t>İ</a:t>
            </a:r>
            <a:r>
              <a:rPr lang="tr-TR" dirty="0" smtClean="0"/>
              <a:t>şlemi </a:t>
            </a:r>
            <a:endParaRPr lang="tr-TR" dirty="0"/>
          </a:p>
        </p:txBody>
      </p:sp>
      <p:pic>
        <p:nvPicPr>
          <p:cNvPr id="4" name="Content Placeholder 3"/>
          <p:cNvPicPr>
            <a:picLocks noGrp="1" noChangeAspect="1"/>
          </p:cNvPicPr>
          <p:nvPr>
            <p:ph sz="half" idx="2"/>
          </p:nvPr>
        </p:nvPicPr>
        <p:blipFill>
          <a:blip r:embed="rId2"/>
          <a:stretch>
            <a:fillRect/>
          </a:stretch>
        </p:blipFill>
        <p:spPr>
          <a:xfrm>
            <a:off x="2588958" y="1966118"/>
            <a:ext cx="4343400"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Content Placeholder 6"/>
          <p:cNvPicPr>
            <a:picLocks noGrp="1" noChangeAspect="1"/>
          </p:cNvPicPr>
          <p:nvPr>
            <p:ph sz="quarter" idx="4"/>
          </p:nvPr>
        </p:nvPicPr>
        <p:blipFill>
          <a:blip r:embed="rId3"/>
          <a:stretch>
            <a:fillRect/>
          </a:stretch>
        </p:blipFill>
        <p:spPr>
          <a:xfrm>
            <a:off x="7237036" y="1966118"/>
            <a:ext cx="4198513"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93909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935211"/>
            <a:ext cx="3992732" cy="576262"/>
          </a:xfrm>
        </p:spPr>
        <p:txBody>
          <a:bodyPr/>
          <a:lstStyle/>
          <a:p>
            <a:pPr algn="ctr"/>
            <a:r>
              <a:rPr lang="tr-TR" dirty="0"/>
              <a:t>INNER JOIN ile işlemci çekirdeği miktarı üzerinde analiz işlemi </a:t>
            </a:r>
          </a:p>
        </p:txBody>
      </p:sp>
      <p:sp>
        <p:nvSpPr>
          <p:cNvPr id="5" name="Text Placeholder 4"/>
          <p:cNvSpPr>
            <a:spLocks noGrp="1"/>
          </p:cNvSpPr>
          <p:nvPr>
            <p:ph type="body" sz="quarter" idx="3"/>
          </p:nvPr>
        </p:nvSpPr>
        <p:spPr>
          <a:xfrm>
            <a:off x="7336791" y="1040719"/>
            <a:ext cx="3999001" cy="576262"/>
          </a:xfrm>
        </p:spPr>
        <p:txBody>
          <a:bodyPr/>
          <a:lstStyle/>
          <a:p>
            <a:pPr algn="ctr"/>
            <a:r>
              <a:rPr lang="tr-TR" dirty="0"/>
              <a:t>Detaylı karmaşık sorgu süre analizi </a:t>
            </a:r>
          </a:p>
        </p:txBody>
      </p:sp>
      <p:pic>
        <p:nvPicPr>
          <p:cNvPr id="6" name="Content Placeholder 5"/>
          <p:cNvPicPr>
            <a:picLocks noGrp="1" noChangeAspect="1"/>
          </p:cNvPicPr>
          <p:nvPr>
            <p:ph sz="half" idx="2"/>
          </p:nvPr>
        </p:nvPicPr>
        <p:blipFill>
          <a:blip r:embed="rId2"/>
          <a:stretch>
            <a:fillRect/>
          </a:stretch>
        </p:blipFill>
        <p:spPr>
          <a:xfrm>
            <a:off x="2588958" y="1966117"/>
            <a:ext cx="4343400"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p:cNvPicPr>
            <a:picLocks noGrp="1" noChangeAspect="1"/>
          </p:cNvPicPr>
          <p:nvPr>
            <p:ph sz="quarter" idx="4"/>
          </p:nvPr>
        </p:nvPicPr>
        <p:blipFill>
          <a:blip r:embed="rId3"/>
          <a:stretch>
            <a:fillRect/>
          </a:stretch>
        </p:blipFill>
        <p:spPr>
          <a:xfrm>
            <a:off x="7166972" y="1966117"/>
            <a:ext cx="4338637"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50810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64292" y="935211"/>
            <a:ext cx="3992732" cy="576262"/>
          </a:xfrm>
        </p:spPr>
        <p:txBody>
          <a:bodyPr/>
          <a:lstStyle/>
          <a:p>
            <a:pPr algn="ctr"/>
            <a:r>
              <a:rPr lang="tr-TR" dirty="0"/>
              <a:t>Detaylı ve karmaşık sorgu ile Sorgular/saniye analiz işlemi </a:t>
            </a:r>
          </a:p>
        </p:txBody>
      </p:sp>
      <p:sp>
        <p:nvSpPr>
          <p:cNvPr id="5" name="Text Placeholder 4"/>
          <p:cNvSpPr>
            <a:spLocks noGrp="1"/>
          </p:cNvSpPr>
          <p:nvPr>
            <p:ph type="body" sz="quarter" idx="3"/>
          </p:nvPr>
        </p:nvSpPr>
        <p:spPr>
          <a:xfrm>
            <a:off x="7336791" y="1040719"/>
            <a:ext cx="3999001" cy="576262"/>
          </a:xfrm>
        </p:spPr>
        <p:txBody>
          <a:bodyPr/>
          <a:lstStyle/>
          <a:p>
            <a:pPr algn="ctr"/>
            <a:r>
              <a:rPr lang="tr-TR" dirty="0"/>
              <a:t>Detaylı ve karmaşık sorgu kodu ile ortalama süre analiz işlemi </a:t>
            </a:r>
          </a:p>
        </p:txBody>
      </p:sp>
      <p:pic>
        <p:nvPicPr>
          <p:cNvPr id="4" name="Content Placeholder 3"/>
          <p:cNvPicPr>
            <a:picLocks noGrp="1" noChangeAspect="1"/>
          </p:cNvPicPr>
          <p:nvPr>
            <p:ph sz="half" idx="2"/>
          </p:nvPr>
        </p:nvPicPr>
        <p:blipFill>
          <a:blip r:embed="rId2"/>
          <a:stretch>
            <a:fillRect/>
          </a:stretch>
        </p:blipFill>
        <p:spPr>
          <a:xfrm>
            <a:off x="2588958" y="1966116"/>
            <a:ext cx="4343400"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Content Placeholder 10"/>
          <p:cNvPicPr>
            <a:picLocks noGrp="1" noChangeAspect="1"/>
          </p:cNvPicPr>
          <p:nvPr>
            <p:ph sz="quarter" idx="4"/>
          </p:nvPr>
        </p:nvPicPr>
        <p:blipFill>
          <a:blip r:embed="rId3"/>
          <a:stretch>
            <a:fillRect/>
          </a:stretch>
        </p:blipFill>
        <p:spPr>
          <a:xfrm>
            <a:off x="7166972" y="1966115"/>
            <a:ext cx="4338637" cy="2743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61479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Bilişim Sistemleri ver Yönetimi Nedir?</a:t>
            </a:r>
            <a:endParaRPr lang="tr-TR" dirty="0"/>
          </a:p>
        </p:txBody>
      </p:sp>
      <p:sp>
        <p:nvSpPr>
          <p:cNvPr id="3" name="Content Placeholder 2"/>
          <p:cNvSpPr>
            <a:spLocks noGrp="1"/>
          </p:cNvSpPr>
          <p:nvPr>
            <p:ph sz="half" idx="1"/>
          </p:nvPr>
        </p:nvSpPr>
        <p:spPr>
          <a:xfrm>
            <a:off x="2589212" y="2133600"/>
            <a:ext cx="4313864" cy="3770314"/>
          </a:xfrm>
        </p:spPr>
        <p:txBody>
          <a:bodyPr>
            <a:normAutofit fontScale="77500" lnSpcReduction="20000"/>
          </a:bodyPr>
          <a:lstStyle/>
          <a:p>
            <a:r>
              <a:rPr lang="tr-TR" dirty="0"/>
              <a:t>YBS, yöneticilere bir kuruluşun faaliyetleri hakkında karar vermeleri için gerekli bilgileri sağlayan bir sistemdir. YBS, çeşitli kaynaklardan veri toplar ve bunları işleyerek yöneticilerin ve personelinin ihtiyaçlarına göre uyarlanmış bilgiler sağlar</a:t>
            </a:r>
            <a:r>
              <a:rPr lang="tr-TR" dirty="0" smtClean="0"/>
              <a:t>.</a:t>
            </a:r>
          </a:p>
          <a:p>
            <a:r>
              <a:rPr lang="tr-TR" dirty="0" smtClean="0"/>
              <a:t>İşletmeler </a:t>
            </a:r>
            <a:r>
              <a:rPr lang="tr-TR" dirty="0"/>
              <a:t>farklı türde sistemler kullansa da, hepsinin ortak bir amacı vardır: yöneticilere daha iyi kararlar almaları için bilgi sağlamak. Günümüzün hızlı tempolu iş ortamında, doğru ve zamanında bilgiye erişmek başarı için kritik öneme sahiptir. </a:t>
            </a:r>
            <a:endParaRPr lang="tr-TR" dirty="0" smtClean="0"/>
          </a:p>
          <a:p>
            <a:r>
              <a:rPr lang="tr-TR" dirty="0" smtClean="0"/>
              <a:t>YBS</a:t>
            </a:r>
            <a:r>
              <a:rPr lang="tr-TR" dirty="0"/>
              <a:t>, yöneticilerin performans göstergelerini takip etmelerine, eğilimleri belirlemelerine ve kaynakların nereye tahsis edileceği konusunda bilinçli kararlar almalarına olanak </a:t>
            </a:r>
            <a:r>
              <a:rPr lang="tr-TR" dirty="0" smtClean="0"/>
              <a:t>tanır.</a:t>
            </a:r>
            <a:endParaRPr lang="tr-TR"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9322" y="2125663"/>
            <a:ext cx="4077343" cy="3778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64240921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Tabanı Yönetim Sistemleri</a:t>
            </a:r>
            <a:endParaRPr lang="tr-TR" dirty="0"/>
          </a:p>
        </p:txBody>
      </p:sp>
      <p:sp>
        <p:nvSpPr>
          <p:cNvPr id="3" name="Text Placeholder 2"/>
          <p:cNvSpPr>
            <a:spLocks noGrp="1"/>
          </p:cNvSpPr>
          <p:nvPr>
            <p:ph type="body" idx="1"/>
          </p:nvPr>
        </p:nvSpPr>
        <p:spPr>
          <a:xfrm>
            <a:off x="2589212" y="3530128"/>
            <a:ext cx="8915399" cy="1437526"/>
          </a:xfrm>
        </p:spPr>
        <p:txBody>
          <a:bodyPr>
            <a:normAutofit fontScale="92500" lnSpcReduction="10000"/>
          </a:bodyPr>
          <a:lstStyle/>
          <a:p>
            <a:r>
              <a:rPr lang="tr-TR" dirty="0" smtClean="0"/>
              <a:t>Veri Tabanı </a:t>
            </a:r>
            <a:r>
              <a:rPr lang="tr-TR" dirty="0"/>
              <a:t>Yönetim Sistemi </a:t>
            </a:r>
            <a:r>
              <a:rPr lang="tr-TR" dirty="0" smtClean="0"/>
              <a:t>(VYTS), </a:t>
            </a:r>
            <a:r>
              <a:rPr lang="tr-TR" dirty="0"/>
              <a:t>veritabanlarındaki verileri yönetmek, depolamak, almak ve işlemek için tasarlanmış bir yazılımdır. Veritabanı ile son kullanıcılar veya uygulama programları arasında bir arayüz görevi görerek verilerin tutarlı bir şekilde düzenlenmesini, erişilebilir ve güvenli kalmasını sağlar. İşte veritabanı yönetim sistemlerinin bazı temel yönleri</a:t>
            </a:r>
            <a:r>
              <a:rPr lang="tr-TR" dirty="0" smtClean="0"/>
              <a:t>:</a:t>
            </a:r>
            <a:endParaRPr lang="tr-TR" dirty="0"/>
          </a:p>
        </p:txBody>
      </p:sp>
      <p:sp>
        <p:nvSpPr>
          <p:cNvPr id="4"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9910309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Düz Model veya Tablo Modeli</a:t>
            </a:r>
            <a:endParaRPr lang="tr-TR" dirty="0"/>
          </a:p>
        </p:txBody>
      </p:sp>
      <p:sp>
        <p:nvSpPr>
          <p:cNvPr id="3" name="Content Placeholder 2"/>
          <p:cNvSpPr>
            <a:spLocks noGrp="1"/>
          </p:cNvSpPr>
          <p:nvPr>
            <p:ph sz="half" idx="1"/>
          </p:nvPr>
        </p:nvSpPr>
        <p:spPr>
          <a:xfrm>
            <a:off x="2589212" y="2133600"/>
            <a:ext cx="4313864" cy="3770244"/>
          </a:xfrm>
        </p:spPr>
        <p:txBody>
          <a:bodyPr/>
          <a:lstStyle/>
          <a:p>
            <a:r>
              <a:rPr lang="tr-TR" dirty="0"/>
              <a:t>Verilerin tablolar halinde düzenlendiği ve ilişkilendirildiği bir veri modelidir. İlişkisel veri tabanları bu modeli kullanır.</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91375" y="1784838"/>
            <a:ext cx="4313238" cy="3308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87005501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Hiyerarşik Veri Modeli</a:t>
            </a:r>
            <a:endParaRPr lang="tr-TR" dirty="0"/>
          </a:p>
        </p:txBody>
      </p:sp>
      <p:sp>
        <p:nvSpPr>
          <p:cNvPr id="3" name="Content Placeholder 2"/>
          <p:cNvSpPr>
            <a:spLocks noGrp="1"/>
          </p:cNvSpPr>
          <p:nvPr>
            <p:ph sz="half" idx="1"/>
          </p:nvPr>
        </p:nvSpPr>
        <p:spPr/>
        <p:txBody>
          <a:bodyPr/>
          <a:lstStyle/>
          <a:p>
            <a:r>
              <a:rPr lang="tr-TR" dirty="0"/>
              <a:t>Verilerin ağaç benzeri bir yapıda organize edildiği bir veri modelidir. Bir ana düğüme bağlı alt düğümler bulunur. IBM'in IMS (Information Management System) gibi sistemlerde kullanılır.</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91375" y="2133600"/>
            <a:ext cx="4313238" cy="3328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4035293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Ağ Veri Modeli</a:t>
            </a:r>
            <a:endParaRPr lang="tr-TR" dirty="0"/>
          </a:p>
        </p:txBody>
      </p:sp>
      <p:sp>
        <p:nvSpPr>
          <p:cNvPr id="3" name="Content Placeholder 2"/>
          <p:cNvSpPr>
            <a:spLocks noGrp="1"/>
          </p:cNvSpPr>
          <p:nvPr>
            <p:ph sz="half" idx="1"/>
          </p:nvPr>
        </p:nvSpPr>
        <p:spPr/>
        <p:txBody>
          <a:bodyPr/>
          <a:lstStyle/>
          <a:p>
            <a:r>
              <a:rPr lang="tr-TR" dirty="0"/>
              <a:t>Verilerin düğümler ve bağlantılar aracılığıyla ilişkilendirildiği bir veri modelidir. Çeşitli veri tabanı sistemlerinde kullanılmıştır.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133601"/>
            <a:ext cx="4313238" cy="3150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341536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İlişkisel Veri Modeli</a:t>
            </a:r>
            <a:endParaRPr lang="tr-TR" dirty="0"/>
          </a:p>
        </p:txBody>
      </p:sp>
      <p:sp>
        <p:nvSpPr>
          <p:cNvPr id="3" name="Content Placeholder 2"/>
          <p:cNvSpPr>
            <a:spLocks noGrp="1"/>
          </p:cNvSpPr>
          <p:nvPr>
            <p:ph sz="half" idx="1"/>
          </p:nvPr>
        </p:nvSpPr>
        <p:spPr/>
        <p:txBody>
          <a:bodyPr/>
          <a:lstStyle/>
          <a:p>
            <a:r>
              <a:rPr lang="tr-TR" dirty="0"/>
              <a:t>Verilerin tablolar halinde düzenlendiği ve bu tablolar arasında ilişkilerin kurulduğu bir veri modelidir. İlişkisel veri tabanı yönetim sistemleri </a:t>
            </a:r>
            <a:r>
              <a:rPr lang="tr-TR" dirty="0" smtClean="0"/>
              <a:t>bu </a:t>
            </a:r>
            <a:r>
              <a:rPr lang="tr-TR" dirty="0"/>
              <a:t>modeli temel alır.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133600"/>
            <a:ext cx="4313238" cy="3409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6107643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Nesne Yönelimli Veri Modeli</a:t>
            </a:r>
            <a:endParaRPr lang="tr-TR" dirty="0"/>
          </a:p>
        </p:txBody>
      </p:sp>
      <p:sp>
        <p:nvSpPr>
          <p:cNvPr id="3" name="Content Placeholder 2"/>
          <p:cNvSpPr>
            <a:spLocks noGrp="1"/>
          </p:cNvSpPr>
          <p:nvPr>
            <p:ph sz="half" idx="1"/>
          </p:nvPr>
        </p:nvSpPr>
        <p:spPr/>
        <p:txBody>
          <a:bodyPr/>
          <a:lstStyle/>
          <a:p>
            <a:r>
              <a:rPr lang="tr-TR" dirty="0"/>
              <a:t>Verilerin nesne olarak modellendiği ve nesneler arasındaki ilişkilerin temsil edildiği bir veri modelidir. Nesne yönelimli programlama dilleriyle sıkça kullanılır.</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91375" y="1905001"/>
            <a:ext cx="4313238" cy="31458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3"/>
          <p:cNvSpPr txBox="1">
            <a:spLocks/>
          </p:cNvSpPr>
          <p:nvPr/>
        </p:nvSpPr>
        <p:spPr>
          <a:xfrm>
            <a:off x="202223" y="5911222"/>
            <a:ext cx="2074986" cy="84090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lt1"/>
                </a:solidFill>
                <a:latin typeface="+mn-lt"/>
                <a:ea typeface="+mn-ea"/>
                <a:cs typeface="+mn-cs"/>
              </a:defRPr>
            </a:lvl9pPr>
          </a:lstStyle>
          <a:p>
            <a:r>
              <a:rPr lang="tr-TR" b="1" u="sng" spc="50" dirty="0" smtClean="0">
                <a:ln w="0"/>
                <a:solidFill>
                  <a:schemeClr val="bg2"/>
                </a:solidFill>
                <a:effectLst>
                  <a:innerShdw blurRad="63500" dist="50800" dir="13500000">
                    <a:srgbClr val="000000">
                      <a:alpha val="50000"/>
                    </a:srgbClr>
                  </a:innerShdw>
                </a:effectLst>
              </a:rPr>
              <a:t>SEYİT KARAHAN</a:t>
            </a:r>
          </a:p>
          <a:p>
            <a:r>
              <a:rPr lang="tr-TR" b="1" u="sng" spc="50" dirty="0" smtClean="0">
                <a:ln w="0"/>
                <a:solidFill>
                  <a:schemeClr val="bg2"/>
                </a:solidFill>
                <a:effectLst>
                  <a:innerShdw blurRad="63500" dist="50800" dir="13500000">
                    <a:srgbClr val="000000">
                      <a:alpha val="50000"/>
                    </a:srgbClr>
                  </a:innerShdw>
                </a:effectLst>
              </a:rPr>
              <a:t>02220224052</a:t>
            </a:r>
            <a:endParaRPr lang="tr-TR"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3158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109</TotalTime>
  <Words>1013</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Veri Organizasyonu Ödev-1  İlişkisel ve İlişkisel Olmayan (NoSQL) Veri Tabanı Sistemleri Mimari Performansının Yönetim Bilişim Sistemleri Kapsamında İncelenmesi</vt:lpstr>
      <vt:lpstr>Veri Tabanı Nedir?</vt:lpstr>
      <vt:lpstr>Bilişim Sistemleri ver Yönetimi Nedir?</vt:lpstr>
      <vt:lpstr>Veri Tabanı Yönetim Sistemleri</vt:lpstr>
      <vt:lpstr>Düz Model veya Tablo Modeli</vt:lpstr>
      <vt:lpstr>Hiyerarşik Veri Modeli</vt:lpstr>
      <vt:lpstr>Ağ Veri Modeli</vt:lpstr>
      <vt:lpstr>İlişkisel Veri Modeli</vt:lpstr>
      <vt:lpstr>Nesne Yönelimli Veri Modeli</vt:lpstr>
      <vt:lpstr>Nesne İlişkisel Veri Modeli</vt:lpstr>
      <vt:lpstr>Çoklu Ortam Veri Modeli</vt:lpstr>
      <vt:lpstr>Dağıtık Veri Modeli</vt:lpstr>
      <vt:lpstr>Veri Tabanı Tasarımı</vt:lpstr>
      <vt:lpstr>İlişkisel ve İlişkisel Olmayan(NoSQL) Veri Tabanı Sistemleri</vt:lpstr>
      <vt:lpstr>İlişkisel Veri Tabanı</vt:lpstr>
      <vt:lpstr>İlişkisel Olmayan Veri Tabanı(NoSQL)</vt:lpstr>
      <vt:lpstr>İlişkisel ve İlişkisel Olmayan(NoSQL) Veri Tabnı Karşılaştırılması</vt:lpstr>
      <vt:lpstr>Veri Tabanı Mimarilerinin Performans Karşılaştırılması</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 Ödev1</dc:title>
  <dc:creator>lenovo</dc:creator>
  <cp:lastModifiedBy>lenovo</cp:lastModifiedBy>
  <cp:revision>14</cp:revision>
  <dcterms:created xsi:type="dcterms:W3CDTF">2024-03-16T10:22:26Z</dcterms:created>
  <dcterms:modified xsi:type="dcterms:W3CDTF">2024-03-18T10:17:45Z</dcterms:modified>
</cp:coreProperties>
</file>