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96" r:id="rId33"/>
    <p:sldId id="287" r:id="rId34"/>
    <p:sldId id="288" r:id="rId35"/>
    <p:sldId id="297" r:id="rId36"/>
    <p:sldId id="289" r:id="rId37"/>
    <p:sldId id="290" r:id="rId38"/>
    <p:sldId id="291" r:id="rId39"/>
    <p:sldId id="292" r:id="rId40"/>
    <p:sldId id="298" r:id="rId41"/>
    <p:sldId id="293" r:id="rId42"/>
    <p:sldId id="304" r:id="rId43"/>
    <p:sldId id="295" r:id="rId44"/>
    <p:sldId id="305" r:id="rId45"/>
    <p:sldId id="299" r:id="rId46"/>
    <p:sldId id="306" r:id="rId47"/>
    <p:sldId id="300" r:id="rId48"/>
    <p:sldId id="301" r:id="rId49"/>
    <p:sldId id="302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03" r:id="rId6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C74A0A-E964-43A5-A5D0-A205ED1F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E1151A-C79C-46F2-B702-4EA615F2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1CCA1E-B772-491B-AF7E-21F4820D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EF9B23-1101-4351-86DF-0E392D65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156F1D-AD27-47E7-B037-9E52556A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87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D59303-61A3-494F-8908-C4FCD317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CF43119-D7CC-444B-B0D8-E5AAD72E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44F8C6-A4CA-44C8-8707-B317A968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8744E5-6506-4ED9-891D-E4119247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C22603-E564-4607-A81B-BB1E58E5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39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683F374-73FD-443C-910A-729D8AF07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B67ABA-3A89-47AB-AE5A-5F65B815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4EC580-B0B6-4DC5-B2FD-C0DCF580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F5CB1B-F72A-4FF6-B951-DA2A57D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2B1057-9D68-466C-8A93-6CEE52CF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795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647920-CC54-4AD2-A6DF-139ECF04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ECCF55-43AC-4B05-B3BA-5ECEDB0D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BC7A17-A2E6-4667-AC4E-97D073FF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8B1657-45DA-4BE9-9535-7A9EA976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938781-9554-436A-BEAD-1A982525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594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DCA1EF-B235-40F8-9BE7-B60E4F46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ED49F7-0147-4091-8621-758C4F1C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BF05C8-AB14-47B1-AB1F-7589BA75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1E0971-9B7E-4EBA-B00B-3DAEE693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7BF89F-BE76-402A-8342-D2876980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06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00CDFD-12CC-41EE-8CA6-748138B1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5DD266-A4EA-4317-8145-2501F4C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548E39-4985-40AA-91F6-F730A3F2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B45513-54B3-4CEA-B620-FE25A953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30D34E1-BA9C-43FE-9081-D5DE6CFF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173E28-70CF-40F5-A5B8-DC179C8B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5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0FC6D-D4BA-44B1-A652-901148A1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B72D0E-320D-472E-9DAE-1D9A3A5C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6D5CA0-F625-4751-AC0C-1F75B77DF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E88BCD8-3A1D-4BAF-ABE3-308C884FA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659B5E2-F2CE-484C-91F9-6B8AF1356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99BCB1-FA1A-474C-B820-6FBBBB3C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3948309-589D-4921-A051-9B8FD79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B861222-09C0-464B-BB14-0D5D626B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9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5F5B8B-43BD-4911-A671-4EA7FE7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E43F9D-20B6-47F2-987B-E06658D3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C01F5CE-37E6-46CD-B8F0-6DC4897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87782B3-B00F-4D5F-BF34-240CA3B0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82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08A45F9-C4BF-4EB9-A89A-84D12B71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515443B-3856-454A-83F2-918CB485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D768D18-50E2-4621-B1BB-1E6F4614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1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55AC3F-1F75-4A08-84BA-FBCA9A94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4C1D2A-0A20-4312-A0A2-23D783B5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33F532-9F1C-427E-9139-D9D2B656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169795-BFA6-4DCD-B9EF-55C7C63A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83D9EFE-0E65-4052-A177-3B0355A7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F53029-4673-4719-BAF9-C40C5682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1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64E67A-BBEA-4B01-93E9-FA9C6FB8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9ACD3E0-0875-44F6-BBBD-0E9F78EB1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F4E8B0-41BC-45AD-97BF-82DCF0192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E0342C-D7FD-4D88-98B7-F220BC60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FB1A44-41AE-4FE5-8FBA-E67932FF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2AFE5B-FD19-4896-97A5-19FBCBA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18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349AB05-5F83-466E-9E16-86AF5748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C148AB-B3FA-4864-BE99-269706F7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B4C825-0623-45C2-BD0A-960443F6B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EED5-7E31-434A-BD14-B4BDFE579C53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8A5873-E435-47FF-B21C-59F3D6F24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097DEF-6095-4495-8777-50FF467FD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4FDA-5088-4431-8C86-FB40457B81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28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A908A3-1DE6-4643-8249-462E11B12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265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/>
              <a:t>BTK AKADEMİ </a:t>
            </a:r>
            <a:br>
              <a:rPr lang="tr-TR" dirty="0"/>
            </a:br>
            <a:r>
              <a:rPr lang="tr-TR" dirty="0"/>
              <a:t>ÖMER ÇOLAKOĞLU </a:t>
            </a:r>
            <a:br>
              <a:rPr lang="tr-TR" dirty="0"/>
            </a:br>
            <a:r>
              <a:rPr lang="tr-TR" dirty="0"/>
              <a:t>UYGULAMALI SQL DERSLERİ </a:t>
            </a:r>
          </a:p>
        </p:txBody>
      </p:sp>
    </p:spTree>
    <p:extLst>
      <p:ext uri="{BB962C8B-B14F-4D97-AF65-F5344CB8AC3E}">
        <p14:creationId xmlns:p14="http://schemas.microsoft.com/office/powerpoint/2010/main" val="324060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E8FA52-6E8F-49D3-9EE5-AA6623BC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WHERE 	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AE1AD8-8D0C-48C8-A4D3-C40F31F5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'%3’</a:t>
            </a:r>
          </a:p>
          <a:p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*******************************************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'KAZIM'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'KAZIM3’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********************************************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244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2CA845-E0A5-4CAD-B437-F7088886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DISTINCT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C7A57B-A8D7-4E9B-8255-9F392D69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Bir sütundaki aynı değerleri </a:t>
            </a:r>
            <a:r>
              <a:rPr lang="tr-TR" dirty="0" err="1"/>
              <a:t>unique</a:t>
            </a:r>
            <a:r>
              <a:rPr lang="tr-TR" dirty="0"/>
              <a:t> hale getirir.</a:t>
            </a:r>
          </a:p>
          <a:p>
            <a:endParaRPr lang="tr-TR" dirty="0"/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DISTRICT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'KAZIM'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892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EBAD46-2BBE-42E9-BB4A-EB1275C6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ORDER BY  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37E4A7-3CE4-427D-8A49-D7CB8F42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Sıralama işlemi yapar.</a:t>
            </a:r>
          </a:p>
          <a:p>
            <a:r>
              <a:rPr lang="tr-TR" dirty="0"/>
              <a:t>ASC -&gt; küçükten büyüğe </a:t>
            </a:r>
          </a:p>
          <a:p>
            <a:r>
              <a:rPr lang="tr-TR" dirty="0"/>
              <a:t>DESC -&gt; büyükten küçüğe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*************************************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*************************************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tr-TR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***************************************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36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BEBF6C-6F96-443B-BEC6-CF5FF506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 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F64A55-2BBF-4F21-A884-649C9F73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*******************************************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***PERCENT: toplam verinin yüzde 10’u kadar veriyi getir.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PERCENT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975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50C7AA-C5B4-4E75-995A-29603FA9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62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BİR SONRAKİ BÖLÜME GEÇEBİLİRİZ</a:t>
            </a:r>
          </a:p>
        </p:txBody>
      </p:sp>
    </p:spTree>
    <p:extLst>
      <p:ext uri="{BB962C8B-B14F-4D97-AF65-F5344CB8AC3E}">
        <p14:creationId xmlns:p14="http://schemas.microsoft.com/office/powerpoint/2010/main" val="38004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82070-4BA3-4BA0-8D4C-0633C569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AGGREGATE FUNCTIONS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A03408-B1BE-4836-A219-A29A8304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FICHENO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FICHENO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'İSTANBUL’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0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6596D-5DBA-4EFD-AC2B-13132F42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C1D777-CF28-48C5-B6C0-BE3C8DF2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FICHENO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ROW_COUNT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TOTAL_PRICE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AVGPRICE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****************************************************************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TOTAL_PRICE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1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9EBFA2-2B59-4849-BAFB-436945D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 2 (bir mağazanın gün bazlı satış rakamlarını getirme)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E6D8E5-D60A-465B-A1BC-22CC1577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Tarih ve saat içeren datayı tarihe dönüştürme</a:t>
            </a: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4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DATE_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DATE2</a:t>
            </a: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'ANKARA'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DATE_</a:t>
            </a: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SADECE SAATE DÖNÜŞTÜRME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'2019-01-01 08:17:51.000’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tr-TR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DATE2 ALANI OLUŞTURDUM VE ORAYI DATE ALANININ TARİHİ İLE DOLDURDUM.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DATE2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DATE_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TARİHE GÖRE KISITLAMA</a:t>
            </a: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'ANKARA'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'2019-01-01'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DATE_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26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23C67B-E625-4CDD-99D4-AECBB043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DE8DFA-1F56-4D55-9B07-D5347DF9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Şehirlerin tarihe göre toplam cirosu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TOTALPRICE</a:t>
            </a: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tr-TR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'ANKARA'</a:t>
            </a:r>
            <a:endParaRPr lang="tr-TR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tr-TR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</a:p>
          <a:p>
            <a:pPr marL="457200" lvl="1" indent="0">
              <a:buNone/>
            </a:pPr>
            <a:r>
              <a:rPr lang="tr-T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tr-TR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günün mağaza bazlı satış rakamlarını getirme!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TOTALPRICE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8B02A8-27F0-44F7-82F1-401AFE0D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EB674E-D533-4502-9462-B109A1BC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Mağazaların aylara göre satış rakamlarını getirme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'01.OCAK'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'02.ŞUBAT'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'03.MART'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'04.NISAN'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'05.MAYIS'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'06.HAZIRAN'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'07.TEMMUZ'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'08.AGUSTOS'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'09.EYLUL'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'10.EKIM'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'11.KASIM'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'12.ARALIK'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DATE2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6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D2C239-8869-465D-ABCD-0BDF82A9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5473"/>
            <a:ext cx="10515600" cy="66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282950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BE0D9-0A18-4B96-9149-4951AAD6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 4.1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4C1F2D-6A43-48FB-B24E-452955D2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MONTHNAME_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TOTALPRICE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45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16FB0-8833-4965-8F1C-1E0AB908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 5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FA91AE-06A3-4FAB-B573-AB85D94F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 kategorilerine göre satış rakamlarını getirme 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CATEGORY1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CATEGORY2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CATEGORY3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CATEGORY4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tr-TR" sz="1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tr-TR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tr-TR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TOTALPRICE</a:t>
            </a:r>
            <a:r>
              <a:rPr lang="tr-TR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tr-TR" sz="1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ROWCOUNT_</a:t>
            </a:r>
            <a:r>
              <a:rPr lang="tr-TR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tr-TR" sz="1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tr-TR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tr-TR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TOTALAMOUNT</a:t>
            </a:r>
          </a:p>
          <a:p>
            <a:pPr marL="457200" lvl="1" indent="0">
              <a:buNone/>
            </a:pPr>
            <a:endParaRPr lang="tr-TR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tr-T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</a:p>
          <a:p>
            <a:pPr marL="457200" lvl="1" indent="0">
              <a:buNone/>
            </a:pPr>
            <a:endParaRPr lang="tr-TR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CATEGORY1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CATEGORY2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CATEGORY3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CATEGORY4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CATEGORY1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CATEGORY2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CATEGORY3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CATEGORY4</a:t>
            </a: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/>
              <a:t>**DENEME ÖRNEĞİM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FICHENO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SALESNUM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SALESNUM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19244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0509B6-9F8B-4312-8B05-7EAB14F6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6354C6-A21E-4028-A642-8DF2772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Mağazaların müşteri sayılarını getirme 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tr-T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MONTHNAME_</a:t>
            </a:r>
            <a:r>
              <a:rPr lang="tr-T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CUSTOMERNAME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UNIQUECUSTOMER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tr-TR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FICHENO</a:t>
            </a:r>
            <a:r>
              <a:rPr lang="tr-T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tr-TR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ITEMCOUNT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tr-T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</a:t>
            </a:r>
          </a:p>
          <a:p>
            <a:pPr marL="457200" lvl="1" indent="0">
              <a:buNone/>
            </a:pPr>
            <a:r>
              <a:rPr lang="tr-T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tr-T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MONTHNAME_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19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842F46-4B0E-4D4E-999F-1238772B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74AB0C-854E-4AC2-95D0-AD55EE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Belli bir cironun üzerinde satış yapan mağazaları getirme </a:t>
            </a:r>
          </a:p>
          <a:p>
            <a:pPr marL="457200" lvl="1" indent="0">
              <a:buNone/>
            </a:pPr>
            <a:endParaRPr lang="tr-TR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TOTAL_PRICE </a:t>
            </a:r>
          </a:p>
          <a:p>
            <a:pPr marL="457200" lvl="1" indent="0">
              <a:buNone/>
            </a:pP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</a:p>
          <a:p>
            <a:pPr marL="457200" lvl="1" indent="0">
              <a:buNone/>
            </a:pP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</a:p>
          <a:p>
            <a:pPr marL="457200" lvl="1" indent="0">
              <a:buNone/>
            </a:pP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40000</a:t>
            </a:r>
          </a:p>
          <a:p>
            <a:pPr marL="457200" lvl="1" indent="0">
              <a:buNone/>
            </a:pP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9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85AC1-183A-43CE-B1CF-DAD76B23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GROUP BY 7.1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2165A8-E5CA-4B94-81EE-D0F6E82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TOTAL_PRICE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CUSTOMERNAME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CUSTOMERCOUNT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CUSTOMERNAME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300000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9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2C78F755-5F82-4A3A-80B4-9B97DAD67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24"/>
            <a:ext cx="12001792" cy="67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1E50799C-39A2-4FA0-8767-708C6BB2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" y="0"/>
            <a:ext cx="12142006" cy="6858000"/>
          </a:xfrm>
        </p:spPr>
      </p:pic>
    </p:spTree>
    <p:extLst>
      <p:ext uri="{BB962C8B-B14F-4D97-AF65-F5344CB8AC3E}">
        <p14:creationId xmlns:p14="http://schemas.microsoft.com/office/powerpoint/2010/main" val="958683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2E296F-6A12-4CFA-A842-B19C3515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STRİNG 	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1D6192-479D-4EC3-9A7D-488F3E4A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char</a:t>
            </a:r>
            <a:r>
              <a:rPr lang="tr-TR" dirty="0"/>
              <a:t> -&gt; her karakter 1 </a:t>
            </a:r>
            <a:r>
              <a:rPr lang="tr-TR" dirty="0" err="1"/>
              <a:t>byte</a:t>
            </a:r>
            <a:r>
              <a:rPr lang="tr-TR" dirty="0"/>
              <a:t>. karakter(</a:t>
            </a:r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digit</a:t>
            </a:r>
            <a:r>
              <a:rPr lang="tr-TR" dirty="0"/>
              <a:t> sayısı neyse o kadar yer kaplar. Çok sıkıntılı bir kullanıma sahip!) burada uzunluk sabit tutulur!!! Yani şöyle ki 50 eleman olsun istiyorsan </a:t>
            </a:r>
            <a:r>
              <a:rPr lang="tr-TR" dirty="0" err="1"/>
              <a:t>stringin</a:t>
            </a:r>
            <a:r>
              <a:rPr lang="tr-TR" dirty="0"/>
              <a:t>, sen 50den az karakter girsen bile boşluklar ile birlikte o 50 karakter tamamlanır! Fakat arama çok kolaydır. Sabit uzunluktaki </a:t>
            </a:r>
            <a:r>
              <a:rPr lang="tr-TR" dirty="0" err="1"/>
              <a:t>stringler</a:t>
            </a:r>
            <a:r>
              <a:rPr lang="tr-TR" dirty="0"/>
              <a:t> için bunu kullanabilirsin. Mesela </a:t>
            </a:r>
            <a:r>
              <a:rPr lang="tr-TR" dirty="0" err="1"/>
              <a:t>tc</a:t>
            </a:r>
            <a:r>
              <a:rPr lang="tr-TR" dirty="0"/>
              <a:t>…</a:t>
            </a:r>
          </a:p>
          <a:p>
            <a:r>
              <a:rPr lang="tr-TR" dirty="0" err="1"/>
              <a:t>Varchar</a:t>
            </a:r>
            <a:r>
              <a:rPr lang="tr-TR" dirty="0"/>
              <a:t> -&gt; her karakter 1 </a:t>
            </a:r>
            <a:r>
              <a:rPr lang="tr-TR" dirty="0" err="1"/>
              <a:t>byte</a:t>
            </a:r>
            <a:r>
              <a:rPr lang="tr-TR" dirty="0"/>
              <a:t>. bu da çok avantajlıdır. Çoğunlukla bunu kullan. </a:t>
            </a:r>
          </a:p>
          <a:p>
            <a:r>
              <a:rPr lang="tr-TR" dirty="0" err="1"/>
              <a:t>Ntext</a:t>
            </a:r>
            <a:r>
              <a:rPr lang="tr-TR" dirty="0"/>
              <a:t> -&gt; yazdığın </a:t>
            </a:r>
            <a:r>
              <a:rPr lang="tr-TR" dirty="0" err="1"/>
              <a:t>text</a:t>
            </a:r>
            <a:r>
              <a:rPr lang="tr-TR" dirty="0"/>
              <a:t> kadar. Burada  herhangi bir uzunluk sınırı koymuyoruz. </a:t>
            </a:r>
          </a:p>
        </p:txBody>
      </p:sp>
    </p:spTree>
    <p:extLst>
      <p:ext uri="{BB962C8B-B14F-4D97-AF65-F5344CB8AC3E}">
        <p14:creationId xmlns:p14="http://schemas.microsoft.com/office/powerpoint/2010/main" val="554541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D8FABC-6AA0-4CB5-A92B-3166D025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STRİNG 	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88B289-424D-48B4-B4BC-8FEC3D86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Nvarchar</a:t>
            </a:r>
            <a:r>
              <a:rPr lang="tr-TR" dirty="0"/>
              <a:t> -&gt; n in anlamı Unicode dur. </a:t>
            </a:r>
            <a:r>
              <a:rPr lang="tr-TR" dirty="0" err="1"/>
              <a:t>Ascii</a:t>
            </a:r>
            <a:r>
              <a:rPr lang="tr-TR" dirty="0"/>
              <a:t> kodu 0-255 karakterin içerisinde olmayan bir bilgiyi saklamamıza olanak verir. Mesela </a:t>
            </a:r>
            <a:r>
              <a:rPr lang="tr-TR" dirty="0" err="1"/>
              <a:t>arapça</a:t>
            </a:r>
            <a:r>
              <a:rPr lang="tr-TR" dirty="0"/>
              <a:t> harfler, </a:t>
            </a:r>
            <a:r>
              <a:rPr lang="tr-TR" dirty="0" err="1"/>
              <a:t>japon</a:t>
            </a:r>
            <a:r>
              <a:rPr lang="tr-TR" dirty="0"/>
              <a:t> harflerini algılar. Her karakter 2 </a:t>
            </a:r>
            <a:r>
              <a:rPr lang="tr-TR" dirty="0" err="1"/>
              <a:t>byte’dır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835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0892BE-7C4B-4B15-9FA1-63DDCB54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695" y="126609"/>
            <a:ext cx="10515600" cy="1325563"/>
          </a:xfrm>
        </p:spPr>
        <p:txBody>
          <a:bodyPr/>
          <a:lstStyle/>
          <a:p>
            <a:r>
              <a:rPr lang="tr-TR" dirty="0"/>
              <a:t>TARİH</a:t>
            </a:r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BF77EE70-D153-48F8-9B67-6754C6C28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044"/>
            <a:ext cx="12192000" cy="5555347"/>
          </a:xfrm>
        </p:spPr>
      </p:pic>
    </p:spTree>
    <p:extLst>
      <p:ext uri="{BB962C8B-B14F-4D97-AF65-F5344CB8AC3E}">
        <p14:creationId xmlns:p14="http://schemas.microsoft.com/office/powerpoint/2010/main" val="26390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0AA151-7870-48ED-8709-8FE05F0C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78C633-EDA4-423B-BCC8-6349D741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BIRTHDATE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DISTRICT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5A97F4-DAF3-4688-8B6A-B6FC138E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772FC6-B743-4531-A073-A4D1FEA5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İLİŞKİSEL VERİ TABANI</a:t>
            </a:r>
          </a:p>
        </p:txBody>
      </p:sp>
    </p:spTree>
    <p:extLst>
      <p:ext uri="{BB962C8B-B14F-4D97-AF65-F5344CB8AC3E}">
        <p14:creationId xmlns:p14="http://schemas.microsoft.com/office/powerpoint/2010/main" val="48379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EC9EAE-6B3A-422E-BABA-ABAE8E97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AF4FA4B-1CBA-4DAA-B732-99C4FC273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10" y="1825625"/>
            <a:ext cx="7138379" cy="4351338"/>
          </a:xfrm>
        </p:spPr>
      </p:pic>
    </p:spTree>
    <p:extLst>
      <p:ext uri="{BB962C8B-B14F-4D97-AF65-F5344CB8AC3E}">
        <p14:creationId xmlns:p14="http://schemas.microsoft.com/office/powerpoint/2010/main" val="2505307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BA84DB-5FAA-480D-9DE5-AA00CAD1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ALIAS KULLANIMI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0BA4CB-1A90-4732-8826-B7EBD97D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tr-TR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USERNAME ADSOYAD,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BIRTHDATE AS ‘‘DOGUM TARIHI’’</a:t>
            </a:r>
            <a:endParaRPr lang="tr-TR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**as anahtar sözcüğünü boşluksuz yazılacak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basliklar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için kullanabiliriz. </a:t>
            </a:r>
          </a:p>
        </p:txBody>
      </p:sp>
    </p:spTree>
    <p:extLst>
      <p:ext uri="{BB962C8B-B14F-4D97-AF65-F5344CB8AC3E}">
        <p14:creationId xmlns:p14="http://schemas.microsoft.com/office/powerpoint/2010/main" val="2135936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8937D2-69C1-483F-8414-A82DABC0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İKİDEN FAZLA TABLO KULLANIMI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0AB1A4-171E-4CF3-A4E6-4774B9DB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20800"/>
            <a:ext cx="11163300" cy="4856163"/>
          </a:xfrm>
        </p:spPr>
        <p:txBody>
          <a:bodyPr numCol="2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NAMESURNAME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ADSOYAD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MAILADRESI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BIRTHDATE DOGUMTARIHI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ULKE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SEHIR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ILCE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SEMT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POSTALCODE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POSTAKODU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ADDRESSTEXT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ACIKADRES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U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COUNTRIES C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CITIES CT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TOWNS 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DISTRICTS D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--AND U.ID=4 </a:t>
            </a: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COUNTRYID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CITYID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'DENİZLİ'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NAMESURNAME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72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EECC9D-8D7E-4C59-93C7-B507AA88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İLİŞKİSEL VERİTABANI ÜZERİNDE GROUPBY KULLANIMI-1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0753A6-46FF-4A41-B7BD-1FB39BAC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000" b="1" dirty="0"/>
              <a:t>İlk örnek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NAMESURNAME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ADRESSAYISI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SEHIRSAYISI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 U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COUNTRIES C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CITIES CT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TOWNS 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DISTRICTS D</a:t>
            </a:r>
          </a:p>
          <a:p>
            <a:pPr marL="0" indent="0">
              <a:lnSpc>
                <a:spcPct val="100000"/>
              </a:lnSpc>
              <a:buNone/>
            </a:pPr>
            <a:endParaRPr lang="tr-T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tr-TR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tr-TR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tr-TR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--AND U.ID=4 </a:t>
            </a:r>
            <a:endParaRPr lang="tr-T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COUNTRYID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CITYID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TOWNID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DISTRICTID</a:t>
            </a:r>
          </a:p>
          <a:p>
            <a:pPr marL="0" indent="0">
              <a:lnSpc>
                <a:spcPct val="100000"/>
              </a:lnSpc>
              <a:buNone/>
            </a:pPr>
            <a:endParaRPr lang="tr-T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tr-TR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NAMESURNAME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)&gt;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tr-TR" sz="2000" b="1" dirty="0"/>
          </a:p>
          <a:p>
            <a:pPr marL="0" indent="0">
              <a:lnSpc>
                <a:spcPct val="100000"/>
              </a:lnSpc>
              <a:buNone/>
            </a:pPr>
            <a:endParaRPr lang="tr-TR" sz="2000" b="1" dirty="0"/>
          </a:p>
          <a:p>
            <a:pPr marL="0" indent="0">
              <a:lnSpc>
                <a:spcPct val="100000"/>
              </a:lnSpc>
              <a:buNone/>
            </a:pP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874586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056E25-187A-4942-B41A-BC47CD02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İLİŞKİSEL VERİTABANI ÜZERİNDE GROUPBY KULLANIMI-2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8B243A-A899-4B83-828D-1454726F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ŞEHİRLER VE İLÇELERİNDEKİ KULLANICI SAYISI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KULLANICISAYISI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ILCESAYISI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CITIES 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TOWNS 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DISTRICTS D</a:t>
            </a: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</a:p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--AND U.ID=4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COUNTRYID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CITYID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TOWNID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DISTRICTID</a:t>
            </a: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CT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372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FA6D3B7-4AAD-41F4-9593-8E06AD1A3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86" y="487362"/>
            <a:ext cx="9800318" cy="5883275"/>
          </a:xfrm>
        </p:spPr>
      </p:pic>
    </p:spTree>
    <p:extLst>
      <p:ext uri="{BB962C8B-B14F-4D97-AF65-F5344CB8AC3E}">
        <p14:creationId xmlns:p14="http://schemas.microsoft.com/office/powerpoint/2010/main" val="934506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597F26-8042-4435-97D3-02E8F2C7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ÖNCEKİ TABLODAKİ YÖNTEM İLKELDİR.BUNUN YERİNE JOIN’LERİ KULLANIRIZ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2AA8610-0701-4D19-8D05-9ABDB751E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02" y="1825625"/>
            <a:ext cx="8445995" cy="4351338"/>
          </a:xfrm>
        </p:spPr>
      </p:pic>
    </p:spTree>
    <p:extLst>
      <p:ext uri="{BB962C8B-B14F-4D97-AF65-F5344CB8AC3E}">
        <p14:creationId xmlns:p14="http://schemas.microsoft.com/office/powerpoint/2010/main" val="370555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FEC2A0-CAC0-429D-A98B-F0115010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JOIN GİRİS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BE1272-5AA3-4543-8F66-F4EEC231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NAMESURNAME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ADDRESSTEXT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U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COUNTRIES C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COUNTRYID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CITIES CT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CITYID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TOWNS T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TOWNID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DISTRICTS D </a:t>
            </a: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DISTRICTID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63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D6C061-884A-4BF9-9641-AC776248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JOIN GİRİS-2(GROUP BY)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80D27F-B548-4BDF-AE4D-08E419DF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KULLANICISAYISI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COUNTRIES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COUNTRYID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CITIES CT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CITYID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TOWNS 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TOWNID</a:t>
            </a: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DISTRICTS D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DISTRICTID</a:t>
            </a: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CT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365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48FB73-E54E-44B3-B28A-ACA0412D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INSERT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D2C0F9-AD26-4838-814C-C4A9DA83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BIRTHDATE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DISTRICT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'KAZIM'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'NIJERYA'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'1934-07-14'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'KOMOLLI'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'K'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0565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66D2F7-5CD8-4BC2-A751-7EB009A8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INNER JOIN 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6D3409-2503-49B6-BBC7-064839BD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tablodaki karşılaştırılan sütunlar için ortak eleman bulunan kayıtlar gelir. </a:t>
            </a:r>
            <a:r>
              <a:rPr lang="tr-TR" dirty="0" err="1"/>
              <a:t>Default</a:t>
            </a:r>
            <a:r>
              <a:rPr lang="tr-TR" dirty="0"/>
              <a:t> olarak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 kullanılır…</a:t>
            </a:r>
          </a:p>
          <a:p>
            <a:pPr marL="0" indent="0">
              <a:buNone/>
            </a:pPr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USERNAME_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ADDRESSTEXT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DEC7CE6-099A-4739-88F7-3AF70D2DD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51" y="2794107"/>
            <a:ext cx="4951442" cy="33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4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7DA3429-3B7D-4FEF-95B6-B392E13DA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9619" y="293914"/>
            <a:ext cx="13851237" cy="6743700"/>
          </a:xfrm>
        </p:spPr>
      </p:pic>
    </p:spTree>
    <p:extLst>
      <p:ext uri="{BB962C8B-B14F-4D97-AF65-F5344CB8AC3E}">
        <p14:creationId xmlns:p14="http://schemas.microsoft.com/office/powerpoint/2010/main" val="949289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EA4806-1A64-4EF3-AA86-F39D075D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LEFT(OUTER) JOIN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213F91-0CC0-4AD0-BF30-742A8DBB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USERNAME_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ADDRESSTEXT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EC59D03-0146-4FA6-90FC-319C23D4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257800" cy="42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4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BC3DB44D-4DA4-429B-8478-44550FA78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778" y="0"/>
            <a:ext cx="12867753" cy="6858000"/>
          </a:xfrm>
        </p:spPr>
      </p:pic>
    </p:spTree>
    <p:extLst>
      <p:ext uri="{BB962C8B-B14F-4D97-AF65-F5344CB8AC3E}">
        <p14:creationId xmlns:p14="http://schemas.microsoft.com/office/powerpoint/2010/main" val="2871838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5DDD82-9861-441C-95A7-F6A42153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147533-8F51-4850-B472-3423479B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USERNAME_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ADDRESSTEXT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A8EEB8A0-512E-4D67-AEB3-9072F080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1881219"/>
            <a:ext cx="5152571" cy="30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BD24CDB5-AF57-4737-B40D-9F3449722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97" y="0"/>
            <a:ext cx="12325497" cy="6699477"/>
          </a:xfrm>
        </p:spPr>
      </p:pic>
    </p:spTree>
    <p:extLst>
      <p:ext uri="{BB962C8B-B14F-4D97-AF65-F5344CB8AC3E}">
        <p14:creationId xmlns:p14="http://schemas.microsoft.com/office/powerpoint/2010/main" val="42452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8BA47F-5429-449A-A1A5-E007D066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A98178-4178-4F36-9F41-9F97DF34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USERNAME_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ADDRESSTEXT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9EE25B06-390D-4854-BFFD-EE66DE4D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6114"/>
            <a:ext cx="4525015" cy="41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1ADEC2E-EF77-422E-A233-FA33CC0D8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714" y="316138"/>
            <a:ext cx="13959350" cy="6962775"/>
          </a:xfrm>
        </p:spPr>
      </p:pic>
    </p:spTree>
    <p:extLst>
      <p:ext uri="{BB962C8B-B14F-4D97-AF65-F5344CB8AC3E}">
        <p14:creationId xmlns:p14="http://schemas.microsoft.com/office/powerpoint/2010/main" val="743108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AE21E-B007-4F14-B98C-8DB0C819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 UYGULAMALARORNEK-1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1FA61D7-C6A4-4032-BB8E-A8E5BB999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4" y="2810296"/>
            <a:ext cx="10760066" cy="1237408"/>
          </a:xfrm>
        </p:spPr>
      </p:pic>
    </p:spTree>
    <p:extLst>
      <p:ext uri="{BB962C8B-B14F-4D97-AF65-F5344CB8AC3E}">
        <p14:creationId xmlns:p14="http://schemas.microsoft.com/office/powerpoint/2010/main" val="1718593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F4F28-BC45-4FE7-88B1-9DBFA028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535"/>
            <a:ext cx="10515600" cy="638502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Önceki sayfada istenilen bilgileri </a:t>
            </a:r>
            <a:r>
              <a:rPr lang="tr-T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join’ler</a:t>
            </a:r>
            <a:r>
              <a:rPr lang="tr-T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tabloları birbirine bağlayarak, farklı tablolardaki verileri tek bir tabloda toplayan </a:t>
            </a:r>
            <a:r>
              <a:rPr lang="tr-T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kodu.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C3992E-34A0-4C6D-A84E-652417D0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6" y="839244"/>
            <a:ext cx="11887200" cy="533771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USERNAME_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KULLANICIADI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NAMESURNAME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ADSOYAD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IL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ILCE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 SEMT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ADDRESSTEXT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ACIKADRES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SIPARISID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TARIH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TOPLAMTUTAR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ODEMETARIHI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APPROVECODE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BANKAONAYKODU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 </a:t>
            </a:r>
            <a:r>
              <a:rPr lang="pt-B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FATURATARIHI</a:t>
            </a:r>
            <a:r>
              <a:rPr lang="pt-B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CARGOFICHENO </a:t>
            </a:r>
            <a:r>
              <a:rPr lang="pt-B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KARGOFISNO</a:t>
            </a:r>
          </a:p>
          <a:p>
            <a:pPr marL="0" indent="0">
              <a:buNone/>
            </a:pPr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ORDERS O </a:t>
            </a:r>
          </a:p>
          <a:p>
            <a:pPr marL="0" indent="0">
              <a:buNone/>
            </a:pPr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U </a:t>
            </a:r>
            <a:r>
              <a:rPr lang="fi-FI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CITIES CT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CITYID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TOWNS 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TOWNID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DISTRICTS D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DISTRICTID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PAYMENTS P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INVOICES I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0" indent="0">
              <a:buNone/>
            </a:pPr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NAMESURNAME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'Hayrunnisa KALMUK'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0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6C73F4-4E3D-470D-A630-F9A66897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UPDATE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BA543D-8EA5-4C2D-98B6-9776CCD6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NATION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'TR'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BIRTHDATE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356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8C6DA0-CC98-4159-8BAD-C3906B5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15912"/>
          </a:xfrm>
        </p:spPr>
        <p:txBody>
          <a:bodyPr>
            <a:noAutofit/>
          </a:bodyPr>
          <a:lstStyle/>
          <a:p>
            <a:r>
              <a:rPr lang="tr-TR" sz="2000" dirty="0">
                <a:solidFill>
                  <a:srgbClr val="FF0000"/>
                </a:solidFill>
              </a:rPr>
              <a:t>GERÇEK UYGULAMALARORNEK-2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ABBF0B-B37A-41A3-B28F-E2B59F29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5912"/>
            <a:ext cx="11353800" cy="5861051"/>
          </a:xfrm>
        </p:spPr>
        <p:txBody>
          <a:bodyPr numCol="2">
            <a:noAutofit/>
          </a:bodyPr>
          <a:lstStyle/>
          <a:p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USERNAME_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KULLANICIADI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NAMESURNAME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ADSOYAD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IL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ILCE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 SEMT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ADDRESSTEXT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ACIKADRES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SIPARISID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TARIH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TOTALPRICE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TOPLAMTUTAR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ODEMETARIHI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APPROVECODE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BANKAONAYKODU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 </a:t>
            </a:r>
            <a:r>
              <a:rPr lang="pt-B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FATURATARIHI</a:t>
            </a:r>
            <a:r>
              <a:rPr lang="pt-B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CARGOFICHENO </a:t>
            </a:r>
            <a:r>
              <a:rPr lang="pt-B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KARGOFISNO</a:t>
            </a:r>
            <a:r>
              <a:rPr lang="pt-B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ITM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ITEMCODE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URUNKODU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ITM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ITEMNAME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URUNADI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MIKTAR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UNITPRICE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BIRIMFIYAT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LINETOTAL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SATIRTOPLAMI</a:t>
            </a:r>
          </a:p>
          <a:p>
            <a:endParaRPr lang="tr-T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ORDERS O </a:t>
            </a:r>
          </a:p>
          <a:p>
            <a:r>
              <a:rPr lang="fi-FI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fi-FI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i-FI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U </a:t>
            </a:r>
            <a:r>
              <a:rPr lang="fi-FI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fi-FI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fi-FI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i-FI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fi-FI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i-FI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i-FI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i-FI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</a:p>
          <a:p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ADDRESSID</a:t>
            </a:r>
          </a:p>
          <a:p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CITIES CT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CITYID</a:t>
            </a:r>
          </a:p>
          <a:p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TOWNS T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TOWNID</a:t>
            </a:r>
          </a:p>
          <a:p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DISTRICTS D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DISTRICTID</a:t>
            </a:r>
          </a:p>
          <a:p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PAYMENTS P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INVOICES I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ORDERDETAILS OD </a:t>
            </a:r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ITM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ITM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ITEMID </a:t>
            </a:r>
          </a:p>
          <a:p>
            <a:endParaRPr lang="tr-T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sz="18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26121</a:t>
            </a:r>
          </a:p>
          <a:p>
            <a:endParaRPr lang="tr-T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--U.NAMESURNAME='CEYDA GEZGİNCİ'</a:t>
            </a:r>
            <a:endParaRPr lang="tr-T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--U.NAMESURNAME='Hayrunnisa KALMUK'</a:t>
            </a:r>
            <a:endParaRPr lang="tr-T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17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3475D-50DE-4383-9530-B7F87C63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5985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GERÇEK UYGULAMALARORNEK-3 (şehirlere göre verilen siparişleri toplam olarak listeleme)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1960DA-3DD5-42FB-A87D-BE5DA5B7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77" y="951978"/>
            <a:ext cx="11028123" cy="5250037"/>
          </a:xfrm>
        </p:spPr>
        <p:txBody>
          <a:bodyPr numCol="2">
            <a:noAutofit/>
          </a:bodyPr>
          <a:lstStyle/>
          <a:p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SEHIRADI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LINETOTAL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TOPLAMSIPARIS_TUTARI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TOPLAMSIPARIS_ADEDI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TOPLAMSIPARIS_SAYISI</a:t>
            </a:r>
          </a:p>
          <a:p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ORDERS O </a:t>
            </a:r>
          </a:p>
          <a:p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U </a:t>
            </a:r>
            <a:r>
              <a:rPr lang="fi-FI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i-FI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</a:p>
          <a:p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ADDRESSID</a:t>
            </a:r>
          </a:p>
          <a:p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CITIES CT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CITYID</a:t>
            </a:r>
          </a:p>
          <a:p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TOWNS 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TOWNID</a:t>
            </a:r>
          </a:p>
          <a:p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DISTRICTS D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DISTRICTID</a:t>
            </a:r>
          </a:p>
          <a:p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PAYMENTS P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INVOICES I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ORDERDETAILS OD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ITM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ITM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ITEMID </a:t>
            </a:r>
          </a:p>
          <a:p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</a:t>
            </a:r>
            <a:r>
              <a:rPr lang="tr-TR" sz="2000" b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tr-TR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--COUNT(OD.ID) DESC</a:t>
            </a:r>
            <a:endParaRPr lang="tr-T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--SUM(OD.LINETOTAL) DESC 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16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6B2FDE-9D8C-46A8-B312-82E6ABAE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87981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GERÇEK UYGULAMALARORNEK-3 (ürün kategorilerine göre sipariş dağılımı)</a:t>
            </a:r>
            <a:endParaRPr lang="tr-TR" sz="2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F01453-2DCA-4D5C-9F43-D03B55C5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0" y="513567"/>
            <a:ext cx="11165910" cy="5663396"/>
          </a:xfrm>
        </p:spPr>
        <p:txBody>
          <a:bodyPr numCol="2">
            <a:no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ITM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CATEGORY1 KATEGORI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ITM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CATEGORY2 KATEGORI2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LINETOTAL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TOPLAMSIPARIS_TUTARI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TOPLAMSIPARIS_ADEDI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TOPLAMSIPARIS_SAYISI</a:t>
            </a:r>
          </a:p>
          <a:p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ORDERS O </a:t>
            </a:r>
          </a:p>
          <a:p>
            <a:r>
              <a:rPr lang="fi-FI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fi-FI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fi-FI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i-FI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</a:p>
          <a:p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ADDRESSID</a:t>
            </a:r>
          </a:p>
          <a:p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CITIES CT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CITYID</a:t>
            </a:r>
          </a:p>
          <a:p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TOWNS T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TOWNID</a:t>
            </a:r>
          </a:p>
          <a:p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DISTRICTS D </a:t>
            </a: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DISTRICTID</a:t>
            </a:r>
          </a:p>
          <a:p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PAYMENTS P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INVOICES I </a:t>
            </a: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ORDERDETAILS OD </a:t>
            </a: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ITM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ITM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ITEMID </a:t>
            </a:r>
          </a:p>
          <a:p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ITM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CATEGORY1</a:t>
            </a:r>
            <a:r>
              <a:rPr lang="tr-TR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'EV'</a:t>
            </a: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ITM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CATEGORY1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ITM</a:t>
            </a:r>
            <a:r>
              <a:rPr lang="en-US" sz="18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CATEGORY2</a:t>
            </a:r>
          </a:p>
          <a:p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tr-T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--COUNT(OD.ID) DESC</a:t>
            </a:r>
            <a:endParaRPr lang="tr-TR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--SUM(OD.LINETOTAL) DESC 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7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567468-0608-4108-863C-73C43DBC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SUBQUERY-1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5E0D86-3D20-48E9-B71A-7E5BDEBE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ITM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ITEMCODE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URUNKODU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ITM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ITEMNAME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URUNADI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ORDERDETAILS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ENDUSUKFIYAT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ORDERDETAILS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ENYUKSEKFIYAT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ORDERDETAILS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ORTALAMAFIYAT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ORDERDETAILS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TOPLAMADET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</a:p>
          <a:p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ORDERDETAILS OD</a:t>
            </a:r>
          </a:p>
          <a:p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ORDERS O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ITEMID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DATEPART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ENCOKSATILANAY</a:t>
            </a:r>
          </a:p>
          <a:p>
            <a:endParaRPr lang="tr-T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ITM </a:t>
            </a:r>
          </a:p>
          <a:p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ITM</a:t>
            </a:r>
            <a:r>
              <a:rPr lang="tr-TR" sz="16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ITEMNAME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44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8F0FBC-FF1F-41E2-98D0-6F8CB256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SUBQUERY-2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D8DA6A-3C00-42C3-BF7B-2415F52F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--kullanıcının son adresini bulma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ADDRESSTEXT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SONADRES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ADDRESSTEXT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ILKADRES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ADDRESSTEXT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ADRESSAYISI</a:t>
            </a: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114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18EC89-CDDC-4595-9383-CBE7368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 ISLEMLERI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AF7926-AD22-4443-BFE5-3207041B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ASCİİ -&gt; karakterlerin </a:t>
            </a:r>
            <a:r>
              <a:rPr lang="tr-TR" dirty="0" err="1"/>
              <a:t>ascii</a:t>
            </a:r>
            <a:r>
              <a:rPr lang="tr-TR" dirty="0"/>
              <a:t> olarak karşılığını verir. </a:t>
            </a:r>
          </a:p>
          <a:p>
            <a:r>
              <a:rPr lang="tr-TR" dirty="0" err="1"/>
              <a:t>Char</a:t>
            </a:r>
            <a:r>
              <a:rPr lang="tr-TR" dirty="0"/>
              <a:t> -&gt;</a:t>
            </a:r>
            <a:r>
              <a:rPr lang="tr-TR" dirty="0" err="1"/>
              <a:t>byte</a:t>
            </a:r>
            <a:r>
              <a:rPr lang="tr-TR" dirty="0"/>
              <a:t> cinsinden verilen girdinin </a:t>
            </a:r>
            <a:r>
              <a:rPr lang="tr-TR" dirty="0" err="1"/>
              <a:t>asciideki</a:t>
            </a:r>
            <a:r>
              <a:rPr lang="tr-TR" dirty="0"/>
              <a:t> karşılıklarını verir.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ASCII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'?'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ASCII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49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2088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70E16-E7A9-478B-B858-B5D17479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SUBSTRING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BB5A4C-A592-466E-8F64-72002EEE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stringin</a:t>
            </a:r>
            <a:r>
              <a:rPr lang="tr-TR" dirty="0"/>
              <a:t> içerisinde bir noktadan bir noktaya kadar parçalar.</a:t>
            </a:r>
          </a:p>
          <a:p>
            <a:endParaRPr lang="tr-TR" dirty="0"/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'SEYİT AHMET'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  -&gt;&gt; EY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'SEYİT AHMET'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-&gt;&gt; O ile biten 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username’ler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USERNAME_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'%O'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USERNAME_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USERNAME_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202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B644D7-8624-4E7F-A1F7-0B2DAD35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CHARINDEX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A0131A-7C62-4F6C-B371-8C256FC3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'FAR'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'OMER FARUK’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-&gt;&gt; ARAMAK İSTEDİĞİMİZ İFADENİN BAŞLANGIÇ INDEXINI VERİR.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9102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A468F3-AFE7-47EA-94C1-34223B8B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CONCAT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E68E85-0B3B-4D14-B22B-DCD7F555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'OMER 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'FARUK'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COLAKOGLU'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'OMER'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'FARUK'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'COLAKOGLU'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CONCAT_WS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'OMER'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'FARUK'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'COLAKOGLU’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************************************************************************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USERNAME_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PASSWORD_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NAMESURNAME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USERNAME_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PASSWORD_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NAMESURNAME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CONCAT_WS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USERNAME_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PASSWORD_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437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29B32-56F9-4AC7-9033-47E2A86E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FORMAT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B8B329-49DD-49DB-B782-44DA82DB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'en-us'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'en-us'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840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8133DD-E5B9-4A46-8727-8A6C9005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DELETE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C760BD-FA96-45E2-BABF-6AF24C73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'KAZIM'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11455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929A2B-CC7A-4362-B86B-C1D0C3B2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LEFT, RIGHT, LEN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6DB168-7B25-45B8-9757-5766F08F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'OMER COLAK'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'OMER COLAK'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'123456’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ABA91F-F607-4F97-9C32-B636C046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04" y="1825625"/>
            <a:ext cx="3877318" cy="44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86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0290F6-299F-45F6-9476-8B1007DC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DEVAM- İSİM VE SOYİSİM’İ PARÇALADIK!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1FAE90-FD6A-4CB0-B649-B91416F3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NAMESURNAME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NAMESURNAME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)),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NAMESURNAME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NAMESURNAME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NAMESURNAME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4461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F16546-D870-452B-A5EB-F8DC8E95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08AF2F-F20C-46FA-8CBF-A631CD64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939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269190-1DA8-4A08-8FA6-EE96EBFD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55F4DF-6229-4A78-BF80-82998FB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9889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30B7F6-FED8-47CD-9A80-D2D38451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93B807-468E-4718-8C5B-26535139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56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F1EE7E-60B6-4978-AF72-65E05C03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TRUNCATE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AEDB83-201E-44FE-A20F-E71CD939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Tabloyu ilk oluşturulduğu haline dönüştürür!</a:t>
            </a:r>
          </a:p>
          <a:p>
            <a:r>
              <a:rPr lang="tr-TR" dirty="0" err="1"/>
              <a:t>Delete</a:t>
            </a:r>
            <a:r>
              <a:rPr lang="tr-TR" dirty="0"/>
              <a:t> ile arasındaki fark tabloyu </a:t>
            </a:r>
            <a:r>
              <a:rPr lang="tr-TR" dirty="0" err="1"/>
              <a:t>truncate</a:t>
            </a:r>
            <a:r>
              <a:rPr lang="tr-TR" dirty="0"/>
              <a:t> yaparak elemanlarını sileriz ve </a:t>
            </a:r>
            <a:r>
              <a:rPr lang="tr-TR" dirty="0" err="1"/>
              <a:t>id</a:t>
            </a:r>
            <a:r>
              <a:rPr lang="tr-TR" dirty="0"/>
              <a:t> kısmı sıfırlanır. Fakat </a:t>
            </a:r>
            <a:r>
              <a:rPr lang="tr-TR" dirty="0" err="1"/>
              <a:t>delete</a:t>
            </a:r>
            <a:r>
              <a:rPr lang="tr-TR" dirty="0"/>
              <a:t> ile tablodaki verileri silersek yeni veri eklendiğinde silinmeden önceki </a:t>
            </a:r>
            <a:r>
              <a:rPr lang="tr-TR" dirty="0" err="1"/>
              <a:t>id’nin</a:t>
            </a:r>
            <a:r>
              <a:rPr lang="tr-TR" dirty="0"/>
              <a:t> kaldığı sayıdan devam eder.</a:t>
            </a:r>
          </a:p>
          <a:p>
            <a:endParaRPr lang="tr-TR" dirty="0"/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TRUNCATE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957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1C6889-1CC2-44D3-A7DA-E2C07DE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WHERE 	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6D439D-F642-4E44-A206-62F7FFF0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= eşittir, &lt;&gt; eşit değildir, &gt;= </a:t>
            </a:r>
            <a:r>
              <a:rPr lang="tr-TR" dirty="0" err="1"/>
              <a:t>buyuktur</a:t>
            </a:r>
            <a:r>
              <a:rPr lang="tr-TR" dirty="0"/>
              <a:t> ya da eşit, &lt;= </a:t>
            </a:r>
            <a:r>
              <a:rPr lang="tr-TR" dirty="0" err="1"/>
              <a:t>kucuk</a:t>
            </a:r>
            <a:r>
              <a:rPr lang="tr-TR" dirty="0"/>
              <a:t> ya da eşit</a:t>
            </a:r>
          </a:p>
          <a:p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arasindadir</a:t>
            </a:r>
            <a:r>
              <a:rPr lang="tr-TR" dirty="0"/>
              <a:t>, </a:t>
            </a:r>
            <a:r>
              <a:rPr lang="tr-TR" dirty="0" err="1"/>
              <a:t>like</a:t>
            </a:r>
            <a:r>
              <a:rPr lang="tr-TR" dirty="0"/>
              <a:t> -&gt; ile baslar, ile biter, içerir.</a:t>
            </a:r>
          </a:p>
          <a:p>
            <a:r>
              <a:rPr lang="tr-TR" dirty="0"/>
              <a:t>İn -&gt; içindedir, not </a:t>
            </a:r>
            <a:r>
              <a:rPr lang="tr-TR" dirty="0" err="1"/>
              <a:t>like</a:t>
            </a:r>
            <a:r>
              <a:rPr lang="tr-TR" dirty="0"/>
              <a:t> -&gt; ile başlamaz, not in -&gt;içinde değildir.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GENDER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‘E’</a:t>
            </a:r>
          </a:p>
          <a:p>
            <a:endParaRPr lang="tr-T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GENDER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'E'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896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C500C0-D9C5-43D1-87EC-4313F42A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WHERE 	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B018C-AA61-431D-BE7B-141287D6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BIRTHDATE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'1990-05-05’</a:t>
            </a:r>
          </a:p>
          <a:p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***************************************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BIRTHDATE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'19900505’</a:t>
            </a:r>
          </a:p>
          <a:p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****************************************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BIRTHDATE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'19000225'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'19900505'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tr-T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3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3261</Words>
  <Application>Microsoft Office PowerPoint</Application>
  <PresentationFormat>Geniş ekran</PresentationFormat>
  <Paragraphs>486</Paragraphs>
  <Slides>64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Times New Roman</vt:lpstr>
      <vt:lpstr>Office Teması</vt:lpstr>
      <vt:lpstr>BTK AKADEMİ  ÖMER ÇOLAKOĞLU  UYGULAMALI SQL DERSLERİ </vt:lpstr>
      <vt:lpstr>PowerPoint Sunusu</vt:lpstr>
      <vt:lpstr>SELECT</vt:lpstr>
      <vt:lpstr>INSERT</vt:lpstr>
      <vt:lpstr>UPDATE</vt:lpstr>
      <vt:lpstr>DELETE </vt:lpstr>
      <vt:lpstr>TRUNCATE </vt:lpstr>
      <vt:lpstr>WHERE  1</vt:lpstr>
      <vt:lpstr>WHERE  2</vt:lpstr>
      <vt:lpstr>WHERE  3</vt:lpstr>
      <vt:lpstr>DISTINCT </vt:lpstr>
      <vt:lpstr>ORDER BY   </vt:lpstr>
      <vt:lpstr>TOP  </vt:lpstr>
      <vt:lpstr>PowerPoint Sunusu</vt:lpstr>
      <vt:lpstr>AGGREGATE FUNCTIONS </vt:lpstr>
      <vt:lpstr>GROUP BY </vt:lpstr>
      <vt:lpstr>GROUP BY 2 (bir mağazanın gün bazlı satış rakamlarını getirme)</vt:lpstr>
      <vt:lpstr>GROUP BY 3</vt:lpstr>
      <vt:lpstr>GROUP BY 4</vt:lpstr>
      <vt:lpstr>GROUP BY 4.1</vt:lpstr>
      <vt:lpstr>GROUP BY 5 </vt:lpstr>
      <vt:lpstr>GROUP BY 6</vt:lpstr>
      <vt:lpstr>GROUP BY 7</vt:lpstr>
      <vt:lpstr>GROUP BY 7.1</vt:lpstr>
      <vt:lpstr>PowerPoint Sunusu</vt:lpstr>
      <vt:lpstr>PowerPoint Sunusu</vt:lpstr>
      <vt:lpstr>STRİNG  1</vt:lpstr>
      <vt:lpstr>STRİNG  2</vt:lpstr>
      <vt:lpstr>TARİH</vt:lpstr>
      <vt:lpstr>PowerPoint Sunusu</vt:lpstr>
      <vt:lpstr>PowerPoint Sunusu</vt:lpstr>
      <vt:lpstr>ALIAS KULLANIMI</vt:lpstr>
      <vt:lpstr>İKİDEN FAZLA TABLO KULLANIMI</vt:lpstr>
      <vt:lpstr>İLİŞKİSEL VERİTABANI ÜZERİNDE GROUPBY KULLANIMI-1</vt:lpstr>
      <vt:lpstr>İLİŞKİSEL VERİTABANI ÜZERİNDE GROUPBY KULLANIMI-2 </vt:lpstr>
      <vt:lpstr>PowerPoint Sunusu</vt:lpstr>
      <vt:lpstr>ÖNCEKİ TABLODAKİ YÖNTEM İLKELDİR.BUNUN YERİNE JOIN’LERİ KULLANIRIZ</vt:lpstr>
      <vt:lpstr>JOIN GİRİS</vt:lpstr>
      <vt:lpstr>JOIN GİRİS-2(GROUP BY)</vt:lpstr>
      <vt:lpstr>INNER JOIN  </vt:lpstr>
      <vt:lpstr>PowerPoint Sunusu</vt:lpstr>
      <vt:lpstr>LEFT(OUTER) JOIN</vt:lpstr>
      <vt:lpstr>PowerPoint Sunusu</vt:lpstr>
      <vt:lpstr>PowerPoint Sunusu</vt:lpstr>
      <vt:lpstr>PowerPoint Sunusu</vt:lpstr>
      <vt:lpstr>PowerPoint Sunusu</vt:lpstr>
      <vt:lpstr>PowerPoint Sunusu</vt:lpstr>
      <vt:lpstr>GERÇEK UYGULAMALARORNEK-1</vt:lpstr>
      <vt:lpstr>Önceki sayfada istenilen bilgileri join’ler ile tabloları birbirine bağlayarak, farklı tablolardaki verileri tek bir tabloda toplayan sql kodu.</vt:lpstr>
      <vt:lpstr>GERÇEK UYGULAMALARORNEK-2</vt:lpstr>
      <vt:lpstr>GERÇEK UYGULAMALARORNEK-3 (şehirlere göre verilen siparişleri toplam olarak listeleme)</vt:lpstr>
      <vt:lpstr>GERÇEK UYGULAMALARORNEK-3 (ürün kategorilerine göre sipariş dağılımı)</vt:lpstr>
      <vt:lpstr>SUBQUERY-1 </vt:lpstr>
      <vt:lpstr>SUBQUERY-2</vt:lpstr>
      <vt:lpstr>STRING ISLEMLERI</vt:lpstr>
      <vt:lpstr>SUBSTRING </vt:lpstr>
      <vt:lpstr>CHARINDEX</vt:lpstr>
      <vt:lpstr>CONCAT</vt:lpstr>
      <vt:lpstr>FORMAT</vt:lpstr>
      <vt:lpstr>LEFT, RIGHT, LEN</vt:lpstr>
      <vt:lpstr>DEVAM- İSİM VE SOYİSİM’İ PARÇALADIK!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Seyit Ahmet Öztürk</dc:creator>
  <cp:lastModifiedBy>Seyit Ahmet Öztürk</cp:lastModifiedBy>
  <cp:revision>82</cp:revision>
  <dcterms:created xsi:type="dcterms:W3CDTF">2021-05-17T18:08:43Z</dcterms:created>
  <dcterms:modified xsi:type="dcterms:W3CDTF">2021-05-27T13:18:27Z</dcterms:modified>
</cp:coreProperties>
</file>