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jpeg" ContentType="image/jpe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15.png" ContentType="image/png"/>
  <Override PartName="/ppt/media/image1.png" ContentType="image/png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344BED4-E2DC-417D-A7FD-3C6B2F10277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1100"/>
              <a:t>Requisitos previos: paradigmas de programación, diseño orientado a objetos, infraestructura de red y protocolo HTTP, patrones de diseño.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7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0" y="3979800"/>
            <a:ext cx="9143640" cy="2877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3191040"/>
            <a:ext cx="4617000" cy="789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 flipH="1" rot="10800000">
            <a:off x="-360" y="3980520"/>
            <a:ext cx="4617000" cy="759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2329200"/>
            <a:ext cx="7772040" cy="16502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 flipH="1" rot="10800000">
            <a:off x="0" y="1550880"/>
            <a:ext cx="9143640" cy="5306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2"/>
          <p:cNvSpPr/>
          <p:nvPr/>
        </p:nvSpPr>
        <p:spPr>
          <a:xfrm flipH="1">
            <a:off x="4525920" y="761760"/>
            <a:ext cx="4617000" cy="789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3"/>
          <p:cNvSpPr/>
          <p:nvPr/>
        </p:nvSpPr>
        <p:spPr>
          <a:xfrm rot="10800000">
            <a:off x="4527000" y="1551240"/>
            <a:ext cx="4617000" cy="759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 flipH="1" rot="10800000">
            <a:off x="0" y="1550880"/>
            <a:ext cx="9143640" cy="5306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5" name="CustomShape 2"/>
          <p:cNvSpPr/>
          <p:nvPr/>
        </p:nvSpPr>
        <p:spPr>
          <a:xfrm flipH="1">
            <a:off x="4525920" y="761760"/>
            <a:ext cx="4617000" cy="789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 rot="10800000">
            <a:off x="4527000" y="1551240"/>
            <a:ext cx="4617000" cy="759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 flipH="1" rot="10800000">
            <a:off x="0" y="1550880"/>
            <a:ext cx="9143640" cy="53067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2" name="CustomShape 2"/>
          <p:cNvSpPr/>
          <p:nvPr/>
        </p:nvSpPr>
        <p:spPr>
          <a:xfrm rot="10800000">
            <a:off x="4527000" y="1551240"/>
            <a:ext cx="4617000" cy="7592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3994200" cy="49672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 flipH="1">
            <a:off x="4525920" y="761760"/>
            <a:ext cx="4617000" cy="7898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692240" y="1600200"/>
            <a:ext cx="3994200" cy="49672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atias.mi@riseup.net" TargetMode="External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329200"/>
            <a:ext cx="7772040" cy="16502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Arquitectura de Aplicaciones Web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85800" y="4124520"/>
            <a:ext cx="7772040" cy="8884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30182b"/>
                </a:solidFill>
                <a:latin typeface="Georgia"/>
                <a:ea typeface="Georgia"/>
              </a:rPr>
              <a:t>Introducción a los modelos de desarrollo cliente-servidor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289800" y="1651320"/>
            <a:ext cx="8466480" cy="49777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12280" y="1745640"/>
            <a:ext cx="8305560" cy="48384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14280" y="1700640"/>
            <a:ext cx="8515080" cy="49525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web: interacción del usuario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28760" y="1848960"/>
            <a:ext cx="8133840" cy="46000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Arquitectura de browsers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919440" y="1656360"/>
            <a:ext cx="7304760" cy="49507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Arquitectura de browsers: Rendering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02760" y="1659240"/>
            <a:ext cx="8293320" cy="9064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93" name="CustomShape 3"/>
          <p:cNvSpPr/>
          <p:nvPr/>
        </p:nvSpPr>
        <p:spPr>
          <a:xfrm>
            <a:off x="226440" y="2100600"/>
            <a:ext cx="8686440" cy="40233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timing>
    <p:tnLst>
      <p:par>
        <p:cTn dur="indefinite" id="14" nodeType="tmRoot" restart="never">
          <p:childTnLst>
            <p:seq>
              <p:cTn dur="indefinite" id="15" nodeType="mainSeq">
                <p:childTnLst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19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1000"/>
                            </p:stCondLst>
                            <p:childTnLst>
                              <p:par>
                                <p:cTn fill="hold" id="22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Arquitectura de browsers: CSS box model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121400" y="1746720"/>
            <a:ext cx="6900840" cy="47170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Motor de JavaScript: aspectos del lenguaje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Multi-paradigmático: imperativo, funcional y orientado a objetos</a:t>
            </a:r>
            <a:endParaRPr/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Las funciones son entidades de primer orden</a:t>
            </a:r>
            <a:endParaRPr/>
          </a:p>
          <a:p>
            <a:pPr>
              <a:lnSpc>
                <a:spcPct val="100000"/>
              </a:lnSpc>
              <a:buFont typeface="Georgia"/>
              <a:buChar char="●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Implementa scope léxico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Motor de JavaScript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858680" y="1762560"/>
            <a:ext cx="5037840" cy="46188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Motor de JavaScript: DOM and events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1772280" y="1721880"/>
            <a:ext cx="4764600" cy="513576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Contacto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Georgia"/>
                <a:ea typeface="Georgia"/>
              </a:rPr>
              <a:t>Matías Mirabelli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twitter: @matias_mi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email: </a:t>
            </a:r>
            <a:r>
              <a:rPr lang="en-US" sz="3000" u="sng">
                <a:solidFill>
                  <a:srgbClr val="511e3e"/>
                </a:solidFill>
                <a:latin typeface="Georgia"/>
                <a:ea typeface="Georgia"/>
                <a:hlinkClick r:id="rId1"/>
              </a:rPr>
              <a:t>matias.mi@riseup.net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github: seykron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Diseño de infraestructura: Widgets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547560" y="1821600"/>
            <a:ext cx="8048160" cy="4723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Diseño de infraestructura: Widgets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1080720" y="2242800"/>
            <a:ext cx="6982560" cy="3393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Diseño de infraestructura: Widgets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00680" y="1877040"/>
            <a:ext cx="8342640" cy="4570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Diseño de infraestructura: Widgets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90680" y="2137680"/>
            <a:ext cx="8162640" cy="29808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210" name="CustomShape 3"/>
          <p:cNvSpPr/>
          <p:nvPr/>
        </p:nvSpPr>
        <p:spPr>
          <a:xfrm>
            <a:off x="187920" y="5548680"/>
            <a:ext cx="8669880" cy="123300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Las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Aplicaciones Web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corren en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Documentos Web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Herramientas de Desarrollo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228600" y="1676520"/>
            <a:ext cx="8629200" cy="49147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352680" y="2590920"/>
            <a:ext cx="2437920" cy="2437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Recurso de amparo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2364840" y="1574280"/>
            <a:ext cx="4413600" cy="4413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1000" fill="freeze" id="6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1000"/>
                            </p:stCondLst>
                            <p:childTnLst>
                              <p:par>
                                <p:cTn fill="hold" id="9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Alcance y objetivo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Entender el entorno de desarrollo web</a:t>
            </a:r>
            <a:endParaRPr/>
          </a:p>
          <a:p>
            <a:pPr>
              <a:lnSpc>
                <a:spcPct val="100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Conocer las prácticas de diseño y los modelos de aplicaciones más utilizados</a:t>
            </a:r>
            <a:endParaRPr/>
          </a:p>
          <a:p>
            <a:pPr>
              <a:lnSpc>
                <a:spcPct val="100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Comprender los problemas inherentes al desarrollo web y las prácticas, convenciones y herramientas de trabajo para abordarlos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Contenido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Qué son las aplicaciones web</a:t>
            </a:r>
            <a:endParaRPr/>
          </a:p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Arquitectura de browsers</a:t>
            </a:r>
            <a:endParaRPr/>
          </a:p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Motor de JavaScript</a:t>
            </a:r>
            <a:endParaRPr/>
          </a:p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Diseño de infraestructura</a:t>
            </a:r>
            <a:endParaRPr/>
          </a:p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Diseño de APIs</a:t>
            </a:r>
            <a:endParaRPr/>
          </a:p>
          <a:p>
            <a:pPr>
              <a:lnSpc>
                <a:spcPct val="115000"/>
              </a:lnSpc>
              <a:buFont typeface="Georgia"/>
              <a:buChar char="○"/>
            </a:pP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Herramientas de desarrollo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352680" y="2590920"/>
            <a:ext cx="2437920" cy="2437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50392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399420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Georgia"/>
                <a:ea typeface="Georgia"/>
              </a:rPr>
              <a:t>Página web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Presenta información organizada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Requiere poca o ninguna lógica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Desarrollo lineal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Posee poco o ningún</a:t>
            </a: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 dinamismo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TextShape 3"/>
          <p:cNvSpPr txBox="1"/>
          <p:nvPr/>
        </p:nvSpPr>
        <p:spPr>
          <a:xfrm>
            <a:off x="4692240" y="1528200"/>
            <a:ext cx="399420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Georgia"/>
                <a:ea typeface="Georgia"/>
              </a:rPr>
              <a:t>Aplicación web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Resuelve problemas funcionales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Requiere lógica e infraestructura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Desarrollo complejo</a:t>
            </a:r>
            <a:endParaRPr/>
          </a:p>
          <a:p>
            <a:pPr>
              <a:lnSpc>
                <a:spcPct val="115000"/>
              </a:lnSpc>
              <a:buFont typeface="Georgia"/>
              <a:buChar char="●"/>
            </a:pPr>
            <a:r>
              <a:rPr lang="en-US" sz="2600">
                <a:solidFill>
                  <a:srgbClr val="000000"/>
                </a:solidFill>
                <a:latin typeface="Georgia"/>
                <a:ea typeface="Georgia"/>
              </a:rPr>
              <a:t>Fuerte</a:t>
            </a:r>
            <a:r>
              <a:rPr lang="en-US" sz="3000">
                <a:solidFill>
                  <a:srgbClr val="000000"/>
                </a:solidFill>
                <a:latin typeface="Georgia"/>
                <a:ea typeface="Georgia"/>
              </a:rPr>
              <a:t> interacción con los usuarios</a:t>
            </a:r>
            <a:endParaRPr/>
          </a:p>
        </p:txBody>
      </p:sp>
    </p:spTree>
  </p:cSld>
  <p:timing>
    <p:tnLst>
      <p:par>
        <p:cTn dur="indefinite" id="12" nodeType="tmRoot" restart="never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3994200" cy="12751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Georgia"/>
                <a:ea typeface="Georgia"/>
              </a:rPr>
              <a:t>Página web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4692240" y="1600200"/>
            <a:ext cx="3994200" cy="14256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Georgia"/>
                <a:ea typeface="Georgia"/>
              </a:rPr>
              <a:t>Aplicación web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4786920" y="4261320"/>
            <a:ext cx="3804480" cy="9669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Desarrollo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317880" y="4261320"/>
            <a:ext cx="3804480" cy="96696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Maquetado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1203120" y="2481480"/>
            <a:ext cx="1217880" cy="16239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fdfdf"/>
          </a:solidFill>
          <a:ln w="19080">
            <a:solidFill>
              <a:srgbClr val="30182b"/>
            </a:solidFill>
            <a:round/>
          </a:ln>
        </p:spPr>
      </p:sp>
      <p:sp>
        <p:nvSpPr>
          <p:cNvPr id="176" name="CustomShape 7"/>
          <p:cNvSpPr/>
          <p:nvPr/>
        </p:nvSpPr>
        <p:spPr>
          <a:xfrm>
            <a:off x="5686920" y="2616840"/>
            <a:ext cx="1217880" cy="16239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fdfdf"/>
          </a:solidFill>
          <a:ln w="19080">
            <a:solidFill>
              <a:srgbClr val="30182b"/>
            </a:solidFill>
            <a:round/>
          </a:ln>
        </p:spPr>
      </p:sp>
      <p:sp>
        <p:nvSpPr>
          <p:cNvPr id="177" name="CustomShape 8"/>
          <p:cNvSpPr/>
          <p:nvPr/>
        </p:nvSpPr>
        <p:spPr>
          <a:xfrm>
            <a:off x="3910320" y="4511880"/>
            <a:ext cx="947160" cy="4658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vs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</a:rPr>
              <a:t>Qué son las aplicaciones web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281880" y="1687320"/>
            <a:ext cx="7000560" cy="50860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80" name="CustomShape 3"/>
          <p:cNvSpPr/>
          <p:nvPr/>
        </p:nvSpPr>
        <p:spPr>
          <a:xfrm>
            <a:off x="5663880" y="1807560"/>
            <a:ext cx="3142800" cy="4186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