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7" r:id="rId11"/>
    <p:sldId id="268" r:id="rId12"/>
    <p:sldId id="266" r:id="rId13"/>
    <p:sldId id="26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2ED60-89BE-4C69-8504-45F4D2FC8C7E}" type="datetimeFigureOut">
              <a:rPr lang="tr-TR" smtClean="0"/>
              <a:t>18.07.2025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D86A2-F6B0-42BC-94EE-8C58A33B73FB}" type="slidenum">
              <a:rPr lang="tr-TR" smtClean="0"/>
              <a:t>‹#›</a:t>
            </a:fld>
            <a:endParaRPr lang="tr-TR"/>
          </a:p>
        </p:txBody>
      </p:sp>
    </p:spTree>
    <p:extLst>
      <p:ext uri="{BB962C8B-B14F-4D97-AF65-F5344CB8AC3E}">
        <p14:creationId xmlns:p14="http://schemas.microsoft.com/office/powerpoint/2010/main" val="14631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559B4-E5B1-E7BE-2BAD-A22D9A43BD1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4F94AD6-8DAA-C37F-8AA7-0F502A0DF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62C4B31-2764-F97D-D1B8-94A5EEEDAE9F}"/>
              </a:ext>
            </a:extLst>
          </p:cNvPr>
          <p:cNvSpPr>
            <a:spLocks noGrp="1"/>
          </p:cNvSpPr>
          <p:nvPr>
            <p:ph type="dt" sz="half" idx="10"/>
          </p:nvPr>
        </p:nvSpPr>
        <p:spPr/>
        <p:txBody>
          <a:bodyPr/>
          <a:lstStyle/>
          <a:p>
            <a:fld id="{68C141FC-06C2-4FF9-8409-2032D393FF57}" type="datetime1">
              <a:rPr lang="tr-TR" smtClean="0"/>
              <a:t>18.07.2025</a:t>
            </a:fld>
            <a:endParaRPr lang="tr-TR"/>
          </a:p>
        </p:txBody>
      </p:sp>
      <p:sp>
        <p:nvSpPr>
          <p:cNvPr id="5" name="Alt Bilgi Yer Tutucusu 4">
            <a:extLst>
              <a:ext uri="{FF2B5EF4-FFF2-40B4-BE49-F238E27FC236}">
                <a16:creationId xmlns:a16="http://schemas.microsoft.com/office/drawing/2014/main" id="{4A068C46-D820-5DF7-7FD6-A78D5E82FD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0720E7-1DA4-FF9A-E69C-1ECA234D8674}"/>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168779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3DDE10-B134-4E3A-563E-D64A85EBEFD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A846029-CDB6-DB92-1B92-1E850DA43BF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FDD726-72CE-8756-4252-64E87CBB4272}"/>
              </a:ext>
            </a:extLst>
          </p:cNvPr>
          <p:cNvSpPr>
            <a:spLocks noGrp="1"/>
          </p:cNvSpPr>
          <p:nvPr>
            <p:ph type="dt" sz="half" idx="10"/>
          </p:nvPr>
        </p:nvSpPr>
        <p:spPr/>
        <p:txBody>
          <a:bodyPr/>
          <a:lstStyle/>
          <a:p>
            <a:fld id="{715A05FC-4648-4E31-B57C-005A27D6110D}" type="datetime1">
              <a:rPr lang="tr-TR" smtClean="0"/>
              <a:t>18.07.2025</a:t>
            </a:fld>
            <a:endParaRPr lang="tr-TR"/>
          </a:p>
        </p:txBody>
      </p:sp>
      <p:sp>
        <p:nvSpPr>
          <p:cNvPr id="5" name="Alt Bilgi Yer Tutucusu 4">
            <a:extLst>
              <a:ext uri="{FF2B5EF4-FFF2-40B4-BE49-F238E27FC236}">
                <a16:creationId xmlns:a16="http://schemas.microsoft.com/office/drawing/2014/main" id="{78C2A0A8-F09C-F148-101A-3398AD0CD7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E780D7-25D5-8334-DB15-3745A0A18C86}"/>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400753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0FC3EEE-1C86-BF42-8046-2492C9C5F22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01865EC-DCBD-1BBC-E15D-15763C8F7C0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44E1470-6665-BD6C-B7C8-DF7362EF23E4}"/>
              </a:ext>
            </a:extLst>
          </p:cNvPr>
          <p:cNvSpPr>
            <a:spLocks noGrp="1"/>
          </p:cNvSpPr>
          <p:nvPr>
            <p:ph type="dt" sz="half" idx="10"/>
          </p:nvPr>
        </p:nvSpPr>
        <p:spPr/>
        <p:txBody>
          <a:bodyPr/>
          <a:lstStyle/>
          <a:p>
            <a:fld id="{CB7FFE36-7E30-4E5B-9B8C-53A35EA62F9A}" type="datetime1">
              <a:rPr lang="tr-TR" smtClean="0"/>
              <a:t>18.07.2025</a:t>
            </a:fld>
            <a:endParaRPr lang="tr-TR"/>
          </a:p>
        </p:txBody>
      </p:sp>
      <p:sp>
        <p:nvSpPr>
          <p:cNvPr id="5" name="Alt Bilgi Yer Tutucusu 4">
            <a:extLst>
              <a:ext uri="{FF2B5EF4-FFF2-40B4-BE49-F238E27FC236}">
                <a16:creationId xmlns:a16="http://schemas.microsoft.com/office/drawing/2014/main" id="{70FD3BA7-5022-A7AF-1A66-CE325157233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D369E2-E15B-875C-E18C-3984CE438CCC}"/>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392637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A6405E-6B55-1562-879A-3D9B138BAB5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E82687A-67AE-A66F-51AC-86E1E21B886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95082E-A78C-73B8-7015-85262CD4D535}"/>
              </a:ext>
            </a:extLst>
          </p:cNvPr>
          <p:cNvSpPr>
            <a:spLocks noGrp="1"/>
          </p:cNvSpPr>
          <p:nvPr>
            <p:ph type="dt" sz="half" idx="10"/>
          </p:nvPr>
        </p:nvSpPr>
        <p:spPr/>
        <p:txBody>
          <a:bodyPr/>
          <a:lstStyle/>
          <a:p>
            <a:fld id="{5367228A-2B37-40F5-BE36-25FE50C1EE84}" type="datetime1">
              <a:rPr lang="tr-TR" smtClean="0"/>
              <a:t>18.07.2025</a:t>
            </a:fld>
            <a:endParaRPr lang="tr-TR"/>
          </a:p>
        </p:txBody>
      </p:sp>
      <p:sp>
        <p:nvSpPr>
          <p:cNvPr id="5" name="Alt Bilgi Yer Tutucusu 4">
            <a:extLst>
              <a:ext uri="{FF2B5EF4-FFF2-40B4-BE49-F238E27FC236}">
                <a16:creationId xmlns:a16="http://schemas.microsoft.com/office/drawing/2014/main" id="{7E6109CE-A98F-425D-9657-53780A475D4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762D94-F2EF-C6B3-5200-BC74140104F0}"/>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135709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D7D159-2D6E-200F-DE08-54BC336AB6E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3B3E6FF-6485-AB10-A2B1-55A382D450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71095D6-3665-E4DB-CE9E-00D7BC773DCA}"/>
              </a:ext>
            </a:extLst>
          </p:cNvPr>
          <p:cNvSpPr>
            <a:spLocks noGrp="1"/>
          </p:cNvSpPr>
          <p:nvPr>
            <p:ph type="dt" sz="half" idx="10"/>
          </p:nvPr>
        </p:nvSpPr>
        <p:spPr/>
        <p:txBody>
          <a:bodyPr/>
          <a:lstStyle/>
          <a:p>
            <a:fld id="{265CE365-6E78-4EFE-8451-84341FAE30ED}" type="datetime1">
              <a:rPr lang="tr-TR" smtClean="0"/>
              <a:t>18.07.2025</a:t>
            </a:fld>
            <a:endParaRPr lang="tr-TR"/>
          </a:p>
        </p:txBody>
      </p:sp>
      <p:sp>
        <p:nvSpPr>
          <p:cNvPr id="5" name="Alt Bilgi Yer Tutucusu 4">
            <a:extLst>
              <a:ext uri="{FF2B5EF4-FFF2-40B4-BE49-F238E27FC236}">
                <a16:creationId xmlns:a16="http://schemas.microsoft.com/office/drawing/2014/main" id="{B3870926-247B-C129-DAD4-6B255C306C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051BAE-2512-DA3F-AAFE-7E411CBA12A5}"/>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29452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1E680-9847-64AB-6561-268301985D3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0B57B7A-BA84-B93E-4083-BE99A150B44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889A62F-000A-EEEB-576D-88C04524321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12342F1-6B1E-A9DB-57E2-2F850B2C2936}"/>
              </a:ext>
            </a:extLst>
          </p:cNvPr>
          <p:cNvSpPr>
            <a:spLocks noGrp="1"/>
          </p:cNvSpPr>
          <p:nvPr>
            <p:ph type="dt" sz="half" idx="10"/>
          </p:nvPr>
        </p:nvSpPr>
        <p:spPr/>
        <p:txBody>
          <a:bodyPr/>
          <a:lstStyle/>
          <a:p>
            <a:fld id="{6E54D556-C0E5-4A31-A351-32B44CB7AA4F}" type="datetime1">
              <a:rPr lang="tr-TR" smtClean="0"/>
              <a:t>18.07.2025</a:t>
            </a:fld>
            <a:endParaRPr lang="tr-TR"/>
          </a:p>
        </p:txBody>
      </p:sp>
      <p:sp>
        <p:nvSpPr>
          <p:cNvPr id="6" name="Alt Bilgi Yer Tutucusu 5">
            <a:extLst>
              <a:ext uri="{FF2B5EF4-FFF2-40B4-BE49-F238E27FC236}">
                <a16:creationId xmlns:a16="http://schemas.microsoft.com/office/drawing/2014/main" id="{BEA37F9F-66A9-165F-6558-61F29BE1571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834F28-2C2A-272A-6194-100BD9239953}"/>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310517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EA160-1EC9-7120-D516-D598F816B3D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1E6E1B6-BF24-62E2-99A4-3F95B64FF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C049DEE-82FF-4BFF-C42D-ED8DE62A650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B59572C-422D-61DB-FA7D-DAD11170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996ABCE-98EB-7610-DAFD-2AB50B963FE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2CD1E15-8620-4922-C512-EFC0313740BE}"/>
              </a:ext>
            </a:extLst>
          </p:cNvPr>
          <p:cNvSpPr>
            <a:spLocks noGrp="1"/>
          </p:cNvSpPr>
          <p:nvPr>
            <p:ph type="dt" sz="half" idx="10"/>
          </p:nvPr>
        </p:nvSpPr>
        <p:spPr/>
        <p:txBody>
          <a:bodyPr/>
          <a:lstStyle/>
          <a:p>
            <a:fld id="{4219F275-D2B5-4EEF-8BFE-C8B7BD68D4A2}" type="datetime1">
              <a:rPr lang="tr-TR" smtClean="0"/>
              <a:t>18.07.2025</a:t>
            </a:fld>
            <a:endParaRPr lang="tr-TR"/>
          </a:p>
        </p:txBody>
      </p:sp>
      <p:sp>
        <p:nvSpPr>
          <p:cNvPr id="8" name="Alt Bilgi Yer Tutucusu 7">
            <a:extLst>
              <a:ext uri="{FF2B5EF4-FFF2-40B4-BE49-F238E27FC236}">
                <a16:creationId xmlns:a16="http://schemas.microsoft.com/office/drawing/2014/main" id="{DD12513D-88AE-81FE-0283-77AD5AE5EFF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842B215-30E6-166A-A891-7450A06EBFA0}"/>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64361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6CD7C-9A4A-3383-EB31-1AB50379207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3F9D5E6-E22B-F535-5E70-BCD981E3158E}"/>
              </a:ext>
            </a:extLst>
          </p:cNvPr>
          <p:cNvSpPr>
            <a:spLocks noGrp="1"/>
          </p:cNvSpPr>
          <p:nvPr>
            <p:ph type="dt" sz="half" idx="10"/>
          </p:nvPr>
        </p:nvSpPr>
        <p:spPr/>
        <p:txBody>
          <a:bodyPr/>
          <a:lstStyle/>
          <a:p>
            <a:fld id="{EA578B3A-A6EB-4748-927F-D6D15BFCCDA6}" type="datetime1">
              <a:rPr lang="tr-TR" smtClean="0"/>
              <a:t>18.07.2025</a:t>
            </a:fld>
            <a:endParaRPr lang="tr-TR"/>
          </a:p>
        </p:txBody>
      </p:sp>
      <p:sp>
        <p:nvSpPr>
          <p:cNvPr id="4" name="Alt Bilgi Yer Tutucusu 3">
            <a:extLst>
              <a:ext uri="{FF2B5EF4-FFF2-40B4-BE49-F238E27FC236}">
                <a16:creationId xmlns:a16="http://schemas.microsoft.com/office/drawing/2014/main" id="{396CA12A-CB17-8438-20CE-043ECEB60C1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3AE9D6B-A077-C1C1-9C7B-3C9BC8A9A2BB}"/>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216224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38BE6C0-02C7-197D-CF19-87285171F5AA}"/>
              </a:ext>
            </a:extLst>
          </p:cNvPr>
          <p:cNvSpPr>
            <a:spLocks noGrp="1"/>
          </p:cNvSpPr>
          <p:nvPr>
            <p:ph type="dt" sz="half" idx="10"/>
          </p:nvPr>
        </p:nvSpPr>
        <p:spPr/>
        <p:txBody>
          <a:bodyPr/>
          <a:lstStyle/>
          <a:p>
            <a:fld id="{AEFBDB3F-0160-4D56-812D-AB95F8E0BD3A}" type="datetime1">
              <a:rPr lang="tr-TR" smtClean="0"/>
              <a:t>18.07.2025</a:t>
            </a:fld>
            <a:endParaRPr lang="tr-TR"/>
          </a:p>
        </p:txBody>
      </p:sp>
      <p:sp>
        <p:nvSpPr>
          <p:cNvPr id="3" name="Alt Bilgi Yer Tutucusu 2">
            <a:extLst>
              <a:ext uri="{FF2B5EF4-FFF2-40B4-BE49-F238E27FC236}">
                <a16:creationId xmlns:a16="http://schemas.microsoft.com/office/drawing/2014/main" id="{A1477D7B-827F-23C3-A68E-682EECE9E9C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6D865E3-06AC-2AB7-0015-DBCDAAE89B7C}"/>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187920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D6540-D8C8-F892-F7AD-C9E8AEDAF1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B7AEDCF-6E4A-9E5A-0307-7BBDBFF40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BD6CCE5-AA1F-3657-5C97-C43BD6B20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F08B409-5AD9-3214-C6BB-7304BDC6B217}"/>
              </a:ext>
            </a:extLst>
          </p:cNvPr>
          <p:cNvSpPr>
            <a:spLocks noGrp="1"/>
          </p:cNvSpPr>
          <p:nvPr>
            <p:ph type="dt" sz="half" idx="10"/>
          </p:nvPr>
        </p:nvSpPr>
        <p:spPr/>
        <p:txBody>
          <a:bodyPr/>
          <a:lstStyle/>
          <a:p>
            <a:fld id="{828943FC-9A03-48DC-8FB6-27392207054A}" type="datetime1">
              <a:rPr lang="tr-TR" smtClean="0"/>
              <a:t>18.07.2025</a:t>
            </a:fld>
            <a:endParaRPr lang="tr-TR"/>
          </a:p>
        </p:txBody>
      </p:sp>
      <p:sp>
        <p:nvSpPr>
          <p:cNvPr id="6" name="Alt Bilgi Yer Tutucusu 5">
            <a:extLst>
              <a:ext uri="{FF2B5EF4-FFF2-40B4-BE49-F238E27FC236}">
                <a16:creationId xmlns:a16="http://schemas.microsoft.com/office/drawing/2014/main" id="{9A4CD801-8ECD-8D26-8A02-FF58CF26688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D753CE2-AA2D-F255-E48C-D927AC3C3E6B}"/>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157146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F2B9F8-5D5C-4656-E1BE-29FA2CDFB72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9901612-E004-49D0-91B6-216D6BDBE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EFB5AF8-5E4E-41B7-4D99-CF78D5C83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47C040-68D4-9D66-6A5B-603BFEC1FE35}"/>
              </a:ext>
            </a:extLst>
          </p:cNvPr>
          <p:cNvSpPr>
            <a:spLocks noGrp="1"/>
          </p:cNvSpPr>
          <p:nvPr>
            <p:ph type="dt" sz="half" idx="10"/>
          </p:nvPr>
        </p:nvSpPr>
        <p:spPr/>
        <p:txBody>
          <a:bodyPr/>
          <a:lstStyle/>
          <a:p>
            <a:fld id="{C409215D-E39C-4384-A08B-6F04634A48DD}" type="datetime1">
              <a:rPr lang="tr-TR" smtClean="0"/>
              <a:t>18.07.2025</a:t>
            </a:fld>
            <a:endParaRPr lang="tr-TR"/>
          </a:p>
        </p:txBody>
      </p:sp>
      <p:sp>
        <p:nvSpPr>
          <p:cNvPr id="6" name="Alt Bilgi Yer Tutucusu 5">
            <a:extLst>
              <a:ext uri="{FF2B5EF4-FFF2-40B4-BE49-F238E27FC236}">
                <a16:creationId xmlns:a16="http://schemas.microsoft.com/office/drawing/2014/main" id="{0AA2CF6B-B457-FFAC-F25D-7C72CC6FCDE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50EDA33-4CBA-A4C8-3ED0-4513BE4AA259}"/>
              </a:ext>
            </a:extLst>
          </p:cNvPr>
          <p:cNvSpPr>
            <a:spLocks noGrp="1"/>
          </p:cNvSpPr>
          <p:nvPr>
            <p:ph type="sldNum" sz="quarter" idx="12"/>
          </p:nvPr>
        </p:nvSpPr>
        <p:spPr/>
        <p:txBody>
          <a:bodyPr/>
          <a:lstStyle/>
          <a:p>
            <a:fld id="{2ADCC83F-45AB-43F7-8C59-36511A73C1D5}" type="slidenum">
              <a:rPr lang="tr-TR" smtClean="0"/>
              <a:t>‹#›</a:t>
            </a:fld>
            <a:endParaRPr lang="tr-TR"/>
          </a:p>
        </p:txBody>
      </p:sp>
    </p:spTree>
    <p:extLst>
      <p:ext uri="{BB962C8B-B14F-4D97-AF65-F5344CB8AC3E}">
        <p14:creationId xmlns:p14="http://schemas.microsoft.com/office/powerpoint/2010/main" val="378443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6A46352-9E87-D567-2F02-48BA2D22F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84CBEE-966E-03AC-C1C6-0CCF4ECCF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6FA047-232C-8C01-EF87-2E31FE7BF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488ACA-BA16-47A5-9A50-53969CD137DB}" type="datetime1">
              <a:rPr lang="tr-TR" smtClean="0"/>
              <a:t>18.07.2025</a:t>
            </a:fld>
            <a:endParaRPr lang="tr-TR"/>
          </a:p>
        </p:txBody>
      </p:sp>
      <p:sp>
        <p:nvSpPr>
          <p:cNvPr id="5" name="Alt Bilgi Yer Tutucusu 4">
            <a:extLst>
              <a:ext uri="{FF2B5EF4-FFF2-40B4-BE49-F238E27FC236}">
                <a16:creationId xmlns:a16="http://schemas.microsoft.com/office/drawing/2014/main" id="{CE25B919-0B59-F36C-E396-2F9F1A9FC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3D3FE29-9947-6C6F-062B-B150BDB65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CC83F-45AB-43F7-8C59-36511A73C1D5}" type="slidenum">
              <a:rPr lang="tr-TR" smtClean="0"/>
              <a:t>‹#›</a:t>
            </a:fld>
            <a:endParaRPr lang="tr-TR"/>
          </a:p>
        </p:txBody>
      </p:sp>
    </p:spTree>
    <p:extLst>
      <p:ext uri="{BB962C8B-B14F-4D97-AF65-F5344CB8AC3E}">
        <p14:creationId xmlns:p14="http://schemas.microsoft.com/office/powerpoint/2010/main" val="281059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dilshamim8/license-plate-recogni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FF056-27AB-8AC4-BB2C-07E11CCEB316}"/>
              </a:ext>
            </a:extLst>
          </p:cNvPr>
          <p:cNvSpPr>
            <a:spLocks noGrp="1"/>
          </p:cNvSpPr>
          <p:nvPr>
            <p:ph type="ctrTitle"/>
          </p:nvPr>
        </p:nvSpPr>
        <p:spPr>
          <a:xfrm>
            <a:off x="1207008" y="923544"/>
            <a:ext cx="9976104" cy="1231391"/>
          </a:xfrm>
        </p:spPr>
        <p:txBody>
          <a:bodyPr>
            <a:noAutofit/>
          </a:bodyPr>
          <a:lstStyle/>
          <a:p>
            <a:r>
              <a:rPr lang="en-US" sz="3600" dirty="0"/>
              <a:t>Project 4: Car Plate Recognition and Reconstruction with Deep Learning</a:t>
            </a:r>
            <a:endParaRPr lang="tr-TR" sz="3600" dirty="0"/>
          </a:p>
        </p:txBody>
      </p:sp>
      <p:sp>
        <p:nvSpPr>
          <p:cNvPr id="3" name="Alt Başlık 2">
            <a:extLst>
              <a:ext uri="{FF2B5EF4-FFF2-40B4-BE49-F238E27FC236}">
                <a16:creationId xmlns:a16="http://schemas.microsoft.com/office/drawing/2014/main" id="{4E8ADB29-B8BB-2328-C354-7D748AFF1203}"/>
              </a:ext>
            </a:extLst>
          </p:cNvPr>
          <p:cNvSpPr>
            <a:spLocks noGrp="1"/>
          </p:cNvSpPr>
          <p:nvPr>
            <p:ph type="subTitle" idx="1"/>
          </p:nvPr>
        </p:nvSpPr>
        <p:spPr>
          <a:xfrm>
            <a:off x="1524000" y="3602038"/>
            <a:ext cx="9144000" cy="860234"/>
          </a:xfrm>
        </p:spPr>
        <p:txBody>
          <a:bodyPr>
            <a:normAutofit lnSpcReduction="10000"/>
          </a:bodyPr>
          <a:lstStyle/>
          <a:p>
            <a:r>
              <a:rPr lang="tr-TR" dirty="0"/>
              <a:t>Şeyma Durak </a:t>
            </a:r>
          </a:p>
          <a:p>
            <a:r>
              <a:rPr lang="tr-TR" dirty="0"/>
              <a:t>2222116</a:t>
            </a:r>
          </a:p>
        </p:txBody>
      </p:sp>
      <p:sp>
        <p:nvSpPr>
          <p:cNvPr id="5" name="Başlık 1">
            <a:extLst>
              <a:ext uri="{FF2B5EF4-FFF2-40B4-BE49-F238E27FC236}">
                <a16:creationId xmlns:a16="http://schemas.microsoft.com/office/drawing/2014/main" id="{32AA0F87-4AC0-B210-DC83-C1A940702385}"/>
              </a:ext>
            </a:extLst>
          </p:cNvPr>
          <p:cNvSpPr txBox="1">
            <a:spLocks/>
          </p:cNvSpPr>
          <p:nvPr/>
        </p:nvSpPr>
        <p:spPr>
          <a:xfrm>
            <a:off x="1524000" y="2989611"/>
            <a:ext cx="9144000" cy="53270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200" dirty="0" err="1"/>
              <a:t>Computer</a:t>
            </a:r>
            <a:r>
              <a:rPr lang="tr-TR" sz="3200" dirty="0"/>
              <a:t> </a:t>
            </a:r>
            <a:r>
              <a:rPr lang="tr-TR" sz="3200" dirty="0" err="1"/>
              <a:t>Vision</a:t>
            </a:r>
            <a:r>
              <a:rPr lang="tr-TR" sz="3200" dirty="0"/>
              <a:t> (Cod:1052229)</a:t>
            </a:r>
          </a:p>
        </p:txBody>
      </p:sp>
      <p:sp>
        <p:nvSpPr>
          <p:cNvPr id="7" name="Alt Başlık 2">
            <a:extLst>
              <a:ext uri="{FF2B5EF4-FFF2-40B4-BE49-F238E27FC236}">
                <a16:creationId xmlns:a16="http://schemas.microsoft.com/office/drawing/2014/main" id="{DB7E3D29-F5E7-AFDF-F671-91DD5F06FB12}"/>
              </a:ext>
            </a:extLst>
          </p:cNvPr>
          <p:cNvSpPr txBox="1">
            <a:spLocks/>
          </p:cNvSpPr>
          <p:nvPr/>
        </p:nvSpPr>
        <p:spPr>
          <a:xfrm>
            <a:off x="1524000" y="5867878"/>
            <a:ext cx="9144000" cy="4963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600" dirty="0"/>
              <a:t>23/07/2025</a:t>
            </a:r>
          </a:p>
        </p:txBody>
      </p:sp>
    </p:spTree>
    <p:extLst>
      <p:ext uri="{BB962C8B-B14F-4D97-AF65-F5344CB8AC3E}">
        <p14:creationId xmlns:p14="http://schemas.microsoft.com/office/powerpoint/2010/main" val="302907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25A982-027B-455D-6580-3D9BD17D6CD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c 3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0D6788A-76BC-79B1-2F84-9AF77EE12DCF}"/>
              </a:ext>
            </a:extLst>
          </p:cNvPr>
          <p:cNvSpPr>
            <a:spLocks noGrp="1"/>
          </p:cNvSpPr>
          <p:nvPr>
            <p:ph type="title"/>
          </p:nvPr>
        </p:nvSpPr>
        <p:spPr>
          <a:xfrm>
            <a:off x="766011" y="504287"/>
            <a:ext cx="5458838" cy="658314"/>
          </a:xfrm>
        </p:spPr>
        <p:txBody>
          <a:bodyPr>
            <a:normAutofit fontScale="90000"/>
          </a:bodyPr>
          <a:lstStyle/>
          <a:p>
            <a:r>
              <a:rPr lang="tr-TR" dirty="0"/>
              <a:t>Model Evaluation</a:t>
            </a:r>
            <a:br>
              <a:rPr lang="tr-TR" dirty="0"/>
            </a:br>
            <a:endParaRPr lang="tr-TR" dirty="0"/>
          </a:p>
        </p:txBody>
      </p:sp>
      <p:sp>
        <p:nvSpPr>
          <p:cNvPr id="34" name="Freeform: Shape 3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8F1872C-DB6B-D016-B68E-3C45E7BC5903}"/>
              </a:ext>
            </a:extLst>
          </p:cNvPr>
          <p:cNvSpPr>
            <a:spLocks noGrp="1"/>
          </p:cNvSpPr>
          <p:nvPr>
            <p:ph idx="1"/>
          </p:nvPr>
        </p:nvSpPr>
        <p:spPr>
          <a:xfrm>
            <a:off x="722348" y="1299126"/>
            <a:ext cx="10177300" cy="1277967"/>
          </a:xfrm>
        </p:spPr>
        <p:txBody>
          <a:bodyPr>
            <a:normAutofit/>
          </a:bodyPr>
          <a:lstStyle/>
          <a:p>
            <a:r>
              <a:rPr lang="en-US" dirty="0">
                <a:latin typeface="Times New Roman" panose="02020603050405020304" pitchFamily="18" charset="0"/>
                <a:cs typeface="Times New Roman" panose="02020603050405020304" pitchFamily="18" charset="0"/>
              </a:rPr>
              <a:t>The training loss of the final model selected with the best hyperparameters (learning rate = 0.001) decreased over 5 epochs as follows:</a:t>
            </a:r>
            <a:endParaRPr lang="tr-TR"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D411C8BF-8EE8-34C1-ACE7-F965CF1168D2}"/>
              </a:ext>
            </a:extLst>
          </p:cNvPr>
          <p:cNvSpPr>
            <a:spLocks noGrp="1"/>
          </p:cNvSpPr>
          <p:nvPr>
            <p:ph type="sldNum" sz="quarter" idx="12"/>
          </p:nvPr>
        </p:nvSpPr>
        <p:spPr>
          <a:xfrm>
            <a:off x="8610600" y="6356350"/>
            <a:ext cx="2743200" cy="365125"/>
          </a:xfrm>
        </p:spPr>
        <p:txBody>
          <a:bodyPr>
            <a:normAutofit/>
          </a:bodyPr>
          <a:lstStyle/>
          <a:p>
            <a:pPr>
              <a:spcAft>
                <a:spcPts val="600"/>
              </a:spcAft>
            </a:pPr>
            <a:fld id="{2ADCC83F-45AB-43F7-8C59-36511A73C1D5}" type="slidenum">
              <a:rPr lang="tr-TR" smtClean="0"/>
              <a:pPr>
                <a:spcAft>
                  <a:spcPts val="600"/>
                </a:spcAft>
              </a:pPr>
              <a:t>10</a:t>
            </a:fld>
            <a:r>
              <a:rPr lang="tr-TR" dirty="0"/>
              <a:t>/13</a:t>
            </a:r>
          </a:p>
        </p:txBody>
      </p:sp>
      <p:graphicFrame>
        <p:nvGraphicFramePr>
          <p:cNvPr id="6" name="Tablo 5">
            <a:extLst>
              <a:ext uri="{FF2B5EF4-FFF2-40B4-BE49-F238E27FC236}">
                <a16:creationId xmlns:a16="http://schemas.microsoft.com/office/drawing/2014/main" id="{F48C35C4-769E-FE54-94B5-8330AFAA9244}"/>
              </a:ext>
            </a:extLst>
          </p:cNvPr>
          <p:cNvGraphicFramePr>
            <a:graphicFrameLocks noGrp="1"/>
          </p:cNvGraphicFramePr>
          <p:nvPr>
            <p:extLst>
              <p:ext uri="{D42A27DB-BD31-4B8C-83A1-F6EECF244321}">
                <p14:modId xmlns:p14="http://schemas.microsoft.com/office/powerpoint/2010/main" val="1990196315"/>
              </p:ext>
            </p:extLst>
          </p:nvPr>
        </p:nvGraphicFramePr>
        <p:xfrm>
          <a:off x="997581" y="2713618"/>
          <a:ext cx="2497849" cy="2483340"/>
        </p:xfrm>
        <a:graphic>
          <a:graphicData uri="http://schemas.openxmlformats.org/drawingml/2006/table">
            <a:tbl>
              <a:tblPr firstRow="1" bandRow="1">
                <a:tableStyleId>{3B4B98B0-60AC-42C2-AFA5-B58CD77FA1E5}</a:tableStyleId>
              </a:tblPr>
              <a:tblGrid>
                <a:gridCol w="950582">
                  <a:extLst>
                    <a:ext uri="{9D8B030D-6E8A-4147-A177-3AD203B41FA5}">
                      <a16:colId xmlns:a16="http://schemas.microsoft.com/office/drawing/2014/main" val="1541570459"/>
                    </a:ext>
                  </a:extLst>
                </a:gridCol>
                <a:gridCol w="1547267">
                  <a:extLst>
                    <a:ext uri="{9D8B030D-6E8A-4147-A177-3AD203B41FA5}">
                      <a16:colId xmlns:a16="http://schemas.microsoft.com/office/drawing/2014/main" val="3104577390"/>
                    </a:ext>
                  </a:extLst>
                </a:gridCol>
              </a:tblGrid>
              <a:tr h="394840">
                <a:tc>
                  <a:txBody>
                    <a:bodyPr/>
                    <a:lstStyle/>
                    <a:p>
                      <a:pPr>
                        <a:buNone/>
                      </a:pPr>
                      <a:r>
                        <a:rPr lang="tr-TR" sz="1600"/>
                        <a:t>Epoch</a:t>
                      </a:r>
                    </a:p>
                  </a:txBody>
                  <a:tcPr marL="170048" marR="170048" marT="85025" marB="85025" anchor="ctr"/>
                </a:tc>
                <a:tc>
                  <a:txBody>
                    <a:bodyPr/>
                    <a:lstStyle/>
                    <a:p>
                      <a:pPr>
                        <a:buNone/>
                      </a:pPr>
                      <a:r>
                        <a:rPr lang="tr-TR" sz="1600"/>
                        <a:t>Training Loss</a:t>
                      </a:r>
                    </a:p>
                  </a:txBody>
                  <a:tcPr marL="170048" marR="170048" marT="85025" marB="85025" anchor="ctr"/>
                </a:tc>
                <a:extLst>
                  <a:ext uri="{0D108BD9-81ED-4DB2-BD59-A6C34878D82A}">
                    <a16:rowId xmlns:a16="http://schemas.microsoft.com/office/drawing/2014/main" val="1667168277"/>
                  </a:ext>
                </a:extLst>
              </a:tr>
              <a:tr h="394840">
                <a:tc>
                  <a:txBody>
                    <a:bodyPr/>
                    <a:lstStyle/>
                    <a:p>
                      <a:pPr>
                        <a:buNone/>
                      </a:pPr>
                      <a:r>
                        <a:rPr lang="tr-TR" sz="1600" dirty="0"/>
                        <a:t>1</a:t>
                      </a:r>
                    </a:p>
                  </a:txBody>
                  <a:tcPr marL="170048" marR="170048" marT="85025" marB="85025" anchor="ctr"/>
                </a:tc>
                <a:tc>
                  <a:txBody>
                    <a:bodyPr/>
                    <a:lstStyle/>
                    <a:p>
                      <a:pPr>
                        <a:buNone/>
                      </a:pPr>
                      <a:r>
                        <a:rPr lang="tr-TR" sz="1600" dirty="0"/>
                        <a:t>218.46</a:t>
                      </a:r>
                    </a:p>
                  </a:txBody>
                  <a:tcPr marL="170048" marR="170048" marT="85025" marB="85025" anchor="ctr"/>
                </a:tc>
                <a:extLst>
                  <a:ext uri="{0D108BD9-81ED-4DB2-BD59-A6C34878D82A}">
                    <a16:rowId xmlns:a16="http://schemas.microsoft.com/office/drawing/2014/main" val="2156174140"/>
                  </a:ext>
                </a:extLst>
              </a:tr>
              <a:tr h="394840">
                <a:tc>
                  <a:txBody>
                    <a:bodyPr/>
                    <a:lstStyle/>
                    <a:p>
                      <a:pPr>
                        <a:buNone/>
                      </a:pPr>
                      <a:r>
                        <a:rPr lang="tr-TR" sz="1600"/>
                        <a:t>2</a:t>
                      </a:r>
                    </a:p>
                  </a:txBody>
                  <a:tcPr marL="170048" marR="170048" marT="85025" marB="85025" anchor="ctr"/>
                </a:tc>
                <a:tc>
                  <a:txBody>
                    <a:bodyPr/>
                    <a:lstStyle/>
                    <a:p>
                      <a:pPr>
                        <a:buNone/>
                      </a:pPr>
                      <a:r>
                        <a:rPr lang="tr-TR" sz="1600" dirty="0"/>
                        <a:t>197.04</a:t>
                      </a:r>
                    </a:p>
                  </a:txBody>
                  <a:tcPr marL="170048" marR="170048" marT="85025" marB="85025" anchor="ctr"/>
                </a:tc>
                <a:extLst>
                  <a:ext uri="{0D108BD9-81ED-4DB2-BD59-A6C34878D82A}">
                    <a16:rowId xmlns:a16="http://schemas.microsoft.com/office/drawing/2014/main" val="3940158426"/>
                  </a:ext>
                </a:extLst>
              </a:tr>
              <a:tr h="394840">
                <a:tc>
                  <a:txBody>
                    <a:bodyPr/>
                    <a:lstStyle/>
                    <a:p>
                      <a:pPr>
                        <a:buNone/>
                      </a:pPr>
                      <a:r>
                        <a:rPr lang="tr-TR" sz="1600" dirty="0"/>
                        <a:t>3</a:t>
                      </a:r>
                    </a:p>
                  </a:txBody>
                  <a:tcPr marL="170048" marR="170048" marT="85025" marB="85025" anchor="ctr"/>
                </a:tc>
                <a:tc>
                  <a:txBody>
                    <a:bodyPr/>
                    <a:lstStyle/>
                    <a:p>
                      <a:pPr>
                        <a:buNone/>
                      </a:pPr>
                      <a:r>
                        <a:rPr lang="tr-TR" sz="1600"/>
                        <a:t>196.09</a:t>
                      </a:r>
                    </a:p>
                  </a:txBody>
                  <a:tcPr marL="170048" marR="170048" marT="85025" marB="85025" anchor="ctr"/>
                </a:tc>
                <a:extLst>
                  <a:ext uri="{0D108BD9-81ED-4DB2-BD59-A6C34878D82A}">
                    <a16:rowId xmlns:a16="http://schemas.microsoft.com/office/drawing/2014/main" val="4187394366"/>
                  </a:ext>
                </a:extLst>
              </a:tr>
              <a:tr h="394840">
                <a:tc>
                  <a:txBody>
                    <a:bodyPr/>
                    <a:lstStyle/>
                    <a:p>
                      <a:pPr>
                        <a:buNone/>
                      </a:pPr>
                      <a:r>
                        <a:rPr lang="tr-TR" sz="1600"/>
                        <a:t>4</a:t>
                      </a:r>
                    </a:p>
                  </a:txBody>
                  <a:tcPr marL="170048" marR="170048" marT="85025" marB="85025" anchor="ctr"/>
                </a:tc>
                <a:tc>
                  <a:txBody>
                    <a:bodyPr/>
                    <a:lstStyle/>
                    <a:p>
                      <a:pPr>
                        <a:buNone/>
                      </a:pPr>
                      <a:r>
                        <a:rPr lang="tr-TR" sz="1600"/>
                        <a:t>191.66</a:t>
                      </a:r>
                    </a:p>
                  </a:txBody>
                  <a:tcPr marL="170048" marR="170048" marT="85025" marB="85025" anchor="ctr"/>
                </a:tc>
                <a:extLst>
                  <a:ext uri="{0D108BD9-81ED-4DB2-BD59-A6C34878D82A}">
                    <a16:rowId xmlns:a16="http://schemas.microsoft.com/office/drawing/2014/main" val="1935227455"/>
                  </a:ext>
                </a:extLst>
              </a:tr>
              <a:tr h="394840">
                <a:tc>
                  <a:txBody>
                    <a:bodyPr/>
                    <a:lstStyle/>
                    <a:p>
                      <a:pPr>
                        <a:buNone/>
                      </a:pPr>
                      <a:r>
                        <a:rPr lang="tr-TR" sz="1600"/>
                        <a:t>5</a:t>
                      </a:r>
                    </a:p>
                  </a:txBody>
                  <a:tcPr marL="170048" marR="170048" marT="85025" marB="85025" anchor="ctr"/>
                </a:tc>
                <a:tc>
                  <a:txBody>
                    <a:bodyPr/>
                    <a:lstStyle/>
                    <a:p>
                      <a:pPr>
                        <a:buNone/>
                      </a:pPr>
                      <a:r>
                        <a:rPr lang="tr-TR" sz="1600" dirty="0"/>
                        <a:t>189.01</a:t>
                      </a:r>
                    </a:p>
                  </a:txBody>
                  <a:tcPr marL="170048" marR="170048" marT="85025" marB="85025" anchor="ctr"/>
                </a:tc>
                <a:extLst>
                  <a:ext uri="{0D108BD9-81ED-4DB2-BD59-A6C34878D82A}">
                    <a16:rowId xmlns:a16="http://schemas.microsoft.com/office/drawing/2014/main" val="1073459975"/>
                  </a:ext>
                </a:extLst>
              </a:tr>
            </a:tbl>
          </a:graphicData>
        </a:graphic>
      </p:graphicFrame>
      <p:sp>
        <p:nvSpPr>
          <p:cNvPr id="7" name="İçerik Yer Tutucusu 2">
            <a:extLst>
              <a:ext uri="{FF2B5EF4-FFF2-40B4-BE49-F238E27FC236}">
                <a16:creationId xmlns:a16="http://schemas.microsoft.com/office/drawing/2014/main" id="{264076D6-AD06-C9C8-2293-296B576E1667}"/>
              </a:ext>
            </a:extLst>
          </p:cNvPr>
          <p:cNvSpPr txBox="1">
            <a:spLocks/>
          </p:cNvSpPr>
          <p:nvPr/>
        </p:nvSpPr>
        <p:spPr>
          <a:xfrm>
            <a:off x="3846548" y="2843654"/>
            <a:ext cx="7507252" cy="24833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The training loss has steadily decreased in each epoch, indicating that the model has adapted to the data and that the learning process is progressing successfully.</a:t>
            </a:r>
            <a:endParaRPr lang="tr-TR"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low validation loss indicates that there is no overfitting and that the model has high </a:t>
            </a:r>
            <a:r>
              <a:rPr lang="en-US" dirty="0" err="1">
                <a:latin typeface="Times New Roman" panose="02020603050405020304" pitchFamily="18" charset="0"/>
                <a:cs typeface="Times New Roman" panose="02020603050405020304" pitchFamily="18" charset="0"/>
              </a:rPr>
              <a:t>generalisation</a:t>
            </a:r>
            <a:r>
              <a:rPr lang="en-US" dirty="0">
                <a:latin typeface="Times New Roman" panose="02020603050405020304" pitchFamily="18" charset="0"/>
                <a:cs typeface="Times New Roman" panose="02020603050405020304" pitchFamily="18" charset="0"/>
              </a:rPr>
              <a:t> ability.</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73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7F0BA1-D13F-2749-1661-DD6E065BA1F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13DF81B-3A54-BAD7-5D03-7DE144E1D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c 31">
            <a:extLst>
              <a:ext uri="{FF2B5EF4-FFF2-40B4-BE49-F238E27FC236}">
                <a16:creationId xmlns:a16="http://schemas.microsoft.com/office/drawing/2014/main" id="{6E057279-5BAB-6930-82FA-3AFF4F42C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35241A4-2E09-6824-029C-EEFF03C13791}"/>
              </a:ext>
            </a:extLst>
          </p:cNvPr>
          <p:cNvSpPr>
            <a:spLocks noGrp="1"/>
          </p:cNvSpPr>
          <p:nvPr>
            <p:ph type="title"/>
          </p:nvPr>
        </p:nvSpPr>
        <p:spPr>
          <a:xfrm>
            <a:off x="766011" y="504287"/>
            <a:ext cx="5458838" cy="658314"/>
          </a:xfrm>
        </p:spPr>
        <p:txBody>
          <a:bodyPr>
            <a:normAutofit fontScale="90000"/>
          </a:bodyPr>
          <a:lstStyle/>
          <a:p>
            <a:r>
              <a:rPr lang="tr-TR" dirty="0"/>
              <a:t>Model Evaluation</a:t>
            </a:r>
            <a:br>
              <a:rPr lang="tr-TR" dirty="0"/>
            </a:br>
            <a:endParaRPr lang="tr-TR" dirty="0"/>
          </a:p>
        </p:txBody>
      </p:sp>
      <p:sp>
        <p:nvSpPr>
          <p:cNvPr id="34" name="Freeform: Shape 33">
            <a:extLst>
              <a:ext uri="{FF2B5EF4-FFF2-40B4-BE49-F238E27FC236}">
                <a16:creationId xmlns:a16="http://schemas.microsoft.com/office/drawing/2014/main" id="{6D60B8E3-39CA-F8F7-89F1-DE1810A24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8EF89DFE-04B2-F9F2-8316-BB8067D4CE27}"/>
              </a:ext>
            </a:extLst>
          </p:cNvPr>
          <p:cNvSpPr>
            <a:spLocks noGrp="1"/>
          </p:cNvSpPr>
          <p:nvPr>
            <p:ph idx="1"/>
          </p:nvPr>
        </p:nvSpPr>
        <p:spPr>
          <a:xfrm>
            <a:off x="429740" y="1091302"/>
            <a:ext cx="10177300" cy="1277967"/>
          </a:xfrm>
        </p:spPr>
        <p:txBody>
          <a:bodyPr>
            <a:normAutofit/>
          </a:bodyPr>
          <a:lstStyle/>
          <a:p>
            <a:r>
              <a:rPr lang="tr-TR" dirty="0">
                <a:latin typeface="Times New Roman" panose="02020603050405020304" pitchFamily="18" charset="0"/>
                <a:cs typeface="Times New Roman" panose="02020603050405020304" pitchFamily="18" charset="0"/>
              </a:rPr>
              <a:t>As </a:t>
            </a:r>
            <a:r>
              <a:rPr lang="tr-TR" dirty="0" err="1">
                <a:latin typeface="Times New Roman" panose="02020603050405020304" pitchFamily="18" charset="0"/>
                <a:cs typeface="Times New Roman" panose="02020603050405020304" pitchFamily="18" charset="0"/>
              </a:rPr>
              <a:t>depicted</a:t>
            </a:r>
            <a:r>
              <a:rPr lang="tr-TR" dirty="0">
                <a:latin typeface="Times New Roman" panose="02020603050405020304" pitchFamily="18" charset="0"/>
                <a:cs typeface="Times New Roman" panose="02020603050405020304" pitchFamily="18" charset="0"/>
              </a:rPr>
              <a:t> in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following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image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car </a:t>
            </a:r>
            <a:r>
              <a:rPr lang="tr-TR" dirty="0" err="1">
                <a:latin typeface="Times New Roman" panose="02020603050405020304" pitchFamily="18" charset="0"/>
                <a:cs typeface="Times New Roman" panose="02020603050405020304" pitchFamily="18" charset="0"/>
              </a:rPr>
              <a:t>plate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was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succefully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recognized</a:t>
            </a:r>
            <a:r>
              <a:rPr lang="tr-TR" dirty="0">
                <a:latin typeface="Times New Roman" panose="02020603050405020304" pitchFamily="18" charset="0"/>
                <a:cs typeface="Times New Roman" panose="02020603050405020304" pitchFamily="18" charset="0"/>
              </a:rPr>
              <a:t> </a:t>
            </a:r>
          </a:p>
        </p:txBody>
      </p:sp>
      <p:sp>
        <p:nvSpPr>
          <p:cNvPr id="4" name="Slayt Numarası Yer Tutucusu 3">
            <a:extLst>
              <a:ext uri="{FF2B5EF4-FFF2-40B4-BE49-F238E27FC236}">
                <a16:creationId xmlns:a16="http://schemas.microsoft.com/office/drawing/2014/main" id="{14B482FB-4061-9515-CC9F-2744A4AA9240}"/>
              </a:ext>
            </a:extLst>
          </p:cNvPr>
          <p:cNvSpPr>
            <a:spLocks noGrp="1"/>
          </p:cNvSpPr>
          <p:nvPr>
            <p:ph type="sldNum" sz="quarter" idx="12"/>
          </p:nvPr>
        </p:nvSpPr>
        <p:spPr>
          <a:xfrm>
            <a:off x="8610600" y="6356350"/>
            <a:ext cx="2743200" cy="365125"/>
          </a:xfrm>
        </p:spPr>
        <p:txBody>
          <a:bodyPr>
            <a:normAutofit/>
          </a:bodyPr>
          <a:lstStyle/>
          <a:p>
            <a:pPr>
              <a:spcAft>
                <a:spcPts val="600"/>
              </a:spcAft>
            </a:pPr>
            <a:fld id="{2ADCC83F-45AB-43F7-8C59-36511A73C1D5}" type="slidenum">
              <a:rPr lang="tr-TR" smtClean="0"/>
              <a:pPr>
                <a:spcAft>
                  <a:spcPts val="600"/>
                </a:spcAft>
              </a:pPr>
              <a:t>11</a:t>
            </a:fld>
            <a:r>
              <a:rPr lang="tr-TR" dirty="0"/>
              <a:t>/13</a:t>
            </a:r>
          </a:p>
        </p:txBody>
      </p:sp>
      <p:pic>
        <p:nvPicPr>
          <p:cNvPr id="12" name="Resim 11">
            <a:extLst>
              <a:ext uri="{FF2B5EF4-FFF2-40B4-BE49-F238E27FC236}">
                <a16:creationId xmlns:a16="http://schemas.microsoft.com/office/drawing/2014/main" id="{5AC6B7BE-6814-F9E4-944C-01F52BCB0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141" y="5196898"/>
            <a:ext cx="3088252" cy="882358"/>
          </a:xfrm>
          <a:prstGeom prst="rect">
            <a:avLst/>
          </a:prstGeom>
        </p:spPr>
      </p:pic>
      <p:pic>
        <p:nvPicPr>
          <p:cNvPr id="14" name="Resim 13" descr="metin, taşıt, araç, dış mekan, taşıma şekli içeren bir resim&#10;&#10;Yapay zeka tarafından oluşturulmuş içerik yanlış olabilir.">
            <a:extLst>
              <a:ext uri="{FF2B5EF4-FFF2-40B4-BE49-F238E27FC236}">
                <a16:creationId xmlns:a16="http://schemas.microsoft.com/office/drawing/2014/main" id="{D471F2E5-9789-F906-8B52-146B9ED48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348" y="1974143"/>
            <a:ext cx="5734244" cy="2945662"/>
          </a:xfrm>
          <a:prstGeom prst="rect">
            <a:avLst/>
          </a:prstGeom>
        </p:spPr>
      </p:pic>
      <p:sp>
        <p:nvSpPr>
          <p:cNvPr id="16" name="Metin kutusu 15">
            <a:extLst>
              <a:ext uri="{FF2B5EF4-FFF2-40B4-BE49-F238E27FC236}">
                <a16:creationId xmlns:a16="http://schemas.microsoft.com/office/drawing/2014/main" id="{C12B1E75-D2B4-2292-5FD3-6E1A06295236}"/>
              </a:ext>
            </a:extLst>
          </p:cNvPr>
          <p:cNvSpPr txBox="1"/>
          <p:nvPr/>
        </p:nvSpPr>
        <p:spPr>
          <a:xfrm>
            <a:off x="429740" y="2313947"/>
            <a:ext cx="5347546" cy="1754326"/>
          </a:xfrm>
          <a:prstGeom prst="rect">
            <a:avLst/>
          </a:prstGeom>
          <a:noFill/>
        </p:spPr>
        <p:txBody>
          <a:bodyPr wrap="square">
            <a:spAutoFit/>
          </a:bodyPr>
          <a:lstStyle/>
          <a:p>
            <a:r>
              <a:rPr lang="tr-TR" b="0" i="0" dirty="0">
                <a:solidFill>
                  <a:srgbClr val="1F1F1F"/>
                </a:solidFill>
                <a:effectLst/>
                <a:latin typeface="Courier New" panose="02070309020205020404" pitchFamily="49" charset="0"/>
              </a:rPr>
              <a:t>Görsel: 00166578c691cd43_jpg.rf.bfa1273a2ac2e2800ee4df0246d98980.jpg </a:t>
            </a:r>
          </a:p>
          <a:p>
            <a:r>
              <a:rPr lang="tr-TR" b="0" i="0" dirty="0" err="1">
                <a:solidFill>
                  <a:srgbClr val="1F1F1F"/>
                </a:solidFill>
                <a:effectLst/>
                <a:latin typeface="Courier New" panose="02070309020205020404" pitchFamily="49" charset="0"/>
              </a:rPr>
              <a:t>Plate</a:t>
            </a:r>
            <a:r>
              <a:rPr lang="tr-TR" b="0" i="0" dirty="0">
                <a:solidFill>
                  <a:srgbClr val="1F1F1F"/>
                </a:solidFill>
                <a:effectLst/>
                <a:latin typeface="Courier New" panose="02070309020205020404" pitchFamily="49" charset="0"/>
              </a:rPr>
              <a:t> 1 </a:t>
            </a:r>
            <a:r>
              <a:rPr lang="tr-TR" b="0" i="0" dirty="0" err="1">
                <a:solidFill>
                  <a:srgbClr val="1F1F1F"/>
                </a:solidFill>
                <a:effectLst/>
                <a:latin typeface="Courier New" panose="02070309020205020404" pitchFamily="49" charset="0"/>
              </a:rPr>
              <a:t>BBox</a:t>
            </a:r>
            <a:r>
              <a:rPr lang="tr-TR" b="0" i="0" dirty="0">
                <a:solidFill>
                  <a:srgbClr val="1F1F1F"/>
                </a:solidFill>
                <a:effectLst/>
                <a:latin typeface="Courier New" panose="02070309020205020404" pitchFamily="49" charset="0"/>
              </a:rPr>
              <a:t>: [299.35095 712.06384 402.54654 741.5603 ] </a:t>
            </a:r>
          </a:p>
          <a:p>
            <a:r>
              <a:rPr lang="tr-TR" b="0" i="0" dirty="0">
                <a:solidFill>
                  <a:srgbClr val="1F1F1F"/>
                </a:solidFill>
                <a:effectLst/>
                <a:latin typeface="Courier New" panose="02070309020205020404" pitchFamily="49" charset="0"/>
              </a:rPr>
              <a:t>OCR: [‘Wt5o6']</a:t>
            </a:r>
            <a:endParaRPr lang="en-GB" dirty="0"/>
          </a:p>
        </p:txBody>
      </p:sp>
    </p:spTree>
    <p:extLst>
      <p:ext uri="{BB962C8B-B14F-4D97-AF65-F5344CB8AC3E}">
        <p14:creationId xmlns:p14="http://schemas.microsoft.com/office/powerpoint/2010/main" val="409656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E9555-4F41-55C3-827D-DE078F76F06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2977A4F-AF63-34D5-7FD8-64AC8C45F5C3}"/>
              </a:ext>
            </a:extLst>
          </p:cNvPr>
          <p:cNvSpPr>
            <a:spLocks noGrp="1"/>
          </p:cNvSpPr>
          <p:nvPr>
            <p:ph type="title"/>
          </p:nvPr>
        </p:nvSpPr>
        <p:spPr>
          <a:xfrm>
            <a:off x="838200" y="365125"/>
            <a:ext cx="10515600" cy="979043"/>
          </a:xfrm>
        </p:spPr>
        <p:txBody>
          <a:bodyPr>
            <a:normAutofit fontScale="90000"/>
          </a:bodyPr>
          <a:lstStyle/>
          <a:p>
            <a:r>
              <a:rPr lang="tr-TR" sz="3600" dirty="0" err="1"/>
              <a:t>Conclusions</a:t>
            </a:r>
            <a:br>
              <a:rPr lang="tr-TR" sz="3600" dirty="0"/>
            </a:br>
            <a:endParaRPr lang="tr-TR" sz="3600" dirty="0"/>
          </a:p>
        </p:txBody>
      </p:sp>
      <p:sp>
        <p:nvSpPr>
          <p:cNvPr id="3" name="İçerik Yer Tutucusu 2">
            <a:extLst>
              <a:ext uri="{FF2B5EF4-FFF2-40B4-BE49-F238E27FC236}">
                <a16:creationId xmlns:a16="http://schemas.microsoft.com/office/drawing/2014/main" id="{CF60CDD5-20C0-5CED-1F95-DF6A538F3ABC}"/>
              </a:ext>
            </a:extLst>
          </p:cNvPr>
          <p:cNvSpPr>
            <a:spLocks noGrp="1"/>
          </p:cNvSpPr>
          <p:nvPr>
            <p:ph idx="1"/>
          </p:nvPr>
        </p:nvSpPr>
        <p:spPr>
          <a:xfrm>
            <a:off x="838200" y="1234440"/>
            <a:ext cx="10515600" cy="4942523"/>
          </a:xfrm>
        </p:spPr>
        <p:txBody>
          <a:bodyPr/>
          <a:lstStyle/>
          <a:p>
            <a:r>
              <a:rPr lang="en-US" dirty="0"/>
              <a:t>In this study, vehicle license plates were detected on an open-source dataset using a Faster R-CNN-based deep learning model, and the plate region was accurately cropped. Then, the characters on the plate were read with </a:t>
            </a:r>
            <a:r>
              <a:rPr lang="en-US" dirty="0" err="1"/>
              <a:t>EasyOCR</a:t>
            </a:r>
            <a:r>
              <a:rPr lang="en-US" dirty="0"/>
              <a:t>. While plate detection and cropping were successful, further improvements are needed for character recognition.</a:t>
            </a:r>
            <a:endParaRPr lang="tr-TR" dirty="0"/>
          </a:p>
        </p:txBody>
      </p:sp>
      <p:sp>
        <p:nvSpPr>
          <p:cNvPr id="4" name="Slayt Numarası Yer Tutucusu 3">
            <a:extLst>
              <a:ext uri="{FF2B5EF4-FFF2-40B4-BE49-F238E27FC236}">
                <a16:creationId xmlns:a16="http://schemas.microsoft.com/office/drawing/2014/main" id="{22A2B66C-C3B2-52A7-B16C-2C14E42498B3}"/>
              </a:ext>
            </a:extLst>
          </p:cNvPr>
          <p:cNvSpPr>
            <a:spLocks noGrp="1"/>
          </p:cNvSpPr>
          <p:nvPr>
            <p:ph type="sldNum" sz="quarter" idx="12"/>
          </p:nvPr>
        </p:nvSpPr>
        <p:spPr/>
        <p:txBody>
          <a:bodyPr/>
          <a:lstStyle/>
          <a:p>
            <a:fld id="{2ADCC83F-45AB-43F7-8C59-36511A73C1D5}" type="slidenum">
              <a:rPr lang="tr-TR" smtClean="0"/>
              <a:t>12</a:t>
            </a:fld>
            <a:r>
              <a:rPr lang="tr-TR" dirty="0"/>
              <a:t>/13</a:t>
            </a:r>
          </a:p>
        </p:txBody>
      </p:sp>
    </p:spTree>
    <p:extLst>
      <p:ext uri="{BB962C8B-B14F-4D97-AF65-F5344CB8AC3E}">
        <p14:creationId xmlns:p14="http://schemas.microsoft.com/office/powerpoint/2010/main" val="180112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A4A522-C1D9-5BE2-944A-C7D7F8148F6B}"/>
              </a:ext>
            </a:extLst>
          </p:cNvPr>
          <p:cNvSpPr>
            <a:spLocks noGrp="1"/>
          </p:cNvSpPr>
          <p:nvPr>
            <p:ph type="title"/>
          </p:nvPr>
        </p:nvSpPr>
        <p:spPr>
          <a:xfrm>
            <a:off x="838200" y="365125"/>
            <a:ext cx="10515600" cy="1079627"/>
          </a:xfrm>
        </p:spPr>
        <p:txBody>
          <a:bodyPr>
            <a:normAutofit fontScale="90000"/>
          </a:bodyPr>
          <a:lstStyle/>
          <a:p>
            <a:r>
              <a:rPr lang="tr-TR" sz="3600" dirty="0" err="1"/>
              <a:t>References</a:t>
            </a:r>
            <a:br>
              <a:rPr lang="tr-TR" sz="3600" dirty="0"/>
            </a:br>
            <a:endParaRPr lang="tr-TR" sz="3600" dirty="0"/>
          </a:p>
        </p:txBody>
      </p:sp>
      <p:sp>
        <p:nvSpPr>
          <p:cNvPr id="3" name="İçerik Yer Tutucusu 2">
            <a:extLst>
              <a:ext uri="{FF2B5EF4-FFF2-40B4-BE49-F238E27FC236}">
                <a16:creationId xmlns:a16="http://schemas.microsoft.com/office/drawing/2014/main" id="{224D01A2-CFAB-AAC2-C502-6DFEA113676B}"/>
              </a:ext>
            </a:extLst>
          </p:cNvPr>
          <p:cNvSpPr>
            <a:spLocks noGrp="1"/>
          </p:cNvSpPr>
          <p:nvPr>
            <p:ph idx="1"/>
          </p:nvPr>
        </p:nvSpPr>
        <p:spPr>
          <a:xfrm>
            <a:off x="838200" y="1368425"/>
            <a:ext cx="10515600" cy="4351338"/>
          </a:xfrm>
        </p:spPr>
        <p:txBody>
          <a:bodyPr>
            <a:normAutofit/>
          </a:bodyPr>
          <a:lstStyle/>
          <a:p>
            <a:pPr marL="342900" indent="-342900">
              <a:buFont typeface="+mj-lt"/>
              <a:buAutoNum type="arabicPeriod"/>
            </a:pPr>
            <a:r>
              <a:rPr lang="en-US" sz="1600" dirty="0"/>
              <a:t>H. Li, P. Wang, and C. Shen, “Toward End-to-End Car License Plate Detection and Recognition With Deep Neural Networks,” </a:t>
            </a:r>
            <a:r>
              <a:rPr lang="en-US" sz="1600" i="1" dirty="0"/>
              <a:t>IEEE Transactions on Intelligent Transportation Systems</a:t>
            </a:r>
            <a:r>
              <a:rPr lang="en-US" sz="1600" dirty="0"/>
              <a:t>, vol. 20, no. 3, pp. 1126–1136, Mar. 2019, </a:t>
            </a:r>
            <a:r>
              <a:rPr lang="en-US" sz="1600" dirty="0" err="1"/>
              <a:t>doi</a:t>
            </a:r>
            <a:r>
              <a:rPr lang="en-US" sz="1600" dirty="0"/>
              <a:t>: 10.1109/TITS.2018.2847291.</a:t>
            </a:r>
            <a:endParaRPr lang="tr-TR" sz="1600" dirty="0"/>
          </a:p>
          <a:p>
            <a:pPr marL="342900" indent="-342900">
              <a:buFont typeface="+mj-lt"/>
              <a:buAutoNum type="arabicPeriod"/>
            </a:pPr>
            <a:r>
              <a:rPr lang="tr-TR" sz="1600" dirty="0"/>
              <a:t>S. </a:t>
            </a:r>
            <a:r>
              <a:rPr lang="tr-TR" sz="1600" dirty="0" err="1"/>
              <a:t>Montazzolli</a:t>
            </a:r>
            <a:r>
              <a:rPr lang="tr-TR" sz="1600" dirty="0"/>
              <a:t> </a:t>
            </a:r>
            <a:r>
              <a:rPr lang="tr-TR" sz="1600" dirty="0" err="1"/>
              <a:t>and</a:t>
            </a:r>
            <a:r>
              <a:rPr lang="tr-TR" sz="1600" dirty="0"/>
              <a:t> C. Jung, “Real-Time </a:t>
            </a:r>
            <a:r>
              <a:rPr lang="tr-TR" sz="1600" dirty="0" err="1"/>
              <a:t>Brazilian</a:t>
            </a:r>
            <a:r>
              <a:rPr lang="tr-TR" sz="1600" dirty="0"/>
              <a:t> License </a:t>
            </a:r>
            <a:r>
              <a:rPr lang="tr-TR" sz="1600" dirty="0" err="1"/>
              <a:t>Plate</a:t>
            </a:r>
            <a:r>
              <a:rPr lang="tr-TR" sz="1600" dirty="0"/>
              <a:t> </a:t>
            </a:r>
            <a:r>
              <a:rPr lang="tr-TR" sz="1600" dirty="0" err="1"/>
              <a:t>Detection</a:t>
            </a:r>
            <a:r>
              <a:rPr lang="tr-TR" sz="1600" dirty="0"/>
              <a:t> </a:t>
            </a:r>
            <a:r>
              <a:rPr lang="tr-TR" sz="1600" dirty="0" err="1"/>
              <a:t>and</a:t>
            </a:r>
            <a:r>
              <a:rPr lang="tr-TR" sz="1600" dirty="0"/>
              <a:t> </a:t>
            </a:r>
            <a:r>
              <a:rPr lang="tr-TR" sz="1600" dirty="0" err="1"/>
              <a:t>Recognition</a:t>
            </a:r>
            <a:r>
              <a:rPr lang="tr-TR" sz="1600" dirty="0"/>
              <a:t> Using </a:t>
            </a:r>
            <a:r>
              <a:rPr lang="tr-TR" sz="1600" dirty="0" err="1"/>
              <a:t>Deep</a:t>
            </a:r>
            <a:r>
              <a:rPr lang="tr-TR" sz="1600" dirty="0"/>
              <a:t> </a:t>
            </a:r>
            <a:r>
              <a:rPr lang="tr-TR" sz="1600" dirty="0" err="1"/>
              <a:t>Convolutional</a:t>
            </a:r>
            <a:r>
              <a:rPr lang="tr-TR" sz="1600" dirty="0"/>
              <a:t> </a:t>
            </a:r>
            <a:r>
              <a:rPr lang="tr-TR" sz="1600" dirty="0" err="1"/>
              <a:t>Neural</a:t>
            </a:r>
            <a:r>
              <a:rPr lang="tr-TR" sz="1600" dirty="0"/>
              <a:t> Networks,” in </a:t>
            </a:r>
            <a:r>
              <a:rPr lang="tr-TR" sz="1600" i="1" dirty="0"/>
              <a:t>2017 30th SIBGRAPI Conference on Graphics, </a:t>
            </a:r>
            <a:r>
              <a:rPr lang="tr-TR" sz="1600" i="1" dirty="0" err="1"/>
              <a:t>Patterns</a:t>
            </a:r>
            <a:r>
              <a:rPr lang="tr-TR" sz="1600" i="1" dirty="0"/>
              <a:t> </a:t>
            </a:r>
            <a:r>
              <a:rPr lang="tr-TR" sz="1600" i="1" dirty="0" err="1"/>
              <a:t>and</a:t>
            </a:r>
            <a:r>
              <a:rPr lang="tr-TR" sz="1600" i="1" dirty="0"/>
              <a:t> </a:t>
            </a:r>
            <a:r>
              <a:rPr lang="tr-TR" sz="1600" i="1" dirty="0" err="1"/>
              <a:t>Images</a:t>
            </a:r>
            <a:r>
              <a:rPr lang="tr-TR" sz="1600" i="1" dirty="0"/>
              <a:t> (SIBGRAPI)</a:t>
            </a:r>
            <a:r>
              <a:rPr lang="tr-TR" sz="1600" dirty="0"/>
              <a:t>, </a:t>
            </a:r>
            <a:r>
              <a:rPr lang="tr-TR" sz="1600" dirty="0" err="1"/>
              <a:t>Niterói</a:t>
            </a:r>
            <a:r>
              <a:rPr lang="tr-TR" sz="1600" dirty="0"/>
              <a:t>, </a:t>
            </a:r>
            <a:r>
              <a:rPr lang="tr-TR" sz="1600" dirty="0" err="1"/>
              <a:t>Brazil</a:t>
            </a:r>
            <a:r>
              <a:rPr lang="tr-TR" sz="1600" dirty="0"/>
              <a:t>, 2017, </a:t>
            </a:r>
            <a:r>
              <a:rPr lang="tr-TR" sz="1600" dirty="0" err="1"/>
              <a:t>pp</a:t>
            </a:r>
            <a:r>
              <a:rPr lang="tr-TR" sz="1600" dirty="0"/>
              <a:t>. 55–62, </a:t>
            </a:r>
            <a:r>
              <a:rPr lang="tr-TR" sz="1600" dirty="0" err="1"/>
              <a:t>doi</a:t>
            </a:r>
            <a:r>
              <a:rPr lang="tr-TR" sz="1600" dirty="0"/>
              <a:t>: 10.1109/SIBGRAPI.2017.18.</a:t>
            </a:r>
          </a:p>
          <a:p>
            <a:pPr marL="342900" indent="-342900">
              <a:buFont typeface="+mj-lt"/>
              <a:buAutoNum type="arabicPeriod"/>
            </a:pPr>
            <a:r>
              <a:rPr lang="tr-TR" sz="1600" dirty="0"/>
              <a:t>R. J. </a:t>
            </a:r>
            <a:r>
              <a:rPr lang="tr-TR" sz="1600" dirty="0" err="1"/>
              <a:t>Tom</a:t>
            </a:r>
            <a:r>
              <a:rPr lang="tr-TR" sz="1600" dirty="0"/>
              <a:t>, A. Kumar, S. B. </a:t>
            </a:r>
            <a:r>
              <a:rPr lang="tr-TR" sz="1600" dirty="0" err="1"/>
              <a:t>Shaik</a:t>
            </a:r>
            <a:r>
              <a:rPr lang="tr-TR" sz="1600" dirty="0"/>
              <a:t>, L. D. Isaac, V. </a:t>
            </a:r>
            <a:r>
              <a:rPr lang="tr-TR" sz="1600" dirty="0" err="1"/>
              <a:t>Tripathi</a:t>
            </a:r>
            <a:r>
              <a:rPr lang="tr-TR" sz="1600" dirty="0"/>
              <a:t>, </a:t>
            </a:r>
            <a:r>
              <a:rPr lang="tr-TR" sz="1600" dirty="0" err="1"/>
              <a:t>and</a:t>
            </a:r>
            <a:r>
              <a:rPr lang="tr-TR" sz="1600" dirty="0"/>
              <a:t> P. </a:t>
            </a:r>
            <a:r>
              <a:rPr lang="tr-TR" sz="1600" dirty="0" err="1"/>
              <a:t>Pareek</a:t>
            </a:r>
            <a:r>
              <a:rPr lang="tr-TR" sz="1600" dirty="0"/>
              <a:t>, "Car License </a:t>
            </a:r>
            <a:r>
              <a:rPr lang="tr-TR" sz="1600" dirty="0" err="1"/>
              <a:t>Plate</a:t>
            </a:r>
            <a:r>
              <a:rPr lang="tr-TR" sz="1600" dirty="0"/>
              <a:t> </a:t>
            </a:r>
            <a:r>
              <a:rPr lang="tr-TR" sz="1600" dirty="0" err="1"/>
              <a:t>Detection</a:t>
            </a:r>
            <a:r>
              <a:rPr lang="tr-TR" sz="1600" dirty="0"/>
              <a:t> </a:t>
            </a:r>
            <a:r>
              <a:rPr lang="tr-TR" sz="1600" dirty="0" err="1"/>
              <a:t>and</a:t>
            </a:r>
            <a:r>
              <a:rPr lang="tr-TR" sz="1600" dirty="0"/>
              <a:t> </a:t>
            </a:r>
            <a:r>
              <a:rPr lang="tr-TR" sz="1600" dirty="0" err="1"/>
              <a:t>Recognition</a:t>
            </a:r>
            <a:r>
              <a:rPr lang="tr-TR" sz="1600" dirty="0"/>
              <a:t> Using </a:t>
            </a:r>
            <a:r>
              <a:rPr lang="tr-TR" sz="1600" dirty="0" err="1"/>
              <a:t>Modified</a:t>
            </a:r>
            <a:r>
              <a:rPr lang="tr-TR" sz="1600" dirty="0"/>
              <a:t> U-Net </a:t>
            </a:r>
            <a:r>
              <a:rPr lang="tr-TR" sz="1600" dirty="0" err="1"/>
              <a:t>Deep</a:t>
            </a:r>
            <a:r>
              <a:rPr lang="tr-TR" sz="1600" dirty="0"/>
              <a:t> Learning Model," </a:t>
            </a:r>
            <a:r>
              <a:rPr lang="tr-TR" sz="1600" i="1" dirty="0"/>
              <a:t>International </a:t>
            </a:r>
            <a:r>
              <a:rPr lang="tr-TR" sz="1600" i="1" dirty="0" err="1"/>
              <a:t>Journal</a:t>
            </a:r>
            <a:r>
              <a:rPr lang="tr-TR" sz="1600" i="1" dirty="0"/>
              <a:t> of </a:t>
            </a:r>
            <a:r>
              <a:rPr lang="tr-TR" sz="1600" i="1" dirty="0" err="1"/>
              <a:t>Innovative</a:t>
            </a:r>
            <a:r>
              <a:rPr lang="tr-TR" sz="1600" i="1" dirty="0"/>
              <a:t> </a:t>
            </a:r>
            <a:r>
              <a:rPr lang="tr-TR" sz="1600" i="1" dirty="0" err="1"/>
              <a:t>Technology</a:t>
            </a:r>
            <a:r>
              <a:rPr lang="tr-TR" sz="1600" i="1" dirty="0"/>
              <a:t> </a:t>
            </a:r>
            <a:r>
              <a:rPr lang="tr-TR" sz="1600" i="1" dirty="0" err="1"/>
              <a:t>and</a:t>
            </a:r>
            <a:r>
              <a:rPr lang="tr-TR" sz="1600" i="1" dirty="0"/>
              <a:t> </a:t>
            </a:r>
            <a:r>
              <a:rPr lang="tr-TR" sz="1600" i="1" dirty="0" err="1"/>
              <a:t>Exploring</a:t>
            </a:r>
            <a:r>
              <a:rPr lang="tr-TR" sz="1600" i="1" dirty="0"/>
              <a:t> </a:t>
            </a:r>
            <a:r>
              <a:rPr lang="tr-TR" sz="1600" i="1" dirty="0" err="1"/>
              <a:t>Engineering</a:t>
            </a:r>
            <a:r>
              <a:rPr lang="tr-TR" sz="1600" i="1" dirty="0"/>
              <a:t> (IJITEE)</a:t>
            </a:r>
            <a:r>
              <a:rPr lang="tr-TR" sz="1600" dirty="0"/>
              <a:t>, </a:t>
            </a:r>
            <a:r>
              <a:rPr lang="tr-TR" sz="1600" dirty="0" err="1"/>
              <a:t>vol</a:t>
            </a:r>
            <a:r>
              <a:rPr lang="tr-TR" sz="1600" dirty="0"/>
              <a:t>. 9, </a:t>
            </a:r>
            <a:r>
              <a:rPr lang="tr-TR" sz="1600" dirty="0" err="1"/>
              <a:t>no</a:t>
            </a:r>
            <a:r>
              <a:rPr lang="tr-TR" sz="1600" dirty="0"/>
              <a:t>. 6, </a:t>
            </a:r>
            <a:r>
              <a:rPr lang="tr-TR" sz="1600" dirty="0" err="1"/>
              <a:t>pp</a:t>
            </a:r>
            <a:r>
              <a:rPr lang="tr-TR" sz="1600" dirty="0"/>
              <a:t>. 2326-2332, 2020.</a:t>
            </a:r>
          </a:p>
          <a:p>
            <a:pPr marL="342900" indent="-342900">
              <a:buFont typeface="+mj-lt"/>
              <a:buAutoNum type="arabicPeriod"/>
            </a:pPr>
            <a:r>
              <a:rPr lang="tr-TR" sz="1600" dirty="0"/>
              <a:t>S. M. </a:t>
            </a:r>
            <a:r>
              <a:rPr lang="tr-TR" sz="1600" dirty="0" err="1"/>
              <a:t>Silva</a:t>
            </a:r>
            <a:r>
              <a:rPr lang="tr-TR" sz="1600" dirty="0"/>
              <a:t> </a:t>
            </a:r>
            <a:r>
              <a:rPr lang="tr-TR" sz="1600" dirty="0" err="1"/>
              <a:t>and</a:t>
            </a:r>
            <a:r>
              <a:rPr lang="tr-TR" sz="1600" dirty="0"/>
              <a:t> C. R. Jung, “Real-time </a:t>
            </a:r>
            <a:r>
              <a:rPr lang="tr-TR" sz="1600" dirty="0" err="1"/>
              <a:t>license</a:t>
            </a:r>
            <a:r>
              <a:rPr lang="tr-TR" sz="1600" dirty="0"/>
              <a:t> </a:t>
            </a:r>
            <a:r>
              <a:rPr lang="tr-TR" sz="1600" dirty="0" err="1"/>
              <a:t>plate</a:t>
            </a:r>
            <a:r>
              <a:rPr lang="tr-TR" sz="1600" dirty="0"/>
              <a:t> </a:t>
            </a:r>
            <a:r>
              <a:rPr lang="tr-TR" sz="1600" dirty="0" err="1"/>
              <a:t>detection</a:t>
            </a:r>
            <a:r>
              <a:rPr lang="tr-TR" sz="1600" dirty="0"/>
              <a:t> </a:t>
            </a:r>
            <a:r>
              <a:rPr lang="tr-TR" sz="1600" dirty="0" err="1"/>
              <a:t>and</a:t>
            </a:r>
            <a:r>
              <a:rPr lang="tr-TR" sz="1600" dirty="0"/>
              <a:t> </a:t>
            </a:r>
            <a:r>
              <a:rPr lang="tr-TR" sz="1600" dirty="0" err="1"/>
              <a:t>recognition</a:t>
            </a:r>
            <a:r>
              <a:rPr lang="tr-TR" sz="1600" dirty="0"/>
              <a:t> </a:t>
            </a:r>
            <a:r>
              <a:rPr lang="tr-TR" sz="1600" dirty="0" err="1"/>
              <a:t>using</a:t>
            </a:r>
            <a:r>
              <a:rPr lang="tr-TR" sz="1600" dirty="0"/>
              <a:t> </a:t>
            </a:r>
            <a:r>
              <a:rPr lang="tr-TR" sz="1600" dirty="0" err="1"/>
              <a:t>deep</a:t>
            </a:r>
            <a:r>
              <a:rPr lang="tr-TR" sz="1600" dirty="0"/>
              <a:t> </a:t>
            </a:r>
            <a:r>
              <a:rPr lang="tr-TR" sz="1600" dirty="0" err="1"/>
              <a:t>convolutional</a:t>
            </a:r>
            <a:r>
              <a:rPr lang="tr-TR" sz="1600" dirty="0"/>
              <a:t> </a:t>
            </a:r>
            <a:r>
              <a:rPr lang="tr-TR" sz="1600" dirty="0" err="1"/>
              <a:t>neural</a:t>
            </a:r>
            <a:r>
              <a:rPr lang="tr-TR" sz="1600" dirty="0"/>
              <a:t> </a:t>
            </a:r>
            <a:r>
              <a:rPr lang="tr-TR" sz="1600" dirty="0" err="1"/>
              <a:t>networks</a:t>
            </a:r>
            <a:r>
              <a:rPr lang="tr-TR" sz="1600" dirty="0"/>
              <a:t>,” </a:t>
            </a:r>
            <a:r>
              <a:rPr lang="tr-TR" sz="1600" i="1" dirty="0" err="1"/>
              <a:t>Pattern</a:t>
            </a:r>
            <a:r>
              <a:rPr lang="tr-TR" sz="1600" i="1" dirty="0"/>
              <a:t> </a:t>
            </a:r>
            <a:r>
              <a:rPr lang="tr-TR" sz="1600" i="1" dirty="0" err="1"/>
              <a:t>Recognition</a:t>
            </a:r>
            <a:r>
              <a:rPr lang="tr-TR" sz="1600" i="1" dirty="0"/>
              <a:t> </a:t>
            </a:r>
            <a:r>
              <a:rPr lang="tr-TR" sz="1600" i="1" dirty="0" err="1"/>
              <a:t>Letters</a:t>
            </a:r>
            <a:r>
              <a:rPr lang="tr-TR" sz="1600" dirty="0"/>
              <a:t>, </a:t>
            </a:r>
            <a:r>
              <a:rPr lang="tr-TR" sz="1600" dirty="0" err="1"/>
              <a:t>vol</a:t>
            </a:r>
            <a:r>
              <a:rPr lang="tr-TR" sz="1600" dirty="0"/>
              <a:t>. 131, </a:t>
            </a:r>
            <a:r>
              <a:rPr lang="tr-TR" sz="1600" dirty="0" err="1"/>
              <a:t>pp</a:t>
            </a:r>
            <a:r>
              <a:rPr lang="tr-TR" sz="1600" dirty="0"/>
              <a:t>. 132–139, 2020, </a:t>
            </a:r>
            <a:r>
              <a:rPr lang="tr-TR" sz="1600" dirty="0" err="1"/>
              <a:t>doi</a:t>
            </a:r>
            <a:r>
              <a:rPr lang="tr-TR" sz="1600" dirty="0"/>
              <a:t>: 10.1016/j.patrec.2020.02.028.</a:t>
            </a:r>
          </a:p>
          <a:p>
            <a:endParaRPr lang="tr-TR" sz="1600" dirty="0"/>
          </a:p>
        </p:txBody>
      </p:sp>
      <p:sp>
        <p:nvSpPr>
          <p:cNvPr id="4" name="Slayt Numarası Yer Tutucusu 3">
            <a:extLst>
              <a:ext uri="{FF2B5EF4-FFF2-40B4-BE49-F238E27FC236}">
                <a16:creationId xmlns:a16="http://schemas.microsoft.com/office/drawing/2014/main" id="{80B6780F-0AE8-48D2-D90A-511B2B2F184F}"/>
              </a:ext>
            </a:extLst>
          </p:cNvPr>
          <p:cNvSpPr>
            <a:spLocks noGrp="1"/>
          </p:cNvSpPr>
          <p:nvPr>
            <p:ph type="sldNum" sz="quarter" idx="12"/>
          </p:nvPr>
        </p:nvSpPr>
        <p:spPr/>
        <p:txBody>
          <a:bodyPr/>
          <a:lstStyle/>
          <a:p>
            <a:fld id="{2ADCC83F-45AB-43F7-8C59-36511A73C1D5}" type="slidenum">
              <a:rPr lang="tr-TR" smtClean="0"/>
              <a:t>13</a:t>
            </a:fld>
            <a:r>
              <a:rPr lang="tr-TR" dirty="0"/>
              <a:t>/13</a:t>
            </a:r>
          </a:p>
        </p:txBody>
      </p:sp>
    </p:spTree>
    <p:extLst>
      <p:ext uri="{BB962C8B-B14F-4D97-AF65-F5344CB8AC3E}">
        <p14:creationId xmlns:p14="http://schemas.microsoft.com/office/powerpoint/2010/main" val="261548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7CA3A-5276-6F2A-3691-74DD197E643C}"/>
              </a:ext>
            </a:extLst>
          </p:cNvPr>
          <p:cNvSpPr>
            <a:spLocks noGrp="1"/>
          </p:cNvSpPr>
          <p:nvPr>
            <p:ph type="title"/>
          </p:nvPr>
        </p:nvSpPr>
        <p:spPr>
          <a:xfrm>
            <a:off x="838200" y="365125"/>
            <a:ext cx="10515600" cy="787019"/>
          </a:xfrm>
        </p:spPr>
        <p:txBody>
          <a:bodyPr>
            <a:normAutofit fontScale="90000"/>
          </a:bodyPr>
          <a:lstStyle/>
          <a:p>
            <a:br>
              <a:rPr lang="tr-TR" sz="2800" dirty="0"/>
            </a:br>
            <a:r>
              <a:rPr lang="tr-TR" dirty="0" err="1"/>
              <a:t>Workflow</a:t>
            </a:r>
            <a:endParaRPr lang="tr-TR" dirty="0"/>
          </a:p>
        </p:txBody>
      </p:sp>
      <p:sp>
        <p:nvSpPr>
          <p:cNvPr id="3" name="İçerik Yer Tutucusu 2">
            <a:extLst>
              <a:ext uri="{FF2B5EF4-FFF2-40B4-BE49-F238E27FC236}">
                <a16:creationId xmlns:a16="http://schemas.microsoft.com/office/drawing/2014/main" id="{0F9E3875-80D9-318E-D8FC-E97CD64E855F}"/>
              </a:ext>
            </a:extLst>
          </p:cNvPr>
          <p:cNvSpPr>
            <a:spLocks noGrp="1"/>
          </p:cNvSpPr>
          <p:nvPr>
            <p:ph idx="1"/>
          </p:nvPr>
        </p:nvSpPr>
        <p:spPr>
          <a:xfrm>
            <a:off x="838200" y="1417320"/>
            <a:ext cx="10515600" cy="4759643"/>
          </a:xfrm>
        </p:spPr>
        <p:txBody>
          <a:bodyPr/>
          <a:lstStyle/>
          <a:p>
            <a:r>
              <a:rPr lang="tr-TR" dirty="0"/>
              <a:t>Problem Statement</a:t>
            </a:r>
          </a:p>
          <a:p>
            <a:r>
              <a:rPr lang="tr-TR" dirty="0" err="1"/>
              <a:t>State</a:t>
            </a:r>
            <a:r>
              <a:rPr lang="tr-TR" dirty="0"/>
              <a:t> of </a:t>
            </a:r>
            <a:r>
              <a:rPr lang="tr-TR" dirty="0" err="1"/>
              <a:t>the</a:t>
            </a:r>
            <a:r>
              <a:rPr lang="tr-TR" dirty="0"/>
              <a:t> Art</a:t>
            </a:r>
          </a:p>
          <a:p>
            <a:r>
              <a:rPr lang="tr-TR" dirty="0" err="1"/>
              <a:t>Proposed</a:t>
            </a:r>
            <a:r>
              <a:rPr lang="tr-TR" dirty="0"/>
              <a:t> </a:t>
            </a:r>
            <a:r>
              <a:rPr lang="tr-TR" dirty="0" err="1"/>
              <a:t>Method</a:t>
            </a:r>
            <a:endParaRPr lang="tr-TR" dirty="0"/>
          </a:p>
          <a:p>
            <a:r>
              <a:rPr lang="tr-TR" dirty="0" err="1"/>
              <a:t>Dataset</a:t>
            </a:r>
            <a:endParaRPr lang="tr-TR" dirty="0"/>
          </a:p>
          <a:p>
            <a:r>
              <a:rPr lang="tr-TR" dirty="0" err="1"/>
              <a:t>Experimental</a:t>
            </a:r>
            <a:r>
              <a:rPr lang="tr-TR" dirty="0"/>
              <a:t> Setup</a:t>
            </a:r>
          </a:p>
          <a:p>
            <a:r>
              <a:rPr lang="tr-TR" dirty="0"/>
              <a:t>Model Evaluation</a:t>
            </a:r>
          </a:p>
          <a:p>
            <a:r>
              <a:rPr lang="tr-TR" dirty="0" err="1"/>
              <a:t>Conclusions</a:t>
            </a:r>
            <a:endParaRPr lang="tr-TR" dirty="0"/>
          </a:p>
          <a:p>
            <a:r>
              <a:rPr lang="tr-TR" dirty="0" err="1"/>
              <a:t>References</a:t>
            </a:r>
            <a:endParaRPr lang="tr-TR" dirty="0"/>
          </a:p>
        </p:txBody>
      </p:sp>
      <p:sp>
        <p:nvSpPr>
          <p:cNvPr id="4" name="Slayt Numarası Yer Tutucusu 3">
            <a:extLst>
              <a:ext uri="{FF2B5EF4-FFF2-40B4-BE49-F238E27FC236}">
                <a16:creationId xmlns:a16="http://schemas.microsoft.com/office/drawing/2014/main" id="{88B313DF-74BA-EE69-06C4-9FCAC2523A56}"/>
              </a:ext>
            </a:extLst>
          </p:cNvPr>
          <p:cNvSpPr>
            <a:spLocks noGrp="1"/>
          </p:cNvSpPr>
          <p:nvPr>
            <p:ph type="sldNum" sz="quarter" idx="12"/>
          </p:nvPr>
        </p:nvSpPr>
        <p:spPr/>
        <p:txBody>
          <a:bodyPr/>
          <a:lstStyle/>
          <a:p>
            <a:fld id="{2ADCC83F-45AB-43F7-8C59-36511A73C1D5}" type="slidenum">
              <a:rPr lang="tr-TR" smtClean="0"/>
              <a:t>2</a:t>
            </a:fld>
            <a:r>
              <a:rPr lang="tr-TR" dirty="0"/>
              <a:t>/13</a:t>
            </a:r>
          </a:p>
        </p:txBody>
      </p:sp>
    </p:spTree>
    <p:extLst>
      <p:ext uri="{BB962C8B-B14F-4D97-AF65-F5344CB8AC3E}">
        <p14:creationId xmlns:p14="http://schemas.microsoft.com/office/powerpoint/2010/main" val="158085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F7A507C-20C3-41D8-7353-30545432B09B}"/>
              </a:ext>
            </a:extLst>
          </p:cNvPr>
          <p:cNvSpPr>
            <a:spLocks noGrp="1"/>
          </p:cNvSpPr>
          <p:nvPr>
            <p:ph type="title"/>
          </p:nvPr>
        </p:nvSpPr>
        <p:spPr>
          <a:xfrm>
            <a:off x="1137034" y="609597"/>
            <a:ext cx="9392421" cy="1330841"/>
          </a:xfrm>
        </p:spPr>
        <p:txBody>
          <a:bodyPr>
            <a:normAutofit/>
          </a:bodyPr>
          <a:lstStyle/>
          <a:p>
            <a:r>
              <a:rPr lang="tr-TR"/>
              <a:t>Problem Statement</a:t>
            </a:r>
            <a:br>
              <a:rPr lang="tr-TR"/>
            </a:br>
            <a:endParaRPr lang="tr-TR" dirty="0"/>
          </a:p>
        </p:txBody>
      </p:sp>
      <p:sp>
        <p:nvSpPr>
          <p:cNvPr id="10" name="Rectangle 6">
            <a:extLst>
              <a:ext uri="{FF2B5EF4-FFF2-40B4-BE49-F238E27FC236}">
                <a16:creationId xmlns:a16="http://schemas.microsoft.com/office/drawing/2014/main" id="{E849D28F-946A-800A-0430-F5BBD2A42D72}"/>
              </a:ext>
            </a:extLst>
          </p:cNvPr>
          <p:cNvSpPr>
            <a:spLocks noGrp="1" noChangeArrowheads="1"/>
          </p:cNvSpPr>
          <p:nvPr>
            <p:ph idx="1"/>
          </p:nvPr>
        </p:nvSpPr>
        <p:spPr bwMode="auto">
          <a:xfrm>
            <a:off x="1137034" y="2198362"/>
            <a:ext cx="4958966" cy="3917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ts val="600"/>
              </a:spcBef>
              <a:spcAft>
                <a:spcPts val="600"/>
              </a:spcAft>
            </a:pPr>
            <a:r>
              <a:rPr kumimoji="0" lang="en-GB" sz="1700" b="0" i="0" u="none" strike="noStrike" cap="none" normalizeH="0" baseline="0" noProof="0">
                <a:ln>
                  <a:noFill/>
                </a:ln>
                <a:effectLst/>
                <a:latin typeface="Arial" panose="020B0604020202020204" pitchFamily="34" charset="0"/>
              </a:rPr>
              <a:t>Automatic license plate recognition (ALPR) is crucial in intelligent transportation systems, including traffic law enforcement, vehicle access control, and automated toll collection. </a:t>
            </a:r>
            <a:endParaRPr kumimoji="0" lang="tr-TR" sz="1700" b="0" i="0" u="none" strike="noStrike" cap="none" normalizeH="0" baseline="0" noProof="0">
              <a:ln>
                <a:noFill/>
              </a:ln>
              <a:effectLst/>
              <a:latin typeface="Arial" panose="020B0604020202020204" pitchFamily="34" charset="0"/>
            </a:endParaRPr>
          </a:p>
          <a:p>
            <a:pPr eaLnBrk="0" fontAlgn="base" hangingPunct="0">
              <a:spcBef>
                <a:spcPts val="600"/>
              </a:spcBef>
              <a:spcAft>
                <a:spcPts val="600"/>
              </a:spcAft>
            </a:pPr>
            <a:r>
              <a:rPr kumimoji="0" lang="en-GB" sz="1700" b="0" i="0" u="none" strike="noStrike" cap="none" normalizeH="0" baseline="0" noProof="0">
                <a:ln>
                  <a:noFill/>
                </a:ln>
                <a:effectLst/>
                <a:latin typeface="Arial" panose="020B0604020202020204" pitchFamily="34" charset="0"/>
              </a:rPr>
              <a:t>However, designing an effective ALPR system is challenging due to the diverse and unpredictable real-world conditions, plate designs, image quality, and complex backgrounds. </a:t>
            </a:r>
            <a:endParaRPr kumimoji="0" lang="tr-TR" sz="1700" b="0" i="0" u="none" strike="noStrike" cap="none" normalizeH="0" baseline="0" noProof="0">
              <a:ln>
                <a:noFill/>
              </a:ln>
              <a:effectLst/>
              <a:latin typeface="Arial" panose="020B0604020202020204" pitchFamily="34" charset="0"/>
            </a:endParaRPr>
          </a:p>
          <a:p>
            <a:pPr eaLnBrk="0" fontAlgn="base" hangingPunct="0">
              <a:spcBef>
                <a:spcPts val="600"/>
              </a:spcBef>
              <a:spcAft>
                <a:spcPts val="600"/>
              </a:spcAft>
            </a:pPr>
            <a:r>
              <a:rPr kumimoji="0" lang="en-GB" sz="1700" b="0" i="0" u="none" strike="noStrike" cap="none" normalizeH="0" baseline="0" noProof="0">
                <a:ln>
                  <a:noFill/>
                </a:ln>
                <a:effectLst/>
                <a:latin typeface="Arial" panose="020B0604020202020204" pitchFamily="34" charset="0"/>
              </a:rPr>
              <a:t>The project aims to develop a robust, fully automatic system capable of accurately detecting and recognizing license plates in diverse, unconstrained images using modern deep learning methods for object detection and optical character recognition.</a:t>
            </a:r>
          </a:p>
        </p:txBody>
      </p:sp>
      <p:pic>
        <p:nvPicPr>
          <p:cNvPr id="12" name="Resim 11" descr="ölçekli maket, model araç içeren bir resim&#10;&#10;Yapay zeka tarafından oluşturulmuş içerik yanlış olabilir.">
            <a:extLst>
              <a:ext uri="{FF2B5EF4-FFF2-40B4-BE49-F238E27FC236}">
                <a16:creationId xmlns:a16="http://schemas.microsoft.com/office/drawing/2014/main" id="{C85C966D-CFD9-80F5-6E74-B148449C7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488649"/>
            <a:ext cx="4788505" cy="3148444"/>
          </a:xfrm>
          <a:prstGeom prst="rect">
            <a:avLst/>
          </a:prstGeom>
        </p:spPr>
      </p:pic>
      <p:sp>
        <p:nvSpPr>
          <p:cNvPr id="29"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ayt Numarası Yer Tutucusu 7">
            <a:extLst>
              <a:ext uri="{FF2B5EF4-FFF2-40B4-BE49-F238E27FC236}">
                <a16:creationId xmlns:a16="http://schemas.microsoft.com/office/drawing/2014/main" id="{19608280-5D16-8447-F761-5228D8273767}"/>
              </a:ext>
            </a:extLst>
          </p:cNvPr>
          <p:cNvSpPr>
            <a:spLocks noGrp="1"/>
          </p:cNvSpPr>
          <p:nvPr>
            <p:ph type="sldNum" sz="quarter" idx="12"/>
          </p:nvPr>
        </p:nvSpPr>
        <p:spPr>
          <a:xfrm>
            <a:off x="8610600" y="6356350"/>
            <a:ext cx="2743200" cy="365125"/>
          </a:xfrm>
        </p:spPr>
        <p:txBody>
          <a:bodyPr>
            <a:normAutofit/>
          </a:bodyPr>
          <a:lstStyle/>
          <a:p>
            <a:pPr>
              <a:spcAft>
                <a:spcPts val="600"/>
              </a:spcAft>
            </a:pPr>
            <a:fld id="{2ADCC83F-45AB-43F7-8C59-36511A73C1D5}" type="slidenum">
              <a:rPr lang="tr-TR" sz="1000" smtClean="0"/>
              <a:pPr>
                <a:spcAft>
                  <a:spcPts val="600"/>
                </a:spcAft>
              </a:pPr>
              <a:t>3</a:t>
            </a:fld>
            <a:r>
              <a:rPr lang="tr-TR" sz="1000" dirty="0"/>
              <a:t>/13</a:t>
            </a:r>
          </a:p>
        </p:txBody>
      </p:sp>
    </p:spTree>
    <p:extLst>
      <p:ext uri="{BB962C8B-B14F-4D97-AF65-F5344CB8AC3E}">
        <p14:creationId xmlns:p14="http://schemas.microsoft.com/office/powerpoint/2010/main" val="140751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87CC52-BA49-B639-DD86-8F921BE53A0E}"/>
              </a:ext>
            </a:extLst>
          </p:cNvPr>
          <p:cNvSpPr>
            <a:spLocks noGrp="1"/>
          </p:cNvSpPr>
          <p:nvPr>
            <p:ph type="title"/>
          </p:nvPr>
        </p:nvSpPr>
        <p:spPr>
          <a:xfrm>
            <a:off x="838200" y="365125"/>
            <a:ext cx="10515600" cy="823595"/>
          </a:xfrm>
        </p:spPr>
        <p:txBody>
          <a:bodyPr>
            <a:normAutofit/>
          </a:bodyPr>
          <a:lstStyle/>
          <a:p>
            <a:r>
              <a:rPr lang="tr-TR" sz="3600" dirty="0" err="1"/>
              <a:t>State</a:t>
            </a:r>
            <a:r>
              <a:rPr lang="tr-TR" sz="3600" dirty="0"/>
              <a:t> of </a:t>
            </a:r>
            <a:r>
              <a:rPr lang="tr-TR" sz="3600" dirty="0" err="1"/>
              <a:t>the</a:t>
            </a:r>
            <a:r>
              <a:rPr lang="tr-TR" sz="3600" dirty="0"/>
              <a:t> Art</a:t>
            </a:r>
          </a:p>
        </p:txBody>
      </p:sp>
      <p:sp>
        <p:nvSpPr>
          <p:cNvPr id="6" name="İçerik Yer Tutucusu 5">
            <a:extLst>
              <a:ext uri="{FF2B5EF4-FFF2-40B4-BE49-F238E27FC236}">
                <a16:creationId xmlns:a16="http://schemas.microsoft.com/office/drawing/2014/main" id="{F367A908-40EE-4DCC-1832-BE93E0776894}"/>
              </a:ext>
            </a:extLst>
          </p:cNvPr>
          <p:cNvSpPr>
            <a:spLocks noGrp="1"/>
          </p:cNvSpPr>
          <p:nvPr>
            <p:ph idx="1"/>
          </p:nvPr>
        </p:nvSpPr>
        <p:spPr>
          <a:xfrm>
            <a:off x="838200" y="1380744"/>
            <a:ext cx="10515600" cy="4796219"/>
          </a:xfrm>
        </p:spPr>
        <p:txBody>
          <a:bodyPr>
            <a:normAutofit fontScale="85000" lnSpcReduction="10000"/>
          </a:bodyPr>
          <a:lstStyle/>
          <a:p>
            <a:pPr algn="just"/>
            <a:r>
              <a:rPr lang="tr-TR" dirty="0" err="1">
                <a:latin typeface="Times New Roman" panose="02020603050405020304" pitchFamily="18" charset="0"/>
                <a:cs typeface="Times New Roman" panose="02020603050405020304" pitchFamily="18" charset="0"/>
              </a:rPr>
              <a:t>Li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others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introduce</a:t>
            </a:r>
            <a:r>
              <a:rPr lang="tr-TR"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 unified deep neural network that can detect and recognize car license plates at the same time, in one step, from natural scene images. The method integrates CNNs for plate localization and feature extraction, with RNNs (LSTM) for character sequence recognition, allowing for fully end-to-end training and inference. Unlike previous methods that treat detection and recognition separately, this approach is faster and reduces errors. Experiments on various datasets show the method is both effective and efficient</a:t>
            </a:r>
            <a:r>
              <a:rPr lang="tr-TR" dirty="0">
                <a:latin typeface="Times New Roman" panose="02020603050405020304" pitchFamily="18" charset="0"/>
                <a:cs typeface="Times New Roman" panose="02020603050405020304" pitchFamily="18" charset="0"/>
              </a:rPr>
              <a:t> [1].</a:t>
            </a:r>
          </a:p>
          <a:p>
            <a:pPr algn="just"/>
            <a:r>
              <a:rPr lang="tr-TR" dirty="0" err="1">
                <a:latin typeface="Times New Roman" panose="02020603050405020304" pitchFamily="18" charset="0"/>
                <a:cs typeface="Times New Roman" panose="02020603050405020304" pitchFamily="18" charset="0"/>
              </a:rPr>
              <a:t>Montazzolli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others</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present</a:t>
            </a:r>
            <a:r>
              <a:rPr lang="tr-TR" dirty="0" err="1">
                <a:latin typeface="Times New Roman" panose="02020603050405020304" pitchFamily="18" charset="0"/>
                <a:cs typeface="Times New Roman" panose="02020603050405020304" pitchFamily="18" charset="0"/>
              </a:rPr>
              <a:t>ed</a:t>
            </a:r>
            <a:r>
              <a:rPr lang="en-US" dirty="0">
                <a:latin typeface="Times New Roman" panose="02020603050405020304" pitchFamily="18" charset="0"/>
                <a:cs typeface="Times New Roman" panose="02020603050405020304" pitchFamily="18" charset="0"/>
              </a:rPr>
              <a:t> a real-time, end-to-end license plate detection and recognition system for Brazilian plates, based on advanced Convolutional Neural Network (CNN) architectures. The proposed method uses deep CNNs to both detect plates and recognize their characters in natural images. Experiments on a public Brazilian dataset show the system achieves 63.18% accuracy for full plate recognition, 97.39% partial accuracy (at least five correct characters), and 93% character recognition accuracy, demonstrating the effectiveness of deep CNNs for automatic license plate recognition</a:t>
            </a:r>
            <a:r>
              <a:rPr lang="tr-TR"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812421FC-FA7E-B97F-6A8E-1568D3B8BA4F}"/>
              </a:ext>
            </a:extLst>
          </p:cNvPr>
          <p:cNvSpPr>
            <a:spLocks noGrp="1"/>
          </p:cNvSpPr>
          <p:nvPr>
            <p:ph type="sldNum" sz="quarter" idx="12"/>
          </p:nvPr>
        </p:nvSpPr>
        <p:spPr/>
        <p:txBody>
          <a:bodyPr/>
          <a:lstStyle/>
          <a:p>
            <a:fld id="{2ADCC83F-45AB-43F7-8C59-36511A73C1D5}" type="slidenum">
              <a:rPr lang="tr-TR" smtClean="0"/>
              <a:t>4</a:t>
            </a:fld>
            <a:r>
              <a:rPr lang="tr-TR" dirty="0"/>
              <a:t>/13</a:t>
            </a:r>
          </a:p>
        </p:txBody>
      </p:sp>
    </p:spTree>
    <p:extLst>
      <p:ext uri="{BB962C8B-B14F-4D97-AF65-F5344CB8AC3E}">
        <p14:creationId xmlns:p14="http://schemas.microsoft.com/office/powerpoint/2010/main" val="321918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6DE8F-ACB5-570B-1A89-C6009234C9A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7EF3CB1-F5A8-76D4-3F26-E9E6963E011D}"/>
              </a:ext>
            </a:extLst>
          </p:cNvPr>
          <p:cNvSpPr>
            <a:spLocks noGrp="1"/>
          </p:cNvSpPr>
          <p:nvPr>
            <p:ph type="title"/>
          </p:nvPr>
        </p:nvSpPr>
        <p:spPr>
          <a:xfrm>
            <a:off x="838200" y="365125"/>
            <a:ext cx="10515600" cy="823595"/>
          </a:xfrm>
        </p:spPr>
        <p:txBody>
          <a:bodyPr>
            <a:normAutofit/>
          </a:bodyPr>
          <a:lstStyle/>
          <a:p>
            <a:r>
              <a:rPr lang="tr-TR" sz="3600" dirty="0" err="1"/>
              <a:t>State</a:t>
            </a:r>
            <a:r>
              <a:rPr lang="tr-TR" sz="3600" dirty="0"/>
              <a:t> of </a:t>
            </a:r>
            <a:r>
              <a:rPr lang="tr-TR" sz="3600" dirty="0" err="1"/>
              <a:t>the</a:t>
            </a:r>
            <a:r>
              <a:rPr lang="tr-TR" sz="3600" dirty="0"/>
              <a:t> Art</a:t>
            </a:r>
          </a:p>
        </p:txBody>
      </p:sp>
      <p:sp>
        <p:nvSpPr>
          <p:cNvPr id="6" name="İçerik Yer Tutucusu 5">
            <a:extLst>
              <a:ext uri="{FF2B5EF4-FFF2-40B4-BE49-F238E27FC236}">
                <a16:creationId xmlns:a16="http://schemas.microsoft.com/office/drawing/2014/main" id="{7784F841-4D2A-2689-F9FA-46598D276375}"/>
              </a:ext>
            </a:extLst>
          </p:cNvPr>
          <p:cNvSpPr>
            <a:spLocks noGrp="1"/>
          </p:cNvSpPr>
          <p:nvPr>
            <p:ph idx="1"/>
          </p:nvPr>
        </p:nvSpPr>
        <p:spPr>
          <a:xfrm>
            <a:off x="838200" y="1380744"/>
            <a:ext cx="10515600" cy="4796219"/>
          </a:xfrm>
        </p:spPr>
        <p:txBody>
          <a:bodyPr>
            <a:normAutofit lnSpcReduction="10000"/>
          </a:bodyPr>
          <a:lstStyle/>
          <a:p>
            <a:pPr algn="just"/>
            <a:r>
              <a:rPr lang="tr-TR" dirty="0" err="1">
                <a:latin typeface="Times New Roman" panose="02020603050405020304" pitchFamily="18" charset="0"/>
                <a:cs typeface="Times New Roman" panose="02020603050405020304" pitchFamily="18" charset="0"/>
              </a:rPr>
              <a:t>Tom</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others</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introduce</a:t>
            </a:r>
            <a:r>
              <a:rPr lang="tr-TR"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an automatic license plate detection and recognition system for smart cities, based on a modified U-Net deep learning model. The proposed method uses a single, end-to-end neural network to perform both license plate localization and character recognition simultaneously from surveillance camera images, offering faster and more reliable results compared to traditional multi-stage approaches.</a:t>
            </a:r>
            <a:r>
              <a:rPr lang="tr-TR" dirty="0">
                <a:latin typeface="Times New Roman" panose="02020603050405020304" pitchFamily="18" charset="0"/>
                <a:cs typeface="Times New Roman" panose="02020603050405020304" pitchFamily="18" charset="0"/>
              </a:rPr>
              <a:t>[3].</a:t>
            </a:r>
          </a:p>
          <a:p>
            <a:pPr algn="just"/>
            <a:r>
              <a:rPr lang="tr-TR" dirty="0" err="1">
                <a:latin typeface="Times New Roman" panose="02020603050405020304" pitchFamily="18" charset="0"/>
                <a:cs typeface="Times New Roman" panose="02020603050405020304" pitchFamily="18" charset="0"/>
              </a:rPr>
              <a:t>Silva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others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propose</a:t>
            </a:r>
            <a:r>
              <a:rPr lang="tr-TR"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 real-time license plate detection and recognition system based on hierarchical deep convolutional neural networks (CNNs). The system uses CNNs for both plate localization and character recognition, enhanced by data augmentation and a technique for stable video OCR. Tests on Brazilian and European datasets show high accuracy</a:t>
            </a:r>
            <a:r>
              <a:rPr lang="tr-TR" dirty="0">
                <a:latin typeface="Times New Roman" panose="02020603050405020304" pitchFamily="18" charset="0"/>
                <a:cs typeface="Times New Roman" panose="02020603050405020304" pitchFamily="18" charset="0"/>
              </a:rPr>
              <a:t> [4]</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
        <p:nvSpPr>
          <p:cNvPr id="3" name="Slayt Numarası Yer Tutucusu 2">
            <a:extLst>
              <a:ext uri="{FF2B5EF4-FFF2-40B4-BE49-F238E27FC236}">
                <a16:creationId xmlns:a16="http://schemas.microsoft.com/office/drawing/2014/main" id="{8DDF5FC1-5B8E-220F-F3AF-96B42B2DE36A}"/>
              </a:ext>
            </a:extLst>
          </p:cNvPr>
          <p:cNvSpPr>
            <a:spLocks noGrp="1"/>
          </p:cNvSpPr>
          <p:nvPr>
            <p:ph type="sldNum" sz="quarter" idx="12"/>
          </p:nvPr>
        </p:nvSpPr>
        <p:spPr/>
        <p:txBody>
          <a:bodyPr/>
          <a:lstStyle/>
          <a:p>
            <a:fld id="{2ADCC83F-45AB-43F7-8C59-36511A73C1D5}" type="slidenum">
              <a:rPr lang="tr-TR" smtClean="0"/>
              <a:t>5</a:t>
            </a:fld>
            <a:r>
              <a:rPr lang="tr-TR" dirty="0"/>
              <a:t>/13</a:t>
            </a:r>
          </a:p>
        </p:txBody>
      </p:sp>
    </p:spTree>
    <p:extLst>
      <p:ext uri="{BB962C8B-B14F-4D97-AF65-F5344CB8AC3E}">
        <p14:creationId xmlns:p14="http://schemas.microsoft.com/office/powerpoint/2010/main" val="15662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1BC108-9D81-DCE8-EE4B-8E74DF840885}"/>
              </a:ext>
            </a:extLst>
          </p:cNvPr>
          <p:cNvSpPr>
            <a:spLocks noGrp="1"/>
          </p:cNvSpPr>
          <p:nvPr>
            <p:ph type="title"/>
          </p:nvPr>
        </p:nvSpPr>
        <p:spPr/>
        <p:txBody>
          <a:bodyPr/>
          <a:lstStyle/>
          <a:p>
            <a:r>
              <a:rPr lang="tr-TR" sz="3600" dirty="0" err="1"/>
              <a:t>Dataset</a:t>
            </a:r>
            <a:br>
              <a:rPr lang="tr-TR" dirty="0"/>
            </a:br>
            <a:endParaRPr lang="tr-TR" dirty="0"/>
          </a:p>
        </p:txBody>
      </p:sp>
      <p:sp>
        <p:nvSpPr>
          <p:cNvPr id="3" name="İçerik Yer Tutucusu 2">
            <a:extLst>
              <a:ext uri="{FF2B5EF4-FFF2-40B4-BE49-F238E27FC236}">
                <a16:creationId xmlns:a16="http://schemas.microsoft.com/office/drawing/2014/main" id="{D570EF3C-06B8-C070-4973-5DAA9A35CF49}"/>
              </a:ext>
            </a:extLst>
          </p:cNvPr>
          <p:cNvSpPr>
            <a:spLocks noGrp="1"/>
          </p:cNvSpPr>
          <p:nvPr>
            <p:ph idx="1"/>
          </p:nvPr>
        </p:nvSpPr>
        <p:spPr>
          <a:xfrm>
            <a:off x="838200" y="1472184"/>
            <a:ext cx="10515600" cy="4704779"/>
          </a:xfrm>
        </p:spPr>
        <p:txBody>
          <a:bodyPr>
            <a:normAutofit/>
          </a:bodyPr>
          <a:lstStyle/>
          <a:p>
            <a:r>
              <a:rPr lang="en-US" dirty="0"/>
              <a:t>In this study, we used the </a:t>
            </a:r>
            <a:r>
              <a:rPr lang="en-US" dirty="0">
                <a:hlinkClick r:id="rId2"/>
              </a:rPr>
              <a:t>open-source License Plate Recognition dataset available on Kaggle</a:t>
            </a:r>
            <a:r>
              <a:rPr lang="en-US" dirty="0"/>
              <a:t>. </a:t>
            </a:r>
            <a:endParaRPr lang="tr-TR" dirty="0"/>
          </a:p>
          <a:p>
            <a:r>
              <a:rPr lang="en-US" dirty="0"/>
              <a:t>The dataset contains images of vehicles with annotated bounding boxes indicating the locations of license plates. This publicly available dataset includes 7,357 training images, 2,195 validation images, and 1,085 test images. </a:t>
            </a:r>
            <a:endParaRPr lang="tr-TR" dirty="0"/>
          </a:p>
          <a:p>
            <a:r>
              <a:rPr lang="en-US" dirty="0"/>
              <a:t>All annotations, including bounding box coordinates and class labels, are provided in a CSV file. The data was split into training, validation, and test sets to enable objective evaluation of the model’s learning and performance. </a:t>
            </a:r>
          </a:p>
        </p:txBody>
      </p:sp>
      <p:sp>
        <p:nvSpPr>
          <p:cNvPr id="4" name="Slayt Numarası Yer Tutucusu 3">
            <a:extLst>
              <a:ext uri="{FF2B5EF4-FFF2-40B4-BE49-F238E27FC236}">
                <a16:creationId xmlns:a16="http://schemas.microsoft.com/office/drawing/2014/main" id="{F156D67E-475D-8E6D-AAB2-8BB2401F8261}"/>
              </a:ext>
            </a:extLst>
          </p:cNvPr>
          <p:cNvSpPr>
            <a:spLocks noGrp="1"/>
          </p:cNvSpPr>
          <p:nvPr>
            <p:ph type="sldNum" sz="quarter" idx="12"/>
          </p:nvPr>
        </p:nvSpPr>
        <p:spPr/>
        <p:txBody>
          <a:bodyPr/>
          <a:lstStyle/>
          <a:p>
            <a:fld id="{2ADCC83F-45AB-43F7-8C59-36511A73C1D5}" type="slidenum">
              <a:rPr lang="tr-TR" smtClean="0"/>
              <a:t>6</a:t>
            </a:fld>
            <a:r>
              <a:rPr lang="tr-TR" dirty="0"/>
              <a:t>/13</a:t>
            </a:r>
          </a:p>
        </p:txBody>
      </p:sp>
    </p:spTree>
    <p:extLst>
      <p:ext uri="{BB962C8B-B14F-4D97-AF65-F5344CB8AC3E}">
        <p14:creationId xmlns:p14="http://schemas.microsoft.com/office/powerpoint/2010/main" val="287306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6BB46-CBFD-EEA9-7C20-A8C9678A3272}"/>
              </a:ext>
            </a:extLst>
          </p:cNvPr>
          <p:cNvSpPr>
            <a:spLocks noGrp="1"/>
          </p:cNvSpPr>
          <p:nvPr>
            <p:ph type="title"/>
          </p:nvPr>
        </p:nvSpPr>
        <p:spPr>
          <a:xfrm>
            <a:off x="838200" y="365125"/>
            <a:ext cx="10515600" cy="1052195"/>
          </a:xfrm>
        </p:spPr>
        <p:txBody>
          <a:bodyPr>
            <a:normAutofit fontScale="90000"/>
          </a:bodyPr>
          <a:lstStyle/>
          <a:p>
            <a:r>
              <a:rPr lang="tr-TR" sz="3600" dirty="0" err="1"/>
              <a:t>Experimental</a:t>
            </a:r>
            <a:r>
              <a:rPr lang="tr-TR" sz="3600" dirty="0"/>
              <a:t> Setup</a:t>
            </a:r>
            <a:br>
              <a:rPr lang="tr-TR" sz="3600" dirty="0"/>
            </a:br>
            <a:endParaRPr lang="tr-TR" sz="3600" dirty="0"/>
          </a:p>
        </p:txBody>
      </p:sp>
      <p:sp>
        <p:nvSpPr>
          <p:cNvPr id="3" name="İçerik Yer Tutucusu 2">
            <a:extLst>
              <a:ext uri="{FF2B5EF4-FFF2-40B4-BE49-F238E27FC236}">
                <a16:creationId xmlns:a16="http://schemas.microsoft.com/office/drawing/2014/main" id="{C2F4A06B-44A4-FB89-3C97-3041C4B9FFEB}"/>
              </a:ext>
            </a:extLst>
          </p:cNvPr>
          <p:cNvSpPr>
            <a:spLocks noGrp="1"/>
          </p:cNvSpPr>
          <p:nvPr>
            <p:ph idx="1"/>
          </p:nvPr>
        </p:nvSpPr>
        <p:spPr>
          <a:xfrm>
            <a:off x="838200" y="1307592"/>
            <a:ext cx="10515600" cy="4869371"/>
          </a:xfrm>
        </p:spPr>
        <p:txBody>
          <a:bodyPr>
            <a:normAutofit/>
          </a:bodyPr>
          <a:lstStyle/>
          <a:p>
            <a:r>
              <a:rPr lang="en-US" dirty="0"/>
              <a:t>In the experimental setup, a license plate detection and recognition pipeline was developed using Python and the </a:t>
            </a:r>
            <a:r>
              <a:rPr lang="en-US" dirty="0" err="1"/>
              <a:t>PyTorch</a:t>
            </a:r>
            <a:r>
              <a:rPr lang="en-US" dirty="0"/>
              <a:t> deep learning framework. </a:t>
            </a:r>
            <a:r>
              <a:rPr lang="tr-TR" dirty="0"/>
              <a:t> </a:t>
            </a:r>
            <a:r>
              <a:rPr lang="tr-TR" dirty="0" err="1"/>
              <a:t>Colab</a:t>
            </a:r>
            <a:r>
              <a:rPr lang="tr-TR" dirty="0"/>
              <a:t> Framework, GPU A100. </a:t>
            </a:r>
          </a:p>
          <a:p>
            <a:r>
              <a:rPr lang="en-US" dirty="0"/>
              <a:t>The object detection model used was Faster R-CNN with a ResNet50 backbone, initialized with pretrained weights (transfer learning). </a:t>
            </a:r>
            <a:endParaRPr lang="tr-TR" dirty="0"/>
          </a:p>
          <a:p>
            <a:r>
              <a:rPr lang="en-US" dirty="0"/>
              <a:t>The model predicts bounding boxes and class labels (license plate/background) for input images.</a:t>
            </a:r>
          </a:p>
          <a:p>
            <a:r>
              <a:rPr lang="en-US" dirty="0"/>
              <a:t>The dataset was split into training, validation, and test sets with 7,357, 2,195, and 1,085 images, respectively. </a:t>
            </a:r>
            <a:endParaRPr lang="tr-TR" dirty="0"/>
          </a:p>
        </p:txBody>
      </p:sp>
      <p:sp>
        <p:nvSpPr>
          <p:cNvPr id="4" name="Slayt Numarası Yer Tutucusu 3">
            <a:extLst>
              <a:ext uri="{FF2B5EF4-FFF2-40B4-BE49-F238E27FC236}">
                <a16:creationId xmlns:a16="http://schemas.microsoft.com/office/drawing/2014/main" id="{AB1F8FA2-AD14-861B-3970-B8822E38832E}"/>
              </a:ext>
            </a:extLst>
          </p:cNvPr>
          <p:cNvSpPr>
            <a:spLocks noGrp="1"/>
          </p:cNvSpPr>
          <p:nvPr>
            <p:ph type="sldNum" sz="quarter" idx="12"/>
          </p:nvPr>
        </p:nvSpPr>
        <p:spPr/>
        <p:txBody>
          <a:bodyPr/>
          <a:lstStyle/>
          <a:p>
            <a:fld id="{2ADCC83F-45AB-43F7-8C59-36511A73C1D5}" type="slidenum">
              <a:rPr lang="tr-TR" smtClean="0"/>
              <a:t>7</a:t>
            </a:fld>
            <a:r>
              <a:rPr lang="tr-TR" dirty="0"/>
              <a:t>/13</a:t>
            </a:r>
          </a:p>
        </p:txBody>
      </p:sp>
    </p:spTree>
    <p:extLst>
      <p:ext uri="{BB962C8B-B14F-4D97-AF65-F5344CB8AC3E}">
        <p14:creationId xmlns:p14="http://schemas.microsoft.com/office/powerpoint/2010/main" val="81362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1EB7C-2226-DC89-C4D5-CFCB07D870F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A73C9C2-8356-EA90-52D9-FED83CD27E88}"/>
              </a:ext>
            </a:extLst>
          </p:cNvPr>
          <p:cNvSpPr>
            <a:spLocks noGrp="1"/>
          </p:cNvSpPr>
          <p:nvPr>
            <p:ph type="title"/>
          </p:nvPr>
        </p:nvSpPr>
        <p:spPr>
          <a:xfrm>
            <a:off x="838200" y="365125"/>
            <a:ext cx="10515600" cy="1052195"/>
          </a:xfrm>
        </p:spPr>
        <p:txBody>
          <a:bodyPr>
            <a:normAutofit fontScale="90000"/>
          </a:bodyPr>
          <a:lstStyle/>
          <a:p>
            <a:r>
              <a:rPr lang="tr-TR" sz="3600" dirty="0" err="1"/>
              <a:t>Experimental</a:t>
            </a:r>
            <a:r>
              <a:rPr lang="tr-TR" sz="3600" dirty="0"/>
              <a:t> Setup</a:t>
            </a:r>
            <a:br>
              <a:rPr lang="tr-TR" sz="3600" dirty="0"/>
            </a:br>
            <a:endParaRPr lang="tr-TR" sz="3600" dirty="0"/>
          </a:p>
        </p:txBody>
      </p:sp>
      <p:sp>
        <p:nvSpPr>
          <p:cNvPr id="3" name="İçerik Yer Tutucusu 2">
            <a:extLst>
              <a:ext uri="{FF2B5EF4-FFF2-40B4-BE49-F238E27FC236}">
                <a16:creationId xmlns:a16="http://schemas.microsoft.com/office/drawing/2014/main" id="{A9275144-DDDF-9064-A41D-9847E7C63016}"/>
              </a:ext>
            </a:extLst>
          </p:cNvPr>
          <p:cNvSpPr>
            <a:spLocks noGrp="1"/>
          </p:cNvSpPr>
          <p:nvPr>
            <p:ph idx="1"/>
          </p:nvPr>
        </p:nvSpPr>
        <p:spPr>
          <a:xfrm>
            <a:off x="838200" y="1307592"/>
            <a:ext cx="10515600" cy="4869371"/>
          </a:xfrm>
        </p:spPr>
        <p:txBody>
          <a:bodyPr>
            <a:normAutofit lnSpcReduction="10000"/>
          </a:bodyPr>
          <a:lstStyle/>
          <a:p>
            <a:r>
              <a:rPr lang="en-US" dirty="0"/>
              <a:t>Data loading was handled with the </a:t>
            </a:r>
            <a:r>
              <a:rPr lang="en-US" dirty="0" err="1"/>
              <a:t>PyTorch</a:t>
            </a:r>
            <a:r>
              <a:rPr lang="en-US" dirty="0"/>
              <a:t> </a:t>
            </a:r>
            <a:r>
              <a:rPr lang="en-US" dirty="0" err="1"/>
              <a:t>DataLoader</a:t>
            </a:r>
            <a:r>
              <a:rPr lang="en-US" dirty="0"/>
              <a:t>, using a batch size of 4 and shuffle enabled for training. Data augmentation, such as random horizontal flipping, was applied to the training images.</a:t>
            </a:r>
          </a:p>
          <a:p>
            <a:r>
              <a:rPr lang="en-US" dirty="0"/>
              <a:t>Stochastic Gradient Descent (SGD) was used for model optimization. Hyperparameter tuning was performed to select the best learning rate. During the training and validation loops, loss values were monitored to evaluate model performance.</a:t>
            </a:r>
          </a:p>
          <a:p>
            <a:r>
              <a:rPr lang="en-US" dirty="0"/>
              <a:t>For result evaluation and visualization, detected plates were read using the </a:t>
            </a:r>
            <a:r>
              <a:rPr lang="en-US" dirty="0" err="1"/>
              <a:t>EasyOCR</a:t>
            </a:r>
            <a:r>
              <a:rPr lang="en-US" dirty="0"/>
              <a:t> library, and the results were visualized with matplotlib, including both detection bounding boxes and recognized text.</a:t>
            </a:r>
          </a:p>
          <a:p>
            <a:endParaRPr lang="tr-TR" dirty="0"/>
          </a:p>
        </p:txBody>
      </p:sp>
      <p:sp>
        <p:nvSpPr>
          <p:cNvPr id="4" name="Slayt Numarası Yer Tutucusu 3">
            <a:extLst>
              <a:ext uri="{FF2B5EF4-FFF2-40B4-BE49-F238E27FC236}">
                <a16:creationId xmlns:a16="http://schemas.microsoft.com/office/drawing/2014/main" id="{F5152BA0-3DAE-9438-6CF6-E1670012F178}"/>
              </a:ext>
            </a:extLst>
          </p:cNvPr>
          <p:cNvSpPr>
            <a:spLocks noGrp="1"/>
          </p:cNvSpPr>
          <p:nvPr>
            <p:ph type="sldNum" sz="quarter" idx="12"/>
          </p:nvPr>
        </p:nvSpPr>
        <p:spPr/>
        <p:txBody>
          <a:bodyPr/>
          <a:lstStyle/>
          <a:p>
            <a:fld id="{2ADCC83F-45AB-43F7-8C59-36511A73C1D5}" type="slidenum">
              <a:rPr lang="tr-TR" smtClean="0"/>
              <a:t>8</a:t>
            </a:fld>
            <a:r>
              <a:rPr lang="tr-TR" dirty="0"/>
              <a:t>/13</a:t>
            </a:r>
          </a:p>
        </p:txBody>
      </p:sp>
    </p:spTree>
    <p:extLst>
      <p:ext uri="{BB962C8B-B14F-4D97-AF65-F5344CB8AC3E}">
        <p14:creationId xmlns:p14="http://schemas.microsoft.com/office/powerpoint/2010/main" val="351780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8A49313-2240-9BBE-790A-555A11848B67}"/>
              </a:ext>
            </a:extLst>
          </p:cNvPr>
          <p:cNvSpPr>
            <a:spLocks noGrp="1"/>
          </p:cNvSpPr>
          <p:nvPr>
            <p:ph type="title"/>
          </p:nvPr>
        </p:nvSpPr>
        <p:spPr>
          <a:xfrm>
            <a:off x="838201" y="479493"/>
            <a:ext cx="5257800" cy="1325563"/>
          </a:xfrm>
        </p:spPr>
        <p:txBody>
          <a:bodyPr>
            <a:normAutofit/>
          </a:bodyPr>
          <a:lstStyle/>
          <a:p>
            <a:r>
              <a:rPr lang="tr-TR"/>
              <a:t>Model Evaluation</a:t>
            </a:r>
            <a:br>
              <a:rPr lang="tr-TR"/>
            </a:br>
            <a:endParaRPr lang="tr-TR"/>
          </a:p>
        </p:txBody>
      </p:sp>
      <p:sp>
        <p:nvSpPr>
          <p:cNvPr id="3" name="İçerik Yer Tutucusu 2">
            <a:extLst>
              <a:ext uri="{FF2B5EF4-FFF2-40B4-BE49-F238E27FC236}">
                <a16:creationId xmlns:a16="http://schemas.microsoft.com/office/drawing/2014/main" id="{5E381E91-B2A7-E536-B171-CE70A0D0F261}"/>
              </a:ext>
            </a:extLst>
          </p:cNvPr>
          <p:cNvSpPr>
            <a:spLocks noGrp="1"/>
          </p:cNvSpPr>
          <p:nvPr>
            <p:ph idx="1"/>
          </p:nvPr>
        </p:nvSpPr>
        <p:spPr>
          <a:xfrm>
            <a:off x="838201" y="1984443"/>
            <a:ext cx="5257800" cy="4192520"/>
          </a:xfrm>
        </p:spPr>
        <p:txBody>
          <a:bodyPr>
            <a:normAutofit/>
          </a:bodyPr>
          <a:lstStyle/>
          <a:p>
            <a:r>
              <a:rPr lang="en-US"/>
              <a:t>In order for the model to learn in the best possible way, different learning rate and batch size values were tested using the random search method. The model was trained for each combination in five separate trials, and the training loss and validation loss values were recorded as follows:</a:t>
            </a:r>
            <a:endParaRPr lang="tr-TR"/>
          </a:p>
          <a:p>
            <a:endParaRPr lang="tr-TR" dirty="0"/>
          </a:p>
        </p:txBody>
      </p:sp>
      <p:sp>
        <p:nvSpPr>
          <p:cNvPr id="4" name="Slayt Numarası Yer Tutucusu 3">
            <a:extLst>
              <a:ext uri="{FF2B5EF4-FFF2-40B4-BE49-F238E27FC236}">
                <a16:creationId xmlns:a16="http://schemas.microsoft.com/office/drawing/2014/main" id="{46948771-4F49-8BA2-A10C-8F010642277B}"/>
              </a:ext>
            </a:extLst>
          </p:cNvPr>
          <p:cNvSpPr>
            <a:spLocks noGrp="1"/>
          </p:cNvSpPr>
          <p:nvPr>
            <p:ph type="sldNum" sz="quarter" idx="12"/>
          </p:nvPr>
        </p:nvSpPr>
        <p:spPr>
          <a:xfrm>
            <a:off x="8610600" y="6356350"/>
            <a:ext cx="2743200" cy="365125"/>
          </a:xfrm>
        </p:spPr>
        <p:txBody>
          <a:bodyPr>
            <a:normAutofit/>
          </a:bodyPr>
          <a:lstStyle/>
          <a:p>
            <a:pPr>
              <a:spcAft>
                <a:spcPts val="600"/>
              </a:spcAft>
            </a:pPr>
            <a:fld id="{2ADCC83F-45AB-43F7-8C59-36511A73C1D5}" type="slidenum">
              <a:rPr lang="tr-TR" smtClean="0"/>
              <a:pPr>
                <a:spcAft>
                  <a:spcPts val="600"/>
                </a:spcAft>
              </a:pPr>
              <a:t>9</a:t>
            </a:fld>
            <a:r>
              <a:rPr lang="tr-TR" dirty="0"/>
              <a:t>/13</a:t>
            </a:r>
          </a:p>
        </p:txBody>
      </p:sp>
      <p:graphicFrame>
        <p:nvGraphicFramePr>
          <p:cNvPr id="5" name="Tablo 4">
            <a:extLst>
              <a:ext uri="{FF2B5EF4-FFF2-40B4-BE49-F238E27FC236}">
                <a16:creationId xmlns:a16="http://schemas.microsoft.com/office/drawing/2014/main" id="{2382438A-462F-B5C7-3F30-232C99D50AA4}"/>
              </a:ext>
            </a:extLst>
          </p:cNvPr>
          <p:cNvGraphicFramePr>
            <a:graphicFrameLocks noGrp="1"/>
          </p:cNvGraphicFramePr>
          <p:nvPr>
            <p:extLst>
              <p:ext uri="{D42A27DB-BD31-4B8C-83A1-F6EECF244321}">
                <p14:modId xmlns:p14="http://schemas.microsoft.com/office/powerpoint/2010/main" val="4076847275"/>
              </p:ext>
            </p:extLst>
          </p:nvPr>
        </p:nvGraphicFramePr>
        <p:xfrm>
          <a:off x="6541053" y="2130359"/>
          <a:ext cx="4777382" cy="2424575"/>
        </p:xfrm>
        <a:graphic>
          <a:graphicData uri="http://schemas.openxmlformats.org/drawingml/2006/table">
            <a:tbl>
              <a:tblPr firstRow="1" bandRow="1">
                <a:solidFill>
                  <a:srgbClr val="F2F2F2">
                    <a:alpha val="30196"/>
                  </a:srgbClr>
                </a:solidFill>
              </a:tblPr>
              <a:tblGrid>
                <a:gridCol w="580285">
                  <a:extLst>
                    <a:ext uri="{9D8B030D-6E8A-4147-A177-3AD203B41FA5}">
                      <a16:colId xmlns:a16="http://schemas.microsoft.com/office/drawing/2014/main" val="1870809716"/>
                    </a:ext>
                  </a:extLst>
                </a:gridCol>
                <a:gridCol w="877495">
                  <a:extLst>
                    <a:ext uri="{9D8B030D-6E8A-4147-A177-3AD203B41FA5}">
                      <a16:colId xmlns:a16="http://schemas.microsoft.com/office/drawing/2014/main" val="1981413259"/>
                    </a:ext>
                  </a:extLst>
                </a:gridCol>
                <a:gridCol w="674790">
                  <a:extLst>
                    <a:ext uri="{9D8B030D-6E8A-4147-A177-3AD203B41FA5}">
                      <a16:colId xmlns:a16="http://schemas.microsoft.com/office/drawing/2014/main" val="4241369715"/>
                    </a:ext>
                  </a:extLst>
                </a:gridCol>
                <a:gridCol w="844624">
                  <a:extLst>
                    <a:ext uri="{9D8B030D-6E8A-4147-A177-3AD203B41FA5}">
                      <a16:colId xmlns:a16="http://schemas.microsoft.com/office/drawing/2014/main" val="1597193540"/>
                    </a:ext>
                  </a:extLst>
                </a:gridCol>
                <a:gridCol w="844624">
                  <a:extLst>
                    <a:ext uri="{9D8B030D-6E8A-4147-A177-3AD203B41FA5}">
                      <a16:colId xmlns:a16="http://schemas.microsoft.com/office/drawing/2014/main" val="4067668979"/>
                    </a:ext>
                  </a:extLst>
                </a:gridCol>
                <a:gridCol w="955564">
                  <a:extLst>
                    <a:ext uri="{9D8B030D-6E8A-4147-A177-3AD203B41FA5}">
                      <a16:colId xmlns:a16="http://schemas.microsoft.com/office/drawing/2014/main" val="3178525852"/>
                    </a:ext>
                  </a:extLst>
                </a:gridCol>
              </a:tblGrid>
              <a:tr h="557495">
                <a:tc>
                  <a:txBody>
                    <a:bodyPr/>
                    <a:lstStyle/>
                    <a:p>
                      <a:pPr>
                        <a:buNone/>
                      </a:pPr>
                      <a:r>
                        <a:rPr lang="tr-TR" sz="1200" b="0" cap="none" spc="0">
                          <a:solidFill>
                            <a:schemeClr val="bg1"/>
                          </a:solidFill>
                        </a:rPr>
                        <a:t>Trial</a:t>
                      </a:r>
                    </a:p>
                  </a:txBody>
                  <a:tcPr marL="102558" marR="78891" marT="78891" marB="7889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buNone/>
                      </a:pPr>
                      <a:r>
                        <a:rPr lang="tr-TR" sz="1200" b="0" cap="none" spc="0">
                          <a:solidFill>
                            <a:schemeClr val="bg1"/>
                          </a:solidFill>
                        </a:rPr>
                        <a:t>Learning Rate</a:t>
                      </a:r>
                    </a:p>
                  </a:txBody>
                  <a:tcPr marL="102558" marR="78891" marT="78891" marB="78891"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tr-TR" sz="1200" b="0" cap="none" spc="0">
                          <a:solidFill>
                            <a:schemeClr val="bg1"/>
                          </a:solidFill>
                        </a:rPr>
                        <a:t>Batch Size</a:t>
                      </a:r>
                    </a:p>
                  </a:txBody>
                  <a:tcPr marL="102558" marR="78891" marT="78891" marB="78891"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tr-TR" sz="1200" b="0" cap="none" spc="0">
                          <a:solidFill>
                            <a:schemeClr val="bg1"/>
                          </a:solidFill>
                        </a:rPr>
                        <a:t>Epoch 1 Loss</a:t>
                      </a:r>
                    </a:p>
                  </a:txBody>
                  <a:tcPr marL="102558" marR="78891" marT="78891" marB="78891"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tr-TR" sz="1200" b="0" cap="none" spc="0">
                          <a:solidFill>
                            <a:schemeClr val="bg1"/>
                          </a:solidFill>
                        </a:rPr>
                        <a:t>Epoch 2 Loss</a:t>
                      </a:r>
                    </a:p>
                  </a:txBody>
                  <a:tcPr marL="102558" marR="78891" marT="78891" marB="78891"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tr-TR" sz="1200" b="0" cap="none" spc="0">
                          <a:solidFill>
                            <a:schemeClr val="bg1"/>
                          </a:solidFill>
                        </a:rPr>
                        <a:t>Validation Loss</a:t>
                      </a:r>
                    </a:p>
                  </a:txBody>
                  <a:tcPr marL="102558" marR="78891" marT="78891" marB="7889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783411555"/>
                  </a:ext>
                </a:extLst>
              </a:tr>
              <a:tr h="373416">
                <a:tc>
                  <a:txBody>
                    <a:bodyPr/>
                    <a:lstStyle/>
                    <a:p>
                      <a:pPr>
                        <a:buNone/>
                      </a:pPr>
                      <a:r>
                        <a:rPr lang="tr-TR" sz="1200" cap="none" spc="0">
                          <a:solidFill>
                            <a:schemeClr val="tx1"/>
                          </a:solidFill>
                        </a:rPr>
                        <a:t>1</a:t>
                      </a:r>
                    </a:p>
                  </a:txBody>
                  <a:tcPr marL="102558" marR="78891" marT="78891" marB="7889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5e-05</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4</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355.16</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268.23</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0.1236</a:t>
                      </a:r>
                    </a:p>
                  </a:txBody>
                  <a:tcPr marL="102558" marR="78891" marT="78891" marB="7889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778532005"/>
                  </a:ext>
                </a:extLst>
              </a:tr>
              <a:tr h="373416">
                <a:tc>
                  <a:txBody>
                    <a:bodyPr/>
                    <a:lstStyle/>
                    <a:p>
                      <a:pPr>
                        <a:buNone/>
                      </a:pPr>
                      <a:r>
                        <a:rPr lang="tr-TR" sz="1200" cap="none" spc="0">
                          <a:solidFill>
                            <a:schemeClr val="tx1"/>
                          </a:solidFill>
                        </a:rPr>
                        <a:t>2</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1e-05</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4</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427.64</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344.55</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0.2043</a:t>
                      </a:r>
                    </a:p>
                  </a:txBody>
                  <a:tcPr marL="102558" marR="78891" marT="78891" marB="7889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25295060"/>
                  </a:ext>
                </a:extLst>
              </a:tr>
              <a:tr h="373416">
                <a:tc>
                  <a:txBody>
                    <a:bodyPr/>
                    <a:lstStyle/>
                    <a:p>
                      <a:pPr>
                        <a:buNone/>
                      </a:pPr>
                      <a:r>
                        <a:rPr lang="tr-TR" sz="1200" cap="none" spc="0">
                          <a:solidFill>
                            <a:schemeClr val="tx1"/>
                          </a:solidFill>
                        </a:rPr>
                        <a:t>3</a:t>
                      </a:r>
                    </a:p>
                  </a:txBody>
                  <a:tcPr marL="102558" marR="78891" marT="78891" marB="7889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0.001</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4</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215.62</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tr-TR" sz="1200" cap="none" spc="0">
                          <a:solidFill>
                            <a:schemeClr val="tx1"/>
                          </a:solidFill>
                        </a:rPr>
                        <a:t>197.60</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tr-TR" sz="1200" b="1" cap="none" spc="0" dirty="0">
                          <a:solidFill>
                            <a:schemeClr val="tx1"/>
                          </a:solidFill>
                        </a:rPr>
                        <a:t>0.0790</a:t>
                      </a:r>
                      <a:endParaRPr lang="tr-TR" sz="1200" cap="none" spc="0" dirty="0">
                        <a:solidFill>
                          <a:schemeClr val="tx1"/>
                        </a:solidFill>
                      </a:endParaRPr>
                    </a:p>
                  </a:txBody>
                  <a:tcPr marL="102558" marR="78891" marT="78891" marB="7889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163291593"/>
                  </a:ext>
                </a:extLst>
              </a:tr>
              <a:tr h="373416">
                <a:tc>
                  <a:txBody>
                    <a:bodyPr/>
                    <a:lstStyle/>
                    <a:p>
                      <a:pPr>
                        <a:buNone/>
                      </a:pPr>
                      <a:r>
                        <a:rPr lang="tr-TR" sz="1200" cap="none" spc="0">
                          <a:solidFill>
                            <a:schemeClr val="tx1"/>
                          </a:solidFill>
                        </a:rPr>
                        <a:t>4</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5e-05</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4</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332.03</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241.18</a:t>
                      </a:r>
                    </a:p>
                  </a:txBody>
                  <a:tcPr marL="102558" marR="78891" marT="78891" marB="7889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tr-TR" sz="1200" cap="none" spc="0">
                          <a:solidFill>
                            <a:schemeClr val="tx1"/>
                          </a:solidFill>
                        </a:rPr>
                        <a:t>0.1040</a:t>
                      </a:r>
                    </a:p>
                  </a:txBody>
                  <a:tcPr marL="102558" marR="78891" marT="78891" marB="7889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31460568"/>
                  </a:ext>
                </a:extLst>
              </a:tr>
              <a:tr h="373416">
                <a:tc>
                  <a:txBody>
                    <a:bodyPr/>
                    <a:lstStyle/>
                    <a:p>
                      <a:pPr>
                        <a:buNone/>
                      </a:pPr>
                      <a:r>
                        <a:rPr lang="tr-TR" sz="1200" cap="none" spc="0">
                          <a:solidFill>
                            <a:schemeClr val="tx1"/>
                          </a:solidFill>
                        </a:rPr>
                        <a:t>5</a:t>
                      </a:r>
                    </a:p>
                  </a:txBody>
                  <a:tcPr marL="102558" marR="78891" marT="78891" marB="7889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tr-TR" sz="1200" cap="none" spc="0">
                          <a:solidFill>
                            <a:schemeClr val="tx1"/>
                          </a:solidFill>
                        </a:rPr>
                        <a:t>0.001</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tr-TR" sz="1200" cap="none" spc="0">
                          <a:solidFill>
                            <a:schemeClr val="tx1"/>
                          </a:solidFill>
                        </a:rPr>
                        <a:t>4</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tr-TR" sz="1200" cap="none" spc="0">
                          <a:solidFill>
                            <a:schemeClr val="tx1"/>
                          </a:solidFill>
                        </a:rPr>
                        <a:t>216.83</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tr-TR" sz="1200" cap="none" spc="0">
                          <a:solidFill>
                            <a:schemeClr val="tx1"/>
                          </a:solidFill>
                        </a:rPr>
                        <a:t>197.28</a:t>
                      </a:r>
                    </a:p>
                  </a:txBody>
                  <a:tcPr marL="102558" marR="78891" marT="78891" marB="7889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tr-TR" sz="1200" cap="none" spc="0" dirty="0">
                          <a:solidFill>
                            <a:schemeClr val="tx1"/>
                          </a:solidFill>
                        </a:rPr>
                        <a:t>0.0802</a:t>
                      </a:r>
                    </a:p>
                  </a:txBody>
                  <a:tcPr marL="102558" marR="78891" marT="78891" marB="7889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2425137574"/>
                  </a:ext>
                </a:extLst>
              </a:tr>
            </a:tbl>
          </a:graphicData>
        </a:graphic>
      </p:graphicFrame>
    </p:spTree>
    <p:extLst>
      <p:ext uri="{BB962C8B-B14F-4D97-AF65-F5344CB8AC3E}">
        <p14:creationId xmlns:p14="http://schemas.microsoft.com/office/powerpoint/2010/main" val="22003355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1298</Words>
  <Application>Microsoft Office PowerPoint</Application>
  <PresentationFormat>Geniş ekran</PresentationFormat>
  <Paragraphs>115</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Aptos</vt:lpstr>
      <vt:lpstr>Aptos Display</vt:lpstr>
      <vt:lpstr>Arial</vt:lpstr>
      <vt:lpstr>Calibri</vt:lpstr>
      <vt:lpstr>Courier New</vt:lpstr>
      <vt:lpstr>Times New Roman</vt:lpstr>
      <vt:lpstr>Office Teması</vt:lpstr>
      <vt:lpstr>Project 4: Car Plate Recognition and Reconstruction with Deep Learning</vt:lpstr>
      <vt:lpstr> Workflow</vt:lpstr>
      <vt:lpstr>Problem Statement </vt:lpstr>
      <vt:lpstr>State of the Art</vt:lpstr>
      <vt:lpstr>State of the Art</vt:lpstr>
      <vt:lpstr>Dataset </vt:lpstr>
      <vt:lpstr>Experimental Setup </vt:lpstr>
      <vt:lpstr>Experimental Setup </vt:lpstr>
      <vt:lpstr>Model Evaluation </vt:lpstr>
      <vt:lpstr>Model Evaluation </vt:lpstr>
      <vt:lpstr>Model Evaluation </vt:lpstr>
      <vt:lpstr>Conclusions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Şeyma Durak</dc:creator>
  <cp:lastModifiedBy>Şeyma Durak</cp:lastModifiedBy>
  <cp:revision>11</cp:revision>
  <dcterms:created xsi:type="dcterms:W3CDTF">2025-07-18T19:23:24Z</dcterms:created>
  <dcterms:modified xsi:type="dcterms:W3CDTF">2025-07-18T22:53:06Z</dcterms:modified>
</cp:coreProperties>
</file>