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59" d="100"/>
          <a:sy n="159" d="100"/>
        </p:scale>
        <p:origin x="26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d9e35398e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d9e35398e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9e35398e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9e35398e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9e35398eb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9e35398e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9e35398eb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9e35398e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d9e35398e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d9e35398e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9e35398eb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9e35398eb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9e35398eb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9e35398eb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d9e35398eb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d9e35398eb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9f009efa6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9f009efa6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9f009efa6_6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9f009efa6_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9e35398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9e35398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9f009efa6_6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9f009efa6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9f009efa6_6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9f009efa6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9f009efa6_6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9f009efa6_6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d9f009efa6_6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d9f009efa6_6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d9f009efa6_6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d9f009efa6_6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d9f009efa6_6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d9f009efa6_6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9f009efa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d9f009efa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9f009efa6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9f009efa6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9e35398e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9e35398e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9e35398eb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9e35398e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9e35398e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9e35398e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9e35398e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9e35398e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d9e35398e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d9e35398e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341340"/>
            <a:ext cx="6270922" cy="1573670"/>
          </a:xfrm>
        </p:spPr>
        <p:txBody>
          <a:bodyPr anchor="b">
            <a:noAutofit/>
          </a:bodyPr>
          <a:lstStyle>
            <a:lvl1pPr algn="ctr">
              <a:defRPr sz="54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009930" y="2967210"/>
            <a:ext cx="5123755" cy="814678"/>
          </a:xfrm>
        </p:spPr>
        <p:txBody>
          <a:bodyPr>
            <a:normAutofit/>
          </a:bodyPr>
          <a:lstStyle>
            <a:lvl1pPr marL="0" indent="0" algn="ctr">
              <a:lnSpc>
                <a:spcPct val="112000"/>
              </a:lnSpc>
              <a:spcBef>
                <a:spcPts val="0"/>
              </a:spcBef>
              <a:spcAft>
                <a:spcPts val="0"/>
              </a:spcAft>
              <a:buNone/>
              <a:defRPr sz="1725"/>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564644" y="4840039"/>
            <a:ext cx="1205958" cy="303461"/>
          </a:xfrm>
        </p:spPr>
        <p:txBody>
          <a:bodyPr/>
          <a:lstStyle>
            <a:lvl1pPr>
              <a:defRPr baseline="0">
                <a:solidFill>
                  <a:schemeClr val="tx2"/>
                </a:solidFill>
              </a:defRPr>
            </a:lvl1pPr>
          </a:lstStyle>
          <a:p>
            <a:fld id="{87DE6118-2437-4B30-8E3C-4D2BE6020583}" type="datetimeFigureOut">
              <a:rPr lang="en-US" dirty="0"/>
              <a:pPr/>
              <a:t>5/16/2021</a:t>
            </a:fld>
            <a:endParaRPr lang="en-US" dirty="0"/>
          </a:p>
        </p:txBody>
      </p:sp>
      <p:sp>
        <p:nvSpPr>
          <p:cNvPr id="5" name="Footer Placeholder 4"/>
          <p:cNvSpPr>
            <a:spLocks noGrp="1"/>
          </p:cNvSpPr>
          <p:nvPr>
            <p:ph type="ftr" sz="quarter" idx="11"/>
          </p:nvPr>
        </p:nvSpPr>
        <p:spPr>
          <a:xfrm>
            <a:off x="1938041" y="4840039"/>
            <a:ext cx="5267533" cy="303461"/>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4840039"/>
            <a:ext cx="1197219" cy="303461"/>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tr" smtClean="0"/>
              <a:t>‹#›</a:t>
            </a:fld>
            <a:endParaRPr lang="tr"/>
          </a:p>
        </p:txBody>
      </p:sp>
      <p:grpSp>
        <p:nvGrpSpPr>
          <p:cNvPr id="7" name="Group 6"/>
          <p:cNvGrpSpPr/>
          <p:nvPr/>
        </p:nvGrpSpPr>
        <p:grpSpPr>
          <a:xfrm>
            <a:off x="564644" y="558352"/>
            <a:ext cx="8005588" cy="4012253"/>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7990217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28700" y="1721644"/>
            <a:ext cx="7200900" cy="2678906"/>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41611157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468117"/>
            <a:ext cx="1174325" cy="3932433"/>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28700" y="468117"/>
            <a:ext cx="6134731" cy="3932433"/>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4064535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extLst>
      <p:ext uri="{BB962C8B-B14F-4D97-AF65-F5344CB8AC3E}">
        <p14:creationId xmlns:p14="http://schemas.microsoft.com/office/powerpoint/2010/main" val="239040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410583470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976020"/>
            <a:ext cx="7209728" cy="2139553"/>
          </a:xfrm>
        </p:spPr>
        <p:txBody>
          <a:bodyPr anchor="b">
            <a:normAutofit/>
          </a:bodyPr>
          <a:lstStyle>
            <a:lvl1pPr algn="r">
              <a:defRPr sz="54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573769" y="3162246"/>
            <a:ext cx="7209728" cy="857493"/>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554181" y="4840039"/>
            <a:ext cx="1216807" cy="303461"/>
          </a:xfrm>
        </p:spPr>
        <p:txBody>
          <a:bodyPr/>
          <a:lstStyle>
            <a:lvl1pPr>
              <a:defRPr>
                <a:solidFill>
                  <a:schemeClr val="tx2"/>
                </a:solidFill>
              </a:defRPr>
            </a:lvl1pPr>
          </a:lstStyle>
          <a:p>
            <a:fld id="{87DE6118-2437-4B30-8E3C-4D2BE6020583}" type="datetimeFigureOut">
              <a:rPr lang="en-US" dirty="0"/>
              <a:pPr/>
              <a:t>5/16/2021</a:t>
            </a:fld>
            <a:endParaRPr lang="en-US" dirty="0"/>
          </a:p>
        </p:txBody>
      </p:sp>
      <p:sp>
        <p:nvSpPr>
          <p:cNvPr id="5" name="Footer Placeholder 4"/>
          <p:cNvSpPr>
            <a:spLocks noGrp="1"/>
          </p:cNvSpPr>
          <p:nvPr>
            <p:ph type="ftr" sz="quarter" idx="11"/>
          </p:nvPr>
        </p:nvSpPr>
        <p:spPr>
          <a:xfrm>
            <a:off x="1938234" y="4840039"/>
            <a:ext cx="5267533" cy="303461"/>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tr" smtClean="0"/>
              <a:t>‹#›</a:t>
            </a:fld>
            <a:endParaRPr lang="tr"/>
          </a:p>
        </p:txBody>
      </p:sp>
      <p:sp>
        <p:nvSpPr>
          <p:cNvPr id="7" name="Freeform 6" title="Crop Mark"/>
          <p:cNvSpPr/>
          <p:nvPr/>
        </p:nvSpPr>
        <p:spPr bwMode="auto">
          <a:xfrm>
            <a:off x="6113972" y="1264239"/>
            <a:ext cx="2456260" cy="330636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185822216"/>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028700" y="1714500"/>
            <a:ext cx="3335840" cy="268605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894052" y="1714500"/>
            <a:ext cx="3335840" cy="268605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49739917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028700" y="514350"/>
            <a:ext cx="7200900" cy="1114425"/>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28700"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4" name="Content Placeholder 3"/>
          <p:cNvSpPr>
            <a:spLocks noGrp="1"/>
          </p:cNvSpPr>
          <p:nvPr>
            <p:ph sz="half" idx="2"/>
          </p:nvPr>
        </p:nvSpPr>
        <p:spPr>
          <a:xfrm>
            <a:off x="1028700"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893761"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tr-TR"/>
              <a:t>Asıl metin stillerini düzenlemek için tıklayın</a:t>
            </a:r>
          </a:p>
        </p:txBody>
      </p:sp>
      <p:sp>
        <p:nvSpPr>
          <p:cNvPr id="6" name="Content Placeholder 5"/>
          <p:cNvSpPr>
            <a:spLocks noGrp="1"/>
          </p:cNvSpPr>
          <p:nvPr>
            <p:ph sz="quarter" idx="4"/>
          </p:nvPr>
        </p:nvSpPr>
        <p:spPr>
          <a:xfrm>
            <a:off x="4893761"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51468205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219437883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 smtClean="0"/>
              <a:t>‹#›</a:t>
            </a:fld>
            <a:endParaRPr lang="tr"/>
          </a:p>
        </p:txBody>
      </p:sp>
    </p:spTree>
    <p:extLst>
      <p:ext uri="{BB962C8B-B14F-4D97-AF65-F5344CB8AC3E}">
        <p14:creationId xmlns:p14="http://schemas.microsoft.com/office/powerpoint/2010/main" val="161887533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Autofit/>
          </a:bodyPr>
          <a:lstStyle>
            <a:lvl1pPr>
              <a:lnSpc>
                <a:spcPct val="84000"/>
              </a:lnSpc>
              <a:defRPr sz="36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692015" y="514351"/>
            <a:ext cx="3909060" cy="3881438"/>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542925" y="2142258"/>
            <a:ext cx="2891790" cy="2258292"/>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87DE6118-2437-4B30-8E3C-4D2BE6020583}" type="datetimeFigureOut">
              <a:rPr lang="en-US" dirty="0"/>
              <a:pPr/>
              <a:t>5/16/2021</a:t>
            </a:fld>
            <a:endParaRPr lang="en-US" dirty="0"/>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tr" smtClean="0"/>
              <a:t>‹#›</a:t>
            </a:fld>
            <a:endParaRPr lang="tr"/>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088084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rmAutofit/>
          </a:bodyPr>
          <a:lstStyle>
            <a:lvl1pPr>
              <a:lnSpc>
                <a:spcPct val="84000"/>
              </a:lnSpc>
              <a:defRPr sz="36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4149090" y="1"/>
            <a:ext cx="4994910" cy="51434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a:t>Resim eklemek için simgeye tıklayın</a:t>
            </a:r>
            <a:endParaRPr lang="en-US" dirty="0"/>
          </a:p>
        </p:txBody>
      </p:sp>
      <p:sp>
        <p:nvSpPr>
          <p:cNvPr id="4" name="Text Placeholder 3"/>
          <p:cNvSpPr>
            <a:spLocks noGrp="1"/>
          </p:cNvSpPr>
          <p:nvPr>
            <p:ph type="body" sz="half" idx="2"/>
          </p:nvPr>
        </p:nvSpPr>
        <p:spPr>
          <a:xfrm>
            <a:off x="542925" y="2141976"/>
            <a:ext cx="2891790" cy="2258574"/>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87DE6118-2437-4B30-8E3C-4D2BE6020583}" type="datetimeFigureOut">
              <a:rPr lang="en-US" dirty="0"/>
              <a:pPr/>
              <a:t>5/16/2021</a:t>
            </a:fld>
            <a:endParaRPr lang="en-US" dirty="0"/>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tr" smtClean="0"/>
              <a:t>‹#›</a:t>
            </a:fld>
            <a:endParaRPr lang="tr"/>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4096018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514350"/>
            <a:ext cx="7200900" cy="111442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28700" y="1714500"/>
            <a:ext cx="7200900" cy="268605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42987" y="4840039"/>
            <a:ext cx="903429" cy="303461"/>
          </a:xfrm>
          <a:prstGeom prst="rect">
            <a:avLst/>
          </a:prstGeom>
        </p:spPr>
        <p:txBody>
          <a:bodyPr vert="horz" lIns="91440" tIns="45720" rIns="91440" bIns="45720" rtlCol="0" anchor="ctr"/>
          <a:lstStyle>
            <a:lvl1pPr algn="l">
              <a:defRPr sz="900" baseline="0">
                <a:solidFill>
                  <a:schemeClr val="tx2"/>
                </a:solidFill>
              </a:defRPr>
            </a:lvl1pPr>
          </a:lstStyle>
          <a:p>
            <a:fld id="{87DE6118-2437-4B30-8E3C-4D2BE6020583}" type="datetimeFigureOut">
              <a:rPr lang="en-US" dirty="0"/>
              <a:pPr/>
              <a:t>5/16/2021</a:t>
            </a:fld>
            <a:endParaRPr lang="en-US" dirty="0"/>
          </a:p>
        </p:txBody>
      </p:sp>
      <p:sp>
        <p:nvSpPr>
          <p:cNvPr id="5" name="Footer Placeholder 4"/>
          <p:cNvSpPr>
            <a:spLocks noGrp="1"/>
          </p:cNvSpPr>
          <p:nvPr>
            <p:ph type="ftr" sz="quarter" idx="3"/>
          </p:nvPr>
        </p:nvSpPr>
        <p:spPr>
          <a:xfrm>
            <a:off x="2170173" y="4840039"/>
            <a:ext cx="4710623" cy="303461"/>
          </a:xfrm>
          <a:prstGeom prst="rect">
            <a:avLst/>
          </a:prstGeom>
        </p:spPr>
        <p:txBody>
          <a:bodyPr vert="horz" lIns="91440" tIns="45720" rIns="91440" bIns="45720" rtlCol="0" anchor="ctr"/>
          <a:lstStyle>
            <a:lvl1pPr algn="l">
              <a:defRPr sz="9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7104552" y="4840039"/>
            <a:ext cx="1197219" cy="303461"/>
          </a:xfrm>
          <a:prstGeom prst="rect">
            <a:avLst/>
          </a:prstGeom>
        </p:spPr>
        <p:txBody>
          <a:bodyPr vert="horz" lIns="91440" tIns="45720" rIns="91440" bIns="45720" rtlCol="0" anchor="ctr"/>
          <a:lstStyle>
            <a:lvl1pPr algn="r">
              <a:defRPr sz="900" baseline="0">
                <a:solidFill>
                  <a:schemeClr val="tx2"/>
                </a:solidFill>
              </a:defRPr>
            </a:lvl1pPr>
          </a:lstStyle>
          <a:p>
            <a:pPr marL="0" lvl="0" indent="0" algn="r" rtl="0">
              <a:spcBef>
                <a:spcPts val="0"/>
              </a:spcBef>
              <a:spcAft>
                <a:spcPts val="0"/>
              </a:spcAft>
              <a:buNone/>
            </a:pPr>
            <a:fld id="{00000000-1234-1234-1234-123412341234}" type="slidenum">
              <a:rPr lang="tr" smtClean="0"/>
              <a:t>‹#›</a:t>
            </a:fld>
            <a:endParaRPr lang="tr"/>
          </a:p>
        </p:txBody>
      </p:sp>
      <p:sp>
        <p:nvSpPr>
          <p:cNvPr id="9" name="Rectangle 8" title="Side bar"/>
          <p:cNvSpPr/>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9270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89000"/>
        </a:lnSpc>
        <a:spcBef>
          <a:spcPct val="0"/>
        </a:spcBef>
        <a:buNone/>
        <a:defRPr sz="3300" kern="1200" baseline="0">
          <a:solidFill>
            <a:schemeClr val="tx2"/>
          </a:solidFill>
          <a:latin typeface="+mj-lt"/>
          <a:ea typeface="+mj-ea"/>
          <a:cs typeface="+mj-cs"/>
        </a:defRPr>
      </a:lvl1pPr>
    </p:titleStyle>
    <p:bodyStyle>
      <a:lvl1pPr marL="288036" indent="-288036" algn="l" defTabSz="685800" rtl="0" eaLnBrk="1" latinLnBrk="0" hangingPunct="1">
        <a:lnSpc>
          <a:spcPct val="94000"/>
        </a:lnSpc>
        <a:spcBef>
          <a:spcPts val="750"/>
        </a:spcBef>
        <a:spcAft>
          <a:spcPts val="150"/>
        </a:spcAft>
        <a:buFont typeface="Franklin Gothic Book" panose="020B0503020102020204" pitchFamily="34" charset="0"/>
        <a:buChar char="■"/>
        <a:defRPr sz="1500" kern="1200" baseline="0">
          <a:solidFill>
            <a:schemeClr val="tx2"/>
          </a:solidFill>
          <a:latin typeface="+mn-lt"/>
          <a:ea typeface="+mn-ea"/>
          <a:cs typeface="+mn-cs"/>
        </a:defRPr>
      </a:lvl1pPr>
      <a:lvl2pPr marL="6858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500" i="1" kern="1200" baseline="0">
          <a:solidFill>
            <a:schemeClr val="tx2"/>
          </a:solidFill>
          <a:latin typeface="+mn-lt"/>
          <a:ea typeface="+mn-ea"/>
          <a:cs typeface="+mn-cs"/>
        </a:defRPr>
      </a:lvl2pPr>
      <a:lvl3pPr marL="10287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kern="1200" baseline="0">
          <a:solidFill>
            <a:schemeClr val="tx2"/>
          </a:solidFill>
          <a:latin typeface="+mn-lt"/>
          <a:ea typeface="+mn-ea"/>
          <a:cs typeface="+mn-cs"/>
        </a:defRPr>
      </a:lvl3pPr>
      <a:lvl4pPr marL="13716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i="1" kern="1200" baseline="0">
          <a:solidFill>
            <a:schemeClr val="tx2"/>
          </a:solidFill>
          <a:latin typeface="+mn-lt"/>
          <a:ea typeface="+mn-ea"/>
          <a:cs typeface="+mn-cs"/>
        </a:defRPr>
      </a:lvl4pPr>
      <a:lvl5pPr marL="17145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kern="1200" baseline="0">
          <a:solidFill>
            <a:schemeClr val="tx2"/>
          </a:solidFill>
          <a:latin typeface="+mn-lt"/>
          <a:ea typeface="+mn-ea"/>
          <a:cs typeface="+mn-cs"/>
        </a:defRPr>
      </a:lvl5pPr>
      <a:lvl6pPr marL="20574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i="1" kern="1200" baseline="0">
          <a:solidFill>
            <a:schemeClr val="tx2"/>
          </a:solidFill>
          <a:latin typeface="+mn-lt"/>
          <a:ea typeface="+mn-ea"/>
          <a:cs typeface="+mn-cs"/>
        </a:defRPr>
      </a:lvl6pPr>
      <a:lvl7pPr marL="24003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7pPr>
      <a:lvl8pPr marL="27432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i="1" kern="1200" baseline="0">
          <a:solidFill>
            <a:schemeClr val="tx2"/>
          </a:solidFill>
          <a:latin typeface="+mn-lt"/>
          <a:ea typeface="+mn-ea"/>
          <a:cs typeface="+mn-cs"/>
        </a:defRPr>
      </a:lvl8pPr>
      <a:lvl9pPr marL="3086100"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51915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tr" sz="5100"/>
              <a:t>Makine Öğrenmesi ile Diyabet Hastası Tespiti</a:t>
            </a:r>
            <a:endParaRPr sz="5100"/>
          </a:p>
        </p:txBody>
      </p:sp>
      <p:sp>
        <p:nvSpPr>
          <p:cNvPr id="55" name="Google Shape;55;p13"/>
          <p:cNvSpPr txBox="1">
            <a:spLocks noGrp="1"/>
          </p:cNvSpPr>
          <p:nvPr>
            <p:ph type="subTitle" idx="1"/>
          </p:nvPr>
        </p:nvSpPr>
        <p:spPr>
          <a:xfrm>
            <a:off x="311700" y="2571750"/>
            <a:ext cx="8520600" cy="15216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tr" dirty="0"/>
              <a:t>Yasemin Oğuz 170201027</a:t>
            </a:r>
            <a:endParaRPr dirty="0"/>
          </a:p>
          <a:p>
            <a:pPr marL="0" lvl="0" indent="0" algn="ctr" rtl="0">
              <a:spcBef>
                <a:spcPts val="0"/>
              </a:spcBef>
              <a:spcAft>
                <a:spcPts val="0"/>
              </a:spcAft>
              <a:buNone/>
            </a:pPr>
            <a:r>
              <a:rPr lang="tr" dirty="0"/>
              <a:t>İlayda Dişiaçık 170201093</a:t>
            </a:r>
            <a:endParaRPr dirty="0"/>
          </a:p>
          <a:p>
            <a:pPr marL="0" lvl="0" indent="0" algn="ctr" rtl="0">
              <a:spcBef>
                <a:spcPts val="0"/>
              </a:spcBef>
              <a:spcAft>
                <a:spcPts val="0"/>
              </a:spcAft>
              <a:buNone/>
            </a:pPr>
            <a:r>
              <a:rPr lang="tr" dirty="0"/>
              <a:t>Şeyma Nur Mutlu 170201004</a:t>
            </a:r>
            <a:endParaRPr dirty="0"/>
          </a:p>
          <a:p>
            <a:pPr marL="0" lvl="0" indent="0" algn="ctr" rtl="0">
              <a:spcBef>
                <a:spcPts val="0"/>
              </a:spcBef>
              <a:spcAft>
                <a:spcPts val="0"/>
              </a:spcAft>
              <a:buNone/>
            </a:pPr>
            <a:r>
              <a:rPr lang="tr" dirty="0"/>
              <a:t>Duygu Üçer 170201031</a:t>
            </a:r>
            <a:endParaRPr dirty="0"/>
          </a:p>
          <a:p>
            <a:pPr marL="0" lvl="0" indent="0" algn="ctr" rtl="0">
              <a:spcBef>
                <a:spcPts val="0"/>
              </a:spcBef>
              <a:spcAft>
                <a:spcPts val="0"/>
              </a:spcAft>
              <a:buNone/>
            </a:pPr>
            <a:r>
              <a:rPr lang="tr" dirty="0"/>
              <a:t>Selin Kaplan 170201086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22"/>
          <p:cNvPicPr preferRelativeResize="0"/>
          <p:nvPr/>
        </p:nvPicPr>
        <p:blipFill rotWithShape="1">
          <a:blip r:embed="rId3">
            <a:alphaModFix/>
          </a:blip>
          <a:srcRect t="5285" r="35649"/>
          <a:stretch/>
        </p:blipFill>
        <p:spPr>
          <a:xfrm>
            <a:off x="1740162" y="583417"/>
            <a:ext cx="5884275" cy="2783001"/>
          </a:xfrm>
          <a:prstGeom prst="rect">
            <a:avLst/>
          </a:prstGeom>
          <a:noFill/>
          <a:ln>
            <a:noFill/>
          </a:ln>
        </p:spPr>
      </p:pic>
      <p:sp>
        <p:nvSpPr>
          <p:cNvPr id="111" name="Google Shape;111;p22"/>
          <p:cNvSpPr txBox="1"/>
          <p:nvPr/>
        </p:nvSpPr>
        <p:spPr>
          <a:xfrm>
            <a:off x="1654714" y="3513693"/>
            <a:ext cx="6055169" cy="70785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700" dirty="0"/>
              <a:t>Diyabet hastası olup olmama durumunun datamız içinde dağılımını çubuk grafik ile gösterdik. </a:t>
            </a:r>
            <a:endParaRPr sz="1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3"/>
          <p:cNvPicPr preferRelativeResize="0"/>
          <p:nvPr/>
        </p:nvPicPr>
        <p:blipFill>
          <a:blip r:embed="rId3">
            <a:alphaModFix/>
          </a:blip>
          <a:stretch>
            <a:fillRect/>
          </a:stretch>
        </p:blipFill>
        <p:spPr>
          <a:xfrm>
            <a:off x="1814025" y="279525"/>
            <a:ext cx="5370126" cy="3589650"/>
          </a:xfrm>
          <a:prstGeom prst="rect">
            <a:avLst/>
          </a:prstGeom>
          <a:noFill/>
          <a:ln>
            <a:noFill/>
          </a:ln>
        </p:spPr>
      </p:pic>
      <p:sp>
        <p:nvSpPr>
          <p:cNvPr id="117" name="Google Shape;117;p23"/>
          <p:cNvSpPr txBox="1"/>
          <p:nvPr/>
        </p:nvSpPr>
        <p:spPr>
          <a:xfrm>
            <a:off x="1265136" y="3986367"/>
            <a:ext cx="6613728"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600" dirty="0"/>
              <a:t>(15,10) boyutlarında bi figür oluşturduk. Bu figürün içine hamilelik sayısının diyabet olma olasılığını nasıl etkilediğini gösteren bir çubuk grafik çizdirdik.</a:t>
            </a:r>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body" idx="1"/>
          </p:nvPr>
        </p:nvSpPr>
        <p:spPr>
          <a:xfrm>
            <a:off x="623400" y="2996721"/>
            <a:ext cx="8520600" cy="1949071"/>
          </a:xfrm>
          <a:prstGeom prst="rect">
            <a:avLst/>
          </a:prstGeom>
        </p:spPr>
        <p:txBody>
          <a:bodyPr spcFirstLastPara="1" wrap="square" lIns="91425" tIns="91425" rIns="91425" bIns="91425" anchor="t" anchorCtr="0">
            <a:normAutofit lnSpcReduction="10000"/>
          </a:bodyPr>
          <a:lstStyle/>
          <a:p>
            <a:pPr marL="0" lvl="0" indent="0" algn="l" rtl="0">
              <a:lnSpc>
                <a:spcPct val="150000"/>
              </a:lnSpc>
              <a:spcBef>
                <a:spcPts val="1200"/>
              </a:spcBef>
              <a:spcAft>
                <a:spcPts val="0"/>
              </a:spcAft>
              <a:buClr>
                <a:schemeClr val="dk1"/>
              </a:buClr>
              <a:buSzPct val="44505"/>
              <a:buFont typeface="Arial"/>
              <a:buNone/>
            </a:pPr>
            <a:r>
              <a:rPr lang="tr" sz="2471" dirty="0">
                <a:solidFill>
                  <a:schemeClr val="dk1"/>
                </a:solidFill>
              </a:rPr>
              <a:t>Verinin farklı altkümeleri olan yaş ve insülinin diyabet olma durumunu nasıl etkilediğini göstermek için bir çizgi grafiği çizdirdik. </a:t>
            </a:r>
            <a:endParaRPr sz="640" dirty="0"/>
          </a:p>
          <a:p>
            <a:pPr marL="0" lvl="0" indent="0" algn="l" rtl="0">
              <a:lnSpc>
                <a:spcPct val="150000"/>
              </a:lnSpc>
              <a:spcBef>
                <a:spcPts val="1200"/>
              </a:spcBef>
              <a:spcAft>
                <a:spcPts val="1200"/>
              </a:spcAft>
              <a:buNone/>
            </a:pPr>
            <a:endParaRPr dirty="0"/>
          </a:p>
        </p:txBody>
      </p:sp>
      <p:pic>
        <p:nvPicPr>
          <p:cNvPr id="123" name="Google Shape;123;p24"/>
          <p:cNvPicPr preferRelativeResize="0"/>
          <p:nvPr/>
        </p:nvPicPr>
        <p:blipFill rotWithShape="1">
          <a:blip r:embed="rId3">
            <a:alphaModFix/>
          </a:blip>
          <a:srcRect r="36892"/>
          <a:stretch/>
        </p:blipFill>
        <p:spPr>
          <a:xfrm>
            <a:off x="1686697" y="292321"/>
            <a:ext cx="5770605" cy="27539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body" idx="1"/>
          </p:nvPr>
        </p:nvSpPr>
        <p:spPr>
          <a:xfrm>
            <a:off x="1212352" y="2042057"/>
            <a:ext cx="7361846" cy="1504228"/>
          </a:xfrm>
          <a:prstGeom prst="rect">
            <a:avLst/>
          </a:prstGeom>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r>
              <a:rPr lang="tr" dirty="0"/>
              <a:t>Burada datamızın 768 veriden oluştuğunu ve 9 adet özelliğimizin olduğunu görüyoruz. Bir değerin boş olup olmadığını kontrol ettik ve boş olmadığını gördük.</a:t>
            </a:r>
            <a:endParaRPr dirty="0"/>
          </a:p>
        </p:txBody>
      </p:sp>
      <p:pic>
        <p:nvPicPr>
          <p:cNvPr id="129" name="Google Shape;129;p25"/>
          <p:cNvPicPr preferRelativeResize="0"/>
          <p:nvPr/>
        </p:nvPicPr>
        <p:blipFill rotWithShape="1">
          <a:blip r:embed="rId3">
            <a:alphaModFix/>
          </a:blip>
          <a:srcRect l="-68" t="-1075" r="54460" b="1075"/>
          <a:stretch/>
        </p:blipFill>
        <p:spPr>
          <a:xfrm>
            <a:off x="2352417" y="333261"/>
            <a:ext cx="4439165" cy="140904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body" idx="1"/>
          </p:nvPr>
        </p:nvSpPr>
        <p:spPr>
          <a:xfrm>
            <a:off x="580768" y="1461394"/>
            <a:ext cx="3500359" cy="1306520"/>
          </a:xfrm>
          <a:prstGeom prst="rect">
            <a:avLst/>
          </a:prstGeom>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r>
              <a:rPr lang="tr" dirty="0"/>
              <a:t>Datamızın korelasyon matrisini oluşturduk ve değerleri ısı haritasında gösterdik.</a:t>
            </a:r>
            <a:endParaRPr dirty="0"/>
          </a:p>
        </p:txBody>
      </p:sp>
      <p:pic>
        <p:nvPicPr>
          <p:cNvPr id="135" name="Google Shape;135;p26"/>
          <p:cNvPicPr preferRelativeResize="0"/>
          <p:nvPr/>
        </p:nvPicPr>
        <p:blipFill rotWithShape="1">
          <a:blip r:embed="rId3">
            <a:alphaModFix/>
          </a:blip>
          <a:srcRect l="8013" t="22075" r="45936"/>
          <a:stretch/>
        </p:blipFill>
        <p:spPr>
          <a:xfrm>
            <a:off x="580768" y="574625"/>
            <a:ext cx="3412301" cy="649180"/>
          </a:xfrm>
          <a:prstGeom prst="rect">
            <a:avLst/>
          </a:prstGeom>
          <a:noFill/>
          <a:ln>
            <a:noFill/>
          </a:ln>
        </p:spPr>
      </p:pic>
      <p:pic>
        <p:nvPicPr>
          <p:cNvPr id="136" name="Google Shape;136;p26"/>
          <p:cNvPicPr preferRelativeResize="0"/>
          <p:nvPr/>
        </p:nvPicPr>
        <p:blipFill>
          <a:blip r:embed="rId4">
            <a:alphaModFix/>
          </a:blip>
          <a:stretch>
            <a:fillRect/>
          </a:stretch>
        </p:blipFill>
        <p:spPr>
          <a:xfrm>
            <a:off x="4141350" y="401559"/>
            <a:ext cx="4881384" cy="41673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body" idx="1"/>
          </p:nvPr>
        </p:nvSpPr>
        <p:spPr>
          <a:xfrm>
            <a:off x="1271896" y="2770565"/>
            <a:ext cx="6600207" cy="191340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tr" dirty="0">
                <a:solidFill>
                  <a:schemeClr val="dk1"/>
                </a:solidFill>
              </a:rPr>
              <a:t>corr() fonksiyonu ile sütunlar arasındaki korelasyonu daha iyi görebilmek için tablo şeklinde yazdırdık.</a:t>
            </a:r>
            <a:endParaRPr dirty="0">
              <a:solidFill>
                <a:schemeClr val="dk1"/>
              </a:solidFill>
            </a:endParaRPr>
          </a:p>
        </p:txBody>
      </p:sp>
      <p:pic>
        <p:nvPicPr>
          <p:cNvPr id="142" name="Google Shape;142;p27"/>
          <p:cNvPicPr preferRelativeResize="0"/>
          <p:nvPr/>
        </p:nvPicPr>
        <p:blipFill>
          <a:blip r:embed="rId3">
            <a:alphaModFix/>
          </a:blip>
          <a:stretch>
            <a:fillRect/>
          </a:stretch>
        </p:blipFill>
        <p:spPr>
          <a:xfrm>
            <a:off x="945292" y="574500"/>
            <a:ext cx="7253416" cy="21007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8"/>
          <p:cNvPicPr preferRelativeResize="0"/>
          <p:nvPr/>
        </p:nvPicPr>
        <p:blipFill rotWithShape="1">
          <a:blip r:embed="rId3">
            <a:alphaModFix/>
          </a:blip>
          <a:srcRect r="55608"/>
          <a:stretch/>
        </p:blipFill>
        <p:spPr>
          <a:xfrm>
            <a:off x="722870" y="277370"/>
            <a:ext cx="2965622" cy="1587960"/>
          </a:xfrm>
          <a:prstGeom prst="rect">
            <a:avLst/>
          </a:prstGeom>
          <a:noFill/>
          <a:ln>
            <a:noFill/>
          </a:ln>
        </p:spPr>
      </p:pic>
      <p:pic>
        <p:nvPicPr>
          <p:cNvPr id="148" name="Google Shape;148;p28"/>
          <p:cNvPicPr preferRelativeResize="0"/>
          <p:nvPr/>
        </p:nvPicPr>
        <p:blipFill rotWithShape="1">
          <a:blip r:embed="rId4">
            <a:alphaModFix/>
          </a:blip>
          <a:srcRect r="21587"/>
          <a:stretch/>
        </p:blipFill>
        <p:spPr>
          <a:xfrm>
            <a:off x="3511509" y="2255003"/>
            <a:ext cx="5266158" cy="2542426"/>
          </a:xfrm>
          <a:prstGeom prst="rect">
            <a:avLst/>
          </a:prstGeom>
          <a:noFill/>
          <a:ln>
            <a:noFill/>
          </a:ln>
        </p:spPr>
      </p:pic>
      <p:sp>
        <p:nvSpPr>
          <p:cNvPr id="149" name="Google Shape;149;p28"/>
          <p:cNvSpPr txBox="1"/>
          <p:nvPr/>
        </p:nvSpPr>
        <p:spPr>
          <a:xfrm>
            <a:off x="4186577" y="624950"/>
            <a:ext cx="4458600" cy="70785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700" dirty="0"/>
              <a:t>Outcome (Sonuç) sütununu Y değişkenine atadık.</a:t>
            </a:r>
            <a:endParaRPr sz="1700" dirty="0"/>
          </a:p>
        </p:txBody>
      </p:sp>
      <p:sp>
        <p:nvSpPr>
          <p:cNvPr id="150" name="Google Shape;150;p28"/>
          <p:cNvSpPr txBox="1"/>
          <p:nvPr/>
        </p:nvSpPr>
        <p:spPr>
          <a:xfrm>
            <a:off x="654908" y="2725500"/>
            <a:ext cx="2780269" cy="1200298"/>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tr" sz="1700" dirty="0"/>
              <a:t>X’ten outcome sütununu attık. </a:t>
            </a:r>
          </a:p>
          <a:p>
            <a:pPr marL="0" lvl="0" indent="0" algn="l" rtl="0">
              <a:lnSpc>
                <a:spcPct val="150000"/>
              </a:lnSpc>
              <a:spcBef>
                <a:spcPts val="0"/>
              </a:spcBef>
              <a:spcAft>
                <a:spcPts val="0"/>
              </a:spcAft>
              <a:buNone/>
            </a:pPr>
            <a:r>
              <a:rPr lang="tr" sz="1000" dirty="0"/>
              <a:t>axis=1 sütun, axis=0 dizin anlamına geliyor.</a:t>
            </a:r>
            <a:endParaRPr sz="1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9"/>
          <p:cNvPicPr preferRelativeResize="0"/>
          <p:nvPr/>
        </p:nvPicPr>
        <p:blipFill rotWithShape="1">
          <a:blip r:embed="rId3">
            <a:alphaModFix/>
          </a:blip>
          <a:srcRect r="60257"/>
          <a:stretch/>
        </p:blipFill>
        <p:spPr>
          <a:xfrm>
            <a:off x="648729" y="229401"/>
            <a:ext cx="3634001" cy="2061750"/>
          </a:xfrm>
          <a:prstGeom prst="rect">
            <a:avLst/>
          </a:prstGeom>
          <a:noFill/>
          <a:ln>
            <a:noFill/>
          </a:ln>
        </p:spPr>
      </p:pic>
      <p:pic>
        <p:nvPicPr>
          <p:cNvPr id="156" name="Google Shape;156;p29"/>
          <p:cNvPicPr preferRelativeResize="0"/>
          <p:nvPr/>
        </p:nvPicPr>
        <p:blipFill rotWithShape="1">
          <a:blip r:embed="rId4">
            <a:alphaModFix/>
          </a:blip>
          <a:srcRect t="2429" r="28622"/>
          <a:stretch/>
        </p:blipFill>
        <p:spPr>
          <a:xfrm>
            <a:off x="2557775" y="2431975"/>
            <a:ext cx="6527226" cy="2645825"/>
          </a:xfrm>
          <a:prstGeom prst="rect">
            <a:avLst/>
          </a:prstGeom>
          <a:noFill/>
          <a:ln>
            <a:noFill/>
          </a:ln>
        </p:spPr>
      </p:pic>
      <p:sp>
        <p:nvSpPr>
          <p:cNvPr id="157" name="Google Shape;157;p29"/>
          <p:cNvSpPr txBox="1"/>
          <p:nvPr/>
        </p:nvSpPr>
        <p:spPr>
          <a:xfrm>
            <a:off x="4394928" y="393877"/>
            <a:ext cx="4263000" cy="1361881"/>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tr" sz="1700" dirty="0"/>
              <a:t>astype()metodu ile sütunları float tipine dönüştürdük. Böylece elimizdeki tüm verilerin tipi aynı olmuş oldu.</a:t>
            </a:r>
            <a:endParaRPr sz="1700" dirty="0"/>
          </a:p>
        </p:txBody>
      </p:sp>
      <p:sp>
        <p:nvSpPr>
          <p:cNvPr id="158" name="Google Shape;158;p29"/>
          <p:cNvSpPr txBox="1"/>
          <p:nvPr/>
        </p:nvSpPr>
        <p:spPr>
          <a:xfrm>
            <a:off x="648729" y="3087800"/>
            <a:ext cx="2001300" cy="1361881"/>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tr" sz="1700" dirty="0"/>
              <a:t>Verinin son halini görmek için ilk 10 satırı yazdırdık.</a:t>
            </a:r>
            <a:endParaRPr sz="17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30"/>
          <p:cNvPicPr preferRelativeResize="0"/>
          <p:nvPr/>
        </p:nvPicPr>
        <p:blipFill>
          <a:blip r:embed="rId3">
            <a:alphaModFix/>
          </a:blip>
          <a:stretch>
            <a:fillRect/>
          </a:stretch>
        </p:blipFill>
        <p:spPr>
          <a:xfrm>
            <a:off x="904998" y="427856"/>
            <a:ext cx="7621164" cy="534357"/>
          </a:xfrm>
          <a:prstGeom prst="rect">
            <a:avLst/>
          </a:prstGeom>
          <a:noFill/>
          <a:ln>
            <a:noFill/>
          </a:ln>
        </p:spPr>
      </p:pic>
      <p:sp>
        <p:nvSpPr>
          <p:cNvPr id="164" name="Google Shape;164;p30"/>
          <p:cNvSpPr txBox="1"/>
          <p:nvPr/>
        </p:nvSpPr>
        <p:spPr>
          <a:xfrm>
            <a:off x="2267465" y="1109562"/>
            <a:ext cx="5319584" cy="4462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700" dirty="0"/>
              <a:t>Yukarıdaki değişkenler ile “lst” adlı bir liste oluşturduk.</a:t>
            </a:r>
            <a:endParaRPr sz="1700" dirty="0"/>
          </a:p>
        </p:txBody>
      </p:sp>
      <p:pic>
        <p:nvPicPr>
          <p:cNvPr id="4" name="Google Shape;169;p31">
            <a:extLst>
              <a:ext uri="{FF2B5EF4-FFF2-40B4-BE49-F238E27FC236}">
                <a16:creationId xmlns:a16="http://schemas.microsoft.com/office/drawing/2014/main" id="{5B716FE0-75D6-4920-B27D-BCC9FB911C66}"/>
              </a:ext>
            </a:extLst>
          </p:cNvPr>
          <p:cNvPicPr preferRelativeResize="0"/>
          <p:nvPr/>
        </p:nvPicPr>
        <p:blipFill>
          <a:blip r:embed="rId4">
            <a:alphaModFix/>
          </a:blip>
          <a:stretch>
            <a:fillRect/>
          </a:stretch>
        </p:blipFill>
        <p:spPr>
          <a:xfrm>
            <a:off x="904998" y="2295293"/>
            <a:ext cx="3138674" cy="1292400"/>
          </a:xfrm>
          <a:prstGeom prst="rect">
            <a:avLst/>
          </a:prstGeom>
          <a:noFill/>
          <a:ln>
            <a:noFill/>
          </a:ln>
        </p:spPr>
      </p:pic>
      <p:sp>
        <p:nvSpPr>
          <p:cNvPr id="5" name="Google Shape;172;p31">
            <a:extLst>
              <a:ext uri="{FF2B5EF4-FFF2-40B4-BE49-F238E27FC236}">
                <a16:creationId xmlns:a16="http://schemas.microsoft.com/office/drawing/2014/main" id="{80DD3B34-2F6B-444A-B9EC-3BC9BB37D90C}"/>
              </a:ext>
            </a:extLst>
          </p:cNvPr>
          <p:cNvSpPr txBox="1"/>
          <p:nvPr/>
        </p:nvSpPr>
        <p:spPr>
          <a:xfrm>
            <a:off x="4245022" y="2456760"/>
            <a:ext cx="4342436" cy="969466"/>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tr-TR" sz="1700" dirty="0"/>
              <a:t>Boş olan değerleri ortalama değerlerle dolduruyoruz.</a:t>
            </a:r>
            <a:endParaRPr sz="17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70" name="Google Shape;170;p31"/>
          <p:cNvPicPr preferRelativeResize="0"/>
          <p:nvPr/>
        </p:nvPicPr>
        <p:blipFill>
          <a:blip r:embed="rId3">
            <a:alphaModFix/>
          </a:blip>
          <a:stretch>
            <a:fillRect/>
          </a:stretch>
        </p:blipFill>
        <p:spPr>
          <a:xfrm>
            <a:off x="3379630" y="1104875"/>
            <a:ext cx="5664202" cy="2933750"/>
          </a:xfrm>
          <a:prstGeom prst="rect">
            <a:avLst/>
          </a:prstGeom>
          <a:noFill/>
          <a:ln>
            <a:noFill/>
          </a:ln>
        </p:spPr>
      </p:pic>
      <p:sp>
        <p:nvSpPr>
          <p:cNvPr id="171" name="Google Shape;171;p31"/>
          <p:cNvSpPr txBox="1"/>
          <p:nvPr/>
        </p:nvSpPr>
        <p:spPr>
          <a:xfrm>
            <a:off x="680442" y="2217822"/>
            <a:ext cx="2754736" cy="70785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700" dirty="0"/>
              <a:t>Verinin son halini görmek için ilk 10 satırı yazdırdık.</a:t>
            </a:r>
            <a:endParaRPr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630195" y="506809"/>
            <a:ext cx="8297562" cy="572700"/>
          </a:xfrm>
          <a:prstGeom prst="rect">
            <a:avLst/>
          </a:prstGeom>
        </p:spPr>
        <p:txBody>
          <a:bodyPr spcFirstLastPara="1" wrap="square" lIns="91425" tIns="91425" rIns="91425" bIns="91425" anchor="t" anchorCtr="0">
            <a:normAutofit fontScale="90000"/>
          </a:bodyPr>
          <a:lstStyle/>
          <a:p>
            <a:pPr marL="0" lvl="0" indent="0" algn="l" rtl="0">
              <a:lnSpc>
                <a:spcPct val="120000"/>
              </a:lnSpc>
              <a:spcBef>
                <a:spcPts val="0"/>
              </a:spcBef>
              <a:spcAft>
                <a:spcPts val="0"/>
              </a:spcAft>
              <a:buClr>
                <a:schemeClr val="dk1"/>
              </a:buClr>
              <a:buSzPct val="51295"/>
              <a:buFont typeface="Arial"/>
              <a:buNone/>
            </a:pPr>
            <a:r>
              <a:rPr lang="tr" sz="2144" dirty="0">
                <a:solidFill>
                  <a:srgbClr val="111111"/>
                </a:solidFill>
              </a:rPr>
              <a:t>Artificial Neural Network (ANN) nedir?</a:t>
            </a:r>
            <a:endParaRPr sz="2144" dirty="0">
              <a:solidFill>
                <a:srgbClr val="111111"/>
              </a:solidFill>
            </a:endParaRPr>
          </a:p>
          <a:p>
            <a:pPr marL="0" lvl="0" indent="0" algn="l" rtl="0">
              <a:spcBef>
                <a:spcPts val="0"/>
              </a:spcBef>
              <a:spcAft>
                <a:spcPts val="0"/>
              </a:spcAft>
              <a:buNone/>
            </a:pPr>
            <a:endParaRPr dirty="0"/>
          </a:p>
        </p:txBody>
      </p:sp>
      <p:sp>
        <p:nvSpPr>
          <p:cNvPr id="61" name="Google Shape;61;p14"/>
          <p:cNvSpPr txBox="1">
            <a:spLocks noGrp="1"/>
          </p:cNvSpPr>
          <p:nvPr>
            <p:ph type="body" idx="1"/>
          </p:nvPr>
        </p:nvSpPr>
        <p:spPr>
          <a:xfrm>
            <a:off x="694759" y="1220291"/>
            <a:ext cx="7578089" cy="3416400"/>
          </a:xfrm>
          <a:prstGeom prst="rect">
            <a:avLst/>
          </a:prstGeom>
          <a:ln>
            <a:noFill/>
          </a:ln>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rgbClr val="111111"/>
              </a:buClr>
              <a:buSzPts val="1800"/>
              <a:buChar char="●"/>
            </a:pPr>
            <a:r>
              <a:rPr lang="tr" dirty="0">
                <a:solidFill>
                  <a:srgbClr val="111111"/>
                </a:solidFill>
              </a:rPr>
              <a:t>Yapay sinir ağı, insan beyninin işleyişini simüle etmesi amaçlanan yapay zeka bileşenidir.</a:t>
            </a:r>
            <a:endParaRPr dirty="0">
              <a:solidFill>
                <a:srgbClr val="111111"/>
              </a:solidFill>
            </a:endParaRPr>
          </a:p>
          <a:p>
            <a:pPr marL="457200" lvl="0" indent="-342900" algn="l" rtl="0">
              <a:lnSpc>
                <a:spcPct val="150000"/>
              </a:lnSpc>
              <a:spcBef>
                <a:spcPts val="0"/>
              </a:spcBef>
              <a:spcAft>
                <a:spcPts val="0"/>
              </a:spcAft>
              <a:buClr>
                <a:srgbClr val="111111"/>
              </a:buClr>
              <a:buSzPts val="1800"/>
              <a:buChar char="●"/>
            </a:pPr>
            <a:r>
              <a:rPr lang="tr" dirty="0">
                <a:solidFill>
                  <a:srgbClr val="111111"/>
                </a:solidFill>
              </a:rPr>
              <a:t>İşleme birimleri, sırasıyla girdi ve çıktılardan oluşan YSA'ları oluşturur. Girdiler, YSA'nın istenen çıktıyı üretmek için öğrendiği şeydir.</a:t>
            </a:r>
            <a:endParaRPr dirty="0">
              <a:solidFill>
                <a:srgbClr val="111111"/>
              </a:solidFill>
            </a:endParaRPr>
          </a:p>
          <a:p>
            <a:pPr marL="457200" lvl="0" indent="-342900" algn="l" rtl="0">
              <a:lnSpc>
                <a:spcPct val="150000"/>
              </a:lnSpc>
              <a:spcBef>
                <a:spcPts val="0"/>
              </a:spcBef>
              <a:spcAft>
                <a:spcPts val="0"/>
              </a:spcAft>
              <a:buClr>
                <a:srgbClr val="111111"/>
              </a:buClr>
              <a:buSzPts val="1800"/>
              <a:buChar char="●"/>
            </a:pPr>
            <a:r>
              <a:rPr lang="tr" dirty="0">
                <a:solidFill>
                  <a:srgbClr val="111111"/>
                </a:solidFill>
              </a:rPr>
              <a:t>Backpropagation (Geri Yayılım), yapay sinir ağlarını yönlendirmek için kullanılan öğrenme kuralları kümesidir.</a:t>
            </a:r>
            <a:endParaRPr dirty="0">
              <a:solidFill>
                <a:srgbClr val="111111"/>
              </a:solidFill>
            </a:endParaRPr>
          </a:p>
          <a:p>
            <a:pPr marL="457200" lvl="0" indent="-342900" algn="l" rtl="0">
              <a:lnSpc>
                <a:spcPct val="150000"/>
              </a:lnSpc>
              <a:spcBef>
                <a:spcPts val="0"/>
              </a:spcBef>
              <a:spcAft>
                <a:spcPts val="0"/>
              </a:spcAft>
              <a:buClr>
                <a:srgbClr val="111111"/>
              </a:buClr>
              <a:buSzPts val="1800"/>
              <a:buChar char="●"/>
            </a:pPr>
            <a:r>
              <a:rPr lang="tr" dirty="0">
                <a:solidFill>
                  <a:srgbClr val="111111"/>
                </a:solidFill>
              </a:rPr>
              <a:t>YSA'lar için pratik uygulamalar, finans, kişisel iletişim, endüstri, eğitim vb.</a:t>
            </a:r>
            <a:endParaRPr dirty="0">
              <a:solidFill>
                <a:srgbClr val="111111"/>
              </a:solidFill>
            </a:endParaRPr>
          </a:p>
          <a:p>
            <a:pPr marL="0" lvl="0" indent="0" algn="l" rtl="0">
              <a:lnSpc>
                <a:spcPct val="150000"/>
              </a:lnSpc>
              <a:spcBef>
                <a:spcPts val="0"/>
              </a:spcBef>
              <a:spcAft>
                <a:spcPts val="1200"/>
              </a:spcAft>
              <a:buNone/>
            </a:pPr>
            <a:endParaRPr sz="1300" dirty="0">
              <a:solidFill>
                <a:srgbClr val="111111"/>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8" name="Google Shape;178;p32"/>
          <p:cNvPicPr preferRelativeResize="0"/>
          <p:nvPr/>
        </p:nvPicPr>
        <p:blipFill>
          <a:blip r:embed="rId3">
            <a:alphaModFix/>
          </a:blip>
          <a:stretch>
            <a:fillRect/>
          </a:stretch>
        </p:blipFill>
        <p:spPr>
          <a:xfrm>
            <a:off x="778476" y="3637304"/>
            <a:ext cx="2497350" cy="494175"/>
          </a:xfrm>
          <a:prstGeom prst="rect">
            <a:avLst/>
          </a:prstGeom>
          <a:noFill/>
          <a:ln>
            <a:noFill/>
          </a:ln>
        </p:spPr>
      </p:pic>
      <p:sp>
        <p:nvSpPr>
          <p:cNvPr id="179" name="Google Shape;179;p32"/>
          <p:cNvSpPr txBox="1"/>
          <p:nvPr/>
        </p:nvSpPr>
        <p:spPr>
          <a:xfrm>
            <a:off x="895865" y="1545500"/>
            <a:ext cx="7809470" cy="1846629"/>
          </a:xfrm>
          <a:prstGeom prst="rect">
            <a:avLst/>
          </a:prstGeom>
          <a:noFill/>
          <a:ln>
            <a:noFill/>
          </a:ln>
        </p:spPr>
        <p:txBody>
          <a:bodyPr spcFirstLastPara="1" wrap="square" lIns="91425" tIns="91425" rIns="91425" bIns="91425" anchor="t" anchorCtr="0">
            <a:spAutoFit/>
          </a:bodyPr>
          <a:lstStyle/>
          <a:p>
            <a:pPr marL="0" lvl="0" indent="0" rtl="0">
              <a:lnSpc>
                <a:spcPct val="150000"/>
              </a:lnSpc>
              <a:spcBef>
                <a:spcPts val="0"/>
              </a:spcBef>
              <a:spcAft>
                <a:spcPts val="0"/>
              </a:spcAft>
              <a:buClr>
                <a:schemeClr val="dk1"/>
              </a:buClr>
              <a:buFont typeface="Arial"/>
              <a:buNone/>
            </a:pPr>
            <a:r>
              <a:rPr lang="tr" dirty="0">
                <a:solidFill>
                  <a:srgbClr val="111111"/>
                </a:solidFill>
              </a:rPr>
              <a:t>Verileri modele sokmadan önce normalizasyon ve standardizasyon yaptık.</a:t>
            </a:r>
            <a:endParaRPr dirty="0">
              <a:solidFill>
                <a:srgbClr val="111111"/>
              </a:solidFill>
            </a:endParaRPr>
          </a:p>
          <a:p>
            <a:pPr marL="0" lvl="0" indent="0" rtl="0">
              <a:lnSpc>
                <a:spcPct val="150000"/>
              </a:lnSpc>
              <a:spcBef>
                <a:spcPts val="0"/>
              </a:spcBef>
              <a:spcAft>
                <a:spcPts val="0"/>
              </a:spcAft>
              <a:buClr>
                <a:schemeClr val="dk1"/>
              </a:buClr>
              <a:buFont typeface="Arial"/>
              <a:buNone/>
            </a:pPr>
            <a:r>
              <a:rPr lang="tr" b="1" dirty="0">
                <a:solidFill>
                  <a:srgbClr val="111111"/>
                </a:solidFill>
              </a:rPr>
              <a:t>Standardizasyon </a:t>
            </a:r>
            <a:r>
              <a:rPr lang="tr" dirty="0">
                <a:solidFill>
                  <a:srgbClr val="111111"/>
                </a:solidFill>
              </a:rPr>
              <a:t>ile</a:t>
            </a:r>
            <a:r>
              <a:rPr lang="tr" b="1" dirty="0">
                <a:solidFill>
                  <a:srgbClr val="111111"/>
                </a:solidFill>
              </a:rPr>
              <a:t> </a:t>
            </a:r>
            <a:r>
              <a:rPr lang="tr" dirty="0">
                <a:solidFill>
                  <a:srgbClr val="111111"/>
                </a:solidFill>
              </a:rPr>
              <a:t>elimizdeki değerden  ortalama değeri çıkartıyoruz, sonrasında varyans değerine bölüyoruz.</a:t>
            </a:r>
            <a:endParaRPr dirty="0">
              <a:solidFill>
                <a:srgbClr val="111111"/>
              </a:solidFill>
            </a:endParaRPr>
          </a:p>
          <a:p>
            <a:pPr marL="0" lvl="0" indent="0" rtl="0">
              <a:lnSpc>
                <a:spcPct val="150000"/>
              </a:lnSpc>
              <a:spcBef>
                <a:spcPts val="0"/>
              </a:spcBef>
              <a:spcAft>
                <a:spcPts val="0"/>
              </a:spcAft>
              <a:buClr>
                <a:schemeClr val="dk1"/>
              </a:buClr>
              <a:buFont typeface="Arial"/>
              <a:buNone/>
            </a:pPr>
            <a:r>
              <a:rPr lang="tr" dirty="0">
                <a:solidFill>
                  <a:srgbClr val="111111"/>
                </a:solidFill>
              </a:rPr>
              <a:t>Modelimizi kurduk ardından train ve test olarak ayırdık.</a:t>
            </a:r>
            <a:endParaRPr dirty="0">
              <a:solidFill>
                <a:srgbClr val="111111"/>
              </a:solidFill>
            </a:endParaRPr>
          </a:p>
        </p:txBody>
      </p:sp>
      <p:sp>
        <p:nvSpPr>
          <p:cNvPr id="180" name="Google Shape;180;p32"/>
          <p:cNvSpPr txBox="1"/>
          <p:nvPr/>
        </p:nvSpPr>
        <p:spPr>
          <a:xfrm>
            <a:off x="3764605" y="3684292"/>
            <a:ext cx="35154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dirty="0"/>
              <a:t>Tensorflow import ettik.</a:t>
            </a:r>
            <a:endParaRPr dirty="0"/>
          </a:p>
        </p:txBody>
      </p:sp>
      <p:pic>
        <p:nvPicPr>
          <p:cNvPr id="3" name="Resim 2">
            <a:extLst>
              <a:ext uri="{FF2B5EF4-FFF2-40B4-BE49-F238E27FC236}">
                <a16:creationId xmlns:a16="http://schemas.microsoft.com/office/drawing/2014/main" id="{12F9C142-953C-4429-8D67-DE7C9F388593}"/>
              </a:ext>
            </a:extLst>
          </p:cNvPr>
          <p:cNvPicPr>
            <a:picLocks noChangeAspect="1"/>
          </p:cNvPicPr>
          <p:nvPr/>
        </p:nvPicPr>
        <p:blipFill rotWithShape="1">
          <a:blip r:embed="rId4"/>
          <a:srcRect r="41351"/>
          <a:stretch/>
        </p:blipFill>
        <p:spPr>
          <a:xfrm>
            <a:off x="895865" y="235616"/>
            <a:ext cx="5362832" cy="130988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3"/>
          <p:cNvPicPr preferRelativeResize="0"/>
          <p:nvPr/>
        </p:nvPicPr>
        <p:blipFill>
          <a:blip r:embed="rId3">
            <a:alphaModFix/>
          </a:blip>
          <a:stretch>
            <a:fillRect/>
          </a:stretch>
        </p:blipFill>
        <p:spPr>
          <a:xfrm>
            <a:off x="1864875" y="267055"/>
            <a:ext cx="5414250" cy="920525"/>
          </a:xfrm>
          <a:prstGeom prst="rect">
            <a:avLst/>
          </a:prstGeom>
          <a:noFill/>
          <a:ln>
            <a:noFill/>
          </a:ln>
        </p:spPr>
      </p:pic>
      <p:pic>
        <p:nvPicPr>
          <p:cNvPr id="186" name="Google Shape;186;p33"/>
          <p:cNvPicPr preferRelativeResize="0"/>
          <p:nvPr/>
        </p:nvPicPr>
        <p:blipFill>
          <a:blip r:embed="rId4">
            <a:alphaModFix/>
          </a:blip>
          <a:stretch>
            <a:fillRect/>
          </a:stretch>
        </p:blipFill>
        <p:spPr>
          <a:xfrm>
            <a:off x="1103900" y="2653256"/>
            <a:ext cx="6936200" cy="439000"/>
          </a:xfrm>
          <a:prstGeom prst="rect">
            <a:avLst/>
          </a:prstGeom>
          <a:noFill/>
          <a:ln>
            <a:noFill/>
          </a:ln>
        </p:spPr>
      </p:pic>
      <p:sp>
        <p:nvSpPr>
          <p:cNvPr id="187" name="Google Shape;187;p33"/>
          <p:cNvSpPr txBox="1"/>
          <p:nvPr/>
        </p:nvSpPr>
        <p:spPr>
          <a:xfrm>
            <a:off x="1031042" y="1175959"/>
            <a:ext cx="7483121" cy="1477297"/>
          </a:xfrm>
          <a:prstGeom prst="rect">
            <a:avLst/>
          </a:prstGeom>
          <a:noFill/>
          <a:ln>
            <a:noFill/>
          </a:ln>
        </p:spPr>
        <p:txBody>
          <a:bodyPr spcFirstLastPara="1" wrap="square" lIns="91425" tIns="91425" rIns="91425" bIns="91425" anchor="t" anchorCtr="0">
            <a:spAutoFit/>
          </a:bodyPr>
          <a:lstStyle/>
          <a:p>
            <a:pPr marL="0" lvl="0" indent="0" rtl="0">
              <a:lnSpc>
                <a:spcPct val="150000"/>
              </a:lnSpc>
              <a:spcBef>
                <a:spcPts val="0"/>
              </a:spcBef>
              <a:spcAft>
                <a:spcPts val="0"/>
              </a:spcAft>
              <a:buClr>
                <a:schemeClr val="dk1"/>
              </a:buClr>
              <a:buFont typeface="Arial"/>
              <a:buNone/>
            </a:pPr>
            <a:r>
              <a:rPr lang="tr" sz="1400" dirty="0">
                <a:solidFill>
                  <a:srgbClr val="111111"/>
                </a:solidFill>
              </a:rPr>
              <a:t>Modele katmanlar ekliyoruz. </a:t>
            </a:r>
            <a:r>
              <a:rPr lang="tr-TR" sz="1400" dirty="0">
                <a:solidFill>
                  <a:srgbClr val="111111"/>
                </a:solidFill>
              </a:rPr>
              <a:t>U</a:t>
            </a:r>
            <a:r>
              <a:rPr lang="tr" sz="1400" dirty="0">
                <a:solidFill>
                  <a:srgbClr val="111111"/>
                </a:solidFill>
              </a:rPr>
              <a:t>nits çıktı uzayının boyutunu belirler. Model ‘relu’ aktivasyon fonksiyonunu kullanıyor. </a:t>
            </a:r>
            <a:r>
              <a:rPr lang="tr-TR" sz="1400" dirty="0">
                <a:solidFill>
                  <a:srgbClr val="111111"/>
                </a:solidFill>
              </a:rPr>
              <a:t>Aktivasyon fonksiyonu kullanılmayan bir sinir ağı sınırlı öğrenme gücüne sahip bir doğrusal bağlanım (</a:t>
            </a:r>
            <a:r>
              <a:rPr lang="tr-TR" sz="1400" dirty="0" err="1">
                <a:solidFill>
                  <a:srgbClr val="111111"/>
                </a:solidFill>
              </a:rPr>
              <a:t>linear</a:t>
            </a:r>
            <a:r>
              <a:rPr lang="tr-TR" sz="1400" dirty="0">
                <a:solidFill>
                  <a:srgbClr val="111111"/>
                </a:solidFill>
              </a:rPr>
              <a:t> </a:t>
            </a:r>
            <a:r>
              <a:rPr lang="tr-TR" sz="1400" dirty="0" err="1">
                <a:solidFill>
                  <a:srgbClr val="111111"/>
                </a:solidFill>
              </a:rPr>
              <a:t>regression</a:t>
            </a:r>
            <a:r>
              <a:rPr lang="tr-TR" sz="1400" dirty="0">
                <a:solidFill>
                  <a:srgbClr val="111111"/>
                </a:solidFill>
              </a:rPr>
              <a:t>) gibi davranacaktır. Ama biz sinir ağımızın doğrusal olmayan durumları da öğrenmesini istiyoruz.</a:t>
            </a:r>
            <a:endParaRPr sz="1400" dirty="0">
              <a:solidFill>
                <a:srgbClr val="111111"/>
              </a:solidFill>
            </a:endParaRPr>
          </a:p>
        </p:txBody>
      </p:sp>
      <p:sp>
        <p:nvSpPr>
          <p:cNvPr id="3" name="Metin kutusu 2">
            <a:extLst>
              <a:ext uri="{FF2B5EF4-FFF2-40B4-BE49-F238E27FC236}">
                <a16:creationId xmlns:a16="http://schemas.microsoft.com/office/drawing/2014/main" id="{2BD9B207-67D8-4BF5-B4E3-DE295F9B37B9}"/>
              </a:ext>
            </a:extLst>
          </p:cNvPr>
          <p:cNvSpPr txBox="1"/>
          <p:nvPr/>
        </p:nvSpPr>
        <p:spPr>
          <a:xfrm>
            <a:off x="1031043" y="3120923"/>
            <a:ext cx="7483120" cy="1674754"/>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tr-TR" altLang="tr-TR" sz="1400" b="0" i="0" u="none" strike="noStrike" cap="none" normalizeH="0" baseline="0" dirty="0">
                <a:ln>
                  <a:noFill/>
                </a:ln>
                <a:effectLst/>
                <a:latin typeface="+mj-lt"/>
              </a:rPr>
              <a:t>Oluşturduğumuz modeli derlememiz gerekiyor. Bu noktada </a:t>
            </a:r>
            <a:r>
              <a:rPr kumimoji="0" lang="tr-TR" altLang="tr-TR" sz="1400" b="0" i="0" u="none" strike="noStrike" cap="none" normalizeH="0" baseline="0" dirty="0" err="1">
                <a:ln>
                  <a:noFill/>
                </a:ln>
                <a:effectLst/>
                <a:latin typeface="+mj-lt"/>
              </a:rPr>
              <a:t>eniyilenecek</a:t>
            </a:r>
            <a:r>
              <a:rPr kumimoji="0" lang="tr-TR" altLang="tr-TR" sz="1400" b="0" i="0" u="none" strike="noStrike" cap="none" normalizeH="0" baseline="0" dirty="0">
                <a:ln>
                  <a:noFill/>
                </a:ln>
                <a:effectLst/>
                <a:latin typeface="+mj-lt"/>
              </a:rPr>
              <a:t> amaç fonksiyonu, eniyileme yöntemi ve takip edilecek başarı ölçütlerini belirtiyoruz. İkili sınıflandırma problemlerinde </a:t>
            </a:r>
            <a:r>
              <a:rPr kumimoji="0" lang="tr-TR" altLang="tr-TR" sz="1400" b="0" i="0" u="none" strike="noStrike" cap="none" normalizeH="0" baseline="0" dirty="0" err="1">
                <a:ln>
                  <a:noFill/>
                </a:ln>
                <a:effectLst/>
                <a:latin typeface="+mj-lt"/>
              </a:rPr>
              <a:t>binary_crossentropy</a:t>
            </a:r>
            <a:r>
              <a:rPr kumimoji="0" lang="tr-TR" altLang="tr-TR" sz="1400" b="0" i="0" u="none" strike="noStrike" cap="none" normalizeH="0" baseline="0" dirty="0">
                <a:ln>
                  <a:noFill/>
                </a:ln>
                <a:effectLst/>
                <a:latin typeface="+mj-lt"/>
              </a:rPr>
              <a:t> sıklıkla kullanılan bir amaç fonksiyonu. Eniyileme yöntemi olarak Adam (Uygulaması kolaydır. Hesaplama açısından verimli. Küçük hafıza gereksinimleri.) ve takip edilecek ölçüt olarak </a:t>
            </a:r>
            <a:r>
              <a:rPr kumimoji="0" lang="tr-TR" altLang="tr-TR" sz="1400" b="0" i="0" u="none" strike="noStrike" cap="none" normalizeH="0" baseline="0" dirty="0" err="1">
                <a:ln>
                  <a:noFill/>
                </a:ln>
                <a:effectLst/>
                <a:latin typeface="+mj-lt"/>
              </a:rPr>
              <a:t>accuracy</a:t>
            </a:r>
            <a:r>
              <a:rPr kumimoji="0" lang="tr-TR" altLang="tr-TR" sz="1400" b="0" i="0" u="none" strike="noStrike" cap="none" normalizeH="0" baseline="0" dirty="0">
                <a:ln>
                  <a:noFill/>
                </a:ln>
                <a:effectLst/>
                <a:latin typeface="+mj-lt"/>
              </a:rPr>
              <a:t> değerini kullandık. </a:t>
            </a:r>
          </a:p>
        </p:txBody>
      </p:sp>
      <p:sp>
        <p:nvSpPr>
          <p:cNvPr id="4" name="Rectangle 2">
            <a:extLst>
              <a:ext uri="{FF2B5EF4-FFF2-40B4-BE49-F238E27FC236}">
                <a16:creationId xmlns:a16="http://schemas.microsoft.com/office/drawing/2014/main" id="{045DA256-5599-4C47-8CFB-BB6F7C90F3B6}"/>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34"/>
          <p:cNvPicPr preferRelativeResize="0"/>
          <p:nvPr/>
        </p:nvPicPr>
        <p:blipFill>
          <a:blip r:embed="rId3">
            <a:alphaModFix/>
          </a:blip>
          <a:stretch>
            <a:fillRect/>
          </a:stretch>
        </p:blipFill>
        <p:spPr>
          <a:xfrm>
            <a:off x="682809" y="152400"/>
            <a:ext cx="7778381"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5"/>
          <p:cNvPicPr preferRelativeResize="0"/>
          <p:nvPr/>
        </p:nvPicPr>
        <p:blipFill rotWithShape="1">
          <a:blip r:embed="rId3">
            <a:alphaModFix/>
          </a:blip>
          <a:srcRect r="62232"/>
          <a:stretch/>
        </p:blipFill>
        <p:spPr>
          <a:xfrm>
            <a:off x="2212361" y="1345428"/>
            <a:ext cx="4719278" cy="872394"/>
          </a:xfrm>
          <a:prstGeom prst="rect">
            <a:avLst/>
          </a:prstGeom>
          <a:noFill/>
          <a:ln>
            <a:noFill/>
          </a:ln>
        </p:spPr>
      </p:pic>
      <p:sp>
        <p:nvSpPr>
          <p:cNvPr id="200" name="Google Shape;200;p35"/>
          <p:cNvSpPr txBox="1"/>
          <p:nvPr/>
        </p:nvSpPr>
        <p:spPr>
          <a:xfrm>
            <a:off x="1788481" y="2217822"/>
            <a:ext cx="5316491" cy="70785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Font typeface="Arial"/>
              <a:buNone/>
            </a:pPr>
            <a:r>
              <a:rPr lang="tr" sz="1700" dirty="0">
                <a:solidFill>
                  <a:srgbClr val="111111"/>
                </a:solidFill>
              </a:rPr>
              <a:t>Eğittiğimiz modeli tahmin etme işlemi yaptık.</a:t>
            </a:r>
            <a:endParaRPr sz="1700" dirty="0">
              <a:solidFill>
                <a:srgbClr val="111111"/>
              </a:solidFill>
            </a:endParaRPr>
          </a:p>
          <a:p>
            <a:pPr marL="0" lvl="0" indent="0" algn="l" rtl="0">
              <a:spcBef>
                <a:spcPts val="0"/>
              </a:spcBef>
              <a:spcAft>
                <a:spcPts val="0"/>
              </a:spcAft>
              <a:buNone/>
            </a:pPr>
            <a:endParaRPr sz="1700" dirty="0">
              <a:solidFill>
                <a:srgbClr val="11111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36"/>
          <p:cNvPicPr preferRelativeResize="0"/>
          <p:nvPr/>
        </p:nvPicPr>
        <p:blipFill>
          <a:blip r:embed="rId3">
            <a:alphaModFix/>
          </a:blip>
          <a:stretch>
            <a:fillRect/>
          </a:stretch>
        </p:blipFill>
        <p:spPr>
          <a:xfrm>
            <a:off x="764222" y="152399"/>
            <a:ext cx="4660589" cy="4838701"/>
          </a:xfrm>
          <a:prstGeom prst="rect">
            <a:avLst/>
          </a:prstGeom>
          <a:noFill/>
          <a:ln>
            <a:noFill/>
          </a:ln>
        </p:spPr>
      </p:pic>
      <p:sp>
        <p:nvSpPr>
          <p:cNvPr id="206" name="Google Shape;206;p36"/>
          <p:cNvSpPr txBox="1"/>
          <p:nvPr/>
        </p:nvSpPr>
        <p:spPr>
          <a:xfrm>
            <a:off x="5572288" y="922187"/>
            <a:ext cx="3249785" cy="123107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Font typeface="Arial"/>
              <a:buNone/>
            </a:pPr>
            <a:r>
              <a:rPr lang="tr" sz="1700" dirty="0"/>
              <a:t>Hataları görebilmek için tahmin değerlerimiz ile beklenen değerleri yan yana yazdırdık.</a:t>
            </a:r>
            <a:endParaRPr sz="1700" dirty="0"/>
          </a:p>
          <a:p>
            <a:pPr marL="0" lvl="0" indent="0" algn="l" rtl="0">
              <a:spcBef>
                <a:spcPts val="0"/>
              </a:spcBef>
              <a:spcAft>
                <a:spcPts val="0"/>
              </a:spcAft>
              <a:buNone/>
            </a:pPr>
            <a:endParaRPr sz="1700" dirty="0"/>
          </a:p>
        </p:txBody>
      </p:sp>
      <p:sp>
        <p:nvSpPr>
          <p:cNvPr id="2" name="Dikdörtgen 1">
            <a:extLst>
              <a:ext uri="{FF2B5EF4-FFF2-40B4-BE49-F238E27FC236}">
                <a16:creationId xmlns:a16="http://schemas.microsoft.com/office/drawing/2014/main" id="{E0F59763-75D2-4A0B-AEE5-BCACFF6354AA}"/>
              </a:ext>
            </a:extLst>
          </p:cNvPr>
          <p:cNvSpPr/>
          <p:nvPr/>
        </p:nvSpPr>
        <p:spPr>
          <a:xfrm>
            <a:off x="1269332" y="1552074"/>
            <a:ext cx="1756610" cy="15039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Dikdörtgen 2">
            <a:extLst>
              <a:ext uri="{FF2B5EF4-FFF2-40B4-BE49-F238E27FC236}">
                <a16:creationId xmlns:a16="http://schemas.microsoft.com/office/drawing/2014/main" id="{E670F035-8E3C-4F30-83E9-7BBF01720AC9}"/>
              </a:ext>
            </a:extLst>
          </p:cNvPr>
          <p:cNvSpPr/>
          <p:nvPr/>
        </p:nvSpPr>
        <p:spPr>
          <a:xfrm>
            <a:off x="1269332" y="2448426"/>
            <a:ext cx="1756610" cy="1233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4E1E1C6D-7841-47BB-A603-BD0313CB9410}"/>
              </a:ext>
            </a:extLst>
          </p:cNvPr>
          <p:cNvSpPr/>
          <p:nvPr/>
        </p:nvSpPr>
        <p:spPr>
          <a:xfrm>
            <a:off x="1269332" y="2679031"/>
            <a:ext cx="1756610" cy="1714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tr-TR" dirty="0"/>
          </a:p>
        </p:txBody>
      </p:sp>
      <p:sp>
        <p:nvSpPr>
          <p:cNvPr id="7" name="Dikdörtgen 6">
            <a:extLst>
              <a:ext uri="{FF2B5EF4-FFF2-40B4-BE49-F238E27FC236}">
                <a16:creationId xmlns:a16="http://schemas.microsoft.com/office/drawing/2014/main" id="{2DDC6E19-166C-40F6-B573-D3F453E2696F}"/>
              </a:ext>
            </a:extLst>
          </p:cNvPr>
          <p:cNvSpPr/>
          <p:nvPr/>
        </p:nvSpPr>
        <p:spPr>
          <a:xfrm>
            <a:off x="1269332" y="3663615"/>
            <a:ext cx="1756610" cy="1714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Dikdörtgen 7">
            <a:extLst>
              <a:ext uri="{FF2B5EF4-FFF2-40B4-BE49-F238E27FC236}">
                <a16:creationId xmlns:a16="http://schemas.microsoft.com/office/drawing/2014/main" id="{8F7618E8-A354-404B-993D-927C42C8DB64}"/>
              </a:ext>
            </a:extLst>
          </p:cNvPr>
          <p:cNvSpPr/>
          <p:nvPr/>
        </p:nvSpPr>
        <p:spPr>
          <a:xfrm>
            <a:off x="1269332" y="3808995"/>
            <a:ext cx="1756610" cy="1714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Dikdörtgen 8">
            <a:extLst>
              <a:ext uri="{FF2B5EF4-FFF2-40B4-BE49-F238E27FC236}">
                <a16:creationId xmlns:a16="http://schemas.microsoft.com/office/drawing/2014/main" id="{7E78AC86-A2FE-448C-BECC-0EB006F6423E}"/>
              </a:ext>
            </a:extLst>
          </p:cNvPr>
          <p:cNvSpPr/>
          <p:nvPr/>
        </p:nvSpPr>
        <p:spPr>
          <a:xfrm>
            <a:off x="1269332" y="4708357"/>
            <a:ext cx="1756610" cy="1714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2" name="Google Shape;212;p37"/>
          <p:cNvPicPr preferRelativeResize="0"/>
          <p:nvPr/>
        </p:nvPicPr>
        <p:blipFill>
          <a:blip r:embed="rId3">
            <a:alphaModFix/>
          </a:blip>
          <a:stretch>
            <a:fillRect/>
          </a:stretch>
        </p:blipFill>
        <p:spPr>
          <a:xfrm>
            <a:off x="1871225" y="507820"/>
            <a:ext cx="5249150" cy="721625"/>
          </a:xfrm>
          <a:prstGeom prst="rect">
            <a:avLst/>
          </a:prstGeom>
          <a:noFill/>
          <a:ln>
            <a:noFill/>
          </a:ln>
        </p:spPr>
      </p:pic>
      <p:sp>
        <p:nvSpPr>
          <p:cNvPr id="213" name="Google Shape;213;p37"/>
          <p:cNvSpPr txBox="1"/>
          <p:nvPr/>
        </p:nvSpPr>
        <p:spPr>
          <a:xfrm>
            <a:off x="2069627" y="1401748"/>
            <a:ext cx="4852346" cy="96946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Font typeface="Arial"/>
              <a:buNone/>
            </a:pPr>
            <a:r>
              <a:rPr lang="tr" sz="1700" dirty="0"/>
              <a:t>Kurulan modelin hata matrisini ve </a:t>
            </a:r>
            <a:r>
              <a:rPr lang="tr" sz="1700" dirty="0">
                <a:solidFill>
                  <a:schemeClr val="dk1"/>
                </a:solidFill>
              </a:rPr>
              <a:t>accuracy</a:t>
            </a:r>
            <a:r>
              <a:rPr lang="tr" sz="1700" dirty="0"/>
              <a:t> skorunu elde etmek için işlem yaptık.</a:t>
            </a:r>
            <a:endParaRPr sz="1700" dirty="0"/>
          </a:p>
          <a:p>
            <a:pPr marL="0" lvl="0" indent="0" algn="l" rtl="0">
              <a:spcBef>
                <a:spcPts val="0"/>
              </a:spcBef>
              <a:spcAft>
                <a:spcPts val="0"/>
              </a:spcAft>
              <a:buNone/>
            </a:pPr>
            <a:endParaRPr sz="1700" dirty="0"/>
          </a:p>
        </p:txBody>
      </p:sp>
      <p:pic>
        <p:nvPicPr>
          <p:cNvPr id="4" name="Google Shape;218;p38">
            <a:extLst>
              <a:ext uri="{FF2B5EF4-FFF2-40B4-BE49-F238E27FC236}">
                <a16:creationId xmlns:a16="http://schemas.microsoft.com/office/drawing/2014/main" id="{D482B47F-C198-4E50-BA95-5EDFC42FA5C2}"/>
              </a:ext>
            </a:extLst>
          </p:cNvPr>
          <p:cNvPicPr preferRelativeResize="0"/>
          <p:nvPr/>
        </p:nvPicPr>
        <p:blipFill>
          <a:blip r:embed="rId4">
            <a:alphaModFix/>
          </a:blip>
          <a:stretch>
            <a:fillRect/>
          </a:stretch>
        </p:blipFill>
        <p:spPr>
          <a:xfrm>
            <a:off x="2069627" y="2371214"/>
            <a:ext cx="4554765" cy="1325425"/>
          </a:xfrm>
          <a:prstGeom prst="rect">
            <a:avLst/>
          </a:prstGeom>
          <a:noFill/>
          <a:ln>
            <a:noFill/>
          </a:ln>
        </p:spPr>
      </p:pic>
      <p:sp>
        <p:nvSpPr>
          <p:cNvPr id="5" name="Google Shape;219;p38">
            <a:extLst>
              <a:ext uri="{FF2B5EF4-FFF2-40B4-BE49-F238E27FC236}">
                <a16:creationId xmlns:a16="http://schemas.microsoft.com/office/drawing/2014/main" id="{153EA44F-1774-417C-8172-C569D9A89DF6}"/>
              </a:ext>
            </a:extLst>
          </p:cNvPr>
          <p:cNvSpPr txBox="1"/>
          <p:nvPr/>
        </p:nvSpPr>
        <p:spPr>
          <a:xfrm>
            <a:off x="1656040" y="3870630"/>
            <a:ext cx="5201960" cy="70785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Font typeface="Arial"/>
              <a:buNone/>
            </a:pPr>
            <a:r>
              <a:rPr lang="tr" sz="1700" dirty="0"/>
              <a:t>Hata matrisi ve accuracy skorumuzu gözlemledik.</a:t>
            </a:r>
            <a:endParaRPr sz="1700" dirty="0"/>
          </a:p>
          <a:p>
            <a:pPr marL="0" lvl="0" indent="0" algn="l" rtl="0">
              <a:spcBef>
                <a:spcPts val="0"/>
              </a:spcBef>
              <a:spcAft>
                <a:spcPts val="0"/>
              </a:spcAft>
              <a:buNone/>
            </a:pPr>
            <a:endParaRPr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body" idx="1"/>
          </p:nvPr>
        </p:nvSpPr>
        <p:spPr>
          <a:xfrm>
            <a:off x="756543" y="1226469"/>
            <a:ext cx="8078538" cy="3416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endParaRPr dirty="0"/>
          </a:p>
          <a:p>
            <a:pPr marL="0" lvl="0" indent="0" algn="l" rtl="0">
              <a:lnSpc>
                <a:spcPct val="150000"/>
              </a:lnSpc>
              <a:spcBef>
                <a:spcPts val="1200"/>
              </a:spcBef>
              <a:spcAft>
                <a:spcPts val="0"/>
              </a:spcAft>
              <a:buNone/>
            </a:pPr>
            <a:r>
              <a:rPr lang="tr" dirty="0"/>
              <a:t>Diyabet, insülin eksikliği ya da insülin etkisindeki defektler nedeniyle organizmanın karbonhidrat, yağ ve proteinlerden yeterince yararlanamadığı, sürekli tıbbi bakım gerektiren, kronik, geniş spektrumlu bir metabolizma hastalığıdır.</a:t>
            </a:r>
            <a:endParaRPr dirty="0"/>
          </a:p>
          <a:p>
            <a:pPr marL="0" lvl="0" indent="0" algn="l" rtl="0">
              <a:lnSpc>
                <a:spcPct val="150000"/>
              </a:lnSpc>
              <a:spcBef>
                <a:spcPts val="1200"/>
              </a:spcBef>
              <a:spcAft>
                <a:spcPts val="1200"/>
              </a:spcAft>
              <a:buNone/>
            </a:pPr>
            <a:r>
              <a:rPr lang="tr" dirty="0"/>
              <a:t>Projemizde elimizdeki verilerle bir kişinin diyabet hastası olup olmadığını belirlemeyi amaçlıyoruz.</a:t>
            </a:r>
            <a:endParaRPr dirty="0"/>
          </a:p>
        </p:txBody>
      </p:sp>
      <p:sp>
        <p:nvSpPr>
          <p:cNvPr id="3" name="Başlık 2">
            <a:extLst>
              <a:ext uri="{FF2B5EF4-FFF2-40B4-BE49-F238E27FC236}">
                <a16:creationId xmlns:a16="http://schemas.microsoft.com/office/drawing/2014/main" id="{A9FDC33C-8F88-44C5-B0CD-0C6831470D59}"/>
              </a:ext>
            </a:extLst>
          </p:cNvPr>
          <p:cNvSpPr>
            <a:spLocks noGrp="1"/>
          </p:cNvSpPr>
          <p:nvPr>
            <p:ph type="title"/>
          </p:nvPr>
        </p:nvSpPr>
        <p:spPr>
          <a:xfrm>
            <a:off x="756543" y="500631"/>
            <a:ext cx="6768722" cy="572700"/>
          </a:xfrm>
        </p:spPr>
        <p:txBody>
          <a:bodyPr>
            <a:normAutofit fontScale="90000"/>
          </a:bodyPr>
          <a:lstStyle/>
          <a:p>
            <a:r>
              <a:rPr lang="tr-TR" dirty="0"/>
              <a:t>Diyabet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623400" y="389420"/>
            <a:ext cx="7550595"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dirty="0"/>
              <a:t>Kullanılan veri seti</a:t>
            </a:r>
            <a:endParaRPr dirty="0"/>
          </a:p>
        </p:txBody>
      </p:sp>
      <p:sp>
        <p:nvSpPr>
          <p:cNvPr id="73" name="Google Shape;73;p16"/>
          <p:cNvSpPr txBox="1">
            <a:spLocks noGrp="1"/>
          </p:cNvSpPr>
          <p:nvPr>
            <p:ph type="body" idx="1"/>
          </p:nvPr>
        </p:nvSpPr>
        <p:spPr>
          <a:xfrm>
            <a:off x="623400" y="1030082"/>
            <a:ext cx="8520600" cy="3930000"/>
          </a:xfrm>
          <a:prstGeom prst="rect">
            <a:avLst/>
          </a:prstGeom>
        </p:spPr>
        <p:txBody>
          <a:bodyPr spcFirstLastPara="1" wrap="square" lIns="91425" tIns="91425" rIns="91425" bIns="91425" anchor="t" anchorCtr="0">
            <a:normAutofit fontScale="25000" lnSpcReduction="20000"/>
          </a:bodyPr>
          <a:lstStyle/>
          <a:p>
            <a:pPr marL="0" lvl="0" indent="0" algn="l" rtl="0">
              <a:lnSpc>
                <a:spcPct val="170000"/>
              </a:lnSpc>
              <a:spcBef>
                <a:spcPts val="0"/>
              </a:spcBef>
              <a:spcAft>
                <a:spcPts val="0"/>
              </a:spcAft>
              <a:buNone/>
            </a:pPr>
            <a:r>
              <a:rPr lang="tr" sz="4200" b="1" dirty="0">
                <a:solidFill>
                  <a:schemeClr val="dk1"/>
                </a:solidFill>
              </a:rPr>
              <a:t>Pregnancies: </a:t>
            </a:r>
            <a:r>
              <a:rPr lang="tr" sz="4200" dirty="0">
                <a:solidFill>
                  <a:schemeClr val="dk1"/>
                </a:solidFill>
              </a:rPr>
              <a:t>Hamile kalma sayısı</a:t>
            </a:r>
            <a:endParaRPr sz="4200" dirty="0">
              <a:solidFill>
                <a:schemeClr val="dk1"/>
              </a:solidFill>
            </a:endParaRPr>
          </a:p>
          <a:p>
            <a:pPr marL="0" lvl="0" indent="0" algn="l" rtl="0">
              <a:lnSpc>
                <a:spcPct val="170000"/>
              </a:lnSpc>
              <a:spcBef>
                <a:spcPts val="1200"/>
              </a:spcBef>
              <a:spcAft>
                <a:spcPts val="0"/>
              </a:spcAft>
              <a:buNone/>
            </a:pPr>
            <a:r>
              <a:rPr lang="tr" sz="4200" b="1" dirty="0">
                <a:solidFill>
                  <a:schemeClr val="dk1"/>
                </a:solidFill>
              </a:rPr>
              <a:t>Glucose:</a:t>
            </a:r>
            <a:r>
              <a:rPr lang="tr" sz="4200" dirty="0">
                <a:solidFill>
                  <a:schemeClr val="dk1"/>
                </a:solidFill>
              </a:rPr>
              <a:t> Oral glikoz tolerans testinde 2 saatlik plazma glikoz konsantrasyonu</a:t>
            </a:r>
            <a:endParaRPr sz="4200" dirty="0">
              <a:solidFill>
                <a:schemeClr val="dk1"/>
              </a:solidFill>
            </a:endParaRPr>
          </a:p>
          <a:p>
            <a:pPr marL="0" lvl="0" indent="0" algn="l" rtl="0">
              <a:lnSpc>
                <a:spcPct val="170000"/>
              </a:lnSpc>
              <a:spcBef>
                <a:spcPts val="1200"/>
              </a:spcBef>
              <a:spcAft>
                <a:spcPts val="0"/>
              </a:spcAft>
              <a:buNone/>
            </a:pPr>
            <a:r>
              <a:rPr lang="tr" sz="4200" b="1" dirty="0">
                <a:solidFill>
                  <a:schemeClr val="dk1"/>
                </a:solidFill>
              </a:rPr>
              <a:t>BloodPressure:</a:t>
            </a:r>
            <a:r>
              <a:rPr lang="tr" sz="4200" dirty="0">
                <a:solidFill>
                  <a:schemeClr val="dk1"/>
                </a:solidFill>
              </a:rPr>
              <a:t> Diyastolik kan basıncı (mm Hg)</a:t>
            </a:r>
            <a:endParaRPr sz="4200" dirty="0">
              <a:solidFill>
                <a:schemeClr val="dk1"/>
              </a:solidFill>
            </a:endParaRPr>
          </a:p>
          <a:p>
            <a:pPr marL="0" lvl="0" indent="0" algn="l" rtl="0">
              <a:lnSpc>
                <a:spcPct val="170000"/>
              </a:lnSpc>
              <a:spcBef>
                <a:spcPts val="1200"/>
              </a:spcBef>
              <a:spcAft>
                <a:spcPts val="0"/>
              </a:spcAft>
              <a:buNone/>
            </a:pPr>
            <a:r>
              <a:rPr lang="tr" sz="4200" b="1" dirty="0">
                <a:solidFill>
                  <a:schemeClr val="dk1"/>
                </a:solidFill>
              </a:rPr>
              <a:t>SkinThickness:</a:t>
            </a:r>
            <a:r>
              <a:rPr lang="tr" sz="4200" dirty="0">
                <a:solidFill>
                  <a:schemeClr val="dk1"/>
                </a:solidFill>
              </a:rPr>
              <a:t> Triceps cilt kıvrımı kalınlığı (mm)</a:t>
            </a:r>
            <a:endParaRPr sz="4200" dirty="0">
              <a:solidFill>
                <a:schemeClr val="dk1"/>
              </a:solidFill>
            </a:endParaRPr>
          </a:p>
          <a:p>
            <a:pPr marL="0" lvl="0" indent="0" algn="l" rtl="0">
              <a:lnSpc>
                <a:spcPct val="170000"/>
              </a:lnSpc>
              <a:spcBef>
                <a:spcPts val="1200"/>
              </a:spcBef>
              <a:spcAft>
                <a:spcPts val="0"/>
              </a:spcAft>
              <a:buNone/>
            </a:pPr>
            <a:r>
              <a:rPr lang="tr" sz="4200" b="1" dirty="0">
                <a:solidFill>
                  <a:schemeClr val="dk1"/>
                </a:solidFill>
              </a:rPr>
              <a:t>Insulin:</a:t>
            </a:r>
            <a:r>
              <a:rPr lang="tr" sz="4200" dirty="0">
                <a:solidFill>
                  <a:schemeClr val="dk1"/>
                </a:solidFill>
              </a:rPr>
              <a:t> 2 saatlik serum insülini (mu U / ml)</a:t>
            </a:r>
            <a:endParaRPr sz="4200" dirty="0">
              <a:solidFill>
                <a:schemeClr val="dk1"/>
              </a:solidFill>
            </a:endParaRPr>
          </a:p>
          <a:p>
            <a:pPr marL="0" lvl="0" indent="0" algn="l" rtl="0">
              <a:lnSpc>
                <a:spcPct val="170000"/>
              </a:lnSpc>
              <a:spcBef>
                <a:spcPts val="1200"/>
              </a:spcBef>
              <a:spcAft>
                <a:spcPts val="0"/>
              </a:spcAft>
              <a:buNone/>
            </a:pPr>
            <a:r>
              <a:rPr lang="tr" sz="4200" b="1" dirty="0">
                <a:solidFill>
                  <a:schemeClr val="dk1"/>
                </a:solidFill>
              </a:rPr>
              <a:t>BMI:</a:t>
            </a:r>
            <a:r>
              <a:rPr lang="tr" sz="4200" dirty="0">
                <a:solidFill>
                  <a:schemeClr val="dk1"/>
                </a:solidFill>
              </a:rPr>
              <a:t> Vücut kitle indeksi (kg cinsinden ağırlık / (m cinsinden yükseklik) ^ 2)</a:t>
            </a:r>
            <a:endParaRPr sz="4200" dirty="0">
              <a:solidFill>
                <a:schemeClr val="dk1"/>
              </a:solidFill>
            </a:endParaRPr>
          </a:p>
          <a:p>
            <a:pPr marL="0" lvl="0" indent="0" algn="l" rtl="0">
              <a:lnSpc>
                <a:spcPct val="170000"/>
              </a:lnSpc>
              <a:spcBef>
                <a:spcPts val="1200"/>
              </a:spcBef>
              <a:spcAft>
                <a:spcPts val="0"/>
              </a:spcAft>
              <a:buNone/>
            </a:pPr>
            <a:r>
              <a:rPr lang="tr" sz="4200" b="1" dirty="0">
                <a:solidFill>
                  <a:schemeClr val="dk1"/>
                </a:solidFill>
              </a:rPr>
              <a:t>DiabetesPedigreeFunction:</a:t>
            </a:r>
            <a:r>
              <a:rPr lang="tr" sz="4200" dirty="0">
                <a:solidFill>
                  <a:schemeClr val="dk1"/>
                </a:solidFill>
              </a:rPr>
              <a:t> Diyabet soyağacı fonksiyonu</a:t>
            </a:r>
            <a:endParaRPr sz="4200" dirty="0">
              <a:solidFill>
                <a:schemeClr val="dk1"/>
              </a:solidFill>
            </a:endParaRPr>
          </a:p>
          <a:p>
            <a:pPr marL="0" lvl="0" indent="0" algn="l" rtl="0">
              <a:lnSpc>
                <a:spcPct val="170000"/>
              </a:lnSpc>
              <a:spcBef>
                <a:spcPts val="1200"/>
              </a:spcBef>
              <a:spcAft>
                <a:spcPts val="0"/>
              </a:spcAft>
              <a:buNone/>
            </a:pPr>
            <a:r>
              <a:rPr lang="tr" sz="4200" b="1" dirty="0">
                <a:solidFill>
                  <a:schemeClr val="dk1"/>
                </a:solidFill>
              </a:rPr>
              <a:t>Age:</a:t>
            </a:r>
            <a:r>
              <a:rPr lang="tr" sz="4200" dirty="0">
                <a:solidFill>
                  <a:schemeClr val="dk1"/>
                </a:solidFill>
              </a:rPr>
              <a:t> Yaş(Yıl)</a:t>
            </a:r>
            <a:endParaRPr sz="4200" dirty="0">
              <a:solidFill>
                <a:schemeClr val="dk1"/>
              </a:solidFill>
            </a:endParaRPr>
          </a:p>
          <a:p>
            <a:pPr marL="0" lvl="0" indent="0" algn="l" rtl="0">
              <a:lnSpc>
                <a:spcPct val="170000"/>
              </a:lnSpc>
              <a:spcBef>
                <a:spcPts val="1200"/>
              </a:spcBef>
              <a:spcAft>
                <a:spcPts val="0"/>
              </a:spcAft>
              <a:buNone/>
            </a:pPr>
            <a:r>
              <a:rPr lang="tr" sz="4200" b="1" dirty="0">
                <a:solidFill>
                  <a:schemeClr val="dk1"/>
                </a:solidFill>
              </a:rPr>
              <a:t>Outcome:</a:t>
            </a:r>
            <a:r>
              <a:rPr lang="tr" sz="4200" dirty="0">
                <a:solidFill>
                  <a:schemeClr val="dk1"/>
                </a:solidFill>
              </a:rPr>
              <a:t> Sınıf değişkeni (0 veya 1)</a:t>
            </a:r>
            <a:endParaRPr sz="4200"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836863" y="379029"/>
            <a:ext cx="7300062"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dirty="0"/>
              <a:t>Uygulama</a:t>
            </a:r>
            <a:endParaRPr dirty="0"/>
          </a:p>
        </p:txBody>
      </p:sp>
      <p:sp>
        <p:nvSpPr>
          <p:cNvPr id="79" name="Google Shape;79;p17"/>
          <p:cNvSpPr txBox="1">
            <a:spLocks noGrp="1"/>
          </p:cNvSpPr>
          <p:nvPr>
            <p:ph type="body" idx="1"/>
          </p:nvPr>
        </p:nvSpPr>
        <p:spPr>
          <a:xfrm>
            <a:off x="768900" y="1152475"/>
            <a:ext cx="7466878" cy="49715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dirty="0"/>
              <a:t>Projeye ilk olarak gerekli kütüphaneleri import ederek başladık.</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80" name="Google Shape;80;p17"/>
          <p:cNvPicPr preferRelativeResize="0"/>
          <p:nvPr/>
        </p:nvPicPr>
        <p:blipFill rotWithShape="1">
          <a:blip r:embed="rId3">
            <a:alphaModFix/>
          </a:blip>
          <a:srcRect r="45438"/>
          <a:stretch/>
        </p:blipFill>
        <p:spPr>
          <a:xfrm>
            <a:off x="1846924" y="1752026"/>
            <a:ext cx="5450152" cy="2081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body" idx="1"/>
          </p:nvPr>
        </p:nvSpPr>
        <p:spPr>
          <a:xfrm>
            <a:off x="1315994" y="2842053"/>
            <a:ext cx="6759147" cy="1791730"/>
          </a:xfrm>
          <a:prstGeom prst="rect">
            <a:avLst/>
          </a:prstGeom>
        </p:spPr>
        <p:txBody>
          <a:bodyPr spcFirstLastPara="1" wrap="square" lIns="91425" tIns="91425" rIns="91425" bIns="91425" anchor="t" anchorCtr="0">
            <a:normAutofit/>
          </a:bodyPr>
          <a:lstStyle/>
          <a:p>
            <a:pPr marL="0" lvl="0" indent="0" algn="l" rtl="0">
              <a:lnSpc>
                <a:spcPct val="150000"/>
              </a:lnSpc>
              <a:spcBef>
                <a:spcPts val="1200"/>
              </a:spcBef>
              <a:spcAft>
                <a:spcPts val="1200"/>
              </a:spcAft>
              <a:buNone/>
            </a:pPr>
            <a:r>
              <a:rPr lang="tr" dirty="0"/>
              <a:t>Csv dosyamızı okuttuk. Datamızda insanlarda diyabet hastası olup olmama olasılığını etkileyen hamilelik sayısı, glukoz, kan basıncı, deri kalınlığı, insülin, vücut kitle indeksi, genetik ilişki ve yaş faktörleri bulunuyor.</a:t>
            </a:r>
            <a:endParaRPr dirty="0"/>
          </a:p>
        </p:txBody>
      </p:sp>
      <p:pic>
        <p:nvPicPr>
          <p:cNvPr id="86" name="Google Shape;86;p18"/>
          <p:cNvPicPr preferRelativeResize="0"/>
          <p:nvPr/>
        </p:nvPicPr>
        <p:blipFill>
          <a:blip r:embed="rId3">
            <a:alphaModFix/>
          </a:blip>
          <a:stretch>
            <a:fillRect/>
          </a:stretch>
        </p:blipFill>
        <p:spPr>
          <a:xfrm>
            <a:off x="1315994" y="574625"/>
            <a:ext cx="6660292" cy="211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body" idx="1"/>
          </p:nvPr>
        </p:nvSpPr>
        <p:spPr>
          <a:xfrm>
            <a:off x="1296844" y="1847334"/>
            <a:ext cx="6067784" cy="695579"/>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tr" sz="1800" dirty="0"/>
              <a:t>Başlangıçta tüm sütunların veri türlerini görüntülemek istedik.</a:t>
            </a:r>
            <a:endParaRPr sz="1800" dirty="0"/>
          </a:p>
        </p:txBody>
      </p:sp>
      <p:pic>
        <p:nvPicPr>
          <p:cNvPr id="92" name="Google Shape;92;p19"/>
          <p:cNvPicPr preferRelativeResize="0"/>
          <p:nvPr/>
        </p:nvPicPr>
        <p:blipFill rotWithShape="1">
          <a:blip r:embed="rId3">
            <a:alphaModFix/>
          </a:blip>
          <a:srcRect r="39525"/>
          <a:stretch/>
        </p:blipFill>
        <p:spPr>
          <a:xfrm>
            <a:off x="1365422" y="154458"/>
            <a:ext cx="4281615" cy="1692876"/>
          </a:xfrm>
          <a:prstGeom prst="rect">
            <a:avLst/>
          </a:prstGeom>
          <a:noFill/>
          <a:ln>
            <a:noFill/>
          </a:ln>
        </p:spPr>
      </p:pic>
      <p:pic>
        <p:nvPicPr>
          <p:cNvPr id="93" name="Google Shape;93;p19"/>
          <p:cNvPicPr preferRelativeResize="0"/>
          <p:nvPr/>
        </p:nvPicPr>
        <p:blipFill rotWithShape="1">
          <a:blip r:embed="rId4">
            <a:alphaModFix/>
          </a:blip>
          <a:srcRect r="42297"/>
          <a:stretch/>
        </p:blipFill>
        <p:spPr>
          <a:xfrm>
            <a:off x="1365422" y="2518620"/>
            <a:ext cx="5276335" cy="998868"/>
          </a:xfrm>
          <a:prstGeom prst="rect">
            <a:avLst/>
          </a:prstGeom>
          <a:noFill/>
          <a:ln>
            <a:noFill/>
          </a:ln>
        </p:spPr>
      </p:pic>
      <p:sp>
        <p:nvSpPr>
          <p:cNvPr id="3" name="Metin kutusu 2">
            <a:extLst>
              <a:ext uri="{FF2B5EF4-FFF2-40B4-BE49-F238E27FC236}">
                <a16:creationId xmlns:a16="http://schemas.microsoft.com/office/drawing/2014/main" id="{80E1B425-7866-4EC7-A922-FF61386B5100}"/>
              </a:ext>
            </a:extLst>
          </p:cNvPr>
          <p:cNvSpPr txBox="1"/>
          <p:nvPr/>
        </p:nvSpPr>
        <p:spPr>
          <a:xfrm>
            <a:off x="1296844" y="3727109"/>
            <a:ext cx="7000719" cy="923330"/>
          </a:xfrm>
          <a:prstGeom prst="rect">
            <a:avLst/>
          </a:prstGeom>
          <a:noFill/>
        </p:spPr>
        <p:txBody>
          <a:bodyPr wrap="square" rtlCol="0">
            <a:spAutoFit/>
          </a:bodyPr>
          <a:lstStyle/>
          <a:p>
            <a:r>
              <a:rPr lang="tr-TR" dirty="0"/>
              <a:t>Diyabet hastası olma durumu 1 ve olmama durumu 0 olmak üzere verimiz içerisindeki dağılımını gördük.</a:t>
            </a:r>
          </a:p>
          <a:p>
            <a:endParaRPr lang="tr-T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body" idx="1"/>
          </p:nvPr>
        </p:nvSpPr>
        <p:spPr>
          <a:xfrm>
            <a:off x="988233" y="2697067"/>
            <a:ext cx="7723589" cy="1152061"/>
          </a:xfrm>
          <a:prstGeom prst="rect">
            <a:avLst/>
          </a:prstGeom>
        </p:spPr>
        <p:txBody>
          <a:bodyPr spcFirstLastPara="1" wrap="square" lIns="91425" tIns="91425" rIns="91425" bIns="91425" anchor="t" anchorCtr="0">
            <a:normAutofit fontScale="85000" lnSpcReduction="20000"/>
          </a:bodyPr>
          <a:lstStyle/>
          <a:p>
            <a:pPr marL="0" lvl="0" indent="0" algn="l" rtl="0">
              <a:lnSpc>
                <a:spcPct val="170000"/>
              </a:lnSpc>
              <a:spcBef>
                <a:spcPts val="1200"/>
              </a:spcBef>
              <a:spcAft>
                <a:spcPts val="1200"/>
              </a:spcAft>
              <a:buNone/>
            </a:pPr>
            <a:r>
              <a:rPr lang="tr" sz="1700" dirty="0">
                <a:solidFill>
                  <a:srgbClr val="40424E"/>
                </a:solidFill>
              </a:rPr>
              <a:t>describe() metodu ile veri çerçevesinin yüzdelik dilimi, ortalaması, std vb. gibi bazı temel istatistiksel açıklaması gösterildi.</a:t>
            </a:r>
            <a:endParaRPr sz="2200" dirty="0"/>
          </a:p>
        </p:txBody>
      </p:sp>
      <p:pic>
        <p:nvPicPr>
          <p:cNvPr id="99" name="Google Shape;99;p20"/>
          <p:cNvPicPr preferRelativeResize="0"/>
          <p:nvPr/>
        </p:nvPicPr>
        <p:blipFill>
          <a:blip r:embed="rId3">
            <a:alphaModFix/>
          </a:blip>
          <a:stretch>
            <a:fillRect/>
          </a:stretch>
        </p:blipFill>
        <p:spPr>
          <a:xfrm>
            <a:off x="1124466" y="685302"/>
            <a:ext cx="7438768" cy="19319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body" idx="1"/>
          </p:nvPr>
        </p:nvSpPr>
        <p:spPr>
          <a:xfrm>
            <a:off x="700938" y="3015049"/>
            <a:ext cx="8520600" cy="1981323"/>
          </a:xfrm>
          <a:prstGeom prst="rect">
            <a:avLst/>
          </a:prstGeom>
        </p:spPr>
        <p:txBody>
          <a:bodyPr spcFirstLastPara="1" wrap="square" lIns="91425" tIns="91425" rIns="91425" bIns="91425" anchor="t" anchorCtr="0">
            <a:normAutofit/>
          </a:bodyPr>
          <a:lstStyle/>
          <a:p>
            <a:pPr marL="0" lvl="0" indent="0" algn="l" rtl="0">
              <a:lnSpc>
                <a:spcPct val="150000"/>
              </a:lnSpc>
              <a:spcBef>
                <a:spcPts val="1200"/>
              </a:spcBef>
              <a:spcAft>
                <a:spcPts val="0"/>
              </a:spcAft>
              <a:buNone/>
            </a:pPr>
            <a:r>
              <a:rPr lang="tr" sz="1800" dirty="0">
                <a:solidFill>
                  <a:schemeClr val="dk1"/>
                </a:solidFill>
              </a:rPr>
              <a:t>(7,5) boyutlarında bir figür oluşturduk. Bu figürün içine verinin farklı altkümeleri olan glukoz ve yaş için aralarındaki diyabet ilişkisini gösteren bir çizgi grafiği çizdirdik. Grafikten yüksek glikoz seviyelerine sahip kişilerin şeker hastalığına yakalanma olasılığının daha yüksek olduğunu görebiliriz.</a:t>
            </a:r>
            <a:endParaRPr sz="1800" dirty="0">
              <a:solidFill>
                <a:schemeClr val="dk1"/>
              </a:solidFill>
            </a:endParaRPr>
          </a:p>
          <a:p>
            <a:pPr marL="0" lvl="0" indent="0" algn="l" rtl="0">
              <a:lnSpc>
                <a:spcPct val="150000"/>
              </a:lnSpc>
              <a:spcBef>
                <a:spcPts val="1200"/>
              </a:spcBef>
              <a:spcAft>
                <a:spcPts val="1200"/>
              </a:spcAft>
              <a:buNone/>
            </a:pPr>
            <a:endParaRPr sz="1800" dirty="0"/>
          </a:p>
        </p:txBody>
      </p:sp>
      <p:pic>
        <p:nvPicPr>
          <p:cNvPr id="105" name="Google Shape;105;p21"/>
          <p:cNvPicPr preferRelativeResize="0"/>
          <p:nvPr/>
        </p:nvPicPr>
        <p:blipFill rotWithShape="1">
          <a:blip r:embed="rId3">
            <a:alphaModFix/>
          </a:blip>
          <a:srcRect r="38514"/>
          <a:stretch/>
        </p:blipFill>
        <p:spPr>
          <a:xfrm>
            <a:off x="2029597" y="259492"/>
            <a:ext cx="5084805" cy="2846130"/>
          </a:xfrm>
          <a:prstGeom prst="rect">
            <a:avLst/>
          </a:prstGeom>
          <a:noFill/>
          <a:ln>
            <a:noFill/>
          </a:ln>
        </p:spPr>
      </p:pic>
    </p:spTree>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TM10001105[[fn=Kırpma]]</Template>
  <TotalTime>185</TotalTime>
  <Words>729</Words>
  <Application>Microsoft Office PowerPoint</Application>
  <PresentationFormat>Ekran Gösterisi (16:9)</PresentationFormat>
  <Paragraphs>61</Paragraphs>
  <Slides>25</Slides>
  <Notes>25</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25</vt:i4>
      </vt:variant>
    </vt:vector>
  </HeadingPairs>
  <TitlesOfParts>
    <vt:vector size="29" baseType="lpstr">
      <vt:lpstr>Arial</vt:lpstr>
      <vt:lpstr>Calibri</vt:lpstr>
      <vt:lpstr>Franklin Gothic Book</vt:lpstr>
      <vt:lpstr>Kırpma</vt:lpstr>
      <vt:lpstr>Makine Öğrenmesi ile Diyabet Hastası Tespiti</vt:lpstr>
      <vt:lpstr>Artificial Neural Network (ANN) nedir? </vt:lpstr>
      <vt:lpstr>Diyabet</vt:lpstr>
      <vt:lpstr>Kullanılan veri seti</vt:lpstr>
      <vt:lpstr>Uygulama</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Makine Öğrenmesi ile Diyabet Hastası Tespiti</dc:title>
  <cp:lastModifiedBy>Duygu Üçer</cp:lastModifiedBy>
  <cp:revision>18</cp:revision>
  <dcterms:modified xsi:type="dcterms:W3CDTF">2021-05-16T21:11:34Z</dcterms:modified>
</cp:coreProperties>
</file>