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257" r:id="rId2"/>
    <p:sldId id="645" r:id="rId3"/>
    <p:sldId id="303" r:id="rId4"/>
    <p:sldId id="667" r:id="rId5"/>
    <p:sldId id="671" r:id="rId6"/>
    <p:sldId id="673" r:id="rId7"/>
    <p:sldId id="672" r:id="rId8"/>
    <p:sldId id="675" r:id="rId9"/>
    <p:sldId id="677" r:id="rId10"/>
  </p:sldIdLst>
  <p:sldSz cx="9906000" cy="6858000" type="A4"/>
  <p:notesSz cx="6865938" cy="9540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0" autoAdjust="0"/>
    <p:restoredTop sz="95320" autoAdjust="0"/>
  </p:normalViewPr>
  <p:slideViewPr>
    <p:cSldViewPr snapToGrid="0">
      <p:cViewPr varScale="1">
        <p:scale>
          <a:sx n="55" d="100"/>
          <a:sy n="55" d="100"/>
        </p:scale>
        <p:origin x="1248" y="38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r">
              <a:defRPr sz="1300"/>
            </a:lvl1pPr>
          </a:lstStyle>
          <a:p>
            <a:pPr lvl="0">
              <a:defRPr/>
            </a:pPr>
            <a:fld id="{7D2AB511-3E9F-4F61-9B5B-88A27735E37F}" type="datetime1">
              <a:rPr lang="ko-KR" altLang="en-US"/>
              <a:pPr lvl="0">
                <a:defRPr/>
              </a:pPr>
              <a:t>2020-06-19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r">
              <a:defRPr sz="1300"/>
            </a:lvl1pPr>
          </a:lstStyle>
          <a:p>
            <a:pPr lvl="0">
              <a:defRPr/>
            </a:pPr>
            <a:fld id="{2933EB58-DF5A-40DB-B252-5ADF83C055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r">
              <a:defRPr sz="1300"/>
            </a:lvl1pPr>
          </a:lstStyle>
          <a:p>
            <a:pPr lvl="0">
              <a:defRPr/>
            </a:pPr>
            <a:fld id="{13462CFF-0347-4F50-9497-E9CE122159F9}" type="datetime1">
              <a:rPr lang="ko-KR" altLang="en-US"/>
              <a:pPr lvl="0">
                <a:defRPr/>
              </a:pPr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06488" y="1192213"/>
            <a:ext cx="4652962" cy="3221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</p:spPr>
        <p:txBody>
          <a:bodyPr vert="horz" lIns="96359" tIns="48180" rIns="96359" bIns="4818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r">
              <a:defRPr sz="1300"/>
            </a:lvl1pPr>
          </a:lstStyle>
          <a:p>
            <a:pPr lvl="0">
              <a:defRPr/>
            </a:pPr>
            <a:fld id="{944C608E-730C-484D-8B77-CFEE98FC529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B516F1-6E59-4ED3-829D-9E3F0362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914" y="6549509"/>
            <a:ext cx="655093" cy="34680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07681F9-A5A8-4871-94FE-4AF6B5193C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5A159-C2E9-465E-AE03-62BE28BD7DA6}"/>
              </a:ext>
            </a:extLst>
          </p:cNvPr>
          <p:cNvSpPr/>
          <p:nvPr userDrawn="1"/>
        </p:nvSpPr>
        <p:spPr>
          <a:xfrm>
            <a:off x="0" y="0"/>
            <a:ext cx="9906000" cy="6182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 spc="-1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       </a:t>
            </a:r>
            <a:endParaRPr lang="ko-KR" altLang="en-US" sz="1200" b="1" spc="-100" dirty="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11367C-754E-4010-9662-7608C2CC96A5}"/>
              </a:ext>
            </a:extLst>
          </p:cNvPr>
          <p:cNvCxnSpPr>
            <a:cxnSpLocks/>
          </p:cNvCxnSpPr>
          <p:nvPr userDrawn="1"/>
        </p:nvCxnSpPr>
        <p:spPr>
          <a:xfrm flipH="1">
            <a:off x="344631" y="6567050"/>
            <a:ext cx="9252000" cy="1"/>
          </a:xfrm>
          <a:prstGeom prst="line">
            <a:avLst/>
          </a:prstGeom>
          <a:ln>
            <a:solidFill>
              <a:srgbClr val="1F4E7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1">
            <a:extLst>
              <a:ext uri="{FF2B5EF4-FFF2-40B4-BE49-F238E27FC236}">
                <a16:creationId xmlns:a16="http://schemas.microsoft.com/office/drawing/2014/main" id="{D3EAE94A-E5A2-45A6-96C5-89BA286101E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7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D4EB8-C8D0-4926-8B4C-D0EF94FF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443FD9-3AD3-4CA9-B025-EF66C2CD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F49B3-094B-46FC-A8AF-8A812659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3707-7C0F-43A1-9FEF-D451A507C9F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F6870-69BA-4E34-9BC5-50A01D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D1455-9466-46A1-B539-D0313425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6373-4706-48BB-AEF3-FF41E1AEC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7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con-pack-bg">
    <p:bg>
      <p:bgPr>
        <a:solidFill>
          <a:srgbClr val="7D3C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 userDrawn="1"/>
        </p:nvSpPr>
        <p:spPr>
          <a:xfrm>
            <a:off x="3517995" y="-1"/>
            <a:ext cx="638800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</a:path>
            </a:pathLst>
          </a:custGeom>
          <a:solidFill>
            <a:schemeClr val="tx1">
              <a:lumMod val="75000"/>
              <a:alpha val="7000"/>
            </a:schemeClr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0638" tIns="20638" rIns="20638" bIns="206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39303" marR="0" lvl="0" indent="0" eaLnBrk="1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sz="731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2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92297" y="328580"/>
            <a:ext cx="8378991" cy="494380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2600" b="1" i="0">
                <a:solidFill>
                  <a:schemeClr val="tx1"/>
                </a:solidFill>
                <a:latin typeface="Poppins" panose="02000000000000000000" pitchFamily="2" charset="0"/>
                <a:ea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B1A24-12AC-480E-8961-4F1A2705B43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2" y="6303264"/>
            <a:ext cx="108966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59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 userDrawn="1"/>
        </p:nvSpPr>
        <p:spPr>
          <a:xfrm>
            <a:off x="6798490" y="6621740"/>
            <a:ext cx="323813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tx1"/>
                </a:solidFill>
                <a:latin typeface="+mj-ea"/>
                <a:ea typeface="+mj-ea"/>
                <a:cs typeface="함초롬돋움" panose="020B0604000101010101" pitchFamily="50" charset="-127"/>
              </a:rPr>
              <a:t>ONE O ONE Co., Ltd. 2020. All rights reserved</a:t>
            </a:r>
            <a:endParaRPr kumimoji="0" lang="en-US" sz="1000" b="1" u="none" strike="noStrike" cap="none" spc="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4231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  <p:sldLayoutId id="2147483697" r:id="rId3"/>
    <p:sldLayoutId id="214748369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44312" y="2076225"/>
            <a:ext cx="7381349" cy="1366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57037" y="1484178"/>
            <a:ext cx="6970956" cy="8713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1256906" y="2469128"/>
            <a:ext cx="776862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hangingPunct="0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</a:rPr>
              <a:t>OJT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</a:rPr>
              <a:t>자료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35315-939B-421A-BEAD-3CA066760792}"/>
              </a:ext>
            </a:extLst>
          </p:cNvPr>
          <p:cNvSpPr txBox="1"/>
          <p:nvPr/>
        </p:nvSpPr>
        <p:spPr>
          <a:xfrm>
            <a:off x="4399838" y="5850810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ONE O </a:t>
            </a:r>
            <a:r>
              <a:rPr lang="en-US" altLang="ko-KR" sz="1600" b="1" dirty="0">
                <a:latin typeface="Arial Black" panose="020B0A04020102020204" pitchFamily="34" charset="0"/>
              </a:rPr>
              <a:t>ONE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6C7A082-E20A-4B48-80CA-2B4ED408D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370" y="5790327"/>
            <a:ext cx="347475" cy="434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629825" y="1613552"/>
            <a:ext cx="776862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hangingPunct="0"/>
            <a:r>
              <a:rPr lang="en-US" altLang="ko-KR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UiPath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12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0DFFB-8F8F-404D-9888-8CC547DBA303}"/>
              </a:ext>
            </a:extLst>
          </p:cNvPr>
          <p:cNvSpPr txBox="1"/>
          <p:nvPr/>
        </p:nvSpPr>
        <p:spPr>
          <a:xfrm>
            <a:off x="2421666" y="2809876"/>
            <a:ext cx="5218673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50" b="1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</a:rPr>
              <a:t>What is RPA ? </a:t>
            </a:r>
            <a:endParaRPr lang="ko-KR" altLang="en-US" sz="5850" b="1" dirty="0" err="1">
              <a:solidFill>
                <a:schemeClr val="bg1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Robotic Process Automation</a:t>
            </a:r>
          </a:p>
        </p:txBody>
      </p:sp>
      <p:sp>
        <p:nvSpPr>
          <p:cNvPr id="6" name="TextBox 50">
            <a:extLst>
              <a:ext uri="{FF2B5EF4-FFF2-40B4-BE49-F238E27FC236}">
                <a16:creationId xmlns:a16="http://schemas.microsoft.com/office/drawing/2014/main" id="{2A4DBCFC-768B-4A6E-A0F0-0E7B2FB3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9" y="1592237"/>
            <a:ext cx="9049544" cy="22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사람이 </a:t>
            </a:r>
            <a:r>
              <a:rPr lang="en-US" altLang="ko-KR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수행하는 </a:t>
            </a:r>
            <a:r>
              <a:rPr lang="ko-KR" altLang="en-US" sz="1463" b="1" spc="-81" dirty="0" err="1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반복〮규칙적</a:t>
            </a: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업무를 로봇이 흉내 내어 수행하도록 설계하여 자동화 하는 것을 의미 </a:t>
            </a:r>
            <a:r>
              <a:rPr lang="en-US" altLang="ko-KR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(S/W)</a:t>
            </a:r>
            <a:endParaRPr lang="ko-KR" altLang="en-US" sz="1463" b="1" spc="-81" dirty="0">
              <a:ln>
                <a:solidFill>
                  <a:srgbClr val="5B9BD5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오른쪽 화살표 설명선 7">
            <a:extLst>
              <a:ext uri="{FF2B5EF4-FFF2-40B4-BE49-F238E27FC236}">
                <a16:creationId xmlns:a16="http://schemas.microsoft.com/office/drawing/2014/main" id="{E35270C8-23BD-4E9F-8A91-C4DDC42231F7}"/>
              </a:ext>
            </a:extLst>
          </p:cNvPr>
          <p:cNvSpPr/>
          <p:nvPr/>
        </p:nvSpPr>
        <p:spPr bwMode="auto">
          <a:xfrm>
            <a:off x="731899" y="2414744"/>
            <a:ext cx="2881125" cy="2835015"/>
          </a:xfrm>
          <a:prstGeom prst="rightArrowCallout">
            <a:avLst>
              <a:gd name="adj1" fmla="val 21549"/>
              <a:gd name="adj2" fmla="val 22737"/>
              <a:gd name="adj3" fmla="val 6767"/>
              <a:gd name="adj4" fmla="val 91105"/>
            </a:avLst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1956F5-5B2B-48FF-80F7-BC37E9911069}"/>
              </a:ext>
            </a:extLst>
          </p:cNvPr>
          <p:cNvSpPr/>
          <p:nvPr/>
        </p:nvSpPr>
        <p:spPr bwMode="auto">
          <a:xfrm>
            <a:off x="6642671" y="2414744"/>
            <a:ext cx="2632500" cy="2831105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C82AFC-AE21-4529-9DD5-5EF7119B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47" y="2756175"/>
            <a:ext cx="1381226" cy="850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297880-0508-4E87-B13B-2EB7F8C9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491" y="3936315"/>
            <a:ext cx="1412182" cy="913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14919-7EA0-4DEA-AC2A-4A42631EAA93}"/>
              </a:ext>
            </a:extLst>
          </p:cNvPr>
          <p:cNvSpPr txBox="1"/>
          <p:nvPr/>
        </p:nvSpPr>
        <p:spPr>
          <a:xfrm>
            <a:off x="4250922" y="3655364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9B441-0FAB-4438-BA1A-C21AB817B951}"/>
              </a:ext>
            </a:extLst>
          </p:cNvPr>
          <p:cNvSpPr txBox="1"/>
          <p:nvPr/>
        </p:nvSpPr>
        <p:spPr>
          <a:xfrm>
            <a:off x="4250923" y="4849617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RPA </a:t>
            </a:r>
            <a:r>
              <a:rPr lang="ko-KR" altLang="en-US" sz="731" spc="-81" dirty="0">
                <a:solidFill>
                  <a:srgbClr val="002060"/>
                </a:solidFill>
              </a:rPr>
              <a:t>소프트웨어 설치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CCCF25-30C7-47AC-AA2A-DE9C8ACD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273" y="4042488"/>
            <a:ext cx="1204299" cy="7795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44AF19-E2D8-407C-81C9-BB218002D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514" y="2759547"/>
            <a:ext cx="1292058" cy="8815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7F4387-84CF-416C-A6E4-F482D60E937D}"/>
              </a:ext>
            </a:extLst>
          </p:cNvPr>
          <p:cNvSpPr txBox="1"/>
          <p:nvPr/>
        </p:nvSpPr>
        <p:spPr>
          <a:xfrm>
            <a:off x="7200362" y="3650234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731" spc="-81" dirty="0">
                <a:solidFill>
                  <a:srgbClr val="002060"/>
                </a:solidFill>
              </a:rPr>
              <a:t>임직원 반복업무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50FB2-3001-4F4D-8ECF-6D80F6169AD3}"/>
              </a:ext>
            </a:extLst>
          </p:cNvPr>
          <p:cNvSpPr txBox="1"/>
          <p:nvPr/>
        </p:nvSpPr>
        <p:spPr>
          <a:xfrm>
            <a:off x="7200362" y="4829795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RPA </a:t>
            </a:r>
            <a:r>
              <a:rPr lang="ko-KR" altLang="en-US" sz="731" spc="-81" dirty="0">
                <a:solidFill>
                  <a:srgbClr val="002060"/>
                </a:solidFill>
              </a:rPr>
              <a:t>소프트웨어 수행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E02476-1686-4564-BD02-E750C7E8D76A}"/>
              </a:ext>
            </a:extLst>
          </p:cNvPr>
          <p:cNvGrpSpPr/>
          <p:nvPr/>
        </p:nvGrpSpPr>
        <p:grpSpPr>
          <a:xfrm>
            <a:off x="843852" y="2721442"/>
            <a:ext cx="2398682" cy="2234208"/>
            <a:chOff x="1271464" y="2618947"/>
            <a:chExt cx="2952224" cy="27497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2756C0B-1F3A-4C59-B577-4B2F27745D93}"/>
                </a:ext>
              </a:extLst>
            </p:cNvPr>
            <p:cNvGrpSpPr/>
            <p:nvPr/>
          </p:nvGrpSpPr>
          <p:grpSpPr>
            <a:xfrm>
              <a:off x="1271464" y="3591898"/>
              <a:ext cx="908369" cy="821919"/>
              <a:chOff x="1240871" y="3580196"/>
              <a:chExt cx="936000" cy="88634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BA7061A-A787-4616-8F39-E6FA62E58CEB}"/>
                  </a:ext>
                </a:extLst>
              </p:cNvPr>
              <p:cNvSpPr/>
              <p:nvPr/>
            </p:nvSpPr>
            <p:spPr bwMode="auto">
              <a:xfrm>
                <a:off x="1240871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35EA3892-F30A-43A5-9CE8-A85CDD3858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-1" r="14684" b="3776"/>
              <a:stretch/>
            </p:blipFill>
            <p:spPr>
              <a:xfrm>
                <a:off x="1344218" y="3678248"/>
                <a:ext cx="729307" cy="45189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64C855E-84AB-4CEF-A056-F4F55A465A7E}"/>
                  </a:ext>
                </a:extLst>
              </p:cNvPr>
              <p:cNvSpPr txBox="1"/>
              <p:nvPr/>
            </p:nvSpPr>
            <p:spPr>
              <a:xfrm>
                <a:off x="1240871" y="4234771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엑셀</a:t>
                </a:r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Data 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검증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2273B54-C8F3-4F54-97A6-8D2091CA51F6}"/>
                </a:ext>
              </a:extLst>
            </p:cNvPr>
            <p:cNvGrpSpPr/>
            <p:nvPr/>
          </p:nvGrpSpPr>
          <p:grpSpPr>
            <a:xfrm>
              <a:off x="1271464" y="2618947"/>
              <a:ext cx="908369" cy="822950"/>
              <a:chOff x="1240871" y="2420888"/>
              <a:chExt cx="936000" cy="88745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7A535DC-689B-4E47-BB86-148BBDBBC1AD}"/>
                  </a:ext>
                </a:extLst>
              </p:cNvPr>
              <p:cNvSpPr/>
              <p:nvPr/>
            </p:nvSpPr>
            <p:spPr bwMode="auto">
              <a:xfrm>
                <a:off x="1240871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E94A42-76BC-4A94-B862-76C4DE916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9909" y="2490064"/>
                <a:ext cx="677924" cy="509649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C1A3D4-3D14-4E8D-81E6-477F090EE636}"/>
                  </a:ext>
                </a:extLst>
              </p:cNvPr>
              <p:cNvSpPr txBox="1"/>
              <p:nvPr/>
            </p:nvSpPr>
            <p:spPr>
              <a:xfrm>
                <a:off x="1240871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입력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1BB6B5D-4EB4-4DE4-AEA6-48F24B9B4ACC}"/>
                </a:ext>
              </a:extLst>
            </p:cNvPr>
            <p:cNvGrpSpPr/>
            <p:nvPr/>
          </p:nvGrpSpPr>
          <p:grpSpPr>
            <a:xfrm>
              <a:off x="1271464" y="4543668"/>
              <a:ext cx="908369" cy="825074"/>
              <a:chOff x="1240871" y="4767911"/>
              <a:chExt cx="936000" cy="88974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E87F76-FD11-4026-BBD1-50B5722EEA95}"/>
                  </a:ext>
                </a:extLst>
              </p:cNvPr>
              <p:cNvSpPr/>
              <p:nvPr/>
            </p:nvSpPr>
            <p:spPr bwMode="auto">
              <a:xfrm>
                <a:off x="1240871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A307520A-94C3-4730-8C2F-6D12C30B76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8026"/>
              <a:stretch/>
            </p:blipFill>
            <p:spPr>
              <a:xfrm>
                <a:off x="1331757" y="4854186"/>
                <a:ext cx="754229" cy="475451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FF33BC-7D56-4E81-BDBA-993648B6BE03}"/>
                  </a:ext>
                </a:extLst>
              </p:cNvPr>
              <p:cNvSpPr txBox="1"/>
              <p:nvPr/>
            </p:nvSpPr>
            <p:spPr>
              <a:xfrm>
                <a:off x="1240871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E-mail 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발송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E4414F-88C8-4327-AB14-F7F14D6611C3}"/>
                </a:ext>
              </a:extLst>
            </p:cNvPr>
            <p:cNvGrpSpPr/>
            <p:nvPr/>
          </p:nvGrpSpPr>
          <p:grpSpPr>
            <a:xfrm>
              <a:off x="2293341" y="3591898"/>
              <a:ext cx="908369" cy="826020"/>
              <a:chOff x="2534361" y="3580196"/>
              <a:chExt cx="936000" cy="89076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7B81C25-21DF-432D-87E3-731B3D5653E1}"/>
                  </a:ext>
                </a:extLst>
              </p:cNvPr>
              <p:cNvSpPr/>
              <p:nvPr/>
            </p:nvSpPr>
            <p:spPr bwMode="auto">
              <a:xfrm>
                <a:off x="2534361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0084DAB4-90B0-4DA7-AA33-20B0700D8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0904" y="3692615"/>
                <a:ext cx="682914" cy="423163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04453B-7549-45FA-A64C-04EEFE07381B}"/>
                  </a:ext>
                </a:extLst>
              </p:cNvPr>
              <p:cNvSpPr txBox="1"/>
              <p:nvPr/>
            </p:nvSpPr>
            <p:spPr>
              <a:xfrm>
                <a:off x="2534361" y="4239194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엑셀</a:t>
                </a:r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Report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작성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BFEC70-07F9-499B-A041-A8D7C6B5C2A2}"/>
                </a:ext>
              </a:extLst>
            </p:cNvPr>
            <p:cNvGrpSpPr/>
            <p:nvPr/>
          </p:nvGrpSpPr>
          <p:grpSpPr>
            <a:xfrm>
              <a:off x="2293341" y="2618947"/>
              <a:ext cx="908369" cy="822950"/>
              <a:chOff x="2534361" y="2420888"/>
              <a:chExt cx="936000" cy="88745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B653401-3EF6-4E31-9BF4-F522ED4F67AE}"/>
                  </a:ext>
                </a:extLst>
              </p:cNvPr>
              <p:cNvSpPr/>
              <p:nvPr/>
            </p:nvSpPr>
            <p:spPr bwMode="auto">
              <a:xfrm>
                <a:off x="2534361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1EBE175-8C2C-422C-A494-F3FDA5955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7973" y="2569776"/>
                <a:ext cx="548776" cy="35022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2F183C-47EE-4DD5-83E2-C63F28817833}"/>
                  </a:ext>
                </a:extLst>
              </p:cNvPr>
              <p:cNvSpPr txBox="1"/>
              <p:nvPr/>
            </p:nvSpPr>
            <p:spPr>
              <a:xfrm>
                <a:off x="2534361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다운로드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E28528D-C238-4908-B557-7A08C00535AA}"/>
                </a:ext>
              </a:extLst>
            </p:cNvPr>
            <p:cNvGrpSpPr/>
            <p:nvPr/>
          </p:nvGrpSpPr>
          <p:grpSpPr>
            <a:xfrm>
              <a:off x="2293341" y="4543668"/>
              <a:ext cx="908369" cy="825074"/>
              <a:chOff x="2534361" y="4767911"/>
              <a:chExt cx="936000" cy="88974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B9B72F-219E-448A-A9A5-280BBABD3DE7}"/>
                  </a:ext>
                </a:extLst>
              </p:cNvPr>
              <p:cNvSpPr/>
              <p:nvPr/>
            </p:nvSpPr>
            <p:spPr bwMode="auto">
              <a:xfrm>
                <a:off x="2534361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3363E1E-C5D1-4A51-B33C-D3E08CB83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2410" y="4872806"/>
                <a:ext cx="699903" cy="43821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17977F-208F-4899-95B9-D3871645F831}"/>
                  </a:ext>
                </a:extLst>
              </p:cNvPr>
              <p:cNvSpPr txBox="1"/>
              <p:nvPr/>
            </p:nvSpPr>
            <p:spPr>
              <a:xfrm>
                <a:off x="2534361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 등록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F218798-1CD6-4A7A-AFBE-CC29FEFB7D20}"/>
                </a:ext>
              </a:extLst>
            </p:cNvPr>
            <p:cNvGrpSpPr/>
            <p:nvPr/>
          </p:nvGrpSpPr>
          <p:grpSpPr>
            <a:xfrm>
              <a:off x="3315319" y="3591898"/>
              <a:ext cx="908369" cy="821919"/>
              <a:chOff x="3827852" y="3580196"/>
              <a:chExt cx="936000" cy="886344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4592DCF-93FA-47BD-8FF6-63827809643C}"/>
                  </a:ext>
                </a:extLst>
              </p:cNvPr>
              <p:cNvSpPr/>
              <p:nvPr/>
            </p:nvSpPr>
            <p:spPr bwMode="auto">
              <a:xfrm>
                <a:off x="3827852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B7956EEB-DA8D-463C-AEDC-C3D707903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0423" y="3692808"/>
                <a:ext cx="690858" cy="422776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0B0224-1A8E-41FD-A5DE-4384C8974866}"/>
                  </a:ext>
                </a:extLst>
              </p:cNvPr>
              <p:cNvSpPr txBox="1"/>
              <p:nvPr/>
            </p:nvSpPr>
            <p:spPr>
              <a:xfrm>
                <a:off x="3827852" y="4234771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비교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F81AEC9-017D-4C15-8C44-944A281EEC8E}"/>
                </a:ext>
              </a:extLst>
            </p:cNvPr>
            <p:cNvGrpSpPr/>
            <p:nvPr/>
          </p:nvGrpSpPr>
          <p:grpSpPr>
            <a:xfrm>
              <a:off x="3315319" y="2618947"/>
              <a:ext cx="908369" cy="822950"/>
              <a:chOff x="3827852" y="2420888"/>
              <a:chExt cx="936000" cy="887456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FB2EC4C-E0D2-4B02-8622-DD52698199A2}"/>
                  </a:ext>
                </a:extLst>
              </p:cNvPr>
              <p:cNvSpPr/>
              <p:nvPr/>
            </p:nvSpPr>
            <p:spPr bwMode="auto">
              <a:xfrm>
                <a:off x="3827852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924A0F2-F8B7-47B4-B5A0-AC2246FCE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20248" y="2497383"/>
                <a:ext cx="751208" cy="49501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20432B-D12C-495D-B1C8-2D6056537497}"/>
                  </a:ext>
                </a:extLst>
              </p:cNvPr>
              <p:cNvSpPr txBox="1"/>
              <p:nvPr/>
            </p:nvSpPr>
            <p:spPr>
              <a:xfrm>
                <a:off x="3827852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인터넷 검색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067B599-AA54-4B0B-9553-572E5BD0C206}"/>
                </a:ext>
              </a:extLst>
            </p:cNvPr>
            <p:cNvGrpSpPr/>
            <p:nvPr/>
          </p:nvGrpSpPr>
          <p:grpSpPr>
            <a:xfrm>
              <a:off x="3315319" y="4543668"/>
              <a:ext cx="908369" cy="825074"/>
              <a:chOff x="3827852" y="4767911"/>
              <a:chExt cx="936000" cy="88974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B8032BA-8553-429A-AD06-75667843C1D8}"/>
                  </a:ext>
                </a:extLst>
              </p:cNvPr>
              <p:cNvSpPr/>
              <p:nvPr/>
            </p:nvSpPr>
            <p:spPr bwMode="auto">
              <a:xfrm>
                <a:off x="3827852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155737B3-97BF-44AC-BBD0-523E9E22E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t="50000"/>
              <a:stretch/>
            </p:blipFill>
            <p:spPr>
              <a:xfrm>
                <a:off x="3934679" y="4878340"/>
                <a:ext cx="722346" cy="427143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09D392-B255-448C-B2CF-6729E00DE502}"/>
                  </a:ext>
                </a:extLst>
              </p:cNvPr>
              <p:cNvSpPr txBox="1"/>
              <p:nvPr/>
            </p:nvSpPr>
            <p:spPr>
              <a:xfrm>
                <a:off x="3827852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저장하기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1CB1E31-1967-4176-9A92-9A10C1CD1DFE}"/>
              </a:ext>
            </a:extLst>
          </p:cNvPr>
          <p:cNvSpPr/>
          <p:nvPr/>
        </p:nvSpPr>
        <p:spPr>
          <a:xfrm>
            <a:off x="535760" y="5328264"/>
            <a:ext cx="3042137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ERP,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등을 활용하여 업무 수행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A7969A-D5B7-4808-9C43-5E890CE2358B}"/>
              </a:ext>
            </a:extLst>
          </p:cNvPr>
          <p:cNvSpPr/>
          <p:nvPr/>
        </p:nvSpPr>
        <p:spPr>
          <a:xfrm>
            <a:off x="3607351" y="5328264"/>
            <a:ext cx="2675924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software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sz="975" b="1" spc="-8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75" b="1" spc="-8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설계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E517FA-9419-41AE-AA29-56593DFA1BED}"/>
              </a:ext>
            </a:extLst>
          </p:cNvPr>
          <p:cNvSpPr/>
          <p:nvPr/>
        </p:nvSpPr>
        <p:spPr>
          <a:xfrm>
            <a:off x="6642671" y="5328264"/>
            <a:ext cx="2632500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설계된 업무 프로세스에 따라 </a:t>
            </a:r>
            <a:r>
              <a:rPr lang="ko-KR" altLang="en-US" sz="975" b="1" spc="-8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흉내내어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946827-1F75-4640-9EF8-829620307E81}"/>
              </a:ext>
            </a:extLst>
          </p:cNvPr>
          <p:cNvSpPr/>
          <p:nvPr/>
        </p:nvSpPr>
        <p:spPr>
          <a:xfrm>
            <a:off x="726943" y="2163674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컴퓨터에서 수행하는 반복 업무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D3E013-EF09-45C9-A4B0-7CCE9A070E27}"/>
              </a:ext>
            </a:extLst>
          </p:cNvPr>
          <p:cNvSpPr/>
          <p:nvPr/>
        </p:nvSpPr>
        <p:spPr>
          <a:xfrm>
            <a:off x="6642671" y="2141857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Robot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흉내내어 업무 수행</a:t>
            </a:r>
          </a:p>
        </p:txBody>
      </p:sp>
      <p:sp>
        <p:nvSpPr>
          <p:cNvPr id="59" name="오른쪽 화살표 설명선 65">
            <a:extLst>
              <a:ext uri="{FF2B5EF4-FFF2-40B4-BE49-F238E27FC236}">
                <a16:creationId xmlns:a16="http://schemas.microsoft.com/office/drawing/2014/main" id="{D89827F1-BE6A-41E2-9050-FEC7189CA4E5}"/>
              </a:ext>
            </a:extLst>
          </p:cNvPr>
          <p:cNvSpPr/>
          <p:nvPr/>
        </p:nvSpPr>
        <p:spPr bwMode="auto">
          <a:xfrm>
            <a:off x="3694515" y="2414744"/>
            <a:ext cx="2881125" cy="2835015"/>
          </a:xfrm>
          <a:prstGeom prst="rightArrowCallout">
            <a:avLst>
              <a:gd name="adj1" fmla="val 21549"/>
              <a:gd name="adj2" fmla="val 22737"/>
              <a:gd name="adj3" fmla="val 6767"/>
              <a:gd name="adj4" fmla="val 91105"/>
            </a:avLst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CE3C904-9704-4B9E-9391-B084834A97CF}"/>
              </a:ext>
            </a:extLst>
          </p:cNvPr>
          <p:cNvSpPr/>
          <p:nvPr/>
        </p:nvSpPr>
        <p:spPr>
          <a:xfrm>
            <a:off x="3684807" y="2163674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Robot 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설치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Type of </a:t>
            </a: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UiPath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Bots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30E6A4-48B1-46D4-A73F-AED25F8CF71A}"/>
              </a:ext>
            </a:extLst>
          </p:cNvPr>
          <p:cNvSpPr txBox="1"/>
          <p:nvPr/>
        </p:nvSpPr>
        <p:spPr>
          <a:xfrm>
            <a:off x="3855022" y="4154866"/>
            <a:ext cx="2164214" cy="95916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300" dirty="0"/>
              <a:t>Bots </a:t>
            </a:r>
            <a:r>
              <a:rPr lang="ko-KR" altLang="en-US" sz="1300" dirty="0"/>
              <a:t>관리  </a:t>
            </a:r>
            <a:endParaRPr lang="en-US" altLang="ko-KR" sz="1300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스케줄 실행 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모니터링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장애 로그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스크립트 버전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DDBD2B-51FB-4F81-AF66-E6001758E16C}"/>
              </a:ext>
            </a:extLst>
          </p:cNvPr>
          <p:cNvSpPr txBox="1"/>
          <p:nvPr/>
        </p:nvSpPr>
        <p:spPr>
          <a:xfrm>
            <a:off x="1401971" y="2702194"/>
            <a:ext cx="1204176" cy="26744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buClr>
                <a:schemeClr val="bg1">
                  <a:lumMod val="50000"/>
                </a:schemeClr>
              </a:buClr>
              <a:defRPr sz="1400" b="1"/>
            </a:lvl1pPr>
          </a:lstStyle>
          <a:p>
            <a:r>
              <a:rPr lang="en-US" altLang="ko-KR" sz="1138" dirty="0"/>
              <a:t>Developing Bots </a:t>
            </a:r>
            <a:endParaRPr lang="ko-KR" altLang="en-US" sz="1138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2D96365-33CB-461C-8B55-E9D0B023DD7F}"/>
              </a:ext>
            </a:extLst>
          </p:cNvPr>
          <p:cNvGrpSpPr/>
          <p:nvPr/>
        </p:nvGrpSpPr>
        <p:grpSpPr>
          <a:xfrm>
            <a:off x="1444787" y="2929599"/>
            <a:ext cx="1195934" cy="1117047"/>
            <a:chOff x="6992365" y="2858540"/>
            <a:chExt cx="2052898" cy="1579732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2066880-5864-4C8B-85AE-B528BE040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2365" y="2858540"/>
              <a:ext cx="2052898" cy="15797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40C1994-BA55-46E9-8171-F4A76775E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6304" y="2966557"/>
              <a:ext cx="1870300" cy="1053155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FE36129-C875-42F9-BB5C-5DAE0D16A3AE}"/>
              </a:ext>
            </a:extLst>
          </p:cNvPr>
          <p:cNvGrpSpPr/>
          <p:nvPr/>
        </p:nvGrpSpPr>
        <p:grpSpPr>
          <a:xfrm>
            <a:off x="6776130" y="3851984"/>
            <a:ext cx="1313756" cy="788288"/>
            <a:chOff x="1925272" y="4611021"/>
            <a:chExt cx="1526762" cy="106280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A883192-9A79-40A6-B335-2D509499DEDB}"/>
                </a:ext>
              </a:extLst>
            </p:cNvPr>
            <p:cNvGrpSpPr/>
            <p:nvPr/>
          </p:nvGrpSpPr>
          <p:grpSpPr>
            <a:xfrm>
              <a:off x="2130717" y="4952912"/>
              <a:ext cx="1115872" cy="720915"/>
              <a:chOff x="1057799" y="4952912"/>
              <a:chExt cx="1201798" cy="770074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61CC5AC9-C0D4-45BA-8DA5-936EFE4C8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799" y="4952912"/>
                <a:ext cx="1201798" cy="770074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FE85FF72-97C2-4B45-8D5A-E1C70DE1C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3217" y="4982603"/>
                <a:ext cx="688234" cy="429279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2B1CEA-BC79-4761-B9FF-A8806CE0D098}"/>
                </a:ext>
              </a:extLst>
            </p:cNvPr>
            <p:cNvSpPr txBox="1"/>
            <p:nvPr/>
          </p:nvSpPr>
          <p:spPr>
            <a:xfrm>
              <a:off x="1925272" y="4611021"/>
              <a:ext cx="1526762" cy="26407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defPPr>
                <a:defRPr lang="ko-KR"/>
              </a:defPPr>
              <a:lvl1pPr algn="ctr" defTabSz="957867" fontAlgn="auto" latinLnBrk="0">
                <a:spcBef>
                  <a:spcPts val="0"/>
                </a:spcBef>
                <a:spcAft>
                  <a:spcPts val="0"/>
                </a:spcAft>
                <a:defRPr kumimoji="0" sz="1050" b="1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1300" spc="-81" dirty="0">
                  <a:solidFill>
                    <a:schemeClr val="bg1">
                      <a:lumMod val="50000"/>
                    </a:schemeClr>
                  </a:solidFill>
                </a:rPr>
                <a:t>Unattended Robot</a:t>
              </a:r>
              <a:endParaRPr lang="ko-KR" altLang="en-US" sz="1300" spc="-8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9226715-B573-4309-8F7F-E06A29EF1279}"/>
              </a:ext>
            </a:extLst>
          </p:cNvPr>
          <p:cNvGrpSpPr/>
          <p:nvPr/>
        </p:nvGrpSpPr>
        <p:grpSpPr>
          <a:xfrm>
            <a:off x="6722245" y="2202432"/>
            <a:ext cx="1313756" cy="774528"/>
            <a:chOff x="4937326" y="4656575"/>
            <a:chExt cx="1526762" cy="1044255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BEA76A5A-3F18-4DAC-B6DF-496233710673}"/>
                </a:ext>
              </a:extLst>
            </p:cNvPr>
            <p:cNvGrpSpPr/>
            <p:nvPr/>
          </p:nvGrpSpPr>
          <p:grpSpPr>
            <a:xfrm>
              <a:off x="5206731" y="4979915"/>
              <a:ext cx="1115872" cy="720915"/>
              <a:chOff x="4133813" y="4979915"/>
              <a:chExt cx="1201798" cy="770074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0087CEB6-AC31-4476-A9AC-C044FDCF9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3813" y="4979915"/>
                <a:ext cx="1201798" cy="770074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24B4DC57-E1FF-4D8E-9325-83315BC92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9231" y="5009606"/>
                <a:ext cx="688234" cy="429279"/>
              </a:xfrm>
              <a:prstGeom prst="rect">
                <a:avLst/>
              </a:prstGeom>
            </p:spPr>
          </p:pic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BA8E15E-A87F-4499-A5A2-49DD52742D5F}"/>
                </a:ext>
              </a:extLst>
            </p:cNvPr>
            <p:cNvSpPr txBox="1"/>
            <p:nvPr/>
          </p:nvSpPr>
          <p:spPr>
            <a:xfrm>
              <a:off x="4937326" y="4656575"/>
              <a:ext cx="1526762" cy="26407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defPPr>
                <a:defRPr lang="ko-KR"/>
              </a:defPPr>
              <a:lvl1pPr algn="ctr" defTabSz="957867" fontAlgn="auto" latinLnBrk="0">
                <a:spcBef>
                  <a:spcPts val="0"/>
                </a:spcBef>
                <a:spcAft>
                  <a:spcPts val="0"/>
                </a:spcAft>
                <a:defRPr kumimoji="0" sz="1050" b="1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1300" spc="-81" dirty="0">
                  <a:solidFill>
                    <a:schemeClr val="bg1">
                      <a:lumMod val="50000"/>
                    </a:schemeClr>
                  </a:solidFill>
                </a:rPr>
                <a:t>Attended Robot</a:t>
              </a:r>
              <a:endParaRPr lang="ko-KR" altLang="en-US" sz="1300" spc="-8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BF593F7-8CF1-4317-AF79-54B76CD75A1F}"/>
              </a:ext>
            </a:extLst>
          </p:cNvPr>
          <p:cNvGrpSpPr/>
          <p:nvPr/>
        </p:nvGrpSpPr>
        <p:grpSpPr>
          <a:xfrm>
            <a:off x="4070136" y="2929599"/>
            <a:ext cx="1311276" cy="1117047"/>
            <a:chOff x="3149408" y="2554634"/>
            <a:chExt cx="1620180" cy="1188132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E3DD7CAC-F366-4323-8397-E7A7AEF0C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408" y="2554634"/>
              <a:ext cx="1620180" cy="1188132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85100C2F-9936-4598-AA44-AE65EAC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15269" y="2633072"/>
              <a:ext cx="1475286" cy="785694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BDC2CC0-E480-421A-934E-74609ED1ABA1}"/>
              </a:ext>
            </a:extLst>
          </p:cNvPr>
          <p:cNvSpPr/>
          <p:nvPr/>
        </p:nvSpPr>
        <p:spPr bwMode="ltGray">
          <a:xfrm>
            <a:off x="3556783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5DC4C05-689B-42E6-9342-21B1F6FB300E}"/>
              </a:ext>
            </a:extLst>
          </p:cNvPr>
          <p:cNvSpPr/>
          <p:nvPr/>
        </p:nvSpPr>
        <p:spPr>
          <a:xfrm>
            <a:off x="6189575" y="1708529"/>
            <a:ext cx="2281754" cy="43010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ko-KR" altLang="en-US" sz="1463" b="1" dirty="0">
                <a:solidFill>
                  <a:schemeClr val="bg1"/>
                </a:solidFill>
              </a:rPr>
              <a:t>실행 로봇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1F6B74A-F8B7-4394-AC4E-A2A44140E93C}"/>
              </a:ext>
            </a:extLst>
          </p:cNvPr>
          <p:cNvSpPr/>
          <p:nvPr/>
        </p:nvSpPr>
        <p:spPr>
          <a:xfrm>
            <a:off x="894737" y="1709111"/>
            <a:ext cx="2281753" cy="4296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en-US" altLang="ko-KR" sz="1463" b="1" dirty="0">
                <a:solidFill>
                  <a:schemeClr val="bg1"/>
                </a:solidFill>
              </a:rPr>
              <a:t>Studio </a:t>
            </a:r>
            <a:endParaRPr lang="en-US" altLang="ko-KR" sz="1300" b="1" spc="-8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3AFFD8-34B8-4C9C-A76E-A232DBC92307}"/>
              </a:ext>
            </a:extLst>
          </p:cNvPr>
          <p:cNvSpPr/>
          <p:nvPr/>
        </p:nvSpPr>
        <p:spPr>
          <a:xfrm>
            <a:off x="3556783" y="1708529"/>
            <a:ext cx="2281754" cy="43010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en-US" altLang="ko-KR" sz="1463" b="1" dirty="0">
                <a:solidFill>
                  <a:schemeClr val="bg1"/>
                </a:solidFill>
              </a:rPr>
              <a:t>Orchestrator </a:t>
            </a:r>
            <a:endParaRPr lang="ko-KR" altLang="en-US" sz="1463" b="1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B19353-CD76-4C19-890E-0C9FE57CC921}"/>
              </a:ext>
            </a:extLst>
          </p:cNvPr>
          <p:cNvSpPr/>
          <p:nvPr/>
        </p:nvSpPr>
        <p:spPr bwMode="ltGray">
          <a:xfrm>
            <a:off x="6189577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7129B5-C09E-4FB5-828D-8DDCFA828C25}"/>
              </a:ext>
            </a:extLst>
          </p:cNvPr>
          <p:cNvSpPr/>
          <p:nvPr/>
        </p:nvSpPr>
        <p:spPr bwMode="ltGray">
          <a:xfrm>
            <a:off x="894738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1855191-AB18-4F1A-B24E-9EB9E11FA138}"/>
              </a:ext>
            </a:extLst>
          </p:cNvPr>
          <p:cNvSpPr txBox="1"/>
          <p:nvPr/>
        </p:nvSpPr>
        <p:spPr>
          <a:xfrm>
            <a:off x="1168410" y="4149015"/>
            <a:ext cx="1932514" cy="93451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defTabSz="778267" latinLnBrk="0">
              <a:spcAft>
                <a:spcPts val="244"/>
              </a:spcAft>
              <a:buClr>
                <a:srgbClr val="2F5597"/>
              </a:buClr>
            </a:pPr>
            <a:r>
              <a:rPr lang="en-US" altLang="ko-KR" sz="1300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 </a:t>
            </a:r>
            <a:r>
              <a:rPr lang="ko-KR" altLang="en-US" sz="1300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 </a:t>
            </a:r>
            <a:endParaRPr lang="en-US" altLang="ko-KR" sz="1300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등</a:t>
            </a:r>
            <a:endParaRPr lang="en-US" altLang="ko-KR" sz="1138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38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예외사항 처리 절차 등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E82BB85-9BCC-4990-96C3-50B3CBC97DAA}"/>
              </a:ext>
            </a:extLst>
          </p:cNvPr>
          <p:cNvCxnSpPr/>
          <p:nvPr/>
        </p:nvCxnSpPr>
        <p:spPr>
          <a:xfrm>
            <a:off x="2668725" y="3394098"/>
            <a:ext cx="1345500" cy="0"/>
          </a:xfrm>
          <a:prstGeom prst="straightConnector1">
            <a:avLst/>
          </a:pr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자유형 9">
            <a:extLst>
              <a:ext uri="{FF2B5EF4-FFF2-40B4-BE49-F238E27FC236}">
                <a16:creationId xmlns:a16="http://schemas.microsoft.com/office/drawing/2014/main" id="{4F93EDFA-9F94-4BDD-807B-400DB8759DE4}"/>
              </a:ext>
            </a:extLst>
          </p:cNvPr>
          <p:cNvSpPr/>
          <p:nvPr/>
        </p:nvSpPr>
        <p:spPr>
          <a:xfrm>
            <a:off x="2668725" y="2462471"/>
            <a:ext cx="4052198" cy="749525"/>
          </a:xfrm>
          <a:custGeom>
            <a:avLst/>
            <a:gdLst>
              <a:gd name="connsiteX0" fmla="*/ 0 w 5810082"/>
              <a:gd name="connsiteY0" fmla="*/ 922492 h 922492"/>
              <a:gd name="connsiteX1" fmla="*/ 1019597 w 5810082"/>
              <a:gd name="connsiteY1" fmla="*/ 922492 h 922492"/>
              <a:gd name="connsiteX2" fmla="*/ 1019597 w 5810082"/>
              <a:gd name="connsiteY2" fmla="*/ 0 h 922492"/>
              <a:gd name="connsiteX3" fmla="*/ 5810082 w 5810082"/>
              <a:gd name="connsiteY3" fmla="*/ 0 h 92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082" h="922492">
                <a:moveTo>
                  <a:pt x="0" y="922492"/>
                </a:moveTo>
                <a:lnTo>
                  <a:pt x="1019597" y="922492"/>
                </a:lnTo>
                <a:lnTo>
                  <a:pt x="1019597" y="0"/>
                </a:lnTo>
                <a:lnTo>
                  <a:pt x="5810082" y="0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b="1" spc="-8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59E115F8-003B-4934-B7DA-23E2EF023C73}"/>
              </a:ext>
            </a:extLst>
          </p:cNvPr>
          <p:cNvCxnSpPr>
            <a:stCxn id="78" idx="3"/>
            <a:endCxn id="75" idx="1"/>
          </p:cNvCxnSpPr>
          <p:nvPr/>
        </p:nvCxnSpPr>
        <p:spPr bwMode="auto">
          <a:xfrm flipV="1">
            <a:off x="5381412" y="2709601"/>
            <a:ext cx="1572651" cy="778521"/>
          </a:xfrm>
          <a:prstGeom prst="bentConnector3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0"/>
            <a:headEnd type="arrow" w="med" len="med"/>
            <a:tailEnd type="arrow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EAF75438-2E3B-4C93-A7E4-66F09BD6B7F8}"/>
              </a:ext>
            </a:extLst>
          </p:cNvPr>
          <p:cNvCxnSpPr>
            <a:stCxn id="78" idx="3"/>
            <a:endCxn id="69" idx="1"/>
          </p:cNvCxnSpPr>
          <p:nvPr/>
        </p:nvCxnSpPr>
        <p:spPr bwMode="auto">
          <a:xfrm>
            <a:off x="5381412" y="3488122"/>
            <a:ext cx="1571500" cy="884788"/>
          </a:xfrm>
          <a:prstGeom prst="bentConnector3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0"/>
            <a:headEnd type="arrow" w="med" len="med"/>
            <a:tailEnd type="arrow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3DF1B0B-0E25-4EA2-9D06-B71A0DA4D00B}"/>
              </a:ext>
            </a:extLst>
          </p:cNvPr>
          <p:cNvSpPr/>
          <p:nvPr/>
        </p:nvSpPr>
        <p:spPr>
          <a:xfrm>
            <a:off x="4182386" y="2212545"/>
            <a:ext cx="856325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Bot Deploy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5AE8DFC-56B0-4857-A7BC-227330087377}"/>
              </a:ext>
            </a:extLst>
          </p:cNvPr>
          <p:cNvSpPr/>
          <p:nvPr/>
        </p:nvSpPr>
        <p:spPr>
          <a:xfrm>
            <a:off x="2964017" y="3427511"/>
            <a:ext cx="914033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Bots Deploy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1DA6DF7-1E39-47B7-AF02-2ABB637582C0}"/>
              </a:ext>
            </a:extLst>
          </p:cNvPr>
          <p:cNvSpPr/>
          <p:nvPr/>
        </p:nvSpPr>
        <p:spPr>
          <a:xfrm>
            <a:off x="6243476" y="4112738"/>
            <a:ext cx="611065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Deploy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7146A3B-218C-4178-AD52-2854F15E67F0}"/>
              </a:ext>
            </a:extLst>
          </p:cNvPr>
          <p:cNvSpPr/>
          <p:nvPr/>
        </p:nvSpPr>
        <p:spPr>
          <a:xfrm>
            <a:off x="6139589" y="2724484"/>
            <a:ext cx="808235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894" b="1" dirty="0"/>
              <a:t>Health Check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10E2C5-2DA8-4985-B6D5-98D394D747EB}"/>
              </a:ext>
            </a:extLst>
          </p:cNvPr>
          <p:cNvSpPr/>
          <p:nvPr/>
        </p:nvSpPr>
        <p:spPr>
          <a:xfrm>
            <a:off x="6215473" y="4400308"/>
            <a:ext cx="675185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894" b="1" dirty="0"/>
              <a:t>Scheduled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D1C3B6-41BF-4BAC-8145-807EC0923AE4}"/>
              </a:ext>
            </a:extLst>
          </p:cNvPr>
          <p:cNvSpPr txBox="1"/>
          <p:nvPr/>
        </p:nvSpPr>
        <p:spPr>
          <a:xfrm>
            <a:off x="6581058" y="3053853"/>
            <a:ext cx="1666255" cy="43010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PC</a:t>
            </a:r>
            <a:r>
              <a:rPr lang="ko-KR" altLang="en-US" sz="1138" dirty="0"/>
              <a:t>에서 </a:t>
            </a:r>
            <a:r>
              <a:rPr lang="en-US" altLang="ko-KR" sz="1138" dirty="0"/>
              <a:t>Bot </a:t>
            </a:r>
            <a:r>
              <a:rPr lang="ko-KR" altLang="en-US" sz="1138" dirty="0"/>
              <a:t>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개인이 </a:t>
            </a:r>
            <a:r>
              <a:rPr lang="en-US" altLang="ko-KR" sz="1138" dirty="0"/>
              <a:t>Bot </a:t>
            </a:r>
            <a:r>
              <a:rPr lang="ko-KR" altLang="en-US" sz="1138" dirty="0"/>
              <a:t>실행권한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94B15A-2A8F-46AD-9D4A-F265FC89C26D}"/>
              </a:ext>
            </a:extLst>
          </p:cNvPr>
          <p:cNvSpPr txBox="1"/>
          <p:nvPr/>
        </p:nvSpPr>
        <p:spPr>
          <a:xfrm>
            <a:off x="6370277" y="4664824"/>
            <a:ext cx="2080267" cy="43010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Server </a:t>
            </a:r>
            <a:r>
              <a:rPr lang="ko-KR" altLang="en-US" sz="1138" dirty="0"/>
              <a:t>에서 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Scheduled / Event Job </a:t>
            </a:r>
            <a:r>
              <a:rPr lang="ko-KR" altLang="en-US" sz="1138" dirty="0"/>
              <a:t>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공용서비스에 적합 </a:t>
            </a:r>
          </a:p>
        </p:txBody>
      </p:sp>
    </p:spTree>
    <p:extLst>
      <p:ext uri="{BB962C8B-B14F-4D97-AF65-F5344CB8AC3E}">
        <p14:creationId xmlns:p14="http://schemas.microsoft.com/office/powerpoint/2010/main" val="303574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UiPath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RPA Platform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개요 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  <a:cs typeface="Meiryo U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83244-DB28-4A63-A024-BC799A44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4" y="1098330"/>
            <a:ext cx="7157546" cy="47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자동화 </a:t>
            </a:r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워크플로우개발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: Studio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BAA816-4218-438D-A8A3-ED86B56E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3" y="1022620"/>
            <a:ext cx="8576441" cy="49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자동화 구현방식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7A46A1-C6C7-4E6A-BD06-CF716824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1" y="1033480"/>
            <a:ext cx="8644758" cy="50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복사자료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1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9E914CB-06D7-4979-BBD0-B5117A2466D4}"/>
              </a:ext>
            </a:extLst>
          </p:cNvPr>
          <p:cNvGraphicFramePr>
            <a:graphicFrameLocks noGrp="1"/>
          </p:cNvGraphicFramePr>
          <p:nvPr/>
        </p:nvGraphicFramePr>
        <p:xfrm>
          <a:off x="2108200" y="2641600"/>
          <a:ext cx="5689600" cy="1577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95637955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823925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44093587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09754024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523549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3010428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28197369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775105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  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서울청과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농협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중앙청과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동화청과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대아청과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8464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950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380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1,013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1,110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1,161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5,492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7870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과일류계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579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90756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과일과채류계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246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269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1,198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54287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일반채소류계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535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548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799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817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3,716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06013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일반채소류계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535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548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799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817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3,716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159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복사자료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E8B304-B18C-482A-916A-5E8925DD4D5D}"/>
              </a:ext>
            </a:extLst>
          </p:cNvPr>
          <p:cNvGraphicFramePr>
            <a:graphicFrameLocks noGrp="1"/>
          </p:cNvGraphicFramePr>
          <p:nvPr/>
        </p:nvGraphicFramePr>
        <p:xfrm>
          <a:off x="2232025" y="1246188"/>
          <a:ext cx="5442208" cy="4365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276">
                  <a:extLst>
                    <a:ext uri="{9D8B030D-6E8A-4147-A177-3AD203B41FA5}">
                      <a16:colId xmlns:a16="http://schemas.microsoft.com/office/drawing/2014/main" val="925333329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357822742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827976476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1518780259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1869216761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3965703522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2251975252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2289691486"/>
                    </a:ext>
                  </a:extLst>
                </a:gridCol>
              </a:tblGrid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  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서울청과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농협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중앙청과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동화청과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대아청과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1886852322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579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61867747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842173867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653729237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420896088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감귤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759891756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1399451276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바나나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291753750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파인애플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939678968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레몬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042825625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산딸기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396342885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곶감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089453457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다래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609764728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바나나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1119812657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파인애플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1519119049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레몬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218434882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산딸기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161345104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오렌지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522693067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 몽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1732572108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망 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584515880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아보카도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993923212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용과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516661567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블루베리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059191009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수입과일 기타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162896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5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425</Words>
  <Application>Microsoft Office PowerPoint</Application>
  <PresentationFormat>A4 용지(210x297mm)</PresentationFormat>
  <Paragraphs>296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Lato Light</vt:lpstr>
      <vt:lpstr>Poppins</vt:lpstr>
      <vt:lpstr>굴림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yumyum</dc:creator>
  <cp:lastModifiedBy>JIN SHILONG</cp:lastModifiedBy>
  <cp:revision>489</cp:revision>
  <cp:lastPrinted>2020-01-31T04:59:51Z</cp:lastPrinted>
  <dcterms:created xsi:type="dcterms:W3CDTF">2019-11-21T01:20:55Z</dcterms:created>
  <dcterms:modified xsi:type="dcterms:W3CDTF">2020-06-19T04:41:57Z</dcterms:modified>
  <cp:version/>
</cp:coreProperties>
</file>