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7" r:id="rId3"/>
    <p:sldId id="259" r:id="rId4"/>
    <p:sldId id="292" r:id="rId5"/>
    <p:sldId id="287" r:id="rId6"/>
    <p:sldId id="285" r:id="rId7"/>
    <p:sldId id="286" r:id="rId8"/>
    <p:sldId id="284" r:id="rId9"/>
    <p:sldId id="291" r:id="rId10"/>
    <p:sldId id="288" r:id="rId11"/>
    <p:sldId id="289" r:id="rId12"/>
    <p:sldId id="290" r:id="rId13"/>
    <p:sldId id="326" r:id="rId14"/>
    <p:sldId id="293" r:id="rId15"/>
    <p:sldId id="294" r:id="rId16"/>
    <p:sldId id="327" r:id="rId17"/>
    <p:sldId id="295" r:id="rId18"/>
    <p:sldId id="328" r:id="rId19"/>
    <p:sldId id="296" r:id="rId20"/>
    <p:sldId id="331" r:id="rId21"/>
    <p:sldId id="297" r:id="rId22"/>
    <p:sldId id="329" r:id="rId23"/>
    <p:sldId id="298" r:id="rId24"/>
    <p:sldId id="332" r:id="rId25"/>
    <p:sldId id="330" r:id="rId26"/>
    <p:sldId id="299" r:id="rId27"/>
    <p:sldId id="333" r:id="rId28"/>
    <p:sldId id="300" r:id="rId29"/>
    <p:sldId id="301" r:id="rId30"/>
    <p:sldId id="302" r:id="rId31"/>
    <p:sldId id="283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0" autoAdjust="0"/>
    <p:restoredTop sz="94660"/>
  </p:normalViewPr>
  <p:slideViewPr>
    <p:cSldViewPr snapToGrid="0">
      <p:cViewPr varScale="1">
        <p:scale>
          <a:sx n="95" d="100"/>
          <a:sy n="95" d="100"/>
        </p:scale>
        <p:origin x="81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BF654F-0E97-4C0A-9474-BB65CEFCF0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04F0CC7-9654-4C26-93D6-E4C4C267F7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D9E200-A694-4CD3-8C15-C245ECC3F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610E6-B462-46DF-8D27-8776C2CEBA51}" type="datetimeFigureOut">
              <a:rPr lang="ko-KR" altLang="en-US" smtClean="0"/>
              <a:t>2019-04-14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147DD7-4BF2-4597-B126-B1DBBC683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EF7422-FC38-4649-9B6A-125E2EFB6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45766-72CE-48E0-8E12-D791D90E15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0748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309B09-57AA-45D9-915C-F18D1F01E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CFF31D2-A4F8-4B00-B514-0230E6886E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6F6024-48D7-4173-AFDC-54168FE9B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610E6-B462-46DF-8D27-8776C2CEBA51}" type="datetimeFigureOut">
              <a:rPr lang="ko-KR" altLang="en-US" smtClean="0"/>
              <a:t>2019-04-14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370489-3B27-415E-9169-4A38CE516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0D00A1-ABB0-4900-962D-C96FF8AFC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45766-72CE-48E0-8E12-D791D90E15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390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93F8C82-84F1-4697-A84E-761BDF016E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D6F7B07-A738-488E-9084-6E518FED1C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16A95F-3305-4987-B818-FC67F8314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610E6-B462-46DF-8D27-8776C2CEBA51}" type="datetimeFigureOut">
              <a:rPr lang="ko-KR" altLang="en-US" smtClean="0"/>
              <a:t>2019-04-14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1573B6-6C07-4942-BEEB-1E0859488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628B2-3863-4B54-8DC2-A862A2541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45766-72CE-48E0-8E12-D791D90E15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86524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BF654F-0E97-4C0A-9474-BB65CEFCF0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04F0CC7-9654-4C26-93D6-E4C4C267F7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D9E200-A694-4CD3-8C15-C245ECC3F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610E6-B462-46DF-8D27-8776C2CEBA51}" type="datetimeFigureOut">
              <a:rPr lang="ko-KR" altLang="en-US" smtClean="0"/>
              <a:t>2019-04-14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147DD7-4BF2-4597-B126-B1DBBC683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EF7422-FC38-4649-9B6A-125E2EFB6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45766-72CE-48E0-8E12-D791D90E15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312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81F073-B5A0-4BE3-9F6B-DB00EE008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610E6-B462-46DF-8D27-8776C2CEBA51}" type="datetimeFigureOut">
              <a:rPr lang="ko-KR" altLang="en-US" smtClean="0"/>
              <a:t>2019-04-14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D45479-7953-4F30-B58C-ED829DED2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DD58A7-C6C0-4900-87EB-D2BF2A023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45766-72CE-48E0-8E12-D791D90E1548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C8BA6E9-E802-442F-83CB-A3F6F7DDF6C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1864" y="292275"/>
            <a:ext cx="926582" cy="267959"/>
          </a:xfrm>
          <a:prstGeom prst="rect">
            <a:avLst/>
          </a:prstGeom>
        </p:spPr>
      </p:pic>
      <p:pic>
        <p:nvPicPr>
          <p:cNvPr id="8" name="그림 4">
            <a:extLst>
              <a:ext uri="{FF2B5EF4-FFF2-40B4-BE49-F238E27FC236}">
                <a16:creationId xmlns:a16="http://schemas.microsoft.com/office/drawing/2014/main" id="{AFA3B429-4E9F-47A4-A97D-327B4AC6DA2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503"/>
          <a:stretch/>
        </p:blipFill>
        <p:spPr>
          <a:xfrm>
            <a:off x="0" y="26"/>
            <a:ext cx="171178" cy="6430911"/>
          </a:xfrm>
          <a:prstGeom prst="rect">
            <a:avLst/>
          </a:prstGeom>
        </p:spPr>
      </p:pic>
      <p:cxnSp>
        <p:nvCxnSpPr>
          <p:cNvPr id="9" name="직선 연결선 31">
            <a:extLst>
              <a:ext uri="{FF2B5EF4-FFF2-40B4-BE49-F238E27FC236}">
                <a16:creationId xmlns:a16="http://schemas.microsoft.com/office/drawing/2014/main" id="{5276B869-077B-4D10-ADB8-C59CA3463219}"/>
              </a:ext>
            </a:extLst>
          </p:cNvPr>
          <p:cNvCxnSpPr/>
          <p:nvPr userDrawn="1"/>
        </p:nvCxnSpPr>
        <p:spPr>
          <a:xfrm>
            <a:off x="490770" y="767938"/>
            <a:ext cx="10440000" cy="0"/>
          </a:xfrm>
          <a:prstGeom prst="line">
            <a:avLst/>
          </a:prstGeom>
          <a:ln>
            <a:solidFill>
              <a:srgbClr val="2E32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73453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84B2E2-3C57-44D4-BD7B-4FFEBFEA9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FD8F1F-44CF-4CE1-B0DD-FAA63F1D07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B7020F-5304-437F-9C9D-41FEAFBA9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610E6-B462-46DF-8D27-8776C2CEBA51}" type="datetimeFigureOut">
              <a:rPr lang="ko-KR" altLang="en-US" smtClean="0"/>
              <a:t>2019-04-14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A4B442-CB03-435A-9392-C77650B36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1DA2F2-D23D-412A-8EDA-70AC6B63D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45766-72CE-48E0-8E12-D791D90E1548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12BCDC2-9254-4AB7-89DD-EBF0C214EC3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6791" y="136525"/>
            <a:ext cx="926582" cy="267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0421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01C87D-F1F8-4773-A86C-6DCC5CF37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914C7F-4905-41FE-AFDA-574888DDFE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73D7C6D-608A-46C3-B645-3A7B860B99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F6D630-245D-4AF9-A424-CEF8EEA6F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610E6-B462-46DF-8D27-8776C2CEBA51}" type="datetimeFigureOut">
              <a:rPr lang="ko-KR" altLang="en-US" smtClean="0"/>
              <a:t>2019-04-14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CF62E18-5EDB-495F-86F2-56BD6EF8D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ECC1CD7-4832-405F-901B-B1A2061A8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45766-72CE-48E0-8E12-D791D90E1548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F17A681-4EFB-4343-AC12-DFE1FAEDD7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6791" y="136525"/>
            <a:ext cx="926582" cy="267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4549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CE86DF-5788-4FD9-8888-3CA1CDB4C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F5EBFA-0596-415F-8C5A-2789E82656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6E8B055-085D-4CCE-8B35-E6D8ECC2C9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61A86AE-18F0-4B55-AA37-8665F9CC8C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4BD1493-28EB-47C1-8A8D-9658B29284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3C939FE-F735-4E49-ACA2-0F8934F0D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610E6-B462-46DF-8D27-8776C2CEBA51}" type="datetimeFigureOut">
              <a:rPr lang="ko-KR" altLang="en-US" smtClean="0"/>
              <a:t>2019-04-14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313E2A9-7E3C-4E42-959B-6F63C2D7A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1BD5AE1-5BDA-4519-A791-B48E63A56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45766-72CE-48E0-8E12-D791D90E15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06834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32148D-7CAE-470C-B9DE-F3DF81CA3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C8FBA37-3F96-435A-8A83-7B60B700F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610E6-B462-46DF-8D27-8776C2CEBA51}" type="datetimeFigureOut">
              <a:rPr lang="ko-KR" altLang="en-US" smtClean="0"/>
              <a:t>2019-04-14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E510D78-6428-49B4-A0C9-9353355FD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C077C92-9203-43C8-9512-918D46644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45766-72CE-48E0-8E12-D791D90E15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18651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7BD7CDB-AE1A-4B30-B453-BF0B756F8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610E6-B462-46DF-8D27-8776C2CEBA51}" type="datetimeFigureOut">
              <a:rPr lang="ko-KR" altLang="en-US" smtClean="0"/>
              <a:t>2019-04-14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F05901B-DB05-4560-994F-0A9E1193C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1E9CB2D-18F4-44B5-AB6E-7402E96F9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45766-72CE-48E0-8E12-D791D90E1548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0E26290-2543-4829-989C-C30836557B4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6791" y="136525"/>
            <a:ext cx="926582" cy="267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2052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FBAB6E-97DE-4FB1-BFB7-14E3C02A5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F8B8A2-1956-4F56-8AED-D84B05E6FE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2A02345-E866-4229-A42D-359A3D24C2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981B597-5D3E-44A8-8142-03009C1D7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610E6-B462-46DF-8D27-8776C2CEBA51}" type="datetimeFigureOut">
              <a:rPr lang="ko-KR" altLang="en-US" smtClean="0"/>
              <a:t>2019-04-14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6FBBDF7-79F4-4BD4-9AC9-DF1E47EC0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010C6F3-1F6D-4666-B1A3-E0D73BB59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45766-72CE-48E0-8E12-D791D90E15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0272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6194AA-1020-4FD3-88EB-CCF5EF22B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03D03F-3A7E-44CF-B2ED-C111AAA960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81F073-B5A0-4BE3-9F6B-DB00EE008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610E6-B462-46DF-8D27-8776C2CEBA51}" type="datetimeFigureOut">
              <a:rPr lang="ko-KR" altLang="en-US" smtClean="0"/>
              <a:t>2019-04-14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D45479-7953-4F30-B58C-ED829DED2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DD58A7-C6C0-4900-87EB-D2BF2A023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45766-72CE-48E0-8E12-D791D90E1548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C8BA6E9-E802-442F-83CB-A3F6F7DDF6C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6791" y="136525"/>
            <a:ext cx="926582" cy="267959"/>
          </a:xfrm>
          <a:prstGeom prst="rect">
            <a:avLst/>
          </a:prstGeom>
        </p:spPr>
      </p:pic>
      <p:pic>
        <p:nvPicPr>
          <p:cNvPr id="8" name="그림 4">
            <a:extLst>
              <a:ext uri="{FF2B5EF4-FFF2-40B4-BE49-F238E27FC236}">
                <a16:creationId xmlns:a16="http://schemas.microsoft.com/office/drawing/2014/main" id="{AFA3B429-4E9F-47A4-A97D-327B4AC6DA2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503"/>
          <a:stretch/>
        </p:blipFill>
        <p:spPr>
          <a:xfrm>
            <a:off x="0" y="26"/>
            <a:ext cx="171178" cy="6430911"/>
          </a:xfrm>
          <a:prstGeom prst="rect">
            <a:avLst/>
          </a:prstGeom>
        </p:spPr>
      </p:pic>
      <p:cxnSp>
        <p:nvCxnSpPr>
          <p:cNvPr id="9" name="직선 연결선 31">
            <a:extLst>
              <a:ext uri="{FF2B5EF4-FFF2-40B4-BE49-F238E27FC236}">
                <a16:creationId xmlns:a16="http://schemas.microsoft.com/office/drawing/2014/main" id="{5276B869-077B-4D10-ADB8-C59CA3463219}"/>
              </a:ext>
            </a:extLst>
          </p:cNvPr>
          <p:cNvCxnSpPr/>
          <p:nvPr userDrawn="1"/>
        </p:nvCxnSpPr>
        <p:spPr>
          <a:xfrm>
            <a:off x="495794" y="325810"/>
            <a:ext cx="10440000" cy="0"/>
          </a:xfrm>
          <a:prstGeom prst="line">
            <a:avLst/>
          </a:prstGeom>
          <a:ln>
            <a:solidFill>
              <a:srgbClr val="2E32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17569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CA5723-E9B1-43D2-BBA9-46A994218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A4EDAD1-7C67-47EF-BD36-4B9E7D49C6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AD022D6-C2ED-48B6-A644-C0B5DC73FA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FBAC423-0F50-4B97-890C-EBD3D9826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610E6-B462-46DF-8D27-8776C2CEBA51}" type="datetimeFigureOut">
              <a:rPr lang="ko-KR" altLang="en-US" smtClean="0"/>
              <a:t>2019-04-14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634F69-46C1-4D9D-B306-FD18A5E78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5AABBA5-1D3E-4409-B6B4-D7987837F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45766-72CE-48E0-8E12-D791D90E15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195223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309B09-57AA-45D9-915C-F18D1F01E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CFF31D2-A4F8-4B00-B514-0230E6886E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6F6024-48D7-4173-AFDC-54168FE9B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610E6-B462-46DF-8D27-8776C2CEBA51}" type="datetimeFigureOut">
              <a:rPr lang="ko-KR" altLang="en-US" smtClean="0"/>
              <a:t>2019-04-14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370489-3B27-415E-9169-4A38CE516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0D00A1-ABB0-4900-962D-C96FF8AFC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45766-72CE-48E0-8E12-D791D90E15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050288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93F8C82-84F1-4697-A84E-761BDF016E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D6F7B07-A738-488E-9084-6E518FED1C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16A95F-3305-4987-B818-FC67F8314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610E6-B462-46DF-8D27-8776C2CEBA51}" type="datetimeFigureOut">
              <a:rPr lang="ko-KR" altLang="en-US" smtClean="0"/>
              <a:t>2019-04-14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1573B6-6C07-4942-BEEB-1E0859488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628B2-3863-4B54-8DC2-A862A2541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45766-72CE-48E0-8E12-D791D90E15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6008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84B2E2-3C57-44D4-BD7B-4FFEBFEA9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FD8F1F-44CF-4CE1-B0DD-FAA63F1D07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B7020F-5304-437F-9C9D-41FEAFBA9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610E6-B462-46DF-8D27-8776C2CEBA51}" type="datetimeFigureOut">
              <a:rPr lang="ko-KR" altLang="en-US" smtClean="0"/>
              <a:t>2019-04-14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A4B442-CB03-435A-9392-C77650B36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1DA2F2-D23D-412A-8EDA-70AC6B63D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45766-72CE-48E0-8E12-D791D90E1548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12BCDC2-9254-4AB7-89DD-EBF0C214EC3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6791" y="136525"/>
            <a:ext cx="926582" cy="267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880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01C87D-F1F8-4773-A86C-6DCC5CF37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914C7F-4905-41FE-AFDA-574888DDFE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73D7C6D-608A-46C3-B645-3A7B860B99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F6D630-245D-4AF9-A424-CEF8EEA6F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610E6-B462-46DF-8D27-8776C2CEBA51}" type="datetimeFigureOut">
              <a:rPr lang="ko-KR" altLang="en-US" smtClean="0"/>
              <a:t>2019-04-14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CF62E18-5EDB-495F-86F2-56BD6EF8D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ECC1CD7-4832-405F-901B-B1A2061A8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45766-72CE-48E0-8E12-D791D90E1548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F17A681-4EFB-4343-AC12-DFE1FAEDD7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6791" y="136525"/>
            <a:ext cx="926582" cy="267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840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CE86DF-5788-4FD9-8888-3CA1CDB4C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F5EBFA-0596-415F-8C5A-2789E82656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6E8B055-085D-4CCE-8B35-E6D8ECC2C9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61A86AE-18F0-4B55-AA37-8665F9CC8C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4BD1493-28EB-47C1-8A8D-9658B29284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3C939FE-F735-4E49-ACA2-0F8934F0D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610E6-B462-46DF-8D27-8776C2CEBA51}" type="datetimeFigureOut">
              <a:rPr lang="ko-KR" altLang="en-US" smtClean="0"/>
              <a:t>2019-04-14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313E2A9-7E3C-4E42-959B-6F63C2D7A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1BD5AE1-5BDA-4519-A791-B48E63A56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45766-72CE-48E0-8E12-D791D90E15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1685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32148D-7CAE-470C-B9DE-F3DF81CA3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C8FBA37-3F96-435A-8A83-7B60B700F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610E6-B462-46DF-8D27-8776C2CEBA51}" type="datetimeFigureOut">
              <a:rPr lang="ko-KR" altLang="en-US" smtClean="0"/>
              <a:t>2019-04-14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E510D78-6428-49B4-A0C9-9353355FD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C077C92-9203-43C8-9512-918D46644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45766-72CE-48E0-8E12-D791D90E15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783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7BD7CDB-AE1A-4B30-B453-BF0B756F8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610E6-B462-46DF-8D27-8776C2CEBA51}" type="datetimeFigureOut">
              <a:rPr lang="ko-KR" altLang="en-US" smtClean="0"/>
              <a:t>2019-04-14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F05901B-DB05-4560-994F-0A9E1193C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1E9CB2D-18F4-44B5-AB6E-7402E96F9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45766-72CE-48E0-8E12-D791D90E1548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0E26290-2543-4829-989C-C30836557B4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6791" y="136525"/>
            <a:ext cx="926582" cy="267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406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FBAB6E-97DE-4FB1-BFB7-14E3C02A5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F8B8A2-1956-4F56-8AED-D84B05E6FE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2A02345-E866-4229-A42D-359A3D24C2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981B597-5D3E-44A8-8142-03009C1D7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610E6-B462-46DF-8D27-8776C2CEBA51}" type="datetimeFigureOut">
              <a:rPr lang="ko-KR" altLang="en-US" smtClean="0"/>
              <a:t>2019-04-14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6FBBDF7-79F4-4BD4-9AC9-DF1E47EC0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010C6F3-1F6D-4666-B1A3-E0D73BB59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45766-72CE-48E0-8E12-D791D90E15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9937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CA5723-E9B1-43D2-BBA9-46A994218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A4EDAD1-7C67-47EF-BD36-4B9E7D49C6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AD022D6-C2ED-48B6-A644-C0B5DC73FA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FBAC423-0F50-4B97-890C-EBD3D9826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610E6-B462-46DF-8D27-8776C2CEBA51}" type="datetimeFigureOut">
              <a:rPr lang="ko-KR" altLang="en-US" smtClean="0"/>
              <a:t>2019-04-14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634F69-46C1-4D9D-B306-FD18A5E78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5AABBA5-1D3E-4409-B6B4-D7987837F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45766-72CE-48E0-8E12-D791D90E15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176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55C525E-6734-436A-BCCA-287E15AC1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B6EF7CA-3793-4B7F-BD9B-A6305A48AE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C54287-C4DA-4450-9B45-51202414C3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5610E6-B462-46DF-8D27-8776C2CEBA51}" type="datetimeFigureOut">
              <a:rPr lang="ko-KR" altLang="en-US" smtClean="0"/>
              <a:t>2019-04-14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F2669C-EDDA-467E-86BF-61FB0B9556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604704-6BF6-4B25-A7A4-BF0A93CEEC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E45766-72CE-48E0-8E12-D791D90E15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4551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55C525E-6734-436A-BCCA-287E15AC1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B6EF7CA-3793-4B7F-BD9B-A6305A48AE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C54287-C4DA-4450-9B45-51202414C3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5610E6-B462-46DF-8D27-8776C2CEBA51}" type="datetimeFigureOut">
              <a:rPr lang="ko-KR" altLang="en-US" smtClean="0"/>
              <a:t>2019-04-14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F2669C-EDDA-467E-86BF-61FB0B9556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604704-6BF6-4B25-A7A4-BF0A93CEEC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E45766-72CE-48E0-8E12-D791D90E15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6219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2X8nFAg" TargetMode="External"/><Relationship Id="rId2" Type="http://schemas.openxmlformats.org/officeDocument/2006/relationships/hyperlink" Target="https://github.com/Azure/terraform-azurerm-vm" TargetMode="Externa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ko-kr/azure/virtual-machines/linux/terraform-install-configure" TargetMode="Externa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54D7E6-0E59-489A-81E9-9000DFA483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58988" y="1607998"/>
            <a:ext cx="7474023" cy="823995"/>
          </a:xfrm>
        </p:spPr>
        <p:txBody>
          <a:bodyPr>
            <a:normAutofit/>
          </a:bodyPr>
          <a:lstStyle/>
          <a:p>
            <a:r>
              <a:rPr lang="en-US" altLang="ko-KR" sz="440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Cloud Platform Operations</a:t>
            </a:r>
            <a:endParaRPr lang="ko-KR" altLang="en-US" sz="440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6282ED8-9E5C-416D-ABCA-BD5F348005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84944" y="5357672"/>
            <a:ext cx="2949376" cy="548933"/>
          </a:xfrm>
        </p:spPr>
        <p:txBody>
          <a:bodyPr anchor="ctr">
            <a:normAutofit fontScale="92500" lnSpcReduction="20000"/>
          </a:bodyPr>
          <a:lstStyle/>
          <a:p>
            <a:pPr algn="l"/>
            <a:r>
              <a:rPr lang="en-US" altLang="ko-KR" sz="200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David Yoon | CEO</a:t>
            </a:r>
            <a:br>
              <a:rPr lang="en-US" altLang="ko-KR" sz="200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en-US" altLang="ko-KR" sz="200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david@2miles.co.kr</a:t>
            </a:r>
            <a:endParaRPr lang="ko-KR" altLang="en-US" sz="200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84AE0B7-09D3-41C1-B2D8-3D00085CCEC5}"/>
              </a:ext>
            </a:extLst>
          </p:cNvPr>
          <p:cNvCxnSpPr>
            <a:cxnSpLocks/>
          </p:cNvCxnSpPr>
          <p:nvPr/>
        </p:nvCxnSpPr>
        <p:spPr>
          <a:xfrm>
            <a:off x="5253487" y="2563440"/>
            <a:ext cx="186905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제목 1">
            <a:extLst>
              <a:ext uri="{FF2B5EF4-FFF2-40B4-BE49-F238E27FC236}">
                <a16:creationId xmlns:a16="http://schemas.microsoft.com/office/drawing/2014/main" id="{DFFB6958-A0D7-430D-809C-327CCCB9DAD4}"/>
              </a:ext>
            </a:extLst>
          </p:cNvPr>
          <p:cNvSpPr txBox="1">
            <a:spLocks/>
          </p:cNvSpPr>
          <p:nvPr/>
        </p:nvSpPr>
        <p:spPr>
          <a:xfrm>
            <a:off x="3947170" y="2784640"/>
            <a:ext cx="4297660" cy="8934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rPr>
              <a:t>Day1 – </a:t>
            </a:r>
            <a:r>
              <a:rPr lang="ko-KR" altLang="en-US" sz="2400">
                <a:solidFill>
                  <a:prstClr val="white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실습</a:t>
            </a:r>
            <a:r>
              <a:rPr lang="en-US" altLang="ko-KR" sz="2400">
                <a:solidFill>
                  <a:prstClr val="white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endParaRPr kumimoji="0" lang="ko-KR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8176301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BA9B990-9BED-4A76-9D1B-03A989E502FA}"/>
              </a:ext>
            </a:extLst>
          </p:cNvPr>
          <p:cNvSpPr txBox="1"/>
          <p:nvPr/>
        </p:nvSpPr>
        <p:spPr>
          <a:xfrm>
            <a:off x="437103" y="165798"/>
            <a:ext cx="41277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Azure </a:t>
            </a:r>
            <a:r>
              <a:rPr lang="ko-KR" altLang="en-US" sz="2800"/>
              <a:t>리소스 그룹 생성 </a:t>
            </a:r>
            <a:endParaRPr lang="en-US" altLang="ko-KR" sz="280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115C313-9CE9-4BAE-8810-38E1733554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570" y="1088572"/>
            <a:ext cx="6538581" cy="5226198"/>
          </a:xfrm>
          <a:prstGeom prst="rect">
            <a:avLst/>
          </a:prstGeom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33572E21-68AF-49CA-B4A5-74DF54F329FD}"/>
              </a:ext>
            </a:extLst>
          </p:cNvPr>
          <p:cNvSpPr/>
          <p:nvPr/>
        </p:nvSpPr>
        <p:spPr>
          <a:xfrm>
            <a:off x="2629319" y="5840017"/>
            <a:ext cx="723481" cy="474753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A6A9D9-2A2A-433A-8B0B-36C4A65C44E2}"/>
              </a:ext>
            </a:extLst>
          </p:cNvPr>
          <p:cNvSpPr txBox="1"/>
          <p:nvPr/>
        </p:nvSpPr>
        <p:spPr>
          <a:xfrm>
            <a:off x="7671771" y="1088572"/>
            <a:ext cx="4865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Terraform </a:t>
            </a:r>
            <a:r>
              <a:rPr lang="ko-KR" altLang="en-US"/>
              <a:t>실행을 위해 </a:t>
            </a:r>
            <a:r>
              <a:rPr lang="en-US" altLang="ko-KR"/>
              <a:t>“yes” </a:t>
            </a:r>
            <a:r>
              <a:rPr lang="ko-KR" altLang="en-US"/>
              <a:t>입력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398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BA9B990-9BED-4A76-9D1B-03A989E502FA}"/>
              </a:ext>
            </a:extLst>
          </p:cNvPr>
          <p:cNvSpPr txBox="1"/>
          <p:nvPr/>
        </p:nvSpPr>
        <p:spPr>
          <a:xfrm>
            <a:off x="437103" y="165798"/>
            <a:ext cx="40011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Azure </a:t>
            </a:r>
            <a:r>
              <a:rPr lang="ko-KR" altLang="en-US" sz="2800"/>
              <a:t>리소스 그룹 생성</a:t>
            </a:r>
            <a:endParaRPr lang="en-US" altLang="ko-KR" sz="280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ABFD45D-6E73-4EAE-A601-F3E809C864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103" y="991803"/>
            <a:ext cx="11430000" cy="345757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EF63D212-B605-4B6E-BF2A-FE178C21B9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104" y="5011200"/>
            <a:ext cx="5354096" cy="168100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DB567A3-9E61-4481-8554-82087BAA474C}"/>
              </a:ext>
            </a:extLst>
          </p:cNvPr>
          <p:cNvSpPr txBox="1"/>
          <p:nvPr/>
        </p:nvSpPr>
        <p:spPr>
          <a:xfrm>
            <a:off x="437103" y="4567497"/>
            <a:ext cx="4865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Azure Portal</a:t>
            </a:r>
            <a:r>
              <a:rPr lang="ko-KR" altLang="en-US"/>
              <a:t>에서 리소스 그룹 생성 확인</a:t>
            </a:r>
            <a:endParaRPr 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86A85F71-B0C2-495C-9722-C5C2F7A5DAC5}"/>
              </a:ext>
            </a:extLst>
          </p:cNvPr>
          <p:cNvSpPr/>
          <p:nvPr/>
        </p:nvSpPr>
        <p:spPr>
          <a:xfrm>
            <a:off x="3433665" y="5840017"/>
            <a:ext cx="2357535" cy="380391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8393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BA9B990-9BED-4A76-9D1B-03A989E502FA}"/>
              </a:ext>
            </a:extLst>
          </p:cNvPr>
          <p:cNvSpPr txBox="1"/>
          <p:nvPr/>
        </p:nvSpPr>
        <p:spPr>
          <a:xfrm>
            <a:off x="437103" y="165798"/>
            <a:ext cx="58575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t>Azure </a:t>
            </a:r>
            <a:r>
              <a:rPr kumimoji="0" lang="ko-KR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네트워크 만들기 </a:t>
            </a:r>
            <a:r>
              <a:rPr kumimoji="0" lang="en-US" altLang="ko-KR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– myVnet.tf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EF5B40D-36FD-4FBC-9F2B-B33F681E1622}"/>
              </a:ext>
            </a:extLst>
          </p:cNvPr>
          <p:cNvSpPr/>
          <p:nvPr/>
        </p:nvSpPr>
        <p:spPr>
          <a:xfrm>
            <a:off x="1775276" y="2178619"/>
            <a:ext cx="9443709" cy="28623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lvl="0"/>
            <a:r>
              <a:rPr lang="en-US">
                <a:solidFill>
                  <a:prstClr val="black"/>
                </a:solidFill>
              </a:rPr>
              <a:t>resource "azurerm_virtual_network" "myterraformnetwork" {</a:t>
            </a:r>
          </a:p>
          <a:p>
            <a:pPr lvl="0"/>
            <a:r>
              <a:rPr lang="en-US">
                <a:solidFill>
                  <a:prstClr val="black"/>
                </a:solidFill>
              </a:rPr>
              <a:t>    name                = "myVnet"</a:t>
            </a:r>
          </a:p>
          <a:p>
            <a:pPr lvl="0"/>
            <a:r>
              <a:rPr lang="en-US">
                <a:solidFill>
                  <a:prstClr val="black"/>
                </a:solidFill>
              </a:rPr>
              <a:t>    address_space       = ["10.0.0.0/16"]</a:t>
            </a:r>
          </a:p>
          <a:p>
            <a:pPr lvl="0"/>
            <a:r>
              <a:rPr lang="en-US">
                <a:solidFill>
                  <a:prstClr val="black"/>
                </a:solidFill>
              </a:rPr>
              <a:t>    location            = "eastus"</a:t>
            </a:r>
          </a:p>
          <a:p>
            <a:pPr lvl="0"/>
            <a:r>
              <a:rPr lang="en-US">
                <a:solidFill>
                  <a:prstClr val="black"/>
                </a:solidFill>
              </a:rPr>
              <a:t>    resource_group_name = "${azurerm_resource_group.myterraformgroup.name}"</a:t>
            </a:r>
          </a:p>
          <a:p>
            <a:pPr lvl="0"/>
            <a:endParaRPr lang="en-US">
              <a:solidFill>
                <a:prstClr val="black"/>
              </a:solidFill>
            </a:endParaRPr>
          </a:p>
          <a:p>
            <a:pPr lvl="0"/>
            <a:r>
              <a:rPr lang="en-US">
                <a:solidFill>
                  <a:prstClr val="black"/>
                </a:solidFill>
              </a:rPr>
              <a:t>    tags {</a:t>
            </a:r>
          </a:p>
          <a:p>
            <a:pPr lvl="0"/>
            <a:r>
              <a:rPr lang="en-US">
                <a:solidFill>
                  <a:prstClr val="black"/>
                </a:solidFill>
              </a:rPr>
              <a:t>        environment = "Terraform Demo"</a:t>
            </a:r>
          </a:p>
          <a:p>
            <a:pPr lvl="0"/>
            <a:r>
              <a:rPr lang="en-US">
                <a:solidFill>
                  <a:prstClr val="black"/>
                </a:solidFill>
              </a:rPr>
              <a:t>    }</a:t>
            </a:r>
          </a:p>
          <a:p>
            <a:pPr lvl="0"/>
            <a:r>
              <a:rPr lang="en-US">
                <a:solidFill>
                  <a:prstClr val="black"/>
                </a:solidFill>
              </a:rPr>
              <a:t>}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3A7794-0DA8-4ADA-876E-D442FEF90A3C}"/>
              </a:ext>
            </a:extLst>
          </p:cNvPr>
          <p:cNvSpPr txBox="1"/>
          <p:nvPr/>
        </p:nvSpPr>
        <p:spPr>
          <a:xfrm>
            <a:off x="1668227" y="1783699"/>
            <a:ext cx="1260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t>myVnet.tf</a:t>
            </a:r>
          </a:p>
        </p:txBody>
      </p:sp>
    </p:spTree>
    <p:extLst>
      <p:ext uri="{BB962C8B-B14F-4D97-AF65-F5344CB8AC3E}">
        <p14:creationId xmlns:p14="http://schemas.microsoft.com/office/powerpoint/2010/main" val="12090910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DC5E639-B2DC-4DE0-9B98-D10BB87B2D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360" y="1188097"/>
            <a:ext cx="4889763" cy="550410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E1E872D-A075-4C1C-A810-21F3966157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0956" y="1188097"/>
            <a:ext cx="4658864" cy="551439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A319D04-4726-48D3-939C-962545E690EF}"/>
              </a:ext>
            </a:extLst>
          </p:cNvPr>
          <p:cNvSpPr txBox="1"/>
          <p:nvPr/>
        </p:nvSpPr>
        <p:spPr>
          <a:xfrm>
            <a:off x="685919" y="818765"/>
            <a:ext cx="4865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terraform plan</a:t>
            </a:r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37432A-4CA2-4FD5-9591-6B24BAE03A00}"/>
              </a:ext>
            </a:extLst>
          </p:cNvPr>
          <p:cNvSpPr txBox="1"/>
          <p:nvPr/>
        </p:nvSpPr>
        <p:spPr>
          <a:xfrm>
            <a:off x="6470956" y="818765"/>
            <a:ext cx="4865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terraform apply</a:t>
            </a:r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063ACE-9EDB-4714-8532-F81A164CA7DE}"/>
              </a:ext>
            </a:extLst>
          </p:cNvPr>
          <p:cNvSpPr txBox="1"/>
          <p:nvPr/>
        </p:nvSpPr>
        <p:spPr>
          <a:xfrm>
            <a:off x="437103" y="165798"/>
            <a:ext cx="58575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t>Azure </a:t>
            </a:r>
            <a:r>
              <a:rPr kumimoji="0" lang="ko-KR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네트워크 만들기 </a:t>
            </a:r>
            <a:r>
              <a:rPr kumimoji="0" lang="en-US" altLang="ko-KR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– myVnet.tf</a:t>
            </a:r>
          </a:p>
        </p:txBody>
      </p:sp>
    </p:spTree>
    <p:extLst>
      <p:ext uri="{BB962C8B-B14F-4D97-AF65-F5344CB8AC3E}">
        <p14:creationId xmlns:p14="http://schemas.microsoft.com/office/powerpoint/2010/main" val="37391879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BA9B990-9BED-4A76-9D1B-03A989E502FA}"/>
              </a:ext>
            </a:extLst>
          </p:cNvPr>
          <p:cNvSpPr txBox="1"/>
          <p:nvPr/>
        </p:nvSpPr>
        <p:spPr>
          <a:xfrm>
            <a:off x="437103" y="165798"/>
            <a:ext cx="1107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Azure</a:t>
            </a:r>
            <a:endParaRPr lang="en-US" altLang="ko-KR" sz="28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946223-13BD-431E-A37A-E191772F72B4}"/>
              </a:ext>
            </a:extLst>
          </p:cNvPr>
          <p:cNvSpPr txBox="1"/>
          <p:nvPr/>
        </p:nvSpPr>
        <p:spPr>
          <a:xfrm>
            <a:off x="437103" y="165798"/>
            <a:ext cx="58575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t>Azure </a:t>
            </a:r>
            <a:r>
              <a:rPr kumimoji="0" lang="ko-KR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네트워크 만들기 </a:t>
            </a:r>
            <a:r>
              <a:rPr kumimoji="0" lang="en-US" altLang="ko-KR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– myVnet.tf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D76D549-F301-4B3A-A2FB-743A52C5F6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346" y="2024101"/>
            <a:ext cx="10618681" cy="312639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F4C4DF0-57EF-4009-8829-27A4F6172F4B}"/>
              </a:ext>
            </a:extLst>
          </p:cNvPr>
          <p:cNvSpPr txBox="1"/>
          <p:nvPr/>
        </p:nvSpPr>
        <p:spPr>
          <a:xfrm>
            <a:off x="715346" y="1573088"/>
            <a:ext cx="4865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Azure Portal</a:t>
            </a:r>
            <a:r>
              <a:rPr lang="ko-KR" altLang="en-US"/>
              <a:t>에서 가상 네트워크 생성 확인</a:t>
            </a:r>
            <a:endParaRPr 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D11BD0C3-3933-4EC1-895E-E88CC387CE64}"/>
              </a:ext>
            </a:extLst>
          </p:cNvPr>
          <p:cNvSpPr/>
          <p:nvPr/>
        </p:nvSpPr>
        <p:spPr>
          <a:xfrm>
            <a:off x="9226062" y="3305908"/>
            <a:ext cx="2107965" cy="360468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FB1531D6-9C87-4D14-BBA4-A33C92AF11D6}"/>
              </a:ext>
            </a:extLst>
          </p:cNvPr>
          <p:cNvSpPr/>
          <p:nvPr/>
        </p:nvSpPr>
        <p:spPr>
          <a:xfrm>
            <a:off x="857973" y="2383134"/>
            <a:ext cx="1719429" cy="443356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1644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BA9B990-9BED-4A76-9D1B-03A989E502FA}"/>
              </a:ext>
            </a:extLst>
          </p:cNvPr>
          <p:cNvSpPr txBox="1"/>
          <p:nvPr/>
        </p:nvSpPr>
        <p:spPr>
          <a:xfrm>
            <a:off x="437103" y="165798"/>
            <a:ext cx="62646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t>Azure </a:t>
            </a:r>
            <a:r>
              <a:rPr kumimoji="0" lang="ko-KR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네트워크 만들기 </a:t>
            </a:r>
            <a:r>
              <a:rPr kumimoji="0" lang="en-US" altLang="ko-KR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– mySubnet.tf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EF5B40D-36FD-4FBC-9F2B-B33F681E1622}"/>
              </a:ext>
            </a:extLst>
          </p:cNvPr>
          <p:cNvSpPr/>
          <p:nvPr/>
        </p:nvSpPr>
        <p:spPr>
          <a:xfrm>
            <a:off x="1815469" y="1394848"/>
            <a:ext cx="9443709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lvl="0"/>
            <a:r>
              <a:rPr lang="en-US">
                <a:solidFill>
                  <a:prstClr val="black"/>
                </a:solidFill>
              </a:rPr>
              <a:t>resource "azurerm_subnet" "myterraformsubnet" {</a:t>
            </a:r>
          </a:p>
          <a:p>
            <a:pPr lvl="0"/>
            <a:r>
              <a:rPr lang="en-US">
                <a:solidFill>
                  <a:prstClr val="black"/>
                </a:solidFill>
              </a:rPr>
              <a:t>    name                 = "mySubnet1"</a:t>
            </a:r>
          </a:p>
          <a:p>
            <a:pPr lvl="0"/>
            <a:r>
              <a:rPr lang="en-US">
                <a:solidFill>
                  <a:prstClr val="black"/>
                </a:solidFill>
              </a:rPr>
              <a:t>    resource_group_name  = "${azurerm_resource_group.myterraformgroup.name}"</a:t>
            </a:r>
          </a:p>
          <a:p>
            <a:pPr lvl="0"/>
            <a:r>
              <a:rPr lang="en-US">
                <a:solidFill>
                  <a:prstClr val="black"/>
                </a:solidFill>
              </a:rPr>
              <a:t>    virtual_network_name = "${azurerm_virtual_network.myterraformnetwork.name}"</a:t>
            </a:r>
          </a:p>
          <a:p>
            <a:pPr lvl="0"/>
            <a:r>
              <a:rPr lang="en-US">
                <a:solidFill>
                  <a:prstClr val="black"/>
                </a:solidFill>
              </a:rPr>
              <a:t>    address_prefix       = "1.0.1.0/24"</a:t>
            </a:r>
          </a:p>
          <a:p>
            <a:pPr lvl="0"/>
            <a:r>
              <a:rPr lang="en-US">
                <a:solidFill>
                  <a:prstClr val="black"/>
                </a:solidFill>
              </a:rPr>
              <a:t>}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3A7794-0DA8-4ADA-876E-D442FEF90A3C}"/>
              </a:ext>
            </a:extLst>
          </p:cNvPr>
          <p:cNvSpPr txBox="1"/>
          <p:nvPr/>
        </p:nvSpPr>
        <p:spPr>
          <a:xfrm>
            <a:off x="1708420" y="999928"/>
            <a:ext cx="1527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t>mySubnet.tf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6635E7F-37CA-46BF-B3EC-FEDF0FA121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5468" y="3627679"/>
            <a:ext cx="9409591" cy="291882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29BC29E3-7C2B-4899-A9D2-68F3BDE7DC00}"/>
              </a:ext>
            </a:extLst>
          </p:cNvPr>
          <p:cNvSpPr/>
          <p:nvPr/>
        </p:nvSpPr>
        <p:spPr>
          <a:xfrm>
            <a:off x="5133547" y="5864888"/>
            <a:ext cx="3010642" cy="443356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6D03AE-170F-4FAC-9E13-46812137344C}"/>
              </a:ext>
            </a:extLst>
          </p:cNvPr>
          <p:cNvSpPr txBox="1"/>
          <p:nvPr/>
        </p:nvSpPr>
        <p:spPr>
          <a:xfrm>
            <a:off x="1708420" y="3258347"/>
            <a:ext cx="4865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Azure Portal</a:t>
            </a:r>
            <a:r>
              <a:rPr lang="ko-KR" altLang="en-US"/>
              <a:t>에서 서브넷 생성 확인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9891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BA9B990-9BED-4A76-9D1B-03A989E502FA}"/>
              </a:ext>
            </a:extLst>
          </p:cNvPr>
          <p:cNvSpPr txBox="1"/>
          <p:nvPr/>
        </p:nvSpPr>
        <p:spPr>
          <a:xfrm>
            <a:off x="437103" y="165798"/>
            <a:ext cx="113043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Azure </a:t>
            </a:r>
            <a:r>
              <a:rPr lang="ko-KR" altLang="en-US" sz="2800"/>
              <a:t>공용 </a:t>
            </a:r>
            <a:r>
              <a:rPr lang="en-US" altLang="ko-KR" sz="2800"/>
              <a:t>IP </a:t>
            </a:r>
            <a:r>
              <a:rPr lang="ko-KR" altLang="en-US" sz="2800"/>
              <a:t>만들기 </a:t>
            </a:r>
            <a:r>
              <a:rPr lang="en-US" altLang="ko-KR" sz="2800"/>
              <a:t>- </a:t>
            </a:r>
            <a:r>
              <a:rPr lang="en-US" sz="2800" b="1">
                <a:solidFill>
                  <a:prstClr val="black"/>
                </a:solidFill>
              </a:rPr>
              <a:t>myPublicIP.tf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1089DB0-9478-4DC8-BBFF-2862FC6F912C}"/>
              </a:ext>
            </a:extLst>
          </p:cNvPr>
          <p:cNvSpPr/>
          <p:nvPr/>
        </p:nvSpPr>
        <p:spPr>
          <a:xfrm>
            <a:off x="1815469" y="1394848"/>
            <a:ext cx="9443709" cy="28623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lvl="0"/>
            <a:r>
              <a:rPr lang="en-US">
                <a:solidFill>
                  <a:prstClr val="black"/>
                </a:solidFill>
              </a:rPr>
              <a:t>resource "azurerm_public_ip" "myterraformpublicip" {</a:t>
            </a:r>
          </a:p>
          <a:p>
            <a:pPr lvl="0"/>
            <a:r>
              <a:rPr lang="en-US">
                <a:solidFill>
                  <a:prstClr val="black"/>
                </a:solidFill>
              </a:rPr>
              <a:t>    name                         = "myPublicIP"</a:t>
            </a:r>
          </a:p>
          <a:p>
            <a:pPr lvl="0"/>
            <a:r>
              <a:rPr lang="en-US">
                <a:solidFill>
                  <a:prstClr val="black"/>
                </a:solidFill>
              </a:rPr>
              <a:t>    location                     = "eastus"</a:t>
            </a:r>
          </a:p>
          <a:p>
            <a:pPr lvl="0"/>
            <a:r>
              <a:rPr lang="en-US">
                <a:solidFill>
                  <a:prstClr val="black"/>
                </a:solidFill>
              </a:rPr>
              <a:t>    resource_group_name          = "${azurerm_resource_group.myterraformgroup.name}"</a:t>
            </a:r>
          </a:p>
          <a:p>
            <a:pPr lvl="0"/>
            <a:r>
              <a:rPr lang="en-US">
                <a:solidFill>
                  <a:prstClr val="black"/>
                </a:solidFill>
              </a:rPr>
              <a:t>    allocation_method            = "Dynamic"</a:t>
            </a:r>
          </a:p>
          <a:p>
            <a:pPr lvl="0"/>
            <a:endParaRPr lang="en-US">
              <a:solidFill>
                <a:prstClr val="black"/>
              </a:solidFill>
            </a:endParaRPr>
          </a:p>
          <a:p>
            <a:pPr lvl="0"/>
            <a:r>
              <a:rPr lang="en-US">
                <a:solidFill>
                  <a:prstClr val="black"/>
                </a:solidFill>
              </a:rPr>
              <a:t>    tags {</a:t>
            </a:r>
          </a:p>
          <a:p>
            <a:pPr lvl="0"/>
            <a:r>
              <a:rPr lang="en-US">
                <a:solidFill>
                  <a:prstClr val="black"/>
                </a:solidFill>
              </a:rPr>
              <a:t>        environment = "Terraform Demo"</a:t>
            </a:r>
          </a:p>
          <a:p>
            <a:pPr lvl="0"/>
            <a:r>
              <a:rPr lang="en-US">
                <a:solidFill>
                  <a:prstClr val="black"/>
                </a:solidFill>
              </a:rPr>
              <a:t>    }</a:t>
            </a:r>
          </a:p>
          <a:p>
            <a:pPr lvl="0"/>
            <a:r>
              <a:rPr lang="en-US">
                <a:solidFill>
                  <a:prstClr val="black"/>
                </a:solidFill>
              </a:rPr>
              <a:t>}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CB6CC0-F9E4-406E-9CD1-B3F120064941}"/>
              </a:ext>
            </a:extLst>
          </p:cNvPr>
          <p:cNvSpPr txBox="1"/>
          <p:nvPr/>
        </p:nvSpPr>
        <p:spPr>
          <a:xfrm>
            <a:off x="1708420" y="999928"/>
            <a:ext cx="1602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t>my</a:t>
            </a:r>
            <a:r>
              <a:rPr lang="en-US" b="1">
                <a:solidFill>
                  <a:prstClr val="black"/>
                </a:solidFill>
                <a:latin typeface="맑은 고딕" panose="020F0502020204030204"/>
              </a:rPr>
              <a:t>PublicIP</a:t>
            </a: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t>.tf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7CD2F0E-BCF0-4ED2-83D1-33AF691D96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5469" y="4922807"/>
            <a:ext cx="8941359" cy="1278131"/>
          </a:xfrm>
          <a:prstGeom prst="rect">
            <a:avLst/>
          </a:prstGeom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2BA7FB0-69AC-4685-B746-AE35F37928D7}"/>
              </a:ext>
            </a:extLst>
          </p:cNvPr>
          <p:cNvSpPr txBox="1"/>
          <p:nvPr/>
        </p:nvSpPr>
        <p:spPr>
          <a:xfrm>
            <a:off x="1815469" y="4499318"/>
            <a:ext cx="4865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Azure Portal</a:t>
            </a:r>
            <a:r>
              <a:rPr lang="ko-KR" altLang="en-US"/>
              <a:t>에서 </a:t>
            </a:r>
            <a:r>
              <a:rPr lang="en-US" altLang="ko-KR"/>
              <a:t>Public IP</a:t>
            </a:r>
            <a:r>
              <a:rPr lang="ko-KR" altLang="en-US"/>
              <a:t> 생성 확인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8921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BA9B990-9BED-4A76-9D1B-03A989E502FA}"/>
              </a:ext>
            </a:extLst>
          </p:cNvPr>
          <p:cNvSpPr txBox="1"/>
          <p:nvPr/>
        </p:nvSpPr>
        <p:spPr>
          <a:xfrm>
            <a:off x="437103" y="165798"/>
            <a:ext cx="119424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Azure </a:t>
            </a:r>
            <a:r>
              <a:rPr lang="ko-KR" altLang="en-US" sz="2800"/>
              <a:t>보안 그룹 생성  </a:t>
            </a:r>
            <a:r>
              <a:rPr lang="en-US" altLang="ko-KR" sz="2800"/>
              <a:t>-</a:t>
            </a:r>
            <a:r>
              <a:rPr lang="en-US" sz="2800" b="1">
                <a:solidFill>
                  <a:prstClr val="black"/>
                </a:solidFill>
              </a:rPr>
              <a:t>myNetworkSecurityGroup.tf</a:t>
            </a:r>
          </a:p>
          <a:p>
            <a:endParaRPr lang="en-US" altLang="ko-KR" sz="280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1089DB0-9478-4DC8-BBFF-2862FC6F912C}"/>
              </a:ext>
            </a:extLst>
          </p:cNvPr>
          <p:cNvSpPr/>
          <p:nvPr/>
        </p:nvSpPr>
        <p:spPr>
          <a:xfrm>
            <a:off x="1815469" y="1394848"/>
            <a:ext cx="9443709" cy="526297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lvl="0"/>
            <a:r>
              <a:rPr lang="en-US" sz="1600">
                <a:solidFill>
                  <a:prstClr val="black"/>
                </a:solidFill>
              </a:rPr>
              <a:t>resource "azurerm_network_security_group" "myterraformnsg" {</a:t>
            </a:r>
          </a:p>
          <a:p>
            <a:pPr lvl="0"/>
            <a:r>
              <a:rPr lang="en-US" sz="1600">
                <a:solidFill>
                  <a:prstClr val="black"/>
                </a:solidFill>
              </a:rPr>
              <a:t>    name                = "myNetworkSecurityGroup"</a:t>
            </a:r>
          </a:p>
          <a:p>
            <a:pPr lvl="0"/>
            <a:r>
              <a:rPr lang="en-US" sz="1600">
                <a:solidFill>
                  <a:prstClr val="black"/>
                </a:solidFill>
              </a:rPr>
              <a:t>    location            = "eastus"</a:t>
            </a:r>
          </a:p>
          <a:p>
            <a:pPr lvl="0"/>
            <a:r>
              <a:rPr lang="en-US" sz="1600">
                <a:solidFill>
                  <a:prstClr val="black"/>
                </a:solidFill>
              </a:rPr>
              <a:t>    resource_group_name = "${azurerm_resource_group.myterraformgroup.name}"</a:t>
            </a:r>
          </a:p>
          <a:p>
            <a:pPr lvl="0"/>
            <a:r>
              <a:rPr lang="en-US" sz="1600">
                <a:solidFill>
                  <a:prstClr val="black"/>
                </a:solidFill>
              </a:rPr>
              <a:t>    </a:t>
            </a:r>
          </a:p>
          <a:p>
            <a:pPr lvl="0"/>
            <a:r>
              <a:rPr lang="en-US" sz="1600">
                <a:solidFill>
                  <a:prstClr val="black"/>
                </a:solidFill>
              </a:rPr>
              <a:t>    security_rule {</a:t>
            </a:r>
          </a:p>
          <a:p>
            <a:pPr lvl="0"/>
            <a:r>
              <a:rPr lang="en-US" sz="1600">
                <a:solidFill>
                  <a:prstClr val="black"/>
                </a:solidFill>
              </a:rPr>
              <a:t>        name                       = "SSH"</a:t>
            </a:r>
          </a:p>
          <a:p>
            <a:pPr lvl="0"/>
            <a:r>
              <a:rPr lang="en-US" sz="1600">
                <a:solidFill>
                  <a:prstClr val="black"/>
                </a:solidFill>
              </a:rPr>
              <a:t>        priority                   = 1001</a:t>
            </a:r>
          </a:p>
          <a:p>
            <a:pPr lvl="0"/>
            <a:r>
              <a:rPr lang="en-US" sz="1600">
                <a:solidFill>
                  <a:prstClr val="black"/>
                </a:solidFill>
              </a:rPr>
              <a:t>        direction                  = "Inbound"</a:t>
            </a:r>
          </a:p>
          <a:p>
            <a:pPr lvl="0"/>
            <a:r>
              <a:rPr lang="en-US" sz="1600">
                <a:solidFill>
                  <a:prstClr val="black"/>
                </a:solidFill>
              </a:rPr>
              <a:t>        access                     = "Allow"</a:t>
            </a:r>
          </a:p>
          <a:p>
            <a:pPr lvl="0"/>
            <a:r>
              <a:rPr lang="en-US" sz="1600">
                <a:solidFill>
                  <a:prstClr val="black"/>
                </a:solidFill>
              </a:rPr>
              <a:t>        protocol                   = "Tcp"</a:t>
            </a:r>
          </a:p>
          <a:p>
            <a:pPr lvl="0"/>
            <a:r>
              <a:rPr lang="en-US" sz="1600">
                <a:solidFill>
                  <a:prstClr val="black"/>
                </a:solidFill>
              </a:rPr>
              <a:t>        source_port_range          = "*"</a:t>
            </a:r>
          </a:p>
          <a:p>
            <a:pPr lvl="0"/>
            <a:r>
              <a:rPr lang="en-US" sz="1600">
                <a:solidFill>
                  <a:prstClr val="black"/>
                </a:solidFill>
              </a:rPr>
              <a:t>        destination_port_range     = "22"</a:t>
            </a:r>
          </a:p>
          <a:p>
            <a:pPr lvl="0"/>
            <a:r>
              <a:rPr lang="en-US" sz="1600">
                <a:solidFill>
                  <a:prstClr val="black"/>
                </a:solidFill>
              </a:rPr>
              <a:t>        source_address_prefix      = "*"</a:t>
            </a:r>
          </a:p>
          <a:p>
            <a:pPr lvl="0"/>
            <a:r>
              <a:rPr lang="en-US" sz="1600">
                <a:solidFill>
                  <a:prstClr val="black"/>
                </a:solidFill>
              </a:rPr>
              <a:t>        destination_address_prefix = "*"</a:t>
            </a:r>
          </a:p>
          <a:p>
            <a:pPr lvl="0"/>
            <a:r>
              <a:rPr lang="en-US" sz="1600">
                <a:solidFill>
                  <a:prstClr val="black"/>
                </a:solidFill>
              </a:rPr>
              <a:t>    }</a:t>
            </a:r>
          </a:p>
          <a:p>
            <a:pPr lvl="0"/>
            <a:endParaRPr lang="en-US" sz="1600">
              <a:solidFill>
                <a:prstClr val="black"/>
              </a:solidFill>
            </a:endParaRPr>
          </a:p>
          <a:p>
            <a:pPr lvl="0"/>
            <a:r>
              <a:rPr lang="en-US" sz="1600">
                <a:solidFill>
                  <a:prstClr val="black"/>
                </a:solidFill>
              </a:rPr>
              <a:t>    tags {</a:t>
            </a:r>
          </a:p>
          <a:p>
            <a:pPr lvl="0"/>
            <a:r>
              <a:rPr lang="en-US" sz="1600">
                <a:solidFill>
                  <a:prstClr val="black"/>
                </a:solidFill>
              </a:rPr>
              <a:t>        environment = "Terraform Demo"</a:t>
            </a:r>
          </a:p>
          <a:p>
            <a:pPr lvl="0"/>
            <a:r>
              <a:rPr lang="en-US" sz="1600">
                <a:solidFill>
                  <a:prstClr val="black"/>
                </a:solidFill>
              </a:rPr>
              <a:t>    }</a:t>
            </a:r>
          </a:p>
          <a:p>
            <a:pPr lvl="0"/>
            <a:r>
              <a:rPr lang="en-US" sz="1600">
                <a:solidFill>
                  <a:prstClr val="black"/>
                </a:solidFill>
              </a:rPr>
              <a:t>}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CB6CC0-F9E4-406E-9CD1-B3F120064941}"/>
              </a:ext>
            </a:extLst>
          </p:cNvPr>
          <p:cNvSpPr txBox="1"/>
          <p:nvPr/>
        </p:nvSpPr>
        <p:spPr>
          <a:xfrm>
            <a:off x="1708420" y="999928"/>
            <a:ext cx="3264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t>myNetwork</a:t>
            </a:r>
            <a:r>
              <a:rPr lang="en-US" b="1">
                <a:solidFill>
                  <a:prstClr val="black"/>
                </a:solidFill>
                <a:latin typeface="맑은 고딕" panose="020F0502020204030204"/>
              </a:rPr>
              <a:t>SecurityGroup</a:t>
            </a: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t>.tf</a:t>
            </a:r>
          </a:p>
        </p:txBody>
      </p:sp>
    </p:spTree>
    <p:extLst>
      <p:ext uri="{BB962C8B-B14F-4D97-AF65-F5344CB8AC3E}">
        <p14:creationId xmlns:p14="http://schemas.microsoft.com/office/powerpoint/2010/main" val="19187459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BA9B990-9BED-4A76-9D1B-03A989E502FA}"/>
              </a:ext>
            </a:extLst>
          </p:cNvPr>
          <p:cNvSpPr txBox="1"/>
          <p:nvPr/>
        </p:nvSpPr>
        <p:spPr>
          <a:xfrm>
            <a:off x="437103" y="165798"/>
            <a:ext cx="58179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Azure </a:t>
            </a:r>
            <a:r>
              <a:rPr lang="ko-KR" altLang="en-US" sz="2800"/>
              <a:t>보안 그룹 생성</a:t>
            </a:r>
            <a:endParaRPr lang="en-US" altLang="ko-KR" sz="280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1C6FE2D-31A9-45B0-8A7B-FCAC5B0FA2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845" y="1906680"/>
            <a:ext cx="11128310" cy="357274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81DE05D-5989-4897-A4DC-9262E2FCC7F3}"/>
              </a:ext>
            </a:extLst>
          </p:cNvPr>
          <p:cNvSpPr txBox="1"/>
          <p:nvPr/>
        </p:nvSpPr>
        <p:spPr>
          <a:xfrm>
            <a:off x="531845" y="1451318"/>
            <a:ext cx="6490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Azure Portal</a:t>
            </a:r>
            <a:r>
              <a:rPr lang="ko-KR" altLang="en-US"/>
              <a:t>에서 </a:t>
            </a:r>
            <a:r>
              <a:rPr lang="en-US" altLang="ko-KR"/>
              <a:t>Network Security Group </a:t>
            </a:r>
            <a:r>
              <a:rPr lang="ko-KR" altLang="en-US"/>
              <a:t>생성 확인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9406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BA9B990-9BED-4A76-9D1B-03A989E502FA}"/>
              </a:ext>
            </a:extLst>
          </p:cNvPr>
          <p:cNvSpPr txBox="1"/>
          <p:nvPr/>
        </p:nvSpPr>
        <p:spPr>
          <a:xfrm>
            <a:off x="437103" y="165798"/>
            <a:ext cx="9988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t>Azure </a:t>
            </a:r>
            <a:r>
              <a:rPr kumimoji="0" lang="ko-KR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보안 그룹 생성 </a:t>
            </a:r>
            <a:r>
              <a:rPr kumimoji="0" lang="en-US" altLang="ko-KR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– Rule </a:t>
            </a:r>
            <a:r>
              <a:rPr kumimoji="0" lang="ko-KR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추가</a:t>
            </a:r>
            <a:endParaRPr kumimoji="0" lang="en-US" altLang="ko-KR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1089DB0-9478-4DC8-BBFF-2862FC6F912C}"/>
              </a:ext>
            </a:extLst>
          </p:cNvPr>
          <p:cNvSpPr/>
          <p:nvPr/>
        </p:nvSpPr>
        <p:spPr>
          <a:xfrm>
            <a:off x="1815469" y="1394848"/>
            <a:ext cx="9443709" cy="526297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t>resource "azurerm_network_security_group" "myterraformnsg"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t>    name                = "myNetworkSecurityGroup"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t>    location            = "eastus"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t>    resource_group_name = "${azurerm_resource_group.myterraformgroup.name}"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t>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t>    security_rule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t>        name                       = "SSH"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t>        priority                   = 1001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t>        direction                  = "Inbound"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t>        access                     = "Allow"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t>        protocol                   = "Tcp"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t>        source_port_range          = "*"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t>        destination_port_range     = "22"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t>        source_address_prefix      = "*"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t>        destination_address_prefix = "*"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t>    }</a:t>
            </a:r>
          </a:p>
          <a:p>
            <a:pPr lvl="0">
              <a:defRPr/>
            </a:pPr>
            <a:r>
              <a:rPr lang="en-US" sz="1050">
                <a:solidFill>
                  <a:prstClr val="black"/>
                </a:solidFill>
              </a:rPr>
              <a:t> security_rule {</a:t>
            </a:r>
          </a:p>
          <a:p>
            <a:pPr lvl="0">
              <a:defRPr/>
            </a:pPr>
            <a:r>
              <a:rPr lang="en-US" sz="1050">
                <a:solidFill>
                  <a:prstClr val="black"/>
                </a:solidFill>
              </a:rPr>
              <a:t>        name                       = “HTTP”</a:t>
            </a:r>
          </a:p>
          <a:p>
            <a:pPr lvl="0">
              <a:defRPr/>
            </a:pPr>
            <a:r>
              <a:rPr lang="en-US" sz="1050">
                <a:solidFill>
                  <a:prstClr val="black"/>
                </a:solidFill>
              </a:rPr>
              <a:t>        priority                   = 2001</a:t>
            </a:r>
          </a:p>
          <a:p>
            <a:pPr lvl="0">
              <a:defRPr/>
            </a:pPr>
            <a:r>
              <a:rPr lang="en-US" sz="1050">
                <a:solidFill>
                  <a:prstClr val="black"/>
                </a:solidFill>
              </a:rPr>
              <a:t>        direction                  = "Inbound"</a:t>
            </a:r>
          </a:p>
          <a:p>
            <a:pPr lvl="0">
              <a:defRPr/>
            </a:pPr>
            <a:r>
              <a:rPr lang="en-US" sz="1050">
                <a:solidFill>
                  <a:prstClr val="black"/>
                </a:solidFill>
              </a:rPr>
              <a:t>        access                     = "Allow"</a:t>
            </a:r>
          </a:p>
          <a:p>
            <a:pPr lvl="0">
              <a:defRPr/>
            </a:pPr>
            <a:r>
              <a:rPr lang="en-US" sz="1050">
                <a:solidFill>
                  <a:prstClr val="black"/>
                </a:solidFill>
              </a:rPr>
              <a:t>        protocol                   = "Tcp"</a:t>
            </a:r>
          </a:p>
          <a:p>
            <a:pPr lvl="0">
              <a:defRPr/>
            </a:pPr>
            <a:r>
              <a:rPr lang="en-US" sz="1050">
                <a:solidFill>
                  <a:prstClr val="black"/>
                </a:solidFill>
              </a:rPr>
              <a:t>        source_port_range          = "*"</a:t>
            </a:r>
          </a:p>
          <a:p>
            <a:pPr lvl="0">
              <a:defRPr/>
            </a:pPr>
            <a:r>
              <a:rPr lang="en-US" sz="1050">
                <a:solidFill>
                  <a:prstClr val="black"/>
                </a:solidFill>
              </a:rPr>
              <a:t>        destination_port_range     = “80"</a:t>
            </a:r>
          </a:p>
          <a:p>
            <a:pPr lvl="0">
              <a:defRPr/>
            </a:pPr>
            <a:r>
              <a:rPr lang="en-US" sz="1050">
                <a:solidFill>
                  <a:prstClr val="black"/>
                </a:solidFill>
              </a:rPr>
              <a:t>        source_address_prefix      = "*"</a:t>
            </a:r>
          </a:p>
          <a:p>
            <a:pPr lvl="0">
              <a:defRPr/>
            </a:pPr>
            <a:r>
              <a:rPr lang="en-US" sz="1050">
                <a:solidFill>
                  <a:prstClr val="black"/>
                </a:solidFill>
              </a:rPr>
              <a:t>        destination_address_prefix = "*"</a:t>
            </a:r>
          </a:p>
          <a:p>
            <a:pPr lvl="0">
              <a:defRPr/>
            </a:pPr>
            <a:r>
              <a:rPr lang="en-US" sz="1050">
                <a:solidFill>
                  <a:prstClr val="black"/>
                </a:solidFill>
              </a:rPr>
              <a:t>    }</a:t>
            </a:r>
            <a:endParaRPr kumimoji="0" lang="en-US" sz="10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t>    tags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t>        environment = "Terraform Demo"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t>   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CB6CC0-F9E4-406E-9CD1-B3F120064941}"/>
              </a:ext>
            </a:extLst>
          </p:cNvPr>
          <p:cNvSpPr txBox="1"/>
          <p:nvPr/>
        </p:nvSpPr>
        <p:spPr>
          <a:xfrm>
            <a:off x="1708420" y="999928"/>
            <a:ext cx="3264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t>myNetworkSecurityGroup.tf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DEB65723-AE63-4757-AC9E-ECD0E1E0D4A9}"/>
              </a:ext>
            </a:extLst>
          </p:cNvPr>
          <p:cNvSpPr/>
          <p:nvPr/>
        </p:nvSpPr>
        <p:spPr>
          <a:xfrm>
            <a:off x="1815469" y="3980822"/>
            <a:ext cx="2982619" cy="1877250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59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BA9B990-9BED-4A76-9D1B-03A989E502FA}"/>
              </a:ext>
            </a:extLst>
          </p:cNvPr>
          <p:cNvSpPr txBox="1"/>
          <p:nvPr/>
        </p:nvSpPr>
        <p:spPr>
          <a:xfrm>
            <a:off x="437103" y="165798"/>
            <a:ext cx="31563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Azure </a:t>
            </a:r>
            <a:r>
              <a:rPr lang="ko-KR" altLang="en-US" sz="2800" err="1"/>
              <a:t>테라폼</a:t>
            </a:r>
            <a:r>
              <a:rPr lang="ko-KR" altLang="en-US" sz="2800"/>
              <a:t> 설치</a:t>
            </a:r>
            <a:endParaRPr lang="en-US" altLang="ko-KR" sz="280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8C1DDFD-EE8C-405F-A46A-C183B11186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7219" y="1518976"/>
            <a:ext cx="6458856" cy="438227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10765F9-B0E2-4DFA-8464-E96155092E82}"/>
              </a:ext>
            </a:extLst>
          </p:cNvPr>
          <p:cNvSpPr txBox="1"/>
          <p:nvPr/>
        </p:nvSpPr>
        <p:spPr>
          <a:xfrm>
            <a:off x="437103" y="1518976"/>
            <a:ext cx="39464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Terraform</a:t>
            </a:r>
            <a:r>
              <a:rPr lang="ko-KR" altLang="en-US"/>
              <a:t>은 </a:t>
            </a:r>
            <a:r>
              <a:rPr lang="en-US" altLang="ko-KR"/>
              <a:t>Single </a:t>
            </a:r>
            <a:r>
              <a:rPr lang="ko-KR" altLang="en-US"/>
              <a:t>파일로 동작</a:t>
            </a:r>
            <a:endParaRPr lang="en-US" altLang="ko-KR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Terraform </a:t>
            </a:r>
            <a:r>
              <a:rPr lang="ko-KR" altLang="en-US"/>
              <a:t>홈페이지에서 다운로드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5850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BA9B990-9BED-4A76-9D1B-03A989E502FA}"/>
              </a:ext>
            </a:extLst>
          </p:cNvPr>
          <p:cNvSpPr txBox="1"/>
          <p:nvPr/>
        </p:nvSpPr>
        <p:spPr>
          <a:xfrm>
            <a:off x="437103" y="165798"/>
            <a:ext cx="5633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sz="2800">
                <a:solidFill>
                  <a:prstClr val="black"/>
                </a:solidFill>
              </a:rPr>
              <a:t>Azure </a:t>
            </a:r>
            <a:r>
              <a:rPr lang="ko-KR" altLang="en-US" sz="2800">
                <a:solidFill>
                  <a:prstClr val="black"/>
                </a:solidFill>
              </a:rPr>
              <a:t>보안 그룹 생성 </a:t>
            </a:r>
            <a:r>
              <a:rPr lang="en-US" altLang="ko-KR" sz="2800">
                <a:solidFill>
                  <a:prstClr val="black"/>
                </a:solidFill>
              </a:rPr>
              <a:t>– Rule </a:t>
            </a:r>
            <a:r>
              <a:rPr lang="ko-KR" altLang="en-US" sz="2800">
                <a:solidFill>
                  <a:prstClr val="black"/>
                </a:solidFill>
              </a:rPr>
              <a:t>추가</a:t>
            </a:r>
            <a:endParaRPr lang="en-US" altLang="ko-KR" sz="2800">
              <a:solidFill>
                <a:prstClr val="black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0E9938B-41CA-4599-BED1-10D11F15F2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835" y="1623526"/>
            <a:ext cx="10026422" cy="471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2455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BA9B990-9BED-4A76-9D1B-03A989E502FA}"/>
              </a:ext>
            </a:extLst>
          </p:cNvPr>
          <p:cNvSpPr txBox="1"/>
          <p:nvPr/>
        </p:nvSpPr>
        <p:spPr>
          <a:xfrm>
            <a:off x="437103" y="165798"/>
            <a:ext cx="45205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Azure </a:t>
            </a:r>
            <a:r>
              <a:rPr lang="en-US" altLang="ko-KR" sz="2800"/>
              <a:t>NIC </a:t>
            </a:r>
            <a:r>
              <a:rPr lang="ko-KR" altLang="en-US" sz="2800"/>
              <a:t>생성 </a:t>
            </a:r>
            <a:r>
              <a:rPr lang="en-US" altLang="ko-KR" sz="2800"/>
              <a:t>– myNIC.tf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1089DB0-9478-4DC8-BBFF-2862FC6F912C}"/>
              </a:ext>
            </a:extLst>
          </p:cNvPr>
          <p:cNvSpPr/>
          <p:nvPr/>
        </p:nvSpPr>
        <p:spPr>
          <a:xfrm>
            <a:off x="1815469" y="1394848"/>
            <a:ext cx="9443709" cy="480131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lvl="0"/>
            <a:r>
              <a:rPr lang="en-US">
                <a:solidFill>
                  <a:prstClr val="black"/>
                </a:solidFill>
              </a:rPr>
              <a:t>resource "azurerm_network_interface" "myterraformnic" {</a:t>
            </a:r>
          </a:p>
          <a:p>
            <a:pPr lvl="0"/>
            <a:r>
              <a:rPr lang="en-US">
                <a:solidFill>
                  <a:prstClr val="black"/>
                </a:solidFill>
              </a:rPr>
              <a:t>    name                = "myNIC"</a:t>
            </a:r>
          </a:p>
          <a:p>
            <a:pPr lvl="0"/>
            <a:r>
              <a:rPr lang="en-US">
                <a:solidFill>
                  <a:prstClr val="black"/>
                </a:solidFill>
              </a:rPr>
              <a:t>    location            = "eastus"</a:t>
            </a:r>
          </a:p>
          <a:p>
            <a:pPr lvl="0"/>
            <a:r>
              <a:rPr lang="en-US">
                <a:solidFill>
                  <a:prstClr val="black"/>
                </a:solidFill>
              </a:rPr>
              <a:t>    resource_group_name = "${azurerm_resource_group.myterraformgroup.name}"</a:t>
            </a:r>
          </a:p>
          <a:p>
            <a:pPr lvl="0"/>
            <a:r>
              <a:rPr lang="en-US">
                <a:solidFill>
                  <a:prstClr val="black"/>
                </a:solidFill>
              </a:rPr>
              <a:t>    network_security_group_id = "${azurerm_network_security_group.myterraformnsg.id}"</a:t>
            </a:r>
          </a:p>
          <a:p>
            <a:pPr lvl="0"/>
            <a:endParaRPr lang="en-US">
              <a:solidFill>
                <a:prstClr val="black"/>
              </a:solidFill>
            </a:endParaRPr>
          </a:p>
          <a:p>
            <a:pPr lvl="0"/>
            <a:r>
              <a:rPr lang="en-US">
                <a:solidFill>
                  <a:prstClr val="black"/>
                </a:solidFill>
              </a:rPr>
              <a:t>    ip_configuration {</a:t>
            </a:r>
          </a:p>
          <a:p>
            <a:pPr lvl="0"/>
            <a:r>
              <a:rPr lang="en-US">
                <a:solidFill>
                  <a:prstClr val="black"/>
                </a:solidFill>
              </a:rPr>
              <a:t>        name                          = "myNicConfiguration"</a:t>
            </a:r>
          </a:p>
          <a:p>
            <a:pPr lvl="0"/>
            <a:r>
              <a:rPr lang="en-US">
                <a:solidFill>
                  <a:prstClr val="black"/>
                </a:solidFill>
              </a:rPr>
              <a:t>        subnet_id                     = "${azurerm_subnet.myterraformsubnet.id}"</a:t>
            </a:r>
          </a:p>
          <a:p>
            <a:pPr lvl="0"/>
            <a:r>
              <a:rPr lang="en-US">
                <a:solidFill>
                  <a:prstClr val="black"/>
                </a:solidFill>
              </a:rPr>
              <a:t>        private_ip_address_allocation = "Dynamic"</a:t>
            </a:r>
          </a:p>
          <a:p>
            <a:pPr lvl="0"/>
            <a:r>
              <a:rPr lang="en-US">
                <a:solidFill>
                  <a:prstClr val="black"/>
                </a:solidFill>
              </a:rPr>
              <a:t>        public_ip_address_id          = "${azurerm_public_ip.myterraformpublicip.id}"</a:t>
            </a:r>
          </a:p>
          <a:p>
            <a:pPr lvl="0"/>
            <a:r>
              <a:rPr lang="en-US">
                <a:solidFill>
                  <a:prstClr val="black"/>
                </a:solidFill>
              </a:rPr>
              <a:t>    }</a:t>
            </a:r>
          </a:p>
          <a:p>
            <a:pPr lvl="0"/>
            <a:endParaRPr lang="en-US">
              <a:solidFill>
                <a:prstClr val="black"/>
              </a:solidFill>
            </a:endParaRPr>
          </a:p>
          <a:p>
            <a:pPr lvl="0"/>
            <a:r>
              <a:rPr lang="en-US">
                <a:solidFill>
                  <a:prstClr val="black"/>
                </a:solidFill>
              </a:rPr>
              <a:t>    tags {</a:t>
            </a:r>
          </a:p>
          <a:p>
            <a:pPr lvl="0"/>
            <a:r>
              <a:rPr lang="en-US">
                <a:solidFill>
                  <a:prstClr val="black"/>
                </a:solidFill>
              </a:rPr>
              <a:t>        environment = "Terraform Demo"</a:t>
            </a:r>
          </a:p>
          <a:p>
            <a:pPr lvl="0"/>
            <a:r>
              <a:rPr lang="en-US">
                <a:solidFill>
                  <a:prstClr val="black"/>
                </a:solidFill>
              </a:rPr>
              <a:t>    }</a:t>
            </a:r>
          </a:p>
          <a:p>
            <a:pPr lvl="0"/>
            <a:r>
              <a:rPr lang="en-US">
                <a:solidFill>
                  <a:prstClr val="black"/>
                </a:solidFill>
              </a:rPr>
              <a:t>}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CB6CC0-F9E4-406E-9CD1-B3F120064941}"/>
              </a:ext>
            </a:extLst>
          </p:cNvPr>
          <p:cNvSpPr txBox="1"/>
          <p:nvPr/>
        </p:nvSpPr>
        <p:spPr>
          <a:xfrm>
            <a:off x="1708420" y="999928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t>my</a:t>
            </a:r>
            <a:r>
              <a:rPr lang="en-US" b="1">
                <a:solidFill>
                  <a:prstClr val="black"/>
                </a:solidFill>
                <a:latin typeface="맑은 고딕" panose="020F0502020204030204"/>
              </a:rPr>
              <a:t>NIC</a:t>
            </a: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t>.tf</a:t>
            </a:r>
          </a:p>
        </p:txBody>
      </p:sp>
    </p:spTree>
    <p:extLst>
      <p:ext uri="{BB962C8B-B14F-4D97-AF65-F5344CB8AC3E}">
        <p14:creationId xmlns:p14="http://schemas.microsoft.com/office/powerpoint/2010/main" val="15721166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BA9B990-9BED-4A76-9D1B-03A989E502FA}"/>
              </a:ext>
            </a:extLst>
          </p:cNvPr>
          <p:cNvSpPr txBox="1"/>
          <p:nvPr/>
        </p:nvSpPr>
        <p:spPr>
          <a:xfrm>
            <a:off x="437103" y="165798"/>
            <a:ext cx="26770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Azure NIC </a:t>
            </a:r>
            <a:r>
              <a:rPr lang="ko-KR" altLang="en-US" sz="2800"/>
              <a:t>생성</a:t>
            </a:r>
            <a:endParaRPr lang="en-US" altLang="ko-KR" sz="280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BE255A6-F185-4D01-881C-584779866C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229" y="1878562"/>
            <a:ext cx="10544440" cy="379306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4E132E4-A73E-468B-8995-3EC8F8514B07}"/>
              </a:ext>
            </a:extLst>
          </p:cNvPr>
          <p:cNvSpPr txBox="1"/>
          <p:nvPr/>
        </p:nvSpPr>
        <p:spPr>
          <a:xfrm>
            <a:off x="815658" y="1404426"/>
            <a:ext cx="4865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Azure Portal</a:t>
            </a:r>
            <a:r>
              <a:rPr lang="ko-KR" altLang="en-US"/>
              <a:t>에서 </a:t>
            </a:r>
            <a:r>
              <a:rPr lang="en-US" altLang="ko-KR"/>
              <a:t>NIC</a:t>
            </a:r>
            <a:r>
              <a:rPr lang="ko-KR" altLang="en-US"/>
              <a:t>생성 확인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4681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BA9B990-9BED-4A76-9D1B-03A989E502FA}"/>
              </a:ext>
            </a:extLst>
          </p:cNvPr>
          <p:cNvSpPr txBox="1"/>
          <p:nvPr/>
        </p:nvSpPr>
        <p:spPr>
          <a:xfrm>
            <a:off x="437103" y="165798"/>
            <a:ext cx="1012371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Azure </a:t>
            </a:r>
            <a:r>
              <a:rPr lang="ko-KR" altLang="en-US" sz="2800"/>
              <a:t>진단을 위한 저장소 계정 만들기 </a:t>
            </a:r>
            <a:r>
              <a:rPr lang="en-US" altLang="ko-KR" sz="2800"/>
              <a:t>– </a:t>
            </a:r>
            <a:r>
              <a:rPr lang="en-US" sz="2800" b="1">
                <a:solidFill>
                  <a:prstClr val="black"/>
                </a:solidFill>
              </a:rPr>
              <a:t>myRandomID.tf</a:t>
            </a:r>
          </a:p>
          <a:p>
            <a:endParaRPr lang="en-US" altLang="ko-KR" sz="280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1089DB0-9478-4DC8-BBFF-2862FC6F912C}"/>
              </a:ext>
            </a:extLst>
          </p:cNvPr>
          <p:cNvSpPr/>
          <p:nvPr/>
        </p:nvSpPr>
        <p:spPr>
          <a:xfrm>
            <a:off x="1257786" y="2927981"/>
            <a:ext cx="9443709" cy="230832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lvl="0"/>
            <a:r>
              <a:rPr lang="en-US">
                <a:solidFill>
                  <a:prstClr val="black"/>
                </a:solidFill>
              </a:rPr>
              <a:t>resource "random_id" "randomId" {</a:t>
            </a:r>
          </a:p>
          <a:p>
            <a:pPr lvl="0"/>
            <a:r>
              <a:rPr lang="en-US">
                <a:solidFill>
                  <a:prstClr val="black"/>
                </a:solidFill>
              </a:rPr>
              <a:t>    keepers = {</a:t>
            </a:r>
          </a:p>
          <a:p>
            <a:pPr lvl="0"/>
            <a:r>
              <a:rPr lang="en-US">
                <a:solidFill>
                  <a:prstClr val="black"/>
                </a:solidFill>
              </a:rPr>
              <a:t>        # Generate a new ID only when a new resource group is defined</a:t>
            </a:r>
          </a:p>
          <a:p>
            <a:pPr lvl="0"/>
            <a:r>
              <a:rPr lang="en-US">
                <a:solidFill>
                  <a:prstClr val="black"/>
                </a:solidFill>
              </a:rPr>
              <a:t>        resource_group = "${azurerm_resource_group.myterraformgroup.name}"</a:t>
            </a:r>
          </a:p>
          <a:p>
            <a:pPr lvl="0"/>
            <a:r>
              <a:rPr lang="en-US">
                <a:solidFill>
                  <a:prstClr val="black"/>
                </a:solidFill>
              </a:rPr>
              <a:t>    }</a:t>
            </a:r>
          </a:p>
          <a:p>
            <a:pPr lvl="0"/>
            <a:r>
              <a:rPr lang="en-US">
                <a:solidFill>
                  <a:prstClr val="black"/>
                </a:solidFill>
              </a:rPr>
              <a:t>    </a:t>
            </a:r>
          </a:p>
          <a:p>
            <a:pPr lvl="0"/>
            <a:r>
              <a:rPr lang="en-US">
                <a:solidFill>
                  <a:prstClr val="black"/>
                </a:solidFill>
              </a:rPr>
              <a:t>    byte_length = 8</a:t>
            </a:r>
          </a:p>
          <a:p>
            <a:pPr lvl="0"/>
            <a:r>
              <a:rPr lang="en-US">
                <a:solidFill>
                  <a:prstClr val="black"/>
                </a:solidFill>
              </a:rPr>
              <a:t>}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CB6CC0-F9E4-406E-9CD1-B3F120064941}"/>
              </a:ext>
            </a:extLst>
          </p:cNvPr>
          <p:cNvSpPr txBox="1"/>
          <p:nvPr/>
        </p:nvSpPr>
        <p:spPr>
          <a:xfrm>
            <a:off x="1150737" y="2533061"/>
            <a:ext cx="1904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t>myRandomID.tf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7383B14-17C7-40EA-A4DC-D5284DBADC44}"/>
              </a:ext>
            </a:extLst>
          </p:cNvPr>
          <p:cNvSpPr/>
          <p:nvPr/>
        </p:nvSpPr>
        <p:spPr>
          <a:xfrm>
            <a:off x="1214176" y="1145493"/>
            <a:ext cx="962799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rgbClr val="000000"/>
                </a:solidFill>
                <a:latin typeface="Segoe UI" panose="020B0502040204020203" pitchFamily="34" charset="0"/>
              </a:rPr>
              <a:t>VM</a:t>
            </a:r>
            <a:r>
              <a:rPr lang="ko-KR" altLang="en-US">
                <a:solidFill>
                  <a:srgbClr val="000000"/>
                </a:solidFill>
                <a:latin typeface="Segoe UI" panose="020B0502040204020203" pitchFamily="34" charset="0"/>
              </a:rPr>
              <a:t>을 위한 부트 진단을 저장하려면 저장소 계정이 필요합니다</a:t>
            </a:r>
            <a:r>
              <a:rPr lang="en-US" altLang="ko-KR">
                <a:solidFill>
                  <a:srgbClr val="000000"/>
                </a:solidFill>
                <a:latin typeface="Segoe UI" panose="020B0502040204020203" pitchFamily="34" charset="0"/>
              </a:rPr>
              <a:t>. </a:t>
            </a:r>
            <a:r>
              <a:rPr lang="ko-KR" altLang="en-US">
                <a:solidFill>
                  <a:srgbClr val="000000"/>
                </a:solidFill>
                <a:latin typeface="Segoe UI" panose="020B0502040204020203" pitchFamily="34" charset="0"/>
              </a:rPr>
              <a:t>이러한 부트 진단은 문제를 해결하고 </a:t>
            </a:r>
            <a:r>
              <a:rPr lang="en-US" altLang="ko-KR">
                <a:solidFill>
                  <a:srgbClr val="000000"/>
                </a:solidFill>
                <a:latin typeface="Segoe UI" panose="020B0502040204020203" pitchFamily="34" charset="0"/>
              </a:rPr>
              <a:t>VM</a:t>
            </a:r>
            <a:r>
              <a:rPr lang="ko-KR" altLang="en-US">
                <a:solidFill>
                  <a:srgbClr val="000000"/>
                </a:solidFill>
                <a:latin typeface="Segoe UI" panose="020B0502040204020203" pitchFamily="34" charset="0"/>
              </a:rPr>
              <a:t>의 상태를 모니터링하는 데 도움을 줄 수 있습니다</a:t>
            </a:r>
            <a:r>
              <a:rPr lang="en-US" altLang="ko-KR">
                <a:solidFill>
                  <a:srgbClr val="000000"/>
                </a:solidFill>
                <a:latin typeface="Segoe UI" panose="020B0502040204020203" pitchFamily="34" charset="0"/>
              </a:rPr>
              <a:t>. </a:t>
            </a:r>
            <a:r>
              <a:rPr lang="ko-KR" altLang="en-US">
                <a:solidFill>
                  <a:srgbClr val="000000"/>
                </a:solidFill>
                <a:latin typeface="Segoe UI" panose="020B0502040204020203" pitchFamily="34" charset="0"/>
              </a:rPr>
              <a:t>사용자가 만든 저장소 계정은 부팅 진단 데이터를 저장하기 위한 것입니다</a:t>
            </a:r>
            <a:r>
              <a:rPr lang="en-US" altLang="ko-KR">
                <a:solidFill>
                  <a:srgbClr val="000000"/>
                </a:solidFill>
                <a:latin typeface="Segoe UI" panose="020B0502040204020203" pitchFamily="34" charset="0"/>
              </a:rPr>
              <a:t>. </a:t>
            </a:r>
            <a:r>
              <a:rPr lang="ko-KR" altLang="en-US">
                <a:solidFill>
                  <a:srgbClr val="000000"/>
                </a:solidFill>
                <a:latin typeface="Segoe UI" panose="020B0502040204020203" pitchFamily="34" charset="0"/>
              </a:rPr>
              <a:t>각 저장소 계정에는 고유한 이름을</a:t>
            </a:r>
            <a:r>
              <a:rPr lang="en-US" altLang="ko-KR">
                <a:solidFill>
                  <a:srgbClr val="000000"/>
                </a:solidFill>
                <a:latin typeface="Segoe UI" panose="020B0502040204020203" pitchFamily="34" charset="0"/>
              </a:rPr>
              <a:t> </a:t>
            </a:r>
            <a:r>
              <a:rPr lang="ko-KR" altLang="en-US">
                <a:solidFill>
                  <a:srgbClr val="000000"/>
                </a:solidFill>
                <a:latin typeface="Segoe UI" panose="020B0502040204020203" pitchFamily="34" charset="0"/>
              </a:rPr>
              <a:t>부여하기위해</a:t>
            </a:r>
            <a:endParaRPr lang="en-US" altLang="ko-KR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r>
              <a:rPr lang="en-US">
                <a:solidFill>
                  <a:srgbClr val="000000"/>
                </a:solidFill>
                <a:latin typeface="Segoe UI" panose="020B0502040204020203" pitchFamily="34" charset="0"/>
              </a:rPr>
              <a:t>random ID</a:t>
            </a:r>
            <a:r>
              <a:rPr lang="ko-KR" altLang="en-US">
                <a:solidFill>
                  <a:srgbClr val="000000"/>
                </a:solidFill>
                <a:latin typeface="Segoe UI" panose="020B0502040204020203" pitchFamily="34" charset="0"/>
              </a:rPr>
              <a:t>를 생성합니다</a:t>
            </a:r>
            <a:r>
              <a:rPr lang="en-US" altLang="ko-KR">
                <a:solidFill>
                  <a:srgbClr val="000000"/>
                </a:solidFill>
                <a:latin typeface="Segoe UI" panose="020B0502040204020203" pitchFamily="34" charset="0"/>
              </a:rPr>
              <a:t>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4049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BA9B990-9BED-4A76-9D1B-03A989E502FA}"/>
              </a:ext>
            </a:extLst>
          </p:cNvPr>
          <p:cNvSpPr txBox="1"/>
          <p:nvPr/>
        </p:nvSpPr>
        <p:spPr>
          <a:xfrm>
            <a:off x="437103" y="165798"/>
            <a:ext cx="104050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Azure </a:t>
            </a:r>
            <a:r>
              <a:rPr lang="ko-KR" altLang="en-US" sz="2800"/>
              <a:t>진단을 위한 저장소 계정 만들기 </a:t>
            </a:r>
            <a:r>
              <a:rPr lang="en-US" altLang="ko-KR" sz="2800"/>
              <a:t>- </a:t>
            </a:r>
            <a:r>
              <a:rPr lang="en-US" sz="2800" b="1">
                <a:solidFill>
                  <a:prstClr val="black"/>
                </a:solidFill>
              </a:rPr>
              <a:t>myDiagStorage.tf</a:t>
            </a:r>
          </a:p>
          <a:p>
            <a:endParaRPr lang="en-US" altLang="ko-KR" sz="280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1089DB0-9478-4DC8-BBFF-2862FC6F912C}"/>
              </a:ext>
            </a:extLst>
          </p:cNvPr>
          <p:cNvSpPr/>
          <p:nvPr/>
        </p:nvSpPr>
        <p:spPr>
          <a:xfrm>
            <a:off x="1815469" y="1394848"/>
            <a:ext cx="9443709" cy="31393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lvl="0"/>
            <a:r>
              <a:rPr lang="en-US">
                <a:solidFill>
                  <a:prstClr val="black"/>
                </a:solidFill>
              </a:rPr>
              <a:t>resource "azurerm_storage_account" "mystorageaccount" {</a:t>
            </a:r>
          </a:p>
          <a:p>
            <a:pPr lvl="0"/>
            <a:r>
              <a:rPr lang="en-US">
                <a:solidFill>
                  <a:prstClr val="black"/>
                </a:solidFill>
              </a:rPr>
              <a:t>    name                = "diag${random_id.randomId.hex}"</a:t>
            </a:r>
          </a:p>
          <a:p>
            <a:pPr lvl="0"/>
            <a:r>
              <a:rPr lang="en-US">
                <a:solidFill>
                  <a:prstClr val="black"/>
                </a:solidFill>
              </a:rPr>
              <a:t>    resource_group_name = "${azurerm_resource_group.myterraformgroup.name}"</a:t>
            </a:r>
          </a:p>
          <a:p>
            <a:pPr lvl="0"/>
            <a:r>
              <a:rPr lang="en-US">
                <a:solidFill>
                  <a:prstClr val="black"/>
                </a:solidFill>
              </a:rPr>
              <a:t>    location            = "eastus"</a:t>
            </a:r>
          </a:p>
          <a:p>
            <a:pPr lvl="0"/>
            <a:r>
              <a:rPr lang="en-US">
                <a:solidFill>
                  <a:prstClr val="black"/>
                </a:solidFill>
              </a:rPr>
              <a:t>    account_replication_type = "LRS"</a:t>
            </a:r>
          </a:p>
          <a:p>
            <a:pPr lvl="0"/>
            <a:r>
              <a:rPr lang="en-US">
                <a:solidFill>
                  <a:prstClr val="black"/>
                </a:solidFill>
              </a:rPr>
              <a:t>    account_tier = "Standard"</a:t>
            </a:r>
          </a:p>
          <a:p>
            <a:pPr lvl="0"/>
            <a:endParaRPr lang="en-US">
              <a:solidFill>
                <a:prstClr val="black"/>
              </a:solidFill>
            </a:endParaRPr>
          </a:p>
          <a:p>
            <a:pPr lvl="0"/>
            <a:r>
              <a:rPr lang="en-US">
                <a:solidFill>
                  <a:prstClr val="black"/>
                </a:solidFill>
              </a:rPr>
              <a:t>    tags {</a:t>
            </a:r>
          </a:p>
          <a:p>
            <a:pPr lvl="0"/>
            <a:r>
              <a:rPr lang="en-US">
                <a:solidFill>
                  <a:prstClr val="black"/>
                </a:solidFill>
              </a:rPr>
              <a:t>        environment = "Terraform Demo"</a:t>
            </a:r>
          </a:p>
          <a:p>
            <a:pPr lvl="0"/>
            <a:r>
              <a:rPr lang="en-US">
                <a:solidFill>
                  <a:prstClr val="black"/>
                </a:solidFill>
              </a:rPr>
              <a:t>    }</a:t>
            </a:r>
          </a:p>
          <a:p>
            <a:pPr lvl="0"/>
            <a:r>
              <a:rPr lang="en-US">
                <a:solidFill>
                  <a:prstClr val="black"/>
                </a:solidFill>
              </a:rPr>
              <a:t>}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CB6CC0-F9E4-406E-9CD1-B3F120064941}"/>
              </a:ext>
            </a:extLst>
          </p:cNvPr>
          <p:cNvSpPr txBox="1"/>
          <p:nvPr/>
        </p:nvSpPr>
        <p:spPr>
          <a:xfrm>
            <a:off x="1708420" y="999928"/>
            <a:ext cx="2102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+mn-ea"/>
                <a:cs typeface="+mn-cs"/>
              </a:rPr>
              <a:t>myDiagStorage.tf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26FD24F-7F43-44D9-89C1-B4A93809AA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5469" y="5240000"/>
            <a:ext cx="9443709" cy="90979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0734C23-EE21-48E1-90A1-F6110D1BCCDF}"/>
              </a:ext>
            </a:extLst>
          </p:cNvPr>
          <p:cNvSpPr txBox="1"/>
          <p:nvPr/>
        </p:nvSpPr>
        <p:spPr>
          <a:xfrm>
            <a:off x="1850639" y="4870667"/>
            <a:ext cx="4865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Azure Portal</a:t>
            </a:r>
            <a:r>
              <a:rPr lang="ko-KR" altLang="en-US"/>
              <a:t>에서 </a:t>
            </a:r>
            <a:r>
              <a:rPr lang="en-US" altLang="ko-KR"/>
              <a:t>diag </a:t>
            </a:r>
            <a:r>
              <a:rPr lang="ko-KR" altLang="en-US"/>
              <a:t>저장소 확인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155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BA9B990-9BED-4A76-9D1B-03A989E502FA}"/>
              </a:ext>
            </a:extLst>
          </p:cNvPr>
          <p:cNvSpPr txBox="1"/>
          <p:nvPr/>
        </p:nvSpPr>
        <p:spPr>
          <a:xfrm>
            <a:off x="437103" y="165798"/>
            <a:ext cx="66670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Azure </a:t>
            </a:r>
            <a:r>
              <a:rPr lang="ko-KR" altLang="en-US" sz="2800"/>
              <a:t>가상서버 만들기 </a:t>
            </a:r>
            <a:r>
              <a:rPr lang="en-US" altLang="ko-KR" sz="2800"/>
              <a:t>– myVM.tf   (1/2)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E829D7C-6B2D-427E-A92F-1CE39275D4B6}"/>
              </a:ext>
            </a:extLst>
          </p:cNvPr>
          <p:cNvSpPr/>
          <p:nvPr/>
        </p:nvSpPr>
        <p:spPr>
          <a:xfrm>
            <a:off x="1318075" y="1193881"/>
            <a:ext cx="9443709" cy="53553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lvl="0"/>
            <a:r>
              <a:rPr lang="en-US">
                <a:solidFill>
                  <a:prstClr val="black"/>
                </a:solidFill>
              </a:rPr>
              <a:t>resource "azurerm_virtual_machine" "myterraformvm" {</a:t>
            </a:r>
          </a:p>
          <a:p>
            <a:pPr lvl="0"/>
            <a:r>
              <a:rPr lang="en-US">
                <a:solidFill>
                  <a:prstClr val="black"/>
                </a:solidFill>
              </a:rPr>
              <a:t>    name                  = "myVM"</a:t>
            </a:r>
          </a:p>
          <a:p>
            <a:pPr lvl="0"/>
            <a:r>
              <a:rPr lang="en-US">
                <a:solidFill>
                  <a:prstClr val="black"/>
                </a:solidFill>
              </a:rPr>
              <a:t>    location              = "eastus"</a:t>
            </a:r>
          </a:p>
          <a:p>
            <a:pPr lvl="0"/>
            <a:r>
              <a:rPr lang="en-US">
                <a:solidFill>
                  <a:prstClr val="black"/>
                </a:solidFill>
              </a:rPr>
              <a:t>    resource_group_name   = "${azurerm_resource_group.myterraformgroup.name}"</a:t>
            </a:r>
          </a:p>
          <a:p>
            <a:pPr lvl="0"/>
            <a:r>
              <a:rPr lang="en-US">
                <a:solidFill>
                  <a:prstClr val="black"/>
                </a:solidFill>
              </a:rPr>
              <a:t>    network_interface_ids = ["${azurerm_network_interface.myterraformnic.id}"]</a:t>
            </a:r>
          </a:p>
          <a:p>
            <a:pPr lvl="0"/>
            <a:r>
              <a:rPr lang="en-US">
                <a:solidFill>
                  <a:prstClr val="black"/>
                </a:solidFill>
              </a:rPr>
              <a:t>    vm_size               = "Standard_DS1_v2"</a:t>
            </a:r>
          </a:p>
          <a:p>
            <a:pPr lvl="0"/>
            <a:endParaRPr lang="en-US">
              <a:solidFill>
                <a:prstClr val="black"/>
              </a:solidFill>
            </a:endParaRPr>
          </a:p>
          <a:p>
            <a:pPr lvl="0"/>
            <a:r>
              <a:rPr lang="en-US">
                <a:solidFill>
                  <a:prstClr val="black"/>
                </a:solidFill>
              </a:rPr>
              <a:t>    storage_os_disk {</a:t>
            </a:r>
          </a:p>
          <a:p>
            <a:pPr lvl="0"/>
            <a:r>
              <a:rPr lang="en-US">
                <a:solidFill>
                  <a:prstClr val="black"/>
                </a:solidFill>
              </a:rPr>
              <a:t>        name              = "myOsDisk"</a:t>
            </a:r>
          </a:p>
          <a:p>
            <a:pPr lvl="0"/>
            <a:r>
              <a:rPr lang="en-US">
                <a:solidFill>
                  <a:prstClr val="black"/>
                </a:solidFill>
              </a:rPr>
              <a:t>        caching           = "ReadWrite"</a:t>
            </a:r>
          </a:p>
          <a:p>
            <a:pPr lvl="0"/>
            <a:r>
              <a:rPr lang="en-US">
                <a:solidFill>
                  <a:prstClr val="black"/>
                </a:solidFill>
              </a:rPr>
              <a:t>        create_option     = "FromImage"</a:t>
            </a:r>
          </a:p>
          <a:p>
            <a:pPr lvl="0"/>
            <a:r>
              <a:rPr lang="en-US">
                <a:solidFill>
                  <a:prstClr val="black"/>
                </a:solidFill>
              </a:rPr>
              <a:t>        managed_disk_type = "Premium_LRS"</a:t>
            </a:r>
          </a:p>
          <a:p>
            <a:pPr lvl="0"/>
            <a:r>
              <a:rPr lang="en-US">
                <a:solidFill>
                  <a:prstClr val="black"/>
                </a:solidFill>
              </a:rPr>
              <a:t>    }</a:t>
            </a:r>
          </a:p>
          <a:p>
            <a:pPr lvl="0"/>
            <a:r>
              <a:rPr lang="en-US">
                <a:solidFill>
                  <a:prstClr val="black"/>
                </a:solidFill>
              </a:rPr>
              <a:t>    storage_image_reference {</a:t>
            </a:r>
          </a:p>
          <a:p>
            <a:pPr lvl="0"/>
            <a:r>
              <a:rPr lang="en-US">
                <a:solidFill>
                  <a:prstClr val="black"/>
                </a:solidFill>
              </a:rPr>
              <a:t>        publisher = "Canonical"</a:t>
            </a:r>
          </a:p>
          <a:p>
            <a:pPr lvl="0"/>
            <a:r>
              <a:rPr lang="en-US">
                <a:solidFill>
                  <a:prstClr val="black"/>
                </a:solidFill>
              </a:rPr>
              <a:t>        offer     = "UbuntuServer"</a:t>
            </a:r>
          </a:p>
          <a:p>
            <a:pPr lvl="0"/>
            <a:r>
              <a:rPr lang="en-US">
                <a:solidFill>
                  <a:prstClr val="black"/>
                </a:solidFill>
              </a:rPr>
              <a:t>        sku       = "16.04.0-LTS"</a:t>
            </a:r>
          </a:p>
          <a:p>
            <a:pPr lvl="0"/>
            <a:r>
              <a:rPr lang="en-US">
                <a:solidFill>
                  <a:prstClr val="black"/>
                </a:solidFill>
              </a:rPr>
              <a:t>        version   = "latest"</a:t>
            </a:r>
          </a:p>
          <a:p>
            <a:pPr lvl="0"/>
            <a:r>
              <a:rPr lang="en-US">
                <a:solidFill>
                  <a:prstClr val="black"/>
                </a:solidFill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2717081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BA9B990-9BED-4A76-9D1B-03A989E502FA}"/>
              </a:ext>
            </a:extLst>
          </p:cNvPr>
          <p:cNvSpPr txBox="1"/>
          <p:nvPr/>
        </p:nvSpPr>
        <p:spPr>
          <a:xfrm>
            <a:off x="437103" y="165798"/>
            <a:ext cx="66670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Azure </a:t>
            </a:r>
            <a:r>
              <a:rPr lang="ko-KR" altLang="en-US" sz="2800"/>
              <a:t>가상서버 만들기 </a:t>
            </a:r>
            <a:r>
              <a:rPr lang="en-US" altLang="ko-KR" sz="2800"/>
              <a:t>- myVM.tf (2/2)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7B427D6-0B06-4A69-89C2-B6E3D9B2FA93}"/>
              </a:ext>
            </a:extLst>
          </p:cNvPr>
          <p:cNvSpPr/>
          <p:nvPr/>
        </p:nvSpPr>
        <p:spPr>
          <a:xfrm>
            <a:off x="291403" y="1153687"/>
            <a:ext cx="11716377" cy="569386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lvl="0"/>
            <a:r>
              <a:rPr lang="en-US" sz="1400">
                <a:solidFill>
                  <a:prstClr val="black"/>
                </a:solidFill>
              </a:rPr>
              <a:t>os_profile {</a:t>
            </a:r>
          </a:p>
          <a:p>
            <a:pPr lvl="0"/>
            <a:r>
              <a:rPr lang="en-US" sz="1400">
                <a:solidFill>
                  <a:prstClr val="black"/>
                </a:solidFill>
              </a:rPr>
              <a:t>        computer_name  = "myvm"</a:t>
            </a:r>
          </a:p>
          <a:p>
            <a:pPr lvl="0"/>
            <a:r>
              <a:rPr lang="en-US" sz="1400">
                <a:solidFill>
                  <a:prstClr val="black"/>
                </a:solidFill>
              </a:rPr>
              <a:t>        admin_username = "azureuser“</a:t>
            </a:r>
          </a:p>
          <a:p>
            <a:pPr lvl="0"/>
            <a:r>
              <a:rPr lang="en-US" sz="1400">
                <a:solidFill>
                  <a:prstClr val="black"/>
                </a:solidFill>
              </a:rPr>
              <a:t>        admin_password = “***************”</a:t>
            </a:r>
          </a:p>
          <a:p>
            <a:pPr lvl="0"/>
            <a:r>
              <a:rPr lang="en-US" sz="1400">
                <a:solidFill>
                  <a:prstClr val="black"/>
                </a:solidFill>
              </a:rPr>
              <a:t>    }</a:t>
            </a:r>
          </a:p>
          <a:p>
            <a:pPr lvl="0"/>
            <a:endParaRPr lang="en-US" sz="1400">
              <a:solidFill>
                <a:prstClr val="black"/>
              </a:solidFill>
            </a:endParaRPr>
          </a:p>
          <a:p>
            <a:pPr lvl="0"/>
            <a:r>
              <a:rPr lang="en-US" sz="1400">
                <a:solidFill>
                  <a:prstClr val="black"/>
                </a:solidFill>
              </a:rPr>
              <a:t> os_profile_linux_config {</a:t>
            </a:r>
          </a:p>
          <a:p>
            <a:pPr lvl="0"/>
            <a:r>
              <a:rPr lang="en-US" sz="1400">
                <a:solidFill>
                  <a:prstClr val="black"/>
                </a:solidFill>
              </a:rPr>
              <a:t>        disable_password_authentication = true</a:t>
            </a:r>
          </a:p>
          <a:p>
            <a:pPr lvl="0"/>
            <a:r>
              <a:rPr lang="en-US" sz="1400">
                <a:solidFill>
                  <a:prstClr val="black"/>
                </a:solidFill>
              </a:rPr>
              <a:t>        ssh_keys {</a:t>
            </a:r>
          </a:p>
          <a:p>
            <a:pPr lvl="0"/>
            <a:r>
              <a:rPr lang="en-US" sz="1400">
                <a:solidFill>
                  <a:prstClr val="black"/>
                </a:solidFill>
              </a:rPr>
              <a:t>            path     = "/home/azureuser/.ssh/authorized_keys"</a:t>
            </a:r>
          </a:p>
          <a:p>
            <a:pPr lvl="0"/>
            <a:r>
              <a:rPr lang="en-US" sz="1400">
                <a:solidFill>
                  <a:prstClr val="black"/>
                </a:solidFill>
              </a:rPr>
              <a:t>            key_data = "ssh-rsa AAAAB3NzaC1yc2EAAAADAQABAAABAQCgkNw/pUD8ld/cJfIpD/A1yZSsONcfDjhW4uS27QSbfj11J/oVR21VzdEcqeOYQSgLngVxVRhLEftRslZM2K8EU1M8uRX1hte/tBM/jLK5J4n35tFiQvhzevCZUcygx2F4BAXGv1z0vebL8s7oCeBhK8Ntv30wCDGquh4dRka1vgxj+OIEY7ELcGAUztZbIwDe0GFdMhHdESmLfuClo2waRsEYr63PnCmVwEZLdBk6Cjhk3RUhV4fWiVS1pvINGMxpTQA7N7dX/8IW2gjRx+u3QQ0053fKBh4HcjQyU2bCGEU9VAj3iyYI2+vM0O7L0nB8qV95a3ew/UDCV8UOYFkR user01@cc-493c9167-8558cffbf7-v9czj"</a:t>
            </a:r>
          </a:p>
          <a:p>
            <a:pPr lvl="0"/>
            <a:r>
              <a:rPr lang="en-US" sz="1400">
                <a:solidFill>
                  <a:prstClr val="black"/>
                </a:solidFill>
              </a:rPr>
              <a:t>        }</a:t>
            </a:r>
          </a:p>
          <a:p>
            <a:pPr lvl="0"/>
            <a:r>
              <a:rPr lang="en-US" sz="1400">
                <a:solidFill>
                  <a:prstClr val="black"/>
                </a:solidFill>
              </a:rPr>
              <a:t>    }</a:t>
            </a:r>
          </a:p>
          <a:p>
            <a:pPr lvl="0"/>
            <a:r>
              <a:rPr lang="en-US" sz="1400">
                <a:solidFill>
                  <a:prstClr val="black"/>
                </a:solidFill>
              </a:rPr>
              <a:t>    boot_diagnostics {</a:t>
            </a:r>
          </a:p>
          <a:p>
            <a:pPr lvl="0"/>
            <a:r>
              <a:rPr lang="en-US" sz="1400">
                <a:solidFill>
                  <a:prstClr val="black"/>
                </a:solidFill>
              </a:rPr>
              <a:t>        enabled     = "true"</a:t>
            </a:r>
          </a:p>
          <a:p>
            <a:pPr lvl="0"/>
            <a:r>
              <a:rPr lang="en-US" sz="1400">
                <a:solidFill>
                  <a:prstClr val="black"/>
                </a:solidFill>
              </a:rPr>
              <a:t>        storage_uri = "${azurerm_storage_account.mystorageaccount.primary_blob_endpoint}"</a:t>
            </a:r>
          </a:p>
          <a:p>
            <a:pPr lvl="0"/>
            <a:r>
              <a:rPr lang="en-US" sz="1400">
                <a:solidFill>
                  <a:prstClr val="black"/>
                </a:solidFill>
              </a:rPr>
              <a:t>    }</a:t>
            </a:r>
          </a:p>
          <a:p>
            <a:pPr lvl="0"/>
            <a:endParaRPr lang="en-US" sz="1400">
              <a:solidFill>
                <a:prstClr val="black"/>
              </a:solidFill>
            </a:endParaRPr>
          </a:p>
          <a:p>
            <a:pPr lvl="0"/>
            <a:r>
              <a:rPr lang="en-US" sz="1400">
                <a:solidFill>
                  <a:prstClr val="black"/>
                </a:solidFill>
              </a:rPr>
              <a:t>    tags {</a:t>
            </a:r>
          </a:p>
          <a:p>
            <a:pPr lvl="0"/>
            <a:r>
              <a:rPr lang="en-US" sz="1400">
                <a:solidFill>
                  <a:prstClr val="black"/>
                </a:solidFill>
              </a:rPr>
              <a:t>        environment = "Terraform Demo"</a:t>
            </a:r>
          </a:p>
          <a:p>
            <a:pPr lvl="0"/>
            <a:r>
              <a:rPr lang="en-US" sz="1400">
                <a:solidFill>
                  <a:prstClr val="black"/>
                </a:solidFill>
              </a:rPr>
              <a:t>    }</a:t>
            </a:r>
          </a:p>
          <a:p>
            <a:pPr lvl="0"/>
            <a:r>
              <a:rPr lang="en-US" sz="1400">
                <a:solidFill>
                  <a:prstClr val="black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374235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BA9B990-9BED-4A76-9D1B-03A989E502FA}"/>
              </a:ext>
            </a:extLst>
          </p:cNvPr>
          <p:cNvSpPr txBox="1"/>
          <p:nvPr/>
        </p:nvSpPr>
        <p:spPr>
          <a:xfrm>
            <a:off x="437103" y="165798"/>
            <a:ext cx="86129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/>
              <a:t>참고</a:t>
            </a:r>
            <a:r>
              <a:rPr lang="en-US" altLang="ko-KR" sz="2800"/>
              <a:t>&gt; ssh-keygen </a:t>
            </a:r>
            <a:r>
              <a:rPr lang="ko-KR" altLang="en-US" sz="2800"/>
              <a:t>사용해서 </a:t>
            </a:r>
            <a:r>
              <a:rPr lang="en-US" altLang="ko-KR" sz="2800"/>
              <a:t>RSA Priv/Pub Key </a:t>
            </a:r>
            <a:r>
              <a:rPr lang="ko-KR" altLang="en-US" sz="2800"/>
              <a:t>생성 </a:t>
            </a:r>
            <a:endParaRPr lang="en-US" altLang="ko-KR" sz="280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21B9E19-337A-497B-803C-B7C3C8AE28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7335" y="1010951"/>
            <a:ext cx="9577329" cy="5536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5418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BA9B990-9BED-4A76-9D1B-03A989E502FA}"/>
              </a:ext>
            </a:extLst>
          </p:cNvPr>
          <p:cNvSpPr txBox="1"/>
          <p:nvPr/>
        </p:nvSpPr>
        <p:spPr>
          <a:xfrm>
            <a:off x="437103" y="165798"/>
            <a:ext cx="41277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Azure </a:t>
            </a:r>
            <a:r>
              <a:rPr lang="ko-KR" altLang="en-US" sz="2800"/>
              <a:t>가상 서버 로그인 </a:t>
            </a:r>
            <a:endParaRPr lang="en-US" altLang="ko-KR" sz="280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8BADFDC-9CF4-4D45-B6FA-569EDDCB9F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820" y="1672268"/>
            <a:ext cx="10960359" cy="3930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040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BA9B990-9BED-4A76-9D1B-03A989E502FA}"/>
              </a:ext>
            </a:extLst>
          </p:cNvPr>
          <p:cNvSpPr txBox="1"/>
          <p:nvPr/>
        </p:nvSpPr>
        <p:spPr>
          <a:xfrm>
            <a:off x="437103" y="165798"/>
            <a:ext cx="1747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/>
              <a:t>참고 자료</a:t>
            </a:r>
            <a:endParaRPr lang="en-US" altLang="ko-KR" sz="280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B4A0CE8-A561-4D08-94AF-FF1BA83B2028}"/>
              </a:ext>
            </a:extLst>
          </p:cNvPr>
          <p:cNvSpPr/>
          <p:nvPr/>
        </p:nvSpPr>
        <p:spPr>
          <a:xfrm>
            <a:off x="853603" y="1297346"/>
            <a:ext cx="827207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/>
              <a:t>GitHub VM </a:t>
            </a:r>
            <a:r>
              <a:rPr lang="ko-KR" altLang="en-US"/>
              <a:t>생성 하기 </a:t>
            </a:r>
            <a:r>
              <a:rPr lang="en-US" altLang="ko-KR"/>
              <a:t>-  </a:t>
            </a:r>
            <a:r>
              <a:rPr lang="en-US">
                <a:hlinkClick r:id="rId2"/>
              </a:rPr>
              <a:t>https://github.com/Azure/terraform-azurerm-vm</a:t>
            </a:r>
            <a:r>
              <a:rPr lang="en-US"/>
              <a:t>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/>
              <a:t>VM </a:t>
            </a:r>
            <a:r>
              <a:rPr lang="ko-KR" altLang="en-US"/>
              <a:t>따라 만들기 </a:t>
            </a:r>
            <a:r>
              <a:rPr lang="en-US" altLang="ko-KR"/>
              <a:t>- </a:t>
            </a:r>
            <a:r>
              <a:rPr lang="en-US" altLang="ko-KR">
                <a:hlinkClick r:id="rId3"/>
              </a:rPr>
              <a:t>https://bit.ly/2X8nFAg</a:t>
            </a:r>
            <a:r>
              <a:rPr lang="en-US" altLang="ko-KR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819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BA9B990-9BED-4A76-9D1B-03A989E502FA}"/>
              </a:ext>
            </a:extLst>
          </p:cNvPr>
          <p:cNvSpPr txBox="1"/>
          <p:nvPr/>
        </p:nvSpPr>
        <p:spPr>
          <a:xfrm>
            <a:off x="437103" y="165798"/>
            <a:ext cx="31563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Azure </a:t>
            </a:r>
            <a:r>
              <a:rPr lang="ko-KR" altLang="en-US" sz="2800" err="1"/>
              <a:t>테라폼</a:t>
            </a:r>
            <a:r>
              <a:rPr lang="ko-KR" altLang="en-US" sz="2800"/>
              <a:t> 설치</a:t>
            </a:r>
            <a:endParaRPr lang="en-US" altLang="ko-KR" sz="280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57986A1-CEBB-4FFE-AD61-C46EBEA8D7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976" y="1830354"/>
            <a:ext cx="6096000" cy="247531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9BAD5CF-2230-4CC0-ACDC-1846D50BBF84}"/>
              </a:ext>
            </a:extLst>
          </p:cNvPr>
          <p:cNvSpPr txBox="1"/>
          <p:nvPr/>
        </p:nvSpPr>
        <p:spPr>
          <a:xfrm>
            <a:off x="845976" y="988643"/>
            <a:ext cx="1070532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API </a:t>
            </a:r>
            <a:r>
              <a:rPr lang="ko-KR" altLang="en-US" sz="1400"/>
              <a:t>접속을 위한 </a:t>
            </a:r>
            <a:r>
              <a:rPr lang="en-US" altLang="ko-KR" sz="1400"/>
              <a:t>Azure Automation </a:t>
            </a:r>
            <a:r>
              <a:rPr lang="ko-KR" altLang="en-US" sz="1400"/>
              <a:t>생성</a:t>
            </a:r>
            <a:endParaRPr lang="en-US" altLang="ko-KR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/>
              <a:t>Azure Active Directory </a:t>
            </a:r>
            <a:r>
              <a:rPr lang="ko-KR" altLang="en-US" sz="1400"/>
              <a:t>에서 </a:t>
            </a:r>
            <a:r>
              <a:rPr lang="en-US" altLang="ko-KR" sz="1400"/>
              <a:t>App Registration</a:t>
            </a:r>
            <a:r>
              <a:rPr lang="ko-KR" altLang="en-US" sz="1400"/>
              <a:t>으로 생성 후 </a:t>
            </a:r>
            <a:r>
              <a:rPr lang="en-US" altLang="ko-KR" sz="1400"/>
              <a:t>Client Secret Key </a:t>
            </a:r>
            <a:r>
              <a:rPr lang="ko-KR" altLang="en-US" sz="1400"/>
              <a:t>생성해야 하나</a:t>
            </a:r>
            <a:r>
              <a:rPr lang="en-US" altLang="ko-KR" sz="1400"/>
              <a:t>, </a:t>
            </a:r>
            <a:r>
              <a:rPr lang="ko-KR" altLang="en-US" sz="1400"/>
              <a:t>현재 이슈가 있어서 </a:t>
            </a:r>
            <a:br>
              <a:rPr lang="en-US" altLang="ko-KR" sz="1400"/>
            </a:br>
            <a:r>
              <a:rPr lang="en-US" altLang="ko-KR" sz="1400"/>
              <a:t>workaround </a:t>
            </a:r>
            <a:r>
              <a:rPr lang="ko-KR" altLang="en-US" sz="1400"/>
              <a:t>방법으로 </a:t>
            </a:r>
            <a:r>
              <a:rPr lang="en-US" altLang="ko-KR" sz="1400"/>
              <a:t>Azure Automation </a:t>
            </a:r>
            <a:r>
              <a:rPr lang="ko-KR" altLang="en-US" sz="1400"/>
              <a:t>생성 </a:t>
            </a:r>
            <a:endParaRPr lang="en-US" sz="140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0E4C2B3-27F5-4B22-BE59-9ECBAA6683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4080" y="1830354"/>
            <a:ext cx="3941944" cy="451099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809582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54D7E6-0E59-489A-81E9-9000DFA483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58989" y="3017002"/>
            <a:ext cx="8221926" cy="823995"/>
          </a:xfrm>
        </p:spPr>
        <p:txBody>
          <a:bodyPr>
            <a:noAutofit/>
          </a:bodyPr>
          <a:lstStyle/>
          <a:p>
            <a:r>
              <a:rPr lang="ko-KR" altLang="en-US" sz="1150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342186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BA9B990-9BED-4A76-9D1B-03A989E502FA}"/>
              </a:ext>
            </a:extLst>
          </p:cNvPr>
          <p:cNvSpPr txBox="1"/>
          <p:nvPr/>
        </p:nvSpPr>
        <p:spPr>
          <a:xfrm>
            <a:off x="437103" y="165798"/>
            <a:ext cx="31563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Azure </a:t>
            </a:r>
            <a:r>
              <a:rPr lang="ko-KR" altLang="en-US" sz="2800" err="1"/>
              <a:t>테라폼</a:t>
            </a:r>
            <a:r>
              <a:rPr lang="ko-KR" altLang="en-US" sz="2800"/>
              <a:t> 설치</a:t>
            </a:r>
            <a:endParaRPr lang="en-US" altLang="ko-KR" sz="280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EDA7A06C-07B8-475C-BD26-1C600B65828F}"/>
              </a:ext>
            </a:extLst>
          </p:cNvPr>
          <p:cNvGrpSpPr/>
          <p:nvPr/>
        </p:nvGrpSpPr>
        <p:grpSpPr>
          <a:xfrm>
            <a:off x="1118173" y="1683816"/>
            <a:ext cx="9955654" cy="3974667"/>
            <a:chOff x="1118173" y="2146041"/>
            <a:chExt cx="9955654" cy="3974667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1F0F6379-D0FA-414F-A826-CBC48E7B6D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18173" y="2146041"/>
              <a:ext cx="9868139" cy="3974667"/>
            </a:xfrm>
            <a:prstGeom prst="rect">
              <a:avLst/>
            </a:prstGeom>
          </p:spPr>
        </p:pic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CBF9D95D-18DB-4CC1-9605-2E0F5130669C}"/>
                </a:ext>
              </a:extLst>
            </p:cNvPr>
            <p:cNvSpPr/>
            <p:nvPr/>
          </p:nvSpPr>
          <p:spPr>
            <a:xfrm>
              <a:off x="1118173" y="4327264"/>
              <a:ext cx="1761876" cy="325601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D001737A-0CD0-4AAC-90B7-68D069390A30}"/>
                </a:ext>
              </a:extLst>
            </p:cNvPr>
            <p:cNvSpPr/>
            <p:nvPr/>
          </p:nvSpPr>
          <p:spPr>
            <a:xfrm>
              <a:off x="3174018" y="5795107"/>
              <a:ext cx="1761876" cy="325601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053B093F-9D74-4EF7-916C-4B0C4ABCB49E}"/>
                </a:ext>
              </a:extLst>
            </p:cNvPr>
            <p:cNvSpPr/>
            <p:nvPr/>
          </p:nvSpPr>
          <p:spPr>
            <a:xfrm>
              <a:off x="5696393" y="4379964"/>
              <a:ext cx="5377434" cy="325601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6AFCA219-ED50-4D8E-98A3-314332F39832}"/>
              </a:ext>
            </a:extLst>
          </p:cNvPr>
          <p:cNvSpPr txBox="1"/>
          <p:nvPr/>
        </p:nvSpPr>
        <p:spPr>
          <a:xfrm>
            <a:off x="845976" y="988643"/>
            <a:ext cx="107053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Azure</a:t>
            </a:r>
            <a:r>
              <a:rPr lang="ko-KR" altLang="en-US" sz="1400"/>
              <a:t> </a:t>
            </a:r>
            <a:r>
              <a:rPr lang="en-US" altLang="ko-KR" sz="1400"/>
              <a:t>Active</a:t>
            </a:r>
            <a:r>
              <a:rPr lang="ko-KR" altLang="en-US" sz="1400"/>
              <a:t> </a:t>
            </a:r>
            <a:r>
              <a:rPr lang="en-US" altLang="ko-KR" sz="1400"/>
              <a:t>Directory</a:t>
            </a:r>
            <a:r>
              <a:rPr lang="ko-KR" altLang="en-US" sz="1400"/>
              <a:t> </a:t>
            </a:r>
            <a:r>
              <a:rPr lang="en-US" altLang="ko-KR" sz="1400"/>
              <a:t>-&gt;</a:t>
            </a:r>
            <a:r>
              <a:rPr lang="ko-KR" altLang="en-US" sz="1400"/>
              <a:t> </a:t>
            </a:r>
            <a:r>
              <a:rPr lang="en-US" altLang="ko-KR" sz="1400"/>
              <a:t>App</a:t>
            </a:r>
            <a:r>
              <a:rPr lang="ko-KR" altLang="en-US" sz="1400"/>
              <a:t> </a:t>
            </a:r>
            <a:r>
              <a:rPr lang="en-US" altLang="ko-KR" sz="1400"/>
              <a:t>registrations(Preview) </a:t>
            </a:r>
            <a:r>
              <a:rPr lang="ko-KR" altLang="en-US" sz="1400"/>
              <a:t>선택 후 방금 생성한 </a:t>
            </a:r>
            <a:r>
              <a:rPr lang="en-US" altLang="ko-KR" sz="1400"/>
              <a:t>Automation</a:t>
            </a:r>
            <a:r>
              <a:rPr lang="ko-KR" altLang="en-US" sz="1400"/>
              <a:t>이름으로 시작하는 </a:t>
            </a:r>
            <a:r>
              <a:rPr lang="en-US" altLang="ko-KR" sz="1400"/>
              <a:t>App</a:t>
            </a:r>
            <a:r>
              <a:rPr lang="ko-KR" altLang="en-US" sz="1400"/>
              <a:t>선택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2862474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BA9B990-9BED-4A76-9D1B-03A989E502FA}"/>
              </a:ext>
            </a:extLst>
          </p:cNvPr>
          <p:cNvSpPr txBox="1"/>
          <p:nvPr/>
        </p:nvSpPr>
        <p:spPr>
          <a:xfrm>
            <a:off x="437103" y="165798"/>
            <a:ext cx="5250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Azure </a:t>
            </a:r>
            <a:r>
              <a:rPr lang="ko-KR" altLang="en-US" sz="2800"/>
              <a:t>환경 설정</a:t>
            </a:r>
            <a:endParaRPr lang="en-US" altLang="ko-KR" sz="280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78E30CA2-1AE3-46F8-8937-331040ED97F1}"/>
              </a:ext>
            </a:extLst>
          </p:cNvPr>
          <p:cNvGrpSpPr/>
          <p:nvPr/>
        </p:nvGrpSpPr>
        <p:grpSpPr>
          <a:xfrm>
            <a:off x="750661" y="1095031"/>
            <a:ext cx="7025200" cy="2270450"/>
            <a:chOff x="750661" y="1095031"/>
            <a:chExt cx="7025200" cy="2270450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A77E8B14-4228-48E2-8903-AA795C463CB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50661" y="1095031"/>
              <a:ext cx="7025200" cy="227045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6616364F-C790-451F-B998-AF3400FB58BA}"/>
                </a:ext>
              </a:extLst>
            </p:cNvPr>
            <p:cNvSpPr/>
            <p:nvPr/>
          </p:nvSpPr>
          <p:spPr>
            <a:xfrm>
              <a:off x="3264042" y="2330513"/>
              <a:ext cx="3980820" cy="533267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B43E9A8F-3EB7-423C-91D1-A70C6FF423D4}"/>
              </a:ext>
            </a:extLst>
          </p:cNvPr>
          <p:cNvGrpSpPr/>
          <p:nvPr/>
        </p:nvGrpSpPr>
        <p:grpSpPr>
          <a:xfrm>
            <a:off x="750661" y="3771494"/>
            <a:ext cx="7452049" cy="2965220"/>
            <a:chOff x="750661" y="3648270"/>
            <a:chExt cx="7452049" cy="2965220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A6E8B45F-B128-4090-AA5B-B67DD8C841A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0661" y="3648270"/>
              <a:ext cx="7452049" cy="291877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A22ACE16-C8E0-439C-A631-D33E7293BE60}"/>
                </a:ext>
              </a:extLst>
            </p:cNvPr>
            <p:cNvSpPr/>
            <p:nvPr/>
          </p:nvSpPr>
          <p:spPr>
            <a:xfrm>
              <a:off x="2672864" y="6295292"/>
              <a:ext cx="5330648" cy="318198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BEF6E2C9-22E0-44DD-B7E4-896FE679C27D}"/>
              </a:ext>
            </a:extLst>
          </p:cNvPr>
          <p:cNvSpPr txBox="1"/>
          <p:nvPr/>
        </p:nvSpPr>
        <p:spPr>
          <a:xfrm>
            <a:off x="673240" y="3402162"/>
            <a:ext cx="87470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Client_Secret </a:t>
            </a:r>
            <a:r>
              <a:rPr lang="ko-KR" altLang="en-US" sz="1400"/>
              <a:t>은 </a:t>
            </a:r>
            <a:r>
              <a:rPr lang="en-US" altLang="ko-KR" sz="1400"/>
              <a:t>App “Certificates &amp; Secrets”</a:t>
            </a:r>
            <a:r>
              <a:rPr lang="ko-KR" altLang="en-US" sz="1400"/>
              <a:t>에서 </a:t>
            </a:r>
            <a:r>
              <a:rPr lang="en-US" altLang="ko-KR" sz="1400"/>
              <a:t>“New Client Secret” </a:t>
            </a:r>
            <a:r>
              <a:rPr lang="ko-KR" altLang="en-US" sz="1400"/>
              <a:t>생성</a:t>
            </a:r>
            <a:endParaRPr lang="en-US" sz="140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E751FA5-9265-4A5D-82B6-BF929F77944A}"/>
              </a:ext>
            </a:extLst>
          </p:cNvPr>
          <p:cNvSpPr/>
          <p:nvPr/>
        </p:nvSpPr>
        <p:spPr>
          <a:xfrm>
            <a:off x="5310554" y="2398094"/>
            <a:ext cx="1466581" cy="15921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1AE7662-F8C0-47A9-BA09-7A024BAE4CE0}"/>
              </a:ext>
            </a:extLst>
          </p:cNvPr>
          <p:cNvSpPr/>
          <p:nvPr/>
        </p:nvSpPr>
        <p:spPr>
          <a:xfrm>
            <a:off x="5310490" y="2648944"/>
            <a:ext cx="1466581" cy="15921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13F9FB9-DEB9-4F20-8C7E-3062189DB98B}"/>
              </a:ext>
            </a:extLst>
          </p:cNvPr>
          <p:cNvSpPr/>
          <p:nvPr/>
        </p:nvSpPr>
        <p:spPr>
          <a:xfrm>
            <a:off x="6707275" y="6474675"/>
            <a:ext cx="1000943" cy="10699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D82CA8C-2A31-45D0-B2D0-297BDD3B134E}"/>
              </a:ext>
            </a:extLst>
          </p:cNvPr>
          <p:cNvSpPr txBox="1"/>
          <p:nvPr/>
        </p:nvSpPr>
        <p:spPr>
          <a:xfrm>
            <a:off x="673240" y="766278"/>
            <a:ext cx="87470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Overview</a:t>
            </a:r>
            <a:r>
              <a:rPr lang="ko-KR" altLang="en-US" sz="1400"/>
              <a:t>에서 </a:t>
            </a:r>
            <a:r>
              <a:rPr lang="en-US" altLang="ko-KR" sz="1400"/>
              <a:t>ClientID </a:t>
            </a:r>
            <a:r>
              <a:rPr lang="ko-KR" altLang="en-US" sz="1400"/>
              <a:t>및 </a:t>
            </a:r>
            <a:r>
              <a:rPr lang="en-US" altLang="ko-KR" sz="1400"/>
              <a:t>TenantID</a:t>
            </a:r>
            <a:r>
              <a:rPr lang="ko-KR" altLang="en-US" sz="1400"/>
              <a:t>확인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4016604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BA9B990-9BED-4A76-9D1B-03A989E502FA}"/>
              </a:ext>
            </a:extLst>
          </p:cNvPr>
          <p:cNvSpPr txBox="1"/>
          <p:nvPr/>
        </p:nvSpPr>
        <p:spPr>
          <a:xfrm>
            <a:off x="437103" y="165798"/>
            <a:ext cx="27973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Azure </a:t>
            </a:r>
            <a:r>
              <a:rPr lang="ko-KR" altLang="en-US" sz="2800"/>
              <a:t>환경 설정</a:t>
            </a:r>
            <a:endParaRPr lang="en-US" altLang="ko-KR" sz="280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2EDF70E-E385-4DAB-8A02-E6922A8C36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723" y="1966367"/>
            <a:ext cx="9081796" cy="4411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3601D10-0D45-42E7-BFA0-113AD8C245F9}"/>
              </a:ext>
            </a:extLst>
          </p:cNvPr>
          <p:cNvSpPr txBox="1"/>
          <p:nvPr/>
        </p:nvSpPr>
        <p:spPr>
          <a:xfrm>
            <a:off x="866072" y="1405411"/>
            <a:ext cx="8747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Subscription(</a:t>
            </a:r>
            <a:r>
              <a:rPr lang="ko-KR" altLang="en-US"/>
              <a:t>구독</a:t>
            </a:r>
            <a:r>
              <a:rPr lang="en-US" altLang="ko-KR"/>
              <a:t>) </a:t>
            </a:r>
            <a:r>
              <a:rPr lang="ko-KR" altLang="en-US"/>
              <a:t>탭에서 구독 </a:t>
            </a:r>
            <a:r>
              <a:rPr lang="en-US" altLang="ko-KR"/>
              <a:t>ID </a:t>
            </a:r>
            <a:r>
              <a:rPr lang="ko-KR" altLang="en-US"/>
              <a:t>확인 </a:t>
            </a:r>
            <a:endParaRPr 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448C24BE-F025-4DCD-94FD-779D627411A8}"/>
              </a:ext>
            </a:extLst>
          </p:cNvPr>
          <p:cNvSpPr/>
          <p:nvPr/>
        </p:nvSpPr>
        <p:spPr>
          <a:xfrm>
            <a:off x="3630805" y="5889781"/>
            <a:ext cx="6041929" cy="318198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AABE564-1761-4DA2-8131-0B13009DA891}"/>
              </a:ext>
            </a:extLst>
          </p:cNvPr>
          <p:cNvSpPr/>
          <p:nvPr/>
        </p:nvSpPr>
        <p:spPr>
          <a:xfrm>
            <a:off x="7389366" y="5949353"/>
            <a:ext cx="2015413" cy="19905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040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BA9B990-9BED-4A76-9D1B-03A989E502FA}"/>
              </a:ext>
            </a:extLst>
          </p:cNvPr>
          <p:cNvSpPr txBox="1"/>
          <p:nvPr/>
        </p:nvSpPr>
        <p:spPr>
          <a:xfrm>
            <a:off x="437103" y="165798"/>
            <a:ext cx="72165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Azure </a:t>
            </a:r>
            <a:r>
              <a:rPr lang="ko-KR" altLang="en-US" sz="2800" err="1"/>
              <a:t>테라폼</a:t>
            </a:r>
            <a:r>
              <a:rPr lang="ko-KR" altLang="en-US" sz="2800"/>
              <a:t> 시작하기 </a:t>
            </a:r>
            <a:r>
              <a:rPr lang="en-US" altLang="ko-KR" sz="2800"/>
              <a:t>– Azure Cloud Shell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3C45D51-5C63-4663-A0D6-BEA00D6111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594" y="1377172"/>
            <a:ext cx="4995997" cy="780823"/>
          </a:xfrm>
          <a:prstGeom prst="rect">
            <a:avLst/>
          </a:prstGeom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62A83DA0-505B-4904-A394-23B09B184F5E}"/>
              </a:ext>
            </a:extLst>
          </p:cNvPr>
          <p:cNvSpPr/>
          <p:nvPr/>
        </p:nvSpPr>
        <p:spPr>
          <a:xfrm>
            <a:off x="2565681" y="1355823"/>
            <a:ext cx="499068" cy="587830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AF0EC09-6608-4E42-9125-4B65D76FB5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3593" y="2413901"/>
            <a:ext cx="4865209" cy="173478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C9CB527-827E-4210-8408-5682A98547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3593" y="4404587"/>
            <a:ext cx="5141555" cy="23730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86FA125-FB45-4769-9064-CBE0EB129132}"/>
              </a:ext>
            </a:extLst>
          </p:cNvPr>
          <p:cNvSpPr txBox="1"/>
          <p:nvPr/>
        </p:nvSpPr>
        <p:spPr>
          <a:xfrm>
            <a:off x="6295148" y="1398251"/>
            <a:ext cx="4865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 Azure Portal</a:t>
            </a:r>
            <a:r>
              <a:rPr lang="ko-KR" altLang="en-US"/>
              <a:t>에서 </a:t>
            </a:r>
            <a:r>
              <a:rPr lang="en-US" altLang="ko-KR"/>
              <a:t>“&gt;_” </a:t>
            </a:r>
            <a:r>
              <a:rPr lang="ko-KR" altLang="en-US"/>
              <a:t>클릭</a:t>
            </a:r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9523383-E274-4DF9-AF1B-EAC868D057D5}"/>
              </a:ext>
            </a:extLst>
          </p:cNvPr>
          <p:cNvSpPr txBox="1"/>
          <p:nvPr/>
        </p:nvSpPr>
        <p:spPr>
          <a:xfrm>
            <a:off x="6295147" y="2362136"/>
            <a:ext cx="48652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 Azure </a:t>
            </a:r>
            <a:r>
              <a:rPr lang="ko-KR" altLang="en-US"/>
              <a:t>구독 선택 후 </a:t>
            </a:r>
            <a:r>
              <a:rPr lang="en-US" altLang="ko-KR"/>
              <a:t>Azure Cloud Shell</a:t>
            </a:r>
            <a:r>
              <a:rPr lang="ko-KR" altLang="en-US"/>
              <a:t>에서 생상되는 데이터를 저장할 저장소 생성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6489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BA9B990-9BED-4A76-9D1B-03A989E502FA}"/>
              </a:ext>
            </a:extLst>
          </p:cNvPr>
          <p:cNvSpPr txBox="1"/>
          <p:nvPr/>
        </p:nvSpPr>
        <p:spPr>
          <a:xfrm>
            <a:off x="437103" y="165798"/>
            <a:ext cx="19525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Azure </a:t>
            </a:r>
            <a:r>
              <a:rPr lang="ko-KR" altLang="en-US" sz="2800"/>
              <a:t>연결</a:t>
            </a:r>
            <a:endParaRPr lang="en-US" altLang="ko-KR" sz="280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EF5B40D-36FD-4FBC-9F2B-B33F681E1622}"/>
              </a:ext>
            </a:extLst>
          </p:cNvPr>
          <p:cNvSpPr/>
          <p:nvPr/>
        </p:nvSpPr>
        <p:spPr>
          <a:xfrm>
            <a:off x="1775276" y="2113336"/>
            <a:ext cx="9443709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/>
              <a:t>provider "</a:t>
            </a:r>
            <a:r>
              <a:rPr lang="en-US" err="1"/>
              <a:t>azurerm</a:t>
            </a:r>
            <a:r>
              <a:rPr lang="en-US"/>
              <a:t>" {</a:t>
            </a:r>
          </a:p>
          <a:p>
            <a:r>
              <a:rPr lang="en-US"/>
              <a:t>    </a:t>
            </a:r>
            <a:r>
              <a:rPr lang="en-US" err="1"/>
              <a:t>subscription_id</a:t>
            </a:r>
            <a:r>
              <a:rPr lang="en-US"/>
              <a:t> = "</a:t>
            </a:r>
            <a:r>
              <a:rPr lang="en-US" err="1"/>
              <a:t>xxxxxxx-xxxx-xxxx-xxxx-xxxxxxxxxxxx</a:t>
            </a:r>
            <a:r>
              <a:rPr lang="en-US"/>
              <a:t>"</a:t>
            </a:r>
          </a:p>
          <a:p>
            <a:r>
              <a:rPr lang="en-US"/>
              <a:t>    </a:t>
            </a:r>
            <a:r>
              <a:rPr lang="en-US" err="1"/>
              <a:t>client_id</a:t>
            </a:r>
            <a:r>
              <a:rPr lang="en-US"/>
              <a:t>       = "</a:t>
            </a:r>
            <a:r>
              <a:rPr lang="en-US" err="1"/>
              <a:t>xxxxxxx-xxxx-xxxx-xxxx-xxxxxxxxxxxx</a:t>
            </a:r>
            <a:r>
              <a:rPr lang="en-US"/>
              <a:t>"</a:t>
            </a:r>
          </a:p>
          <a:p>
            <a:r>
              <a:rPr lang="en-US"/>
              <a:t>    </a:t>
            </a:r>
            <a:r>
              <a:rPr lang="en-US" err="1"/>
              <a:t>client_secret</a:t>
            </a:r>
            <a:r>
              <a:rPr lang="en-US"/>
              <a:t>   = "</a:t>
            </a:r>
            <a:r>
              <a:rPr lang="en-US" err="1"/>
              <a:t>xxxxxxx-xxxx-xxxx-xxxx-xxxxxxxxxxxx</a:t>
            </a:r>
            <a:r>
              <a:rPr lang="en-US"/>
              <a:t>"</a:t>
            </a:r>
          </a:p>
          <a:p>
            <a:r>
              <a:rPr lang="en-US"/>
              <a:t>    </a:t>
            </a:r>
            <a:r>
              <a:rPr lang="en-US" err="1"/>
              <a:t>tenant_id</a:t>
            </a:r>
            <a:r>
              <a:rPr lang="en-US"/>
              <a:t>       = "</a:t>
            </a:r>
            <a:r>
              <a:rPr lang="en-US" err="1"/>
              <a:t>xxxxxxx-xxxx-xxxx-xxxx-xxxxxxxxxxxx</a:t>
            </a:r>
            <a:r>
              <a:rPr lang="en-US"/>
              <a:t>"</a:t>
            </a:r>
          </a:p>
          <a:p>
            <a:r>
              <a:rPr lang="en-US"/>
              <a:t>}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6070665A-0108-42E2-93E7-70869A7E85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3015" y="1045035"/>
            <a:ext cx="10321332" cy="923330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  <a:cs typeface="Segoe UI" panose="020B0502040204020203" pitchFamily="34" charset="0"/>
              </a:rPr>
              <a:t>provider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C0C0C0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섹션은 Azure 공급자를 사용하도록 Terraform에 알립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subscription_id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kumimoji="0" lang="en-US" altLang="en-US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client_id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kumimoji="0" lang="en-US" altLang="en-US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client_secret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및 </a:t>
            </a:r>
            <a:r>
              <a:rPr kumimoji="0" lang="en-US" altLang="en-US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tenant_id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에 대한 값을 가져오려면 </a:t>
            </a:r>
            <a:r>
              <a:rPr kumimoji="0" lang="en-US" altLang="en-US" b="0" i="0" u="sng" strike="noStrike" cap="none" normalizeH="0" baseline="0">
                <a:ln>
                  <a:noFill/>
                </a:ln>
                <a:solidFill>
                  <a:srgbClr val="0065B3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Terraform 설치 및 구성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을 참조</a:t>
            </a:r>
            <a:endParaRPr kumimoji="0" lang="en-US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4830976-F356-4C64-9EC8-FFCF1F774E82}"/>
              </a:ext>
            </a:extLst>
          </p:cNvPr>
          <p:cNvSpPr/>
          <p:nvPr/>
        </p:nvSpPr>
        <p:spPr>
          <a:xfrm>
            <a:off x="1775276" y="4404075"/>
            <a:ext cx="9443709" cy="230832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/>
              <a:t>resource "azurerm_resource_group" "myterraformgroup" {</a:t>
            </a:r>
          </a:p>
          <a:p>
            <a:r>
              <a:rPr lang="en-US"/>
              <a:t>    name     = "myResourceGroup"</a:t>
            </a:r>
          </a:p>
          <a:p>
            <a:r>
              <a:rPr lang="en-US"/>
              <a:t>    location = "eastus"</a:t>
            </a:r>
          </a:p>
          <a:p>
            <a:endParaRPr lang="en-US"/>
          </a:p>
          <a:p>
            <a:r>
              <a:rPr lang="en-US"/>
              <a:t>    tags {</a:t>
            </a:r>
          </a:p>
          <a:p>
            <a:r>
              <a:rPr lang="en-US"/>
              <a:t>        environment = "Terraform Demo"</a:t>
            </a:r>
          </a:p>
          <a:p>
            <a:r>
              <a:rPr lang="en-US"/>
              <a:t>    }</a:t>
            </a:r>
          </a:p>
          <a:p>
            <a:r>
              <a:rPr lang="en-US"/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3A7794-0DA8-4ADA-876E-D442FEF90A3C}"/>
              </a:ext>
            </a:extLst>
          </p:cNvPr>
          <p:cNvSpPr txBox="1"/>
          <p:nvPr/>
        </p:nvSpPr>
        <p:spPr>
          <a:xfrm>
            <a:off x="1668227" y="1783699"/>
            <a:ext cx="963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main.tf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BBDA78-1D48-4688-8616-E99AD35C07E0}"/>
              </a:ext>
            </a:extLst>
          </p:cNvPr>
          <p:cNvSpPr txBox="1"/>
          <p:nvPr/>
        </p:nvSpPr>
        <p:spPr>
          <a:xfrm>
            <a:off x="1668227" y="4034743"/>
            <a:ext cx="1357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resource.tf</a:t>
            </a:r>
          </a:p>
        </p:txBody>
      </p:sp>
    </p:spTree>
    <p:extLst>
      <p:ext uri="{BB962C8B-B14F-4D97-AF65-F5344CB8AC3E}">
        <p14:creationId xmlns:p14="http://schemas.microsoft.com/office/powerpoint/2010/main" val="29091270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BA9B990-9BED-4A76-9D1B-03A989E502FA}"/>
              </a:ext>
            </a:extLst>
          </p:cNvPr>
          <p:cNvSpPr txBox="1"/>
          <p:nvPr/>
        </p:nvSpPr>
        <p:spPr>
          <a:xfrm>
            <a:off x="437103" y="165798"/>
            <a:ext cx="40011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Azure </a:t>
            </a:r>
            <a:r>
              <a:rPr lang="ko-KR" altLang="en-US" sz="2800"/>
              <a:t>리소스 그룹 생성</a:t>
            </a:r>
            <a:endParaRPr lang="en-US" altLang="ko-KR" sz="280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46B50B0-ED10-4C87-89DD-EFB6501C56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338" y="964197"/>
            <a:ext cx="7176197" cy="251183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60BEFADF-101B-433C-9F66-95EC1FB4D8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338" y="3751214"/>
            <a:ext cx="7176197" cy="2763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0275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1620</Words>
  <Application>Microsoft Office PowerPoint</Application>
  <PresentationFormat>와이드스크린</PresentationFormat>
  <Paragraphs>240</Paragraphs>
  <Slides>30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30</vt:i4>
      </vt:variant>
    </vt:vector>
  </HeadingPairs>
  <TitlesOfParts>
    <vt:vector size="32" baseType="lpstr">
      <vt:lpstr>1_Office 테마</vt:lpstr>
      <vt:lpstr>Office 테마</vt:lpstr>
      <vt:lpstr>Cloud Platform Operations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Technical Essential</dc:title>
  <dc:creator>David Yoon</dc:creator>
  <cp:lastModifiedBy>David Yoon</cp:lastModifiedBy>
  <cp:revision>29</cp:revision>
  <dcterms:created xsi:type="dcterms:W3CDTF">2019-02-28T20:18:56Z</dcterms:created>
  <dcterms:modified xsi:type="dcterms:W3CDTF">2019-04-15T03:31:10Z</dcterms:modified>
</cp:coreProperties>
</file>