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60" r:id="rId3"/>
    <p:sldId id="261" r:id="rId4"/>
    <p:sldId id="2701" r:id="rId5"/>
    <p:sldId id="2700" r:id="rId6"/>
    <p:sldId id="2702" r:id="rId7"/>
    <p:sldId id="2703" r:id="rId8"/>
    <p:sldId id="2705" r:id="rId9"/>
    <p:sldId id="27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6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473" imgH="468" progId="TCLayout.ActiveDocument.1">
                  <p:embed/>
                </p:oleObj>
              </mc:Choice>
              <mc:Fallback>
                <p:oleObj name="think-cell Slide" r:id="rId4" imgW="473" imgH="46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480483" y="281940"/>
            <a:ext cx="11410951" cy="406265"/>
          </a:xfrm>
          <a:prstGeom prst="rect">
            <a:avLst/>
          </a:prstGeom>
        </p:spPr>
        <p:txBody>
          <a:bodyPr lIns="0"/>
          <a:lstStyle>
            <a:lvl1pPr>
              <a:defRPr sz="2640" b="1" i="0" cap="all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Headline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0484" y="1259897"/>
            <a:ext cx="5615440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rgbClr val="000000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rgbClr val="000000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rgbClr val="000000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rgbClr val="000000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75993" y="1259897"/>
            <a:ext cx="5615440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rgbClr val="000000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rgbClr val="000000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rgbClr val="000000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rgbClr val="000000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4" y="688205"/>
            <a:ext cx="11410949" cy="398146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80" b="0" i="0" cap="none">
                <a:solidFill>
                  <a:schemeClr val="accent3"/>
                </a:solidFill>
                <a:latin typeface="Arial"/>
              </a:defRPr>
            </a:lvl1pPr>
          </a:lstStyle>
          <a:p>
            <a:r>
              <a:rPr lang="en-US" sz="1920" dirty="0">
                <a:latin typeface="+mn-lt"/>
              </a:rPr>
              <a:t>Click to edit Master Subhead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93267" y="6482635"/>
            <a:ext cx="5621867" cy="271938"/>
          </a:xfrm>
          <a:prstGeom prst="rect">
            <a:avLst/>
          </a:prstGeom>
        </p:spPr>
        <p:txBody>
          <a:bodyPr vert="horz" lIns="0" rIns="0" anchor="ctr"/>
          <a:lstStyle>
            <a:lvl1pPr algn="r">
              <a:buFontTx/>
              <a:buNone/>
              <a:defRPr sz="720" u="none" cap="none" baseline="0">
                <a:solidFill>
                  <a:srgbClr val="768693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1pPr>
            <a:lvl2pPr marL="2021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2pPr>
            <a:lvl3pPr marL="24863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3pPr>
            <a:lvl4pPr marL="584195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4pPr>
            <a:lvl5pPr marL="78900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23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6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0484" y="1259897"/>
            <a:ext cx="11410949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chemeClr val="bg2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chemeClr val="bg2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chemeClr val="bg2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chemeClr val="bg2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4" y="688205"/>
            <a:ext cx="11410949" cy="398146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80" b="0" i="0" cap="none">
                <a:solidFill>
                  <a:schemeClr val="accent3"/>
                </a:solidFill>
                <a:latin typeface="Arial"/>
              </a:defRPr>
            </a:lvl1pPr>
          </a:lstStyle>
          <a:p>
            <a:r>
              <a:rPr lang="en-US" sz="1920" dirty="0">
                <a:latin typeface="+mn-lt"/>
              </a:rPr>
              <a:t>Click to edit Master Subhead title style</a:t>
            </a:r>
          </a:p>
        </p:txBody>
      </p:sp>
      <p:sp>
        <p:nvSpPr>
          <p:cNvPr id="21" name="Title 3"/>
          <p:cNvSpPr>
            <a:spLocks noGrp="1"/>
          </p:cNvSpPr>
          <p:nvPr>
            <p:ph type="title" hasCustomPrompt="1"/>
          </p:nvPr>
        </p:nvSpPr>
        <p:spPr>
          <a:xfrm>
            <a:off x="480483" y="281940"/>
            <a:ext cx="11410951" cy="406265"/>
          </a:xfrm>
          <a:prstGeom prst="rect">
            <a:avLst/>
          </a:prstGeom>
        </p:spPr>
        <p:txBody>
          <a:bodyPr lIns="0"/>
          <a:lstStyle>
            <a:lvl1pPr>
              <a:defRPr sz="2640" b="1" i="0" cap="all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Headline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93267" y="6482635"/>
            <a:ext cx="5621867" cy="271938"/>
          </a:xfrm>
          <a:prstGeom prst="rect">
            <a:avLst/>
          </a:prstGeom>
        </p:spPr>
        <p:txBody>
          <a:bodyPr vert="horz" lIns="0" rIns="0" anchor="ctr"/>
          <a:lstStyle>
            <a:lvl1pPr algn="r">
              <a:buFontTx/>
              <a:buNone/>
              <a:defRPr sz="720" u="none" cap="none" baseline="0">
                <a:solidFill>
                  <a:srgbClr val="768693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1pPr>
            <a:lvl2pPr marL="2021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2pPr>
            <a:lvl3pPr marL="24863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3pPr>
            <a:lvl4pPr marL="584195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4pPr>
            <a:lvl5pPr marL="78900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3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E5AE-95B4-4E69-9700-0F79A66C6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PROPOSED TEST AUTOMATION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BB53-87FC-4B48-AC37-A48EE5B56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SMART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proposed SMART Approach to Automation Test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2041976" y="1263232"/>
            <a:ext cx="5053896" cy="5057083"/>
          </a:xfrm>
        </p:spPr>
        <p:txBody>
          <a:bodyPr>
            <a:normAutofit/>
          </a:bodyPr>
          <a:lstStyle/>
          <a:p>
            <a:r>
              <a:rPr lang="en-US" sz="1920" dirty="0"/>
              <a:t>S</a:t>
            </a:r>
            <a:r>
              <a:rPr lang="en-US" sz="1920" b="0" dirty="0"/>
              <a:t>pecific Steps</a:t>
            </a:r>
          </a:p>
          <a:p>
            <a:endParaRPr lang="en-US" sz="1920" b="0" dirty="0"/>
          </a:p>
          <a:p>
            <a:r>
              <a:rPr lang="en-US" sz="1920" dirty="0"/>
              <a:t>M</a:t>
            </a:r>
            <a:r>
              <a:rPr lang="en-US" sz="1920" b="0" dirty="0"/>
              <a:t>aintainable Codes</a:t>
            </a:r>
          </a:p>
          <a:p>
            <a:endParaRPr lang="en-US" sz="1920" b="0" dirty="0"/>
          </a:p>
          <a:p>
            <a:r>
              <a:rPr lang="en-US" sz="1920" dirty="0"/>
              <a:t>A</a:t>
            </a:r>
            <a:r>
              <a:rPr lang="en-US" sz="1920" b="0" dirty="0"/>
              <a:t>ccurate Acceptable Report</a:t>
            </a:r>
          </a:p>
          <a:p>
            <a:endParaRPr lang="en-US" sz="1920" b="0" dirty="0"/>
          </a:p>
          <a:p>
            <a:r>
              <a:rPr lang="en-US" sz="1920" dirty="0"/>
              <a:t>R</a:t>
            </a:r>
            <a:r>
              <a:rPr lang="en-US" sz="1920" b="0" dirty="0"/>
              <a:t>elevant Code</a:t>
            </a:r>
          </a:p>
          <a:p>
            <a:endParaRPr lang="en-US" sz="1920" b="0" dirty="0"/>
          </a:p>
          <a:p>
            <a:r>
              <a:rPr lang="en-US" sz="1920" dirty="0"/>
              <a:t>T</a:t>
            </a:r>
            <a:r>
              <a:rPr lang="en-US" sz="1920" b="0" dirty="0"/>
              <a:t>imely Test</a:t>
            </a:r>
          </a:p>
        </p:txBody>
      </p:sp>
      <p:pic>
        <p:nvPicPr>
          <p:cNvPr id="1026" name="Picture 2" descr="Image result for smarter pyramid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64" y="1692346"/>
            <a:ext cx="3388932" cy="30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5400000">
            <a:off x="-357808" y="2712289"/>
            <a:ext cx="3300231" cy="1260345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</a:bodyPr>
          <a:lstStyle/>
          <a:p>
            <a:pPr algn="ctr"/>
            <a:r>
              <a:rPr lang="en-US" sz="765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SMART</a:t>
            </a:r>
          </a:p>
        </p:txBody>
      </p:sp>
    </p:spTree>
    <p:extLst>
      <p:ext uri="{BB962C8B-B14F-4D97-AF65-F5344CB8AC3E}">
        <p14:creationId xmlns:p14="http://schemas.microsoft.com/office/powerpoint/2010/main" val="2654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39"/>
            <a:ext cx="10269856" cy="812303"/>
          </a:xfrm>
        </p:spPr>
        <p:txBody>
          <a:bodyPr>
            <a:normAutofit/>
          </a:bodyPr>
          <a:lstStyle/>
          <a:p>
            <a:r>
              <a:rPr lang="en-GB" sz="3360" dirty="0"/>
              <a:t>S</a:t>
            </a:r>
            <a:r>
              <a:rPr lang="en-GB" b="0" dirty="0"/>
              <a:t>MARTER</a:t>
            </a:r>
            <a:r>
              <a:rPr lang="en-GB" dirty="0"/>
              <a:t> – </a:t>
            </a:r>
            <a:r>
              <a:rPr lang="en-GB" sz="4800" dirty="0"/>
              <a:t>S</a:t>
            </a:r>
            <a:r>
              <a:rPr lang="en-GB" b="0" dirty="0"/>
              <a:t>pecific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 navigation to test page </a:t>
            </a:r>
          </a:p>
          <a:p>
            <a:pPr lvl="1"/>
            <a:r>
              <a:rPr lang="en-GB" dirty="0"/>
              <a:t>Every test does not necessarily need to start at the welcome screen</a:t>
            </a:r>
          </a:p>
          <a:p>
            <a:pPr lvl="1"/>
            <a:r>
              <a:rPr lang="en-GB" dirty="0"/>
              <a:t>Less clicks and navigations to the form for specific test</a:t>
            </a:r>
          </a:p>
          <a:p>
            <a:pPr lvl="1"/>
            <a:r>
              <a:rPr lang="en-GB" dirty="0"/>
              <a:t>Use navigations more for end to end testing</a:t>
            </a:r>
          </a:p>
          <a:p>
            <a:pPr lvl="1"/>
            <a:r>
              <a:rPr lang="en-GB" dirty="0"/>
              <a:t>Use KCL Parser for a preconditions</a:t>
            </a:r>
          </a:p>
          <a:p>
            <a:pPr lvl="1"/>
            <a:r>
              <a:rPr lang="en-GB" dirty="0"/>
              <a:t>Use Page Object Model for the UI Maps</a:t>
            </a:r>
          </a:p>
          <a:p>
            <a:pPr lvl="1"/>
            <a:endParaRPr lang="en-GB" dirty="0"/>
          </a:p>
          <a:p>
            <a:r>
              <a:rPr lang="en-GB" dirty="0"/>
              <a:t>Very specific steps for test conditions</a:t>
            </a:r>
          </a:p>
          <a:p>
            <a:pPr marL="465773" lvl="1" indent="-257176"/>
            <a:r>
              <a:rPr lang="en-GB" dirty="0"/>
              <a:t>Business oriented tests and scenarios</a:t>
            </a:r>
          </a:p>
          <a:p>
            <a:pPr marL="465773" lvl="1" indent="-257176"/>
            <a:r>
              <a:rPr lang="en-GB" dirty="0"/>
              <a:t>No duplicates. Review of previous tests required before writing a new one</a:t>
            </a:r>
          </a:p>
          <a:p>
            <a:pPr marL="208597" lvl="1" indent="0">
              <a:buNone/>
            </a:pPr>
            <a:endParaRPr lang="en-GB" dirty="0"/>
          </a:p>
          <a:p>
            <a:r>
              <a:rPr lang="en-GB" dirty="0"/>
              <a:t>The test scenario should directly link to the test schedule and builds </a:t>
            </a:r>
          </a:p>
          <a:p>
            <a:pPr marL="465773" lvl="1" indent="-257176"/>
            <a:r>
              <a:rPr lang="en-GB" dirty="0"/>
              <a:t>Always tag tests to build cycle e.g. Smoke Testing, Integration, Regression, </a:t>
            </a:r>
            <a:r>
              <a:rPr lang="en-GB" dirty="0" err="1"/>
              <a:t>e.t.c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61" y="1802339"/>
            <a:ext cx="35661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436386"/>
            <a:ext cx="10269856" cy="40626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S</a:t>
            </a:r>
            <a:r>
              <a:rPr lang="en-GB" dirty="0"/>
              <a:t>M</a:t>
            </a:r>
            <a:r>
              <a:rPr lang="en-GB" b="0" dirty="0"/>
              <a:t>ARTER</a:t>
            </a:r>
            <a:r>
              <a:rPr lang="en-GB" dirty="0"/>
              <a:t> – </a:t>
            </a:r>
            <a:r>
              <a:rPr lang="en-GB" sz="5280" dirty="0"/>
              <a:t>M</a:t>
            </a:r>
            <a:r>
              <a:rPr lang="en-GB" b="0" dirty="0"/>
              <a:t>AINTENABLE </a:t>
            </a:r>
            <a:r>
              <a:rPr lang="en-US" b="0" dirty="0"/>
              <a:t>Codes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of codes and tests </a:t>
            </a:r>
          </a:p>
          <a:p>
            <a:pPr lvl="1"/>
            <a:r>
              <a:rPr lang="en-GB" dirty="0"/>
              <a:t>Create future proof test framework</a:t>
            </a:r>
          </a:p>
          <a:p>
            <a:pPr lvl="1"/>
            <a:r>
              <a:rPr lang="en-GB" dirty="0"/>
              <a:t>There is no point in creating non-maintainable codes</a:t>
            </a:r>
          </a:p>
          <a:p>
            <a:pPr lvl="1"/>
            <a:r>
              <a:rPr lang="en-GB" dirty="0"/>
              <a:t>Same language as the application under test</a:t>
            </a:r>
          </a:p>
          <a:p>
            <a:pPr lvl="2"/>
            <a:r>
              <a:rPr lang="en-GB" dirty="0"/>
              <a:t>For this reason the responsibility of writing, maintaining and executing the tests becomes a shared responsibility with developers</a:t>
            </a:r>
          </a:p>
          <a:p>
            <a:pPr lvl="1"/>
            <a:r>
              <a:rPr lang="en-GB" dirty="0"/>
              <a:t>Easy to understand and manage structure</a:t>
            </a:r>
          </a:p>
          <a:p>
            <a:pPr lvl="1"/>
            <a:r>
              <a:rPr lang="en-GB" dirty="0"/>
              <a:t>Easily portable</a:t>
            </a:r>
          </a:p>
          <a:p>
            <a:pPr lvl="1"/>
            <a:r>
              <a:rPr lang="en-GB" dirty="0"/>
              <a:t>Handwritten codes that are easily to maintain</a:t>
            </a:r>
          </a:p>
        </p:txBody>
      </p:sp>
      <p:pic>
        <p:nvPicPr>
          <p:cNvPr id="567300" name="Picture 4" descr="Related image">
            <a:extLst>
              <a:ext uri="{FF2B5EF4-FFF2-40B4-BE49-F238E27FC236}">
                <a16:creationId xmlns:a16="http://schemas.microsoft.com/office/drawing/2014/main" id="{1E515854-5EEE-412E-8A04-000A68B2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45" y="1613815"/>
            <a:ext cx="4156970" cy="30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39"/>
            <a:ext cx="10269856" cy="812303"/>
          </a:xfrm>
        </p:spPr>
        <p:txBody>
          <a:bodyPr>
            <a:normAutofit/>
          </a:bodyPr>
          <a:lstStyle/>
          <a:p>
            <a:r>
              <a:rPr lang="en-GB" b="0" dirty="0"/>
              <a:t>SM</a:t>
            </a:r>
            <a:r>
              <a:rPr lang="en-GB" sz="2400" dirty="0"/>
              <a:t>A</a:t>
            </a:r>
            <a:r>
              <a:rPr lang="en-GB" b="0" dirty="0"/>
              <a:t>RTER</a:t>
            </a:r>
            <a:r>
              <a:rPr lang="en-GB" dirty="0"/>
              <a:t> – </a:t>
            </a:r>
            <a:r>
              <a:rPr lang="en-GB" sz="4800" dirty="0"/>
              <a:t>A</a:t>
            </a:r>
            <a:r>
              <a:rPr lang="en-GB" b="0" dirty="0"/>
              <a:t>ccurate </a:t>
            </a:r>
            <a:r>
              <a:rPr lang="en-GB" sz="4800" dirty="0"/>
              <a:t>a</a:t>
            </a:r>
            <a:r>
              <a:rPr lang="en-GB" b="0" dirty="0"/>
              <a:t>cceptable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Rate of Success and Performance report</a:t>
            </a:r>
          </a:p>
          <a:p>
            <a:pPr lvl="1"/>
            <a:r>
              <a:rPr lang="en-GB" dirty="0"/>
              <a:t>Create report that can be used to measure the rate of success and speed</a:t>
            </a:r>
          </a:p>
          <a:p>
            <a:pPr marL="150019" lvl="1" indent="0">
              <a:buNone/>
            </a:pPr>
            <a:endParaRPr lang="en-GB" dirty="0"/>
          </a:p>
          <a:p>
            <a:r>
              <a:rPr lang="en-GB" dirty="0"/>
              <a:t>Visibility of Reports</a:t>
            </a:r>
          </a:p>
          <a:p>
            <a:pPr lvl="1"/>
            <a:r>
              <a:rPr lang="en-GB" dirty="0"/>
              <a:t>The metrics should be visible to all stakeholders</a:t>
            </a:r>
          </a:p>
          <a:p>
            <a:pPr lvl="1"/>
            <a:r>
              <a:rPr lang="en-GB" dirty="0"/>
              <a:t>Give a clear visibility to the stakeholders on what to expect in automating</a:t>
            </a:r>
          </a:p>
          <a:p>
            <a:pPr lvl="1"/>
            <a:r>
              <a:rPr lang="en-GB" dirty="0"/>
              <a:t>TOOLS: TeamCity / TFS (Azure </a:t>
            </a:r>
            <a:r>
              <a:rPr lang="en-GB" dirty="0" err="1"/>
              <a:t>DevOPs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14" y="2103574"/>
            <a:ext cx="4901056" cy="19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40"/>
            <a:ext cx="10269856" cy="796906"/>
          </a:xfrm>
        </p:spPr>
        <p:txBody>
          <a:bodyPr>
            <a:normAutofit/>
          </a:bodyPr>
          <a:lstStyle/>
          <a:p>
            <a:r>
              <a:rPr lang="en-US" b="0" dirty="0"/>
              <a:t>SMA</a:t>
            </a:r>
            <a:r>
              <a:rPr lang="en-US" dirty="0"/>
              <a:t>R</a:t>
            </a:r>
            <a:r>
              <a:rPr lang="en-US" b="0" dirty="0"/>
              <a:t>TER</a:t>
            </a:r>
            <a:r>
              <a:rPr lang="en-US" dirty="0"/>
              <a:t> – </a:t>
            </a:r>
            <a:r>
              <a:rPr lang="en-US" sz="4800" dirty="0"/>
              <a:t>R</a:t>
            </a:r>
            <a:r>
              <a:rPr lang="en-US" b="0" dirty="0"/>
              <a:t>elevant</a:t>
            </a:r>
            <a:r>
              <a:rPr lang="en-US" dirty="0"/>
              <a:t> &amp; </a:t>
            </a:r>
            <a:r>
              <a:rPr lang="en-US" sz="4800" dirty="0"/>
              <a:t>R</a:t>
            </a:r>
            <a:r>
              <a:rPr lang="en-US" b="0" dirty="0"/>
              <a:t>eliable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GUI Test results should be consistent and reliable</a:t>
            </a:r>
          </a:p>
          <a:p>
            <a:r>
              <a:rPr lang="en-GB" dirty="0"/>
              <a:t>Test failure log should be relevant and useful for diagnosing the issue</a:t>
            </a:r>
          </a:p>
          <a:p>
            <a:pPr lvl="1"/>
            <a:r>
              <a:rPr lang="en-GB" dirty="0"/>
              <a:t>Use appropriate logging libraries</a:t>
            </a:r>
          </a:p>
          <a:p>
            <a:pPr marL="150019" lvl="1" indent="0">
              <a:buNone/>
            </a:pPr>
            <a:endParaRPr lang="en-GB" dirty="0"/>
          </a:p>
          <a:p>
            <a:r>
              <a:rPr lang="en-GB" dirty="0"/>
              <a:t>Good and Reliable GUI tests</a:t>
            </a:r>
          </a:p>
          <a:p>
            <a:pPr lvl="1"/>
            <a:r>
              <a:rPr lang="en-GB" dirty="0"/>
              <a:t>The GUI test should be reliable and meaningful</a:t>
            </a:r>
          </a:p>
          <a:p>
            <a:pPr lvl="1"/>
            <a:r>
              <a:rPr lang="en-GB" dirty="0"/>
              <a:t>Simulating a user’s interaction with the application</a:t>
            </a:r>
          </a:p>
          <a:p>
            <a:pPr lvl="1"/>
            <a:r>
              <a:rPr lang="en-GB" dirty="0"/>
              <a:t>Fail and Pass reliably</a:t>
            </a:r>
          </a:p>
          <a:p>
            <a:pPr lvl="1"/>
            <a:endParaRPr lang="en-GB" dirty="0"/>
          </a:p>
          <a:p>
            <a:r>
              <a:rPr lang="en-GB" kern="0" dirty="0">
                <a:solidFill>
                  <a:sysClr val="windowText" lastClr="000000"/>
                </a:solidFill>
              </a:rPr>
              <a:t>Fail Early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Learn from failure as soon as it occurs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Deliver to the consumer as soon as possible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Get real and fast feedback </a:t>
            </a:r>
          </a:p>
          <a:p>
            <a:r>
              <a:rPr lang="en-GB" kern="0" dirty="0">
                <a:solidFill>
                  <a:sysClr val="windowText" lastClr="000000"/>
                </a:solidFill>
              </a:rPr>
              <a:t>Fail Better 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With early and frequent failures all that is needed is to maximise the learning opportunities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Fix failure as soon as possible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Review consistent failing tests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25215-CE6B-433F-8CC4-AB113B34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r="7675"/>
          <a:stretch/>
        </p:blipFill>
        <p:spPr>
          <a:xfrm>
            <a:off x="6656005" y="1724776"/>
            <a:ext cx="4984715" cy="2697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9951D-C876-4BD4-B5C7-61B66416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81" y="4524695"/>
            <a:ext cx="3007565" cy="16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SMAR</a:t>
            </a:r>
            <a:r>
              <a:rPr lang="en-US" dirty="0"/>
              <a:t>T</a:t>
            </a:r>
            <a:r>
              <a:rPr lang="en-US" b="0" dirty="0"/>
              <a:t>ER</a:t>
            </a:r>
            <a:r>
              <a:rPr lang="en-US" dirty="0"/>
              <a:t> – </a:t>
            </a:r>
            <a:r>
              <a:rPr lang="en-US" sz="4800" dirty="0"/>
              <a:t>T</a:t>
            </a:r>
            <a:r>
              <a:rPr lang="en-US" b="0" dirty="0"/>
              <a:t>imely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quick feedback</a:t>
            </a:r>
          </a:p>
          <a:p>
            <a:pPr lvl="1"/>
            <a:r>
              <a:rPr lang="en-GB" dirty="0"/>
              <a:t>Tests fail faster</a:t>
            </a:r>
          </a:p>
          <a:p>
            <a:pPr lvl="1"/>
            <a:r>
              <a:rPr lang="en-GB" dirty="0"/>
              <a:t>Fail fast, reliably and consistently</a:t>
            </a:r>
          </a:p>
          <a:p>
            <a:pPr lvl="1"/>
            <a:r>
              <a:rPr lang="en-GB" dirty="0"/>
              <a:t>Not slow tests</a:t>
            </a:r>
          </a:p>
          <a:p>
            <a:pPr lvl="1"/>
            <a:endParaRPr lang="en-GB" dirty="0"/>
          </a:p>
          <a:p>
            <a:r>
              <a:rPr lang="en-GB" dirty="0"/>
              <a:t>Ways of getting quick feedback are</a:t>
            </a:r>
          </a:p>
          <a:p>
            <a:pPr lvl="1"/>
            <a:r>
              <a:rPr lang="en-GB" dirty="0"/>
              <a:t>Reduce number of waits (No Thread Sleeps!)</a:t>
            </a:r>
          </a:p>
          <a:p>
            <a:pPr lvl="1"/>
            <a:r>
              <a:rPr lang="en-GB" dirty="0"/>
              <a:t>Only wait when required and fluently</a:t>
            </a:r>
          </a:p>
          <a:p>
            <a:pPr lvl="1"/>
            <a:endParaRPr lang="en-GB" dirty="0"/>
          </a:p>
          <a:p>
            <a:r>
              <a:rPr lang="en-GB" dirty="0"/>
              <a:t>And elements of improvement </a:t>
            </a:r>
          </a:p>
          <a:p>
            <a:pPr lvl="1"/>
            <a:r>
              <a:rPr lang="en-GB" dirty="0"/>
              <a:t>Running the regression tests more frequently and </a:t>
            </a:r>
          </a:p>
          <a:p>
            <a:pPr lvl="1"/>
            <a:r>
              <a:rPr lang="en-GB" dirty="0"/>
              <a:t>Automation Testing should not be seen as an isolated task</a:t>
            </a:r>
          </a:p>
          <a:p>
            <a:pPr lvl="2"/>
            <a:r>
              <a:rPr lang="en-GB" dirty="0"/>
              <a:t>but rather as a coherent activity embedded in the SDLC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83" y="2078173"/>
            <a:ext cx="4389120" cy="25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Benefit Analysis OF SMARTER 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Tests fail faster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Reduce cost of testing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Improve performance and feedback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Shorter testing cycle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Improves the effectiveness of testing</a:t>
            </a:r>
          </a:p>
          <a:p>
            <a:pPr lvl="1"/>
            <a:r>
              <a:rPr lang="en-GB" dirty="0">
                <a:solidFill>
                  <a:sysClr val="windowText" lastClr="000000"/>
                </a:solidFill>
              </a:rPr>
              <a:t>Improve software testing speed and quality while minimizing cost.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03" y="1616161"/>
            <a:ext cx="2635729" cy="18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9168-D9C8-409C-BE7B-DE8A508AC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4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761</TotalTime>
  <Words>469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Lucida Grande</vt:lpstr>
      <vt:lpstr>Wingdings</vt:lpstr>
      <vt:lpstr>Metropolitan</vt:lpstr>
      <vt:lpstr>think-cell Slide</vt:lpstr>
      <vt:lpstr>PROPOSED TEST AUTOMATION APPROACH</vt:lpstr>
      <vt:lpstr>Our proposed SMART Approach to Automation Test</vt:lpstr>
      <vt:lpstr>SMARTER – Specific Steps</vt:lpstr>
      <vt:lpstr>SMARTER – MAINTENABLE Codes</vt:lpstr>
      <vt:lpstr>SMARTER – Accurate acceptable Reports</vt:lpstr>
      <vt:lpstr>SMARTER – Relevant &amp; Reliable</vt:lpstr>
      <vt:lpstr>SMARTER – Timely Test</vt:lpstr>
      <vt:lpstr>Cost Benefit Analysis OF SMARTER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Deji Ogunlaja</dc:creator>
  <cp:lastModifiedBy>oluseyi ojo</cp:lastModifiedBy>
  <cp:revision>39</cp:revision>
  <dcterms:created xsi:type="dcterms:W3CDTF">2019-02-06T14:51:25Z</dcterms:created>
  <dcterms:modified xsi:type="dcterms:W3CDTF">2019-06-09T18:47:05Z</dcterms:modified>
</cp:coreProperties>
</file>