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7" r:id="rId1"/>
  </p:sldMasterIdLst>
  <p:sldIdLst>
    <p:sldId id="256" r:id="rId2"/>
    <p:sldId id="2712" r:id="rId3"/>
    <p:sldId id="2714" r:id="rId4"/>
    <p:sldId id="2724" r:id="rId5"/>
    <p:sldId id="2708" r:id="rId6"/>
    <p:sldId id="2715" r:id="rId7"/>
    <p:sldId id="2716" r:id="rId8"/>
    <p:sldId id="2717" r:id="rId9"/>
    <p:sldId id="2723" r:id="rId10"/>
    <p:sldId id="2718" r:id="rId11"/>
    <p:sldId id="2720" r:id="rId12"/>
    <p:sldId id="2721" r:id="rId13"/>
    <p:sldId id="2709" r:id="rId14"/>
    <p:sldId id="2710" r:id="rId15"/>
    <p:sldId id="269" r:id="rId16"/>
    <p:sldId id="270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6" autoAdjust="0"/>
    <p:restoredTop sz="94660"/>
  </p:normalViewPr>
  <p:slideViewPr>
    <p:cSldViewPr snapToGrid="0">
      <p:cViewPr varScale="1">
        <p:scale>
          <a:sx n="107" d="100"/>
          <a:sy n="107" d="100"/>
        </p:scale>
        <p:origin x="138"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C131DC5E-BD3F-48C1-9909-87DC9793B5BF}" type="datetimeFigureOut">
              <a:rPr lang="en-US" smtClean="0"/>
              <a:t>6/9/2019</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1B900FC4-7AF8-49B6-9711-2179F30E59F3}" type="slidenum">
              <a:rPr lang="en-US" smtClean="0"/>
              <a:t>‹#›</a:t>
            </a:fld>
            <a:endParaRPr lang="en-US"/>
          </a:p>
        </p:txBody>
      </p:sp>
    </p:spTree>
    <p:extLst>
      <p:ext uri="{BB962C8B-B14F-4D97-AF65-F5344CB8AC3E}">
        <p14:creationId xmlns:p14="http://schemas.microsoft.com/office/powerpoint/2010/main" val="3767726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31DC5E-BD3F-48C1-9909-87DC9793B5BF}" type="datetimeFigureOut">
              <a:rPr lang="en-US" smtClean="0"/>
              <a:t>6/9/2019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900FC4-7AF8-49B6-9711-2179F30E59F3}" type="slidenum">
              <a:rPr lang="en-US" smtClean="0"/>
              <a:t>‹#›</a:t>
            </a:fld>
            <a:endParaRPr lang="en-US"/>
          </a:p>
        </p:txBody>
      </p:sp>
    </p:spTree>
    <p:extLst>
      <p:ext uri="{BB962C8B-B14F-4D97-AF65-F5344CB8AC3E}">
        <p14:creationId xmlns:p14="http://schemas.microsoft.com/office/powerpoint/2010/main" val="3127224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31DC5E-BD3F-48C1-9909-87DC9793B5BF}" type="datetimeFigureOut">
              <a:rPr lang="en-US" smtClean="0"/>
              <a:t>6/9/2019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900FC4-7AF8-49B6-9711-2179F30E59F3}" type="slidenum">
              <a:rPr lang="en-US" smtClean="0"/>
              <a:t>‹#›</a:t>
            </a:fld>
            <a:endParaRPr lang="en-US"/>
          </a:p>
        </p:txBody>
      </p:sp>
    </p:spTree>
    <p:extLst>
      <p:ext uri="{BB962C8B-B14F-4D97-AF65-F5344CB8AC3E}">
        <p14:creationId xmlns:p14="http://schemas.microsoft.com/office/powerpoint/2010/main" val="3772778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 Column">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2118" y="1906"/>
          <a:ext cx="2116" cy="1904"/>
        </p:xfrm>
        <a:graphic>
          <a:graphicData uri="http://schemas.openxmlformats.org/presentationml/2006/ole">
            <mc:AlternateContent xmlns:mc="http://schemas.openxmlformats.org/markup-compatibility/2006">
              <mc:Choice xmlns:v="urn:schemas-microsoft-com:vml" Requires="v">
                <p:oleObj spid="_x0000_s3102" name="think-cell Slide" r:id="rId4" imgW="473" imgH="468" progId="TCLayout.ActiveDocument.1">
                  <p:embed/>
                </p:oleObj>
              </mc:Choice>
              <mc:Fallback>
                <p:oleObj name="think-cell Slide" r:id="rId4" imgW="473" imgH="468" progId="TCLayout.ActiveDocument.1">
                  <p:embed/>
                  <p:pic>
                    <p:nvPicPr>
                      <p:cNvPr id="2" name="Object 1" hidden="1"/>
                      <p:cNvPicPr/>
                      <p:nvPr/>
                    </p:nvPicPr>
                    <p:blipFill>
                      <a:blip r:embed="rId5"/>
                      <a:stretch>
                        <a:fillRect/>
                      </a:stretch>
                    </p:blipFill>
                    <p:spPr>
                      <a:xfrm>
                        <a:off x="2118" y="1906"/>
                        <a:ext cx="2116" cy="1904"/>
                      </a:xfrm>
                      <a:prstGeom prst="rect">
                        <a:avLst/>
                      </a:prstGeom>
                    </p:spPr>
                  </p:pic>
                </p:oleObj>
              </mc:Fallback>
            </mc:AlternateContent>
          </a:graphicData>
        </a:graphic>
      </p:graphicFrame>
      <p:sp>
        <p:nvSpPr>
          <p:cNvPr id="14" name="Title 3"/>
          <p:cNvSpPr>
            <a:spLocks noGrp="1"/>
          </p:cNvSpPr>
          <p:nvPr>
            <p:ph type="title" hasCustomPrompt="1"/>
          </p:nvPr>
        </p:nvSpPr>
        <p:spPr>
          <a:xfrm>
            <a:off x="480483" y="281940"/>
            <a:ext cx="11410951" cy="406265"/>
          </a:xfrm>
          <a:prstGeom prst="rect">
            <a:avLst/>
          </a:prstGeom>
        </p:spPr>
        <p:txBody>
          <a:bodyPr lIns="0"/>
          <a:lstStyle>
            <a:lvl1pPr>
              <a:defRPr sz="2640" b="1" i="0" cap="all" baseline="0">
                <a:solidFill>
                  <a:schemeClr val="accent6"/>
                </a:solidFill>
              </a:defRPr>
            </a:lvl1pPr>
          </a:lstStyle>
          <a:p>
            <a:r>
              <a:rPr lang="en-US" dirty="0"/>
              <a:t>Click to edit Master Headline title style</a:t>
            </a:r>
          </a:p>
        </p:txBody>
      </p:sp>
      <p:sp>
        <p:nvSpPr>
          <p:cNvPr id="11" name="Text Placeholder 7"/>
          <p:cNvSpPr>
            <a:spLocks noGrp="1"/>
          </p:cNvSpPr>
          <p:nvPr>
            <p:ph type="body" sz="quarter" idx="10"/>
          </p:nvPr>
        </p:nvSpPr>
        <p:spPr>
          <a:xfrm>
            <a:off x="480484" y="1259897"/>
            <a:ext cx="5615440" cy="5057083"/>
          </a:xfrm>
          <a:prstGeom prst="rect">
            <a:avLst/>
          </a:prstGeom>
        </p:spPr>
        <p:txBody>
          <a:bodyPr lIns="91440" tIns="36384" rIns="72768" bIns="36384"/>
          <a:lstStyle>
            <a:lvl1pPr marL="0" indent="0" algn="l">
              <a:spcAft>
                <a:spcPts val="480"/>
              </a:spcAft>
              <a:buFont typeface="Arial"/>
              <a:buNone/>
              <a:defRPr sz="1440" b="1" baseline="0">
                <a:solidFill>
                  <a:srgbClr val="000000"/>
                </a:solidFill>
              </a:defRPr>
            </a:lvl1pPr>
            <a:lvl2pPr marL="246614" indent="-244594" algn="l">
              <a:spcAft>
                <a:spcPts val="480"/>
              </a:spcAft>
              <a:buClr>
                <a:srgbClr val="FF0000"/>
              </a:buClr>
              <a:buSzPct val="100000"/>
              <a:buFont typeface="Wingdings" charset="2"/>
              <a:buChar char="§"/>
              <a:defRPr sz="1440">
                <a:solidFill>
                  <a:srgbClr val="000000"/>
                </a:solidFill>
              </a:defRPr>
            </a:lvl2pPr>
            <a:lvl3pPr marL="454072" indent="-209572" algn="l">
              <a:spcAft>
                <a:spcPts val="480"/>
              </a:spcAft>
              <a:buClr>
                <a:srgbClr val="FF0000"/>
              </a:buClr>
              <a:buSzPct val="47000"/>
              <a:buFont typeface="Lucida Grande"/>
              <a:buChar char="►"/>
              <a:defRPr sz="1440">
                <a:solidFill>
                  <a:srgbClr val="000000"/>
                </a:solidFill>
              </a:defRPr>
            </a:lvl3pPr>
            <a:lvl4pPr marL="733501" indent="-244500" algn="l">
              <a:spcAft>
                <a:spcPts val="480"/>
              </a:spcAft>
              <a:buClr>
                <a:srgbClr val="FF0000"/>
              </a:buClr>
              <a:buSzPct val="120000"/>
              <a:buFont typeface="Arial"/>
              <a:buChar char="•"/>
              <a:defRPr sz="1440">
                <a:solidFill>
                  <a:srgbClr val="000000"/>
                </a:solidFill>
              </a:defRPr>
            </a:lvl4pPr>
            <a:lvl5pPr marL="954763" indent="-253232" algn="l">
              <a:spcAft>
                <a:spcPts val="480"/>
              </a:spcAft>
              <a:buClr>
                <a:srgbClr val="FF0000"/>
              </a:buClr>
              <a:buSzPct val="120000"/>
              <a:buFont typeface="Lucida Grande"/>
              <a:buChar char="▫"/>
              <a:defRPr sz="144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3"/>
          </p:nvPr>
        </p:nvSpPr>
        <p:spPr>
          <a:xfrm>
            <a:off x="6275993" y="1259897"/>
            <a:ext cx="5615440" cy="5057083"/>
          </a:xfrm>
          <a:prstGeom prst="rect">
            <a:avLst/>
          </a:prstGeom>
        </p:spPr>
        <p:txBody>
          <a:bodyPr lIns="91440" tIns="36384" rIns="72768" bIns="36384"/>
          <a:lstStyle>
            <a:lvl1pPr marL="0" indent="0" algn="l">
              <a:spcAft>
                <a:spcPts val="480"/>
              </a:spcAft>
              <a:buFont typeface="Arial"/>
              <a:buNone/>
              <a:defRPr sz="1440" b="1" baseline="0">
                <a:solidFill>
                  <a:srgbClr val="000000"/>
                </a:solidFill>
              </a:defRPr>
            </a:lvl1pPr>
            <a:lvl2pPr marL="246614" indent="-244594" algn="l">
              <a:spcAft>
                <a:spcPts val="480"/>
              </a:spcAft>
              <a:buClr>
                <a:srgbClr val="FF0000"/>
              </a:buClr>
              <a:buSzPct val="100000"/>
              <a:buFont typeface="Wingdings" charset="2"/>
              <a:buChar char="§"/>
              <a:defRPr sz="1440">
                <a:solidFill>
                  <a:srgbClr val="000000"/>
                </a:solidFill>
              </a:defRPr>
            </a:lvl2pPr>
            <a:lvl3pPr marL="454072" indent="-209572" algn="l">
              <a:spcAft>
                <a:spcPts val="480"/>
              </a:spcAft>
              <a:buClr>
                <a:srgbClr val="FF0000"/>
              </a:buClr>
              <a:buSzPct val="47000"/>
              <a:buFont typeface="Lucida Grande"/>
              <a:buChar char="►"/>
              <a:defRPr sz="1440">
                <a:solidFill>
                  <a:srgbClr val="000000"/>
                </a:solidFill>
              </a:defRPr>
            </a:lvl3pPr>
            <a:lvl4pPr marL="733501" indent="-244500" algn="l">
              <a:spcAft>
                <a:spcPts val="480"/>
              </a:spcAft>
              <a:buClr>
                <a:srgbClr val="FF0000"/>
              </a:buClr>
              <a:buSzPct val="120000"/>
              <a:buFont typeface="Arial"/>
              <a:buChar char="•"/>
              <a:defRPr sz="1440">
                <a:solidFill>
                  <a:srgbClr val="000000"/>
                </a:solidFill>
              </a:defRPr>
            </a:lvl4pPr>
            <a:lvl5pPr marL="954763" indent="-253232" algn="l">
              <a:spcAft>
                <a:spcPts val="480"/>
              </a:spcAft>
              <a:buClr>
                <a:srgbClr val="FF0000"/>
              </a:buClr>
              <a:buSzPct val="120000"/>
              <a:buFont typeface="Lucida Grande"/>
              <a:buChar char="▫"/>
              <a:defRPr sz="144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13"/>
          <p:cNvSpPr>
            <a:spLocks noGrp="1"/>
          </p:cNvSpPr>
          <p:nvPr>
            <p:ph type="body" sz="quarter" idx="11" hasCustomPrompt="1"/>
          </p:nvPr>
        </p:nvSpPr>
        <p:spPr>
          <a:xfrm>
            <a:off x="480484" y="688205"/>
            <a:ext cx="11410949" cy="398146"/>
          </a:xfrm>
          <a:prstGeom prst="rect">
            <a:avLst/>
          </a:prstGeom>
        </p:spPr>
        <p:txBody>
          <a:bodyPr vert="horz" lIns="0" rIns="0"/>
          <a:lstStyle>
            <a:lvl1pPr algn="l">
              <a:defRPr sz="1680" b="0" i="0" cap="none">
                <a:solidFill>
                  <a:schemeClr val="accent3"/>
                </a:solidFill>
                <a:latin typeface="Arial"/>
              </a:defRPr>
            </a:lvl1pPr>
          </a:lstStyle>
          <a:p>
            <a:r>
              <a:rPr lang="en-US" sz="1920" dirty="0">
                <a:latin typeface="+mn-lt"/>
              </a:rPr>
              <a:t>Click to edit Master Subhead title style</a:t>
            </a:r>
          </a:p>
        </p:txBody>
      </p:sp>
      <p:sp>
        <p:nvSpPr>
          <p:cNvPr id="8" name="Text Placeholder 4"/>
          <p:cNvSpPr>
            <a:spLocks noGrp="1"/>
          </p:cNvSpPr>
          <p:nvPr>
            <p:ph type="body" sz="quarter" idx="14"/>
          </p:nvPr>
        </p:nvSpPr>
        <p:spPr>
          <a:xfrm>
            <a:off x="5393267" y="6482635"/>
            <a:ext cx="5621867" cy="271938"/>
          </a:xfrm>
          <a:prstGeom prst="rect">
            <a:avLst/>
          </a:prstGeom>
        </p:spPr>
        <p:txBody>
          <a:bodyPr vert="horz" lIns="0" rIns="0" anchor="ctr"/>
          <a:lstStyle>
            <a:lvl1pPr algn="r">
              <a:buFontTx/>
              <a:buNone/>
              <a:defRPr sz="720" u="none" cap="none" baseline="0">
                <a:solidFill>
                  <a:srgbClr val="768693"/>
                </a:solidFill>
                <a:uFill>
                  <a:solidFill>
                    <a:schemeClr val="tx1"/>
                  </a:solidFill>
                </a:uFill>
                <a:latin typeface="Arial"/>
              </a:defRPr>
            </a:lvl1pPr>
            <a:lvl2pPr marL="2021" indent="0">
              <a:buFontTx/>
              <a:buNone/>
              <a:defRPr sz="1200" u="sng" cap="all" baseline="0">
                <a:solidFill>
                  <a:schemeClr val="accent5"/>
                </a:solidFill>
                <a:uFill>
                  <a:solidFill>
                    <a:schemeClr val="tx1"/>
                  </a:solidFill>
                </a:uFill>
                <a:latin typeface="Arial"/>
              </a:defRPr>
            </a:lvl2pPr>
            <a:lvl3pPr marL="248636" indent="0">
              <a:buFontTx/>
              <a:buNone/>
              <a:defRPr sz="1200" u="sng" cap="all" baseline="0">
                <a:solidFill>
                  <a:schemeClr val="accent5"/>
                </a:solidFill>
                <a:uFill>
                  <a:solidFill>
                    <a:schemeClr val="tx1"/>
                  </a:solidFill>
                </a:uFill>
                <a:latin typeface="Arial"/>
              </a:defRPr>
            </a:lvl3pPr>
            <a:lvl4pPr marL="584195" indent="0">
              <a:buFontTx/>
              <a:buNone/>
              <a:defRPr sz="1200" u="sng" cap="all" baseline="0">
                <a:solidFill>
                  <a:schemeClr val="accent5"/>
                </a:solidFill>
                <a:uFill>
                  <a:solidFill>
                    <a:schemeClr val="tx1"/>
                  </a:solidFill>
                </a:uFill>
                <a:latin typeface="Arial"/>
              </a:defRPr>
            </a:lvl4pPr>
            <a:lvl5pPr marL="789006" indent="0">
              <a:buFontTx/>
              <a:buNone/>
              <a:defRPr sz="1200" u="sng" cap="all" baseline="0">
                <a:solidFill>
                  <a:schemeClr val="accent5"/>
                </a:solidFill>
                <a:uFill>
                  <a:solidFill>
                    <a:schemeClr val="tx1"/>
                  </a:solidFill>
                </a:uFill>
                <a:latin typeface="Arial"/>
              </a:defRPr>
            </a:lvl5pPr>
          </a:lstStyle>
          <a:p>
            <a:pPr lvl="0"/>
            <a:r>
              <a:rPr lang="en-US"/>
              <a:t>Click to edit Master text styles</a:t>
            </a:r>
          </a:p>
        </p:txBody>
      </p:sp>
    </p:spTree>
    <p:extLst>
      <p:ext uri="{BB962C8B-B14F-4D97-AF65-F5344CB8AC3E}">
        <p14:creationId xmlns:p14="http://schemas.microsoft.com/office/powerpoint/2010/main" val="33502398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 Column">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2118" y="1906"/>
          <a:ext cx="2116" cy="1904"/>
        </p:xfrm>
        <a:graphic>
          <a:graphicData uri="http://schemas.openxmlformats.org/presentationml/2006/ole">
            <mc:AlternateContent xmlns:mc="http://schemas.openxmlformats.org/markup-compatibility/2006">
              <mc:Choice xmlns:v="urn:schemas-microsoft-com:vml" Requires="v">
                <p:oleObj spid="_x0000_s4126" name="think-cell Slide" r:id="rId4" imgW="359" imgH="360" progId="TCLayout.ActiveDocument.1">
                  <p:embed/>
                </p:oleObj>
              </mc:Choice>
              <mc:Fallback>
                <p:oleObj name="think-cell Slide" r:id="rId4" imgW="359" imgH="360" progId="TCLayout.ActiveDocument.1">
                  <p:embed/>
                  <p:pic>
                    <p:nvPicPr>
                      <p:cNvPr id="2" name="Object 1" hidden="1"/>
                      <p:cNvPicPr/>
                      <p:nvPr/>
                    </p:nvPicPr>
                    <p:blipFill>
                      <a:blip r:embed="rId5"/>
                      <a:stretch>
                        <a:fillRect/>
                      </a:stretch>
                    </p:blipFill>
                    <p:spPr>
                      <a:xfrm>
                        <a:off x="2118" y="1906"/>
                        <a:ext cx="2116" cy="1904"/>
                      </a:xfrm>
                      <a:prstGeom prst="rect">
                        <a:avLst/>
                      </a:prstGeom>
                    </p:spPr>
                  </p:pic>
                </p:oleObj>
              </mc:Fallback>
            </mc:AlternateContent>
          </a:graphicData>
        </a:graphic>
      </p:graphicFrame>
      <p:sp>
        <p:nvSpPr>
          <p:cNvPr id="19" name="Text Placeholder 7"/>
          <p:cNvSpPr>
            <a:spLocks noGrp="1"/>
          </p:cNvSpPr>
          <p:nvPr>
            <p:ph type="body" sz="quarter" idx="16"/>
          </p:nvPr>
        </p:nvSpPr>
        <p:spPr>
          <a:xfrm>
            <a:off x="480484" y="1259897"/>
            <a:ext cx="11410949" cy="5057083"/>
          </a:xfrm>
          <a:prstGeom prst="rect">
            <a:avLst/>
          </a:prstGeom>
        </p:spPr>
        <p:txBody>
          <a:bodyPr lIns="91440" tIns="36384" rIns="72768" bIns="36384"/>
          <a:lstStyle>
            <a:lvl1pPr marL="0" indent="0" algn="l">
              <a:spcAft>
                <a:spcPts val="480"/>
              </a:spcAft>
              <a:buFont typeface="Arial"/>
              <a:buNone/>
              <a:defRPr sz="1440" b="1" baseline="0">
                <a:solidFill>
                  <a:schemeClr val="bg2"/>
                </a:solidFill>
              </a:defRPr>
            </a:lvl1pPr>
            <a:lvl2pPr marL="246614" indent="-244594" algn="l">
              <a:spcAft>
                <a:spcPts val="480"/>
              </a:spcAft>
              <a:buClr>
                <a:srgbClr val="FF0000"/>
              </a:buClr>
              <a:buSzPct val="100000"/>
              <a:buFont typeface="Wingdings" charset="2"/>
              <a:buChar char="§"/>
              <a:defRPr sz="1440">
                <a:solidFill>
                  <a:schemeClr val="bg2"/>
                </a:solidFill>
              </a:defRPr>
            </a:lvl2pPr>
            <a:lvl3pPr marL="454072" indent="-209572" algn="l">
              <a:spcAft>
                <a:spcPts val="480"/>
              </a:spcAft>
              <a:buClr>
                <a:srgbClr val="FF0000"/>
              </a:buClr>
              <a:buSzPct val="47000"/>
              <a:buFont typeface="Lucida Grande"/>
              <a:buChar char="►"/>
              <a:defRPr sz="1440">
                <a:solidFill>
                  <a:schemeClr val="bg2"/>
                </a:solidFill>
              </a:defRPr>
            </a:lvl3pPr>
            <a:lvl4pPr marL="733501" indent="-244500" algn="l">
              <a:spcAft>
                <a:spcPts val="480"/>
              </a:spcAft>
              <a:buClr>
                <a:srgbClr val="FF0000"/>
              </a:buClr>
              <a:buSzPct val="120000"/>
              <a:buFont typeface="Arial"/>
              <a:buChar char="•"/>
              <a:defRPr sz="1440">
                <a:solidFill>
                  <a:schemeClr val="bg2"/>
                </a:solidFill>
              </a:defRPr>
            </a:lvl4pPr>
            <a:lvl5pPr marL="954763" indent="-253232" algn="l">
              <a:spcAft>
                <a:spcPts val="480"/>
              </a:spcAft>
              <a:buClr>
                <a:srgbClr val="FF0000"/>
              </a:buClr>
              <a:buSzPct val="120000"/>
              <a:buFont typeface="Lucida Grande"/>
              <a:buChar char="▫"/>
              <a:defRPr sz="144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13"/>
          <p:cNvSpPr>
            <a:spLocks noGrp="1"/>
          </p:cNvSpPr>
          <p:nvPr>
            <p:ph type="body" sz="quarter" idx="11" hasCustomPrompt="1"/>
          </p:nvPr>
        </p:nvSpPr>
        <p:spPr>
          <a:xfrm>
            <a:off x="480484" y="688205"/>
            <a:ext cx="11410949" cy="398146"/>
          </a:xfrm>
          <a:prstGeom prst="rect">
            <a:avLst/>
          </a:prstGeom>
        </p:spPr>
        <p:txBody>
          <a:bodyPr vert="horz" lIns="0" rIns="0"/>
          <a:lstStyle>
            <a:lvl1pPr algn="l">
              <a:defRPr sz="1680" b="0" i="0" cap="none">
                <a:solidFill>
                  <a:schemeClr val="accent3"/>
                </a:solidFill>
                <a:latin typeface="Arial"/>
              </a:defRPr>
            </a:lvl1pPr>
          </a:lstStyle>
          <a:p>
            <a:r>
              <a:rPr lang="en-US" sz="1920" dirty="0">
                <a:latin typeface="+mn-lt"/>
              </a:rPr>
              <a:t>Click to edit Master Subhead title style</a:t>
            </a:r>
          </a:p>
        </p:txBody>
      </p:sp>
      <p:sp>
        <p:nvSpPr>
          <p:cNvPr id="21" name="Title 3"/>
          <p:cNvSpPr>
            <a:spLocks noGrp="1"/>
          </p:cNvSpPr>
          <p:nvPr>
            <p:ph type="title" hasCustomPrompt="1"/>
          </p:nvPr>
        </p:nvSpPr>
        <p:spPr>
          <a:xfrm>
            <a:off x="480483" y="281940"/>
            <a:ext cx="11410951" cy="406265"/>
          </a:xfrm>
          <a:prstGeom prst="rect">
            <a:avLst/>
          </a:prstGeom>
        </p:spPr>
        <p:txBody>
          <a:bodyPr lIns="0"/>
          <a:lstStyle>
            <a:lvl1pPr>
              <a:defRPr sz="2640" b="1" i="0" cap="all" baseline="0">
                <a:solidFill>
                  <a:schemeClr val="accent6"/>
                </a:solidFill>
              </a:defRPr>
            </a:lvl1pPr>
          </a:lstStyle>
          <a:p>
            <a:r>
              <a:rPr lang="en-US" dirty="0"/>
              <a:t>Click to edit Master Headline title style</a:t>
            </a:r>
          </a:p>
        </p:txBody>
      </p:sp>
      <p:sp>
        <p:nvSpPr>
          <p:cNvPr id="6" name="Text Placeholder 4"/>
          <p:cNvSpPr>
            <a:spLocks noGrp="1"/>
          </p:cNvSpPr>
          <p:nvPr>
            <p:ph type="body" sz="quarter" idx="14"/>
          </p:nvPr>
        </p:nvSpPr>
        <p:spPr>
          <a:xfrm>
            <a:off x="5393267" y="6482635"/>
            <a:ext cx="5621867" cy="271938"/>
          </a:xfrm>
          <a:prstGeom prst="rect">
            <a:avLst/>
          </a:prstGeom>
        </p:spPr>
        <p:txBody>
          <a:bodyPr vert="horz" lIns="0" rIns="0" anchor="ctr"/>
          <a:lstStyle>
            <a:lvl1pPr algn="r">
              <a:buFontTx/>
              <a:buNone/>
              <a:defRPr sz="720" u="none" cap="none" baseline="0">
                <a:solidFill>
                  <a:srgbClr val="768693"/>
                </a:solidFill>
                <a:uFill>
                  <a:solidFill>
                    <a:schemeClr val="tx1"/>
                  </a:solidFill>
                </a:uFill>
                <a:latin typeface="Arial"/>
              </a:defRPr>
            </a:lvl1pPr>
            <a:lvl2pPr marL="2021" indent="0">
              <a:buFontTx/>
              <a:buNone/>
              <a:defRPr sz="1200" u="sng" cap="all" baseline="0">
                <a:solidFill>
                  <a:schemeClr val="accent5"/>
                </a:solidFill>
                <a:uFill>
                  <a:solidFill>
                    <a:schemeClr val="tx1"/>
                  </a:solidFill>
                </a:uFill>
                <a:latin typeface="Arial"/>
              </a:defRPr>
            </a:lvl2pPr>
            <a:lvl3pPr marL="248636" indent="0">
              <a:buFontTx/>
              <a:buNone/>
              <a:defRPr sz="1200" u="sng" cap="all" baseline="0">
                <a:solidFill>
                  <a:schemeClr val="accent5"/>
                </a:solidFill>
                <a:uFill>
                  <a:solidFill>
                    <a:schemeClr val="tx1"/>
                  </a:solidFill>
                </a:uFill>
                <a:latin typeface="Arial"/>
              </a:defRPr>
            </a:lvl3pPr>
            <a:lvl4pPr marL="584195" indent="0">
              <a:buFontTx/>
              <a:buNone/>
              <a:defRPr sz="1200" u="sng" cap="all" baseline="0">
                <a:solidFill>
                  <a:schemeClr val="accent5"/>
                </a:solidFill>
                <a:uFill>
                  <a:solidFill>
                    <a:schemeClr val="tx1"/>
                  </a:solidFill>
                </a:uFill>
                <a:latin typeface="Arial"/>
              </a:defRPr>
            </a:lvl4pPr>
            <a:lvl5pPr marL="789006" indent="0">
              <a:buFontTx/>
              <a:buNone/>
              <a:defRPr sz="1200" u="sng" cap="all" baseline="0">
                <a:solidFill>
                  <a:schemeClr val="accent5"/>
                </a:solidFill>
                <a:uFill>
                  <a:solidFill>
                    <a:schemeClr val="tx1"/>
                  </a:solidFill>
                </a:uFill>
                <a:latin typeface="Arial"/>
              </a:defRPr>
            </a:lvl5pPr>
          </a:lstStyle>
          <a:p>
            <a:pPr lvl="0"/>
            <a:r>
              <a:rPr lang="en-US"/>
              <a:t>Click to edit Master text styles</a:t>
            </a:r>
          </a:p>
        </p:txBody>
      </p:sp>
    </p:spTree>
    <p:extLst>
      <p:ext uri="{BB962C8B-B14F-4D97-AF65-F5344CB8AC3E}">
        <p14:creationId xmlns:p14="http://schemas.microsoft.com/office/powerpoint/2010/main" val="2901039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31DC5E-BD3F-48C1-9909-87DC9793B5BF}" type="datetimeFigureOut">
              <a:rPr lang="en-US" smtClean="0"/>
              <a:t>6/9/2019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900FC4-7AF8-49B6-9711-2179F30E59F3}" type="slidenum">
              <a:rPr lang="en-US" smtClean="0"/>
              <a:t>‹#›</a:t>
            </a:fld>
            <a:endParaRPr lang="en-US"/>
          </a:p>
        </p:txBody>
      </p:sp>
    </p:spTree>
    <p:extLst>
      <p:ext uri="{BB962C8B-B14F-4D97-AF65-F5344CB8AC3E}">
        <p14:creationId xmlns:p14="http://schemas.microsoft.com/office/powerpoint/2010/main" val="525739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131DC5E-BD3F-48C1-9909-87DC9793B5BF}" type="datetimeFigureOut">
              <a:rPr lang="en-US" smtClean="0"/>
              <a:t>6/9/2019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900FC4-7AF8-49B6-9711-2179F30E59F3}" type="slidenum">
              <a:rPr lang="en-US" smtClean="0"/>
              <a:t>‹#›</a:t>
            </a:fld>
            <a:endParaRPr lang="en-US"/>
          </a:p>
        </p:txBody>
      </p:sp>
    </p:spTree>
    <p:extLst>
      <p:ext uri="{BB962C8B-B14F-4D97-AF65-F5344CB8AC3E}">
        <p14:creationId xmlns:p14="http://schemas.microsoft.com/office/powerpoint/2010/main" val="3006454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31DC5E-BD3F-48C1-9909-87DC9793B5BF}" type="datetimeFigureOut">
              <a:rPr lang="en-US" smtClean="0"/>
              <a:t>6/9/2019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900FC4-7AF8-49B6-9711-2179F30E59F3}" type="slidenum">
              <a:rPr lang="en-US" smtClean="0"/>
              <a:t>‹#›</a:t>
            </a:fld>
            <a:endParaRPr lang="en-US"/>
          </a:p>
        </p:txBody>
      </p:sp>
    </p:spTree>
    <p:extLst>
      <p:ext uri="{BB962C8B-B14F-4D97-AF65-F5344CB8AC3E}">
        <p14:creationId xmlns:p14="http://schemas.microsoft.com/office/powerpoint/2010/main" val="3031478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31DC5E-BD3F-48C1-9909-87DC9793B5BF}" type="datetimeFigureOut">
              <a:rPr lang="en-US" smtClean="0"/>
              <a:t>6/9/2019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900FC4-7AF8-49B6-9711-2179F30E59F3}" type="slidenum">
              <a:rPr lang="en-US" smtClean="0"/>
              <a:t>‹#›</a:t>
            </a:fld>
            <a:endParaRPr lang="en-US"/>
          </a:p>
        </p:txBody>
      </p:sp>
    </p:spTree>
    <p:extLst>
      <p:ext uri="{BB962C8B-B14F-4D97-AF65-F5344CB8AC3E}">
        <p14:creationId xmlns:p14="http://schemas.microsoft.com/office/powerpoint/2010/main" val="2571879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31DC5E-BD3F-48C1-9909-87DC9793B5BF}" type="datetimeFigureOut">
              <a:rPr lang="en-US" smtClean="0"/>
              <a:t>6/9/2019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900FC4-7AF8-49B6-9711-2179F30E59F3}" type="slidenum">
              <a:rPr lang="en-US" smtClean="0"/>
              <a:t>‹#›</a:t>
            </a:fld>
            <a:endParaRPr lang="en-US"/>
          </a:p>
        </p:txBody>
      </p:sp>
    </p:spTree>
    <p:extLst>
      <p:ext uri="{BB962C8B-B14F-4D97-AF65-F5344CB8AC3E}">
        <p14:creationId xmlns:p14="http://schemas.microsoft.com/office/powerpoint/2010/main" val="4129223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31DC5E-BD3F-48C1-9909-87DC9793B5BF}" type="datetimeFigureOut">
              <a:rPr lang="en-US" smtClean="0"/>
              <a:t>6/9/2019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900FC4-7AF8-49B6-9711-2179F30E59F3}" type="slidenum">
              <a:rPr lang="en-US" smtClean="0"/>
              <a:t>‹#›</a:t>
            </a:fld>
            <a:endParaRPr lang="en-US"/>
          </a:p>
        </p:txBody>
      </p:sp>
    </p:spTree>
    <p:extLst>
      <p:ext uri="{BB962C8B-B14F-4D97-AF65-F5344CB8AC3E}">
        <p14:creationId xmlns:p14="http://schemas.microsoft.com/office/powerpoint/2010/main" val="3112575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C131DC5E-BD3F-48C1-9909-87DC9793B5BF}" type="datetimeFigureOut">
              <a:rPr lang="en-US" smtClean="0"/>
              <a:t>6/9/2019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1B900FC4-7AF8-49B6-9711-2179F30E59F3}" type="slidenum">
              <a:rPr lang="en-US" smtClean="0"/>
              <a:t>‹#›</a:t>
            </a:fld>
            <a:endParaRPr lang="en-US"/>
          </a:p>
        </p:txBody>
      </p:sp>
    </p:spTree>
    <p:extLst>
      <p:ext uri="{BB962C8B-B14F-4D97-AF65-F5344CB8AC3E}">
        <p14:creationId xmlns:p14="http://schemas.microsoft.com/office/powerpoint/2010/main" val="3520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C131DC5E-BD3F-48C1-9909-87DC9793B5BF}" type="datetimeFigureOut">
              <a:rPr lang="en-US" smtClean="0"/>
              <a:t>6/9/2019</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1B900FC4-7AF8-49B6-9711-2179F30E59F3}" type="slidenum">
              <a:rPr lang="en-US" smtClean="0"/>
              <a:t>‹#›</a:t>
            </a:fld>
            <a:endParaRPr lang="en-US"/>
          </a:p>
        </p:txBody>
      </p:sp>
    </p:spTree>
    <p:extLst>
      <p:ext uri="{BB962C8B-B14F-4D97-AF65-F5344CB8AC3E}">
        <p14:creationId xmlns:p14="http://schemas.microsoft.com/office/powerpoint/2010/main" val="1061131681"/>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C131DC5E-BD3F-48C1-9909-87DC9793B5BF}" type="datetimeFigureOut">
              <a:rPr lang="en-US" smtClean="0"/>
              <a:t>6/9/2019</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1B900FC4-7AF8-49B6-9711-2179F30E59F3}" type="slidenum">
              <a:rPr lang="en-US" smtClean="0"/>
              <a:t>‹#›</a:t>
            </a:fld>
            <a:endParaRPr lang="en-US"/>
          </a:p>
        </p:txBody>
      </p:sp>
    </p:spTree>
    <p:extLst>
      <p:ext uri="{BB962C8B-B14F-4D97-AF65-F5344CB8AC3E}">
        <p14:creationId xmlns:p14="http://schemas.microsoft.com/office/powerpoint/2010/main" val="3397553168"/>
      </p:ext>
    </p:extLst>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 id="2147483829" r:id="rId12"/>
    <p:sldLayoutId id="2147483830" r:id="rId13"/>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9E5AE-95B4-4E69-9700-0F79A66C6843}"/>
              </a:ext>
            </a:extLst>
          </p:cNvPr>
          <p:cNvSpPr>
            <a:spLocks noGrp="1"/>
          </p:cNvSpPr>
          <p:nvPr>
            <p:ph type="ctrTitle"/>
          </p:nvPr>
        </p:nvSpPr>
        <p:spPr/>
        <p:txBody>
          <a:bodyPr/>
          <a:lstStyle/>
          <a:p>
            <a:r>
              <a:rPr lang="en-GB" dirty="0"/>
              <a:t>PROPOSED AUTOMATION TEST  METHODOLOGY</a:t>
            </a:r>
            <a:endParaRPr lang="en-US" dirty="0"/>
          </a:p>
        </p:txBody>
      </p:sp>
    </p:spTree>
    <p:extLst>
      <p:ext uri="{BB962C8B-B14F-4D97-AF65-F5344CB8AC3E}">
        <p14:creationId xmlns:p14="http://schemas.microsoft.com/office/powerpoint/2010/main" val="2361173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D5695-5E60-4B11-B23B-C8655CBC23FD}"/>
              </a:ext>
            </a:extLst>
          </p:cNvPr>
          <p:cNvSpPr>
            <a:spLocks noGrp="1"/>
          </p:cNvSpPr>
          <p:nvPr>
            <p:ph type="title"/>
          </p:nvPr>
        </p:nvSpPr>
        <p:spPr/>
        <p:txBody>
          <a:bodyPr>
            <a:normAutofit fontScale="90000"/>
          </a:bodyPr>
          <a:lstStyle/>
          <a:p>
            <a:r>
              <a:rPr lang="en-US" dirty="0"/>
              <a:t>4. Test Planning, Design and Development </a:t>
            </a:r>
          </a:p>
        </p:txBody>
      </p:sp>
      <p:sp>
        <p:nvSpPr>
          <p:cNvPr id="3" name="Text Placeholder 2">
            <a:extLst>
              <a:ext uri="{FF2B5EF4-FFF2-40B4-BE49-F238E27FC236}">
                <a16:creationId xmlns:a16="http://schemas.microsoft.com/office/drawing/2014/main" id="{E218F31B-8A06-4E05-9872-A30E2F8599EC}"/>
              </a:ext>
            </a:extLst>
          </p:cNvPr>
          <p:cNvSpPr>
            <a:spLocks noGrp="1"/>
          </p:cNvSpPr>
          <p:nvPr>
            <p:ph type="body" sz="quarter" idx="10"/>
          </p:nvPr>
        </p:nvSpPr>
        <p:spPr>
          <a:xfrm>
            <a:off x="480484" y="1259897"/>
            <a:ext cx="4728330" cy="5057083"/>
          </a:xfrm>
        </p:spPr>
        <p:txBody>
          <a:bodyPr>
            <a:normAutofit/>
          </a:bodyPr>
          <a:lstStyle/>
          <a:p>
            <a:r>
              <a:rPr lang="en-US" dirty="0"/>
              <a:t>Test Planning </a:t>
            </a:r>
          </a:p>
          <a:p>
            <a:r>
              <a:rPr lang="en-US" dirty="0"/>
              <a:t>The Test Planning phase represents the need to review long lead-time test planning activities. During this phase, the test team will identify test procedure creation standards and guidelines; hardware, software and network required to support test environment; test data requirements; a preliminary test schedule; performance measure requirements; a procedure to control test configuration and environment; defect tracking procedure and associated tracking tool. </a:t>
            </a:r>
          </a:p>
          <a:p>
            <a:r>
              <a:rPr lang="en-US" dirty="0"/>
              <a:t>The Test Environment Setup is part of test planning. It represents the need to plan, track and manage test environment set up activities, where material procurements may have long lead-times. The test team needs to schedule and track environment set up activities; install test environment hardware, software and network resources; integrate and install test environment resources; obtain/refine test databases; and develop environment setup scripts and test scripts.</a:t>
            </a:r>
          </a:p>
        </p:txBody>
      </p:sp>
      <p:sp>
        <p:nvSpPr>
          <p:cNvPr id="4" name="Text Placeholder 3">
            <a:extLst>
              <a:ext uri="{FF2B5EF4-FFF2-40B4-BE49-F238E27FC236}">
                <a16:creationId xmlns:a16="http://schemas.microsoft.com/office/drawing/2014/main" id="{9D839B70-0007-47B9-A483-2ADF3E4977A0}"/>
              </a:ext>
            </a:extLst>
          </p:cNvPr>
          <p:cNvSpPr>
            <a:spLocks noGrp="1"/>
          </p:cNvSpPr>
          <p:nvPr>
            <p:ph type="body" sz="quarter" idx="13"/>
          </p:nvPr>
        </p:nvSpPr>
        <p:spPr>
          <a:xfrm>
            <a:off x="5475514" y="1259897"/>
            <a:ext cx="6415919" cy="5057083"/>
          </a:xfrm>
        </p:spPr>
        <p:txBody>
          <a:bodyPr>
            <a:normAutofit/>
          </a:bodyPr>
          <a:lstStyle/>
          <a:p>
            <a:r>
              <a:rPr lang="en-US" dirty="0"/>
              <a:t>Test Design </a:t>
            </a:r>
          </a:p>
          <a:p>
            <a:r>
              <a:rPr lang="en-US" dirty="0"/>
              <a:t>The Test Design component addresses the need to define the number of tests to be performed, the ways that test will be approached (paths, functions), and the test conditions which need to be exercised. </a:t>
            </a:r>
          </a:p>
          <a:p>
            <a:r>
              <a:rPr lang="en-US" dirty="0"/>
              <a:t>We will follow the Kanban approach involving a mini-development life cycle of its own, complete with strategy and goal planning, test requirement definition, analysis, design and coding. </a:t>
            </a:r>
          </a:p>
          <a:p>
            <a:r>
              <a:rPr lang="en-US" dirty="0"/>
              <a:t>Similar to software application development, test requirements must be specified before test design is constructed. Test requirements need to be clearly defined and documented, so that all project personnel will understand the basis of the test effort. </a:t>
            </a:r>
          </a:p>
          <a:p>
            <a:r>
              <a:rPr lang="en-US" dirty="0"/>
              <a:t>In order for automated tests to be reusable, repeatable and maintainable, test development standards need to be defined and followed. </a:t>
            </a:r>
          </a:p>
          <a:p>
            <a:r>
              <a:rPr lang="en-US" dirty="0"/>
              <a:t>Test development</a:t>
            </a:r>
            <a:endParaRPr lang="en-GB" dirty="0"/>
          </a:p>
          <a:p>
            <a:r>
              <a:rPr lang="en-US" dirty="0"/>
              <a:t> A test development architecture is developed, which provides the test team with a clear picture of the test development preparation activities or building blocks necessary for the efficient creation of test procedures. Prior to the commencement of test development, the test team also needs to perform analysis to identify the potential for reuse of already existing test procedures and scripts within the Automation Infrastructure.</a:t>
            </a:r>
          </a:p>
        </p:txBody>
      </p:sp>
    </p:spTree>
    <p:extLst>
      <p:ext uri="{BB962C8B-B14F-4D97-AF65-F5344CB8AC3E}">
        <p14:creationId xmlns:p14="http://schemas.microsoft.com/office/powerpoint/2010/main" val="1368508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A4935-D58B-4133-9D2D-C56173D67D0D}"/>
              </a:ext>
            </a:extLst>
          </p:cNvPr>
          <p:cNvSpPr>
            <a:spLocks noGrp="1"/>
          </p:cNvSpPr>
          <p:nvPr>
            <p:ph type="title"/>
          </p:nvPr>
        </p:nvSpPr>
        <p:spPr/>
        <p:txBody>
          <a:bodyPr>
            <a:normAutofit fontScale="90000"/>
          </a:bodyPr>
          <a:lstStyle/>
          <a:p>
            <a:r>
              <a:rPr lang="en-US" dirty="0"/>
              <a:t>5 Execution and Management of Tests</a:t>
            </a:r>
          </a:p>
        </p:txBody>
      </p:sp>
      <p:sp>
        <p:nvSpPr>
          <p:cNvPr id="3" name="Text Placeholder 2">
            <a:extLst>
              <a:ext uri="{FF2B5EF4-FFF2-40B4-BE49-F238E27FC236}">
                <a16:creationId xmlns:a16="http://schemas.microsoft.com/office/drawing/2014/main" id="{EB1F82C1-3804-4781-A365-16CABBABB23E}"/>
              </a:ext>
            </a:extLst>
          </p:cNvPr>
          <p:cNvSpPr>
            <a:spLocks noGrp="1"/>
          </p:cNvSpPr>
          <p:nvPr>
            <p:ph type="body" sz="quarter" idx="10"/>
          </p:nvPr>
        </p:nvSpPr>
        <p:spPr/>
        <p:txBody>
          <a:bodyPr>
            <a:normAutofit/>
          </a:bodyPr>
          <a:lstStyle/>
          <a:p>
            <a:r>
              <a:rPr lang="en-US" dirty="0"/>
              <a:t>The test team at this stage, has addressed test design and test development. </a:t>
            </a:r>
          </a:p>
          <a:p>
            <a:r>
              <a:rPr lang="en-US" dirty="0"/>
              <a:t>Test procedures are now ready to be executed in support of exercising the application-under-test. </a:t>
            </a:r>
          </a:p>
          <a:p>
            <a:r>
              <a:rPr lang="en-US" dirty="0"/>
              <a:t>Also test environment setup planning and implementation was addressed consistent with the test requirements and guidelines provided within the test plan.</a:t>
            </a:r>
          </a:p>
          <a:p>
            <a:r>
              <a:rPr lang="en-US" dirty="0"/>
              <a:t>With the test plan in hand and the test environment now operational, it is time to execute the tests defined for the test. </a:t>
            </a:r>
          </a:p>
        </p:txBody>
      </p:sp>
      <p:pic>
        <p:nvPicPr>
          <p:cNvPr id="7" name="Picture 6">
            <a:extLst>
              <a:ext uri="{FF2B5EF4-FFF2-40B4-BE49-F238E27FC236}">
                <a16:creationId xmlns:a16="http://schemas.microsoft.com/office/drawing/2014/main" id="{CE1BB78E-33F7-463B-A373-7EC15EE15B06}"/>
              </a:ext>
            </a:extLst>
          </p:cNvPr>
          <p:cNvPicPr>
            <a:picLocks noChangeAspect="1"/>
          </p:cNvPicPr>
          <p:nvPr/>
        </p:nvPicPr>
        <p:blipFill>
          <a:blip r:embed="rId2"/>
          <a:stretch>
            <a:fillRect/>
          </a:stretch>
        </p:blipFill>
        <p:spPr>
          <a:xfrm>
            <a:off x="7437665" y="2081212"/>
            <a:ext cx="2857500" cy="2695575"/>
          </a:xfrm>
          <a:prstGeom prst="rect">
            <a:avLst/>
          </a:prstGeom>
        </p:spPr>
      </p:pic>
    </p:spTree>
    <p:extLst>
      <p:ext uri="{BB962C8B-B14F-4D97-AF65-F5344CB8AC3E}">
        <p14:creationId xmlns:p14="http://schemas.microsoft.com/office/powerpoint/2010/main" val="1573544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A5656-9ECB-4275-961E-DCF05CC45F46}"/>
              </a:ext>
            </a:extLst>
          </p:cNvPr>
          <p:cNvSpPr>
            <a:spLocks noGrp="1"/>
          </p:cNvSpPr>
          <p:nvPr>
            <p:ph type="title"/>
          </p:nvPr>
        </p:nvSpPr>
        <p:spPr/>
        <p:txBody>
          <a:bodyPr>
            <a:normAutofit fontScale="90000"/>
          </a:bodyPr>
          <a:lstStyle/>
          <a:p>
            <a:r>
              <a:rPr lang="en-GB" dirty="0"/>
              <a:t>6. </a:t>
            </a:r>
            <a:r>
              <a:rPr lang="en-US" dirty="0"/>
              <a:t>Test Review and Assessment </a:t>
            </a:r>
          </a:p>
        </p:txBody>
      </p:sp>
      <p:sp>
        <p:nvSpPr>
          <p:cNvPr id="3" name="Text Placeholder 2">
            <a:extLst>
              <a:ext uri="{FF2B5EF4-FFF2-40B4-BE49-F238E27FC236}">
                <a16:creationId xmlns:a16="http://schemas.microsoft.com/office/drawing/2014/main" id="{FF55093A-22D6-418E-A71E-FA28D5080149}"/>
              </a:ext>
            </a:extLst>
          </p:cNvPr>
          <p:cNvSpPr>
            <a:spLocks noGrp="1"/>
          </p:cNvSpPr>
          <p:nvPr>
            <p:ph type="body" sz="quarter" idx="10"/>
          </p:nvPr>
        </p:nvSpPr>
        <p:spPr/>
        <p:txBody>
          <a:bodyPr>
            <a:normAutofit/>
          </a:bodyPr>
          <a:lstStyle/>
          <a:p>
            <a:r>
              <a:rPr lang="en-US" dirty="0"/>
              <a:t>Test review and assessment activities need to be conducted throughout the testing life-cycle, in order to allow for continuous improvement activities. </a:t>
            </a:r>
          </a:p>
          <a:p>
            <a:r>
              <a:rPr lang="en-US" dirty="0"/>
              <a:t>The test execution activities, metrics need to be evaluated and final review and assessment activities need to be conducted to allow for process improvement. </a:t>
            </a:r>
          </a:p>
          <a:p>
            <a:r>
              <a:rPr lang="en-US" dirty="0"/>
              <a:t>Following test execution, the test team needs to review the performance of the test in order to determine where improvements can be implemented to improve the test performance on the next project. </a:t>
            </a:r>
          </a:p>
        </p:txBody>
      </p:sp>
      <p:pic>
        <p:nvPicPr>
          <p:cNvPr id="7" name="Picture 6">
            <a:extLst>
              <a:ext uri="{FF2B5EF4-FFF2-40B4-BE49-F238E27FC236}">
                <a16:creationId xmlns:a16="http://schemas.microsoft.com/office/drawing/2014/main" id="{509F3838-6E5D-4042-8ADA-42DE6766B9AD}"/>
              </a:ext>
            </a:extLst>
          </p:cNvPr>
          <p:cNvPicPr>
            <a:picLocks noChangeAspect="1"/>
          </p:cNvPicPr>
          <p:nvPr/>
        </p:nvPicPr>
        <p:blipFill>
          <a:blip r:embed="rId2"/>
          <a:stretch>
            <a:fillRect/>
          </a:stretch>
        </p:blipFill>
        <p:spPr>
          <a:xfrm>
            <a:off x="6288616" y="1725386"/>
            <a:ext cx="5422900" cy="2324100"/>
          </a:xfrm>
          <a:prstGeom prst="rect">
            <a:avLst/>
          </a:prstGeom>
        </p:spPr>
      </p:pic>
    </p:spTree>
    <p:extLst>
      <p:ext uri="{BB962C8B-B14F-4D97-AF65-F5344CB8AC3E}">
        <p14:creationId xmlns:p14="http://schemas.microsoft.com/office/powerpoint/2010/main" val="705224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B7361-EC19-4425-AA5C-DC58D86400A9}"/>
              </a:ext>
            </a:extLst>
          </p:cNvPr>
          <p:cNvSpPr>
            <a:spLocks noGrp="1"/>
          </p:cNvSpPr>
          <p:nvPr>
            <p:ph type="title"/>
          </p:nvPr>
        </p:nvSpPr>
        <p:spPr/>
        <p:txBody>
          <a:bodyPr>
            <a:normAutofit fontScale="90000"/>
          </a:bodyPr>
          <a:lstStyle/>
          <a:p>
            <a:r>
              <a:rPr lang="en-GB" dirty="0"/>
              <a:t>PROJECT deliverables</a:t>
            </a:r>
            <a:endParaRPr lang="en-US" dirty="0"/>
          </a:p>
        </p:txBody>
      </p:sp>
      <p:sp>
        <p:nvSpPr>
          <p:cNvPr id="3" name="Text Placeholder 2">
            <a:extLst>
              <a:ext uri="{FF2B5EF4-FFF2-40B4-BE49-F238E27FC236}">
                <a16:creationId xmlns:a16="http://schemas.microsoft.com/office/drawing/2014/main" id="{DEC95F62-E0B3-40EC-87B4-B7ED97B65F08}"/>
              </a:ext>
            </a:extLst>
          </p:cNvPr>
          <p:cNvSpPr>
            <a:spLocks noGrp="1"/>
          </p:cNvSpPr>
          <p:nvPr>
            <p:ph type="body" sz="quarter" idx="10"/>
          </p:nvPr>
        </p:nvSpPr>
        <p:spPr/>
        <p:txBody>
          <a:bodyPr>
            <a:normAutofit/>
          </a:bodyPr>
          <a:lstStyle/>
          <a:p>
            <a:pPr marL="285750" indent="-285750">
              <a:buFont typeface="Arial" panose="020B0604020202020204" pitchFamily="34" charset="0"/>
              <a:buChar char="•"/>
            </a:pPr>
            <a:r>
              <a:rPr lang="en-GB" b="0"/>
              <a:t>CodedUI </a:t>
            </a:r>
            <a:r>
              <a:rPr lang="en-GB" b="0" dirty="0"/>
              <a:t>driver Automation code</a:t>
            </a:r>
          </a:p>
          <a:p>
            <a:pPr marL="285750" indent="-285750">
              <a:buFont typeface="Arial" panose="020B0604020202020204" pitchFamily="34" charset="0"/>
              <a:buChar char="•"/>
            </a:pPr>
            <a:r>
              <a:rPr lang="en-US" b="0" dirty="0"/>
              <a:t>Automation Test User guide</a:t>
            </a:r>
          </a:p>
          <a:p>
            <a:pPr marL="285750" indent="-285750">
              <a:buFont typeface="Arial" panose="020B0604020202020204" pitchFamily="34" charset="0"/>
              <a:buChar char="•"/>
            </a:pPr>
            <a:r>
              <a:rPr lang="en-US" b="0" dirty="0"/>
              <a:t>Incident/Defect Management for Automation</a:t>
            </a:r>
          </a:p>
          <a:p>
            <a:pPr marL="285750" indent="-285750">
              <a:buFont typeface="Arial" panose="020B0604020202020204" pitchFamily="34" charset="0"/>
              <a:buChar char="•"/>
            </a:pPr>
            <a:r>
              <a:rPr lang="en-US" b="0" dirty="0"/>
              <a:t>Test Automation Reporting </a:t>
            </a:r>
            <a:endParaRPr lang="en-GB" b="0" dirty="0"/>
          </a:p>
          <a:p>
            <a:pPr marL="285750" indent="-285750">
              <a:buFont typeface="Arial" panose="020B0604020202020204" pitchFamily="34" charset="0"/>
              <a:buChar char="•"/>
            </a:pPr>
            <a:r>
              <a:rPr lang="en-GB" b="0" dirty="0"/>
              <a:t>Test Automation Strategy</a:t>
            </a:r>
            <a:endParaRPr lang="en-US" b="0" dirty="0"/>
          </a:p>
          <a:p>
            <a:pPr marL="285750" indent="-285750">
              <a:buFont typeface="Arial" panose="020B0604020202020204" pitchFamily="34" charset="0"/>
              <a:buChar char="•"/>
            </a:pPr>
            <a:r>
              <a:rPr lang="en-US" b="0" dirty="0"/>
              <a:t>Requirements traceability report</a:t>
            </a:r>
          </a:p>
          <a:p>
            <a:pPr marL="285750" indent="-285750">
              <a:buFont typeface="Arial" panose="020B0604020202020204" pitchFamily="34" charset="0"/>
              <a:buChar char="•"/>
            </a:pPr>
            <a:r>
              <a:rPr lang="en-GB" b="0" dirty="0"/>
              <a:t>Error</a:t>
            </a:r>
            <a:r>
              <a:rPr lang="en-US" b="0" dirty="0"/>
              <a:t> logs</a:t>
            </a:r>
          </a:p>
        </p:txBody>
      </p:sp>
      <p:sp>
        <p:nvSpPr>
          <p:cNvPr id="4" name="Text Placeholder 3">
            <a:extLst>
              <a:ext uri="{FF2B5EF4-FFF2-40B4-BE49-F238E27FC236}">
                <a16:creationId xmlns:a16="http://schemas.microsoft.com/office/drawing/2014/main" id="{3B07CFE3-2E46-43DD-AEB6-B3B62E0AD5F1}"/>
              </a:ext>
            </a:extLst>
          </p:cNvPr>
          <p:cNvSpPr>
            <a:spLocks noGrp="1"/>
          </p:cNvSpPr>
          <p:nvPr>
            <p:ph type="body" sz="quarter" idx="13"/>
          </p:nvPr>
        </p:nvSpPr>
        <p:spPr/>
        <p:txBody>
          <a:bodyPr/>
          <a:lstStyle/>
          <a:p>
            <a:pPr marL="285750" indent="-285750">
              <a:buFont typeface="Arial" panose="020B0604020202020204" pitchFamily="34" charset="0"/>
              <a:buChar char="•"/>
            </a:pPr>
            <a:r>
              <a:rPr lang="en-US" b="0" dirty="0"/>
              <a:t>Agile Process Improvement</a:t>
            </a:r>
          </a:p>
          <a:p>
            <a:pPr marL="532364" lvl="1" indent="-285750">
              <a:buFont typeface="Arial" panose="020B0604020202020204" pitchFamily="34" charset="0"/>
              <a:buChar char="•"/>
            </a:pPr>
            <a:r>
              <a:rPr lang="en-US" dirty="0"/>
              <a:t>Agile ways of working</a:t>
            </a:r>
          </a:p>
          <a:p>
            <a:pPr marL="532364" lvl="1" indent="-285750">
              <a:buFont typeface="Arial" panose="020B0604020202020204" pitchFamily="34" charset="0"/>
              <a:buChar char="•"/>
            </a:pPr>
            <a:r>
              <a:rPr lang="en-US" dirty="0"/>
              <a:t>Definition of Done</a:t>
            </a:r>
          </a:p>
          <a:p>
            <a:pPr marL="532364" lvl="1" indent="-285750">
              <a:buFont typeface="Arial" panose="020B0604020202020204" pitchFamily="34" charset="0"/>
              <a:buChar char="•"/>
            </a:pPr>
            <a:r>
              <a:rPr lang="en-GB" dirty="0"/>
              <a:t>Work item process flow</a:t>
            </a:r>
          </a:p>
          <a:p>
            <a:pPr marL="532364" lvl="1" indent="-285750">
              <a:buFont typeface="Arial" panose="020B0604020202020204" pitchFamily="34" charset="0"/>
              <a:buChar char="•"/>
            </a:pPr>
            <a:r>
              <a:rPr lang="en-GB" dirty="0" err="1"/>
              <a:t>AzureDevOps</a:t>
            </a:r>
            <a:r>
              <a:rPr lang="en-GB" dirty="0"/>
              <a:t> Update</a:t>
            </a:r>
            <a:endParaRPr lang="en-US" dirty="0"/>
          </a:p>
          <a:p>
            <a:pPr marL="285750" indent="-285750">
              <a:buFont typeface="Arial" panose="020B0604020202020204" pitchFamily="34" charset="0"/>
              <a:buChar char="•"/>
            </a:pPr>
            <a:r>
              <a:rPr lang="en-US" b="0" dirty="0"/>
              <a:t>Release and pipeline management improvement</a:t>
            </a:r>
          </a:p>
          <a:p>
            <a:pPr marL="285750" indent="-285750">
              <a:buFont typeface="Arial" panose="020B0604020202020204" pitchFamily="34" charset="0"/>
              <a:buChar char="•"/>
            </a:pPr>
            <a:r>
              <a:rPr lang="en-US" b="0" dirty="0"/>
              <a:t>Test Environment management report</a:t>
            </a:r>
          </a:p>
          <a:p>
            <a:pPr marL="285750" indent="-285750">
              <a:buFont typeface="Arial" panose="020B0604020202020204" pitchFamily="34" charset="0"/>
              <a:buChar char="•"/>
            </a:pPr>
            <a:r>
              <a:rPr lang="en-US" b="0" dirty="0"/>
              <a:t>Test monitoring and control</a:t>
            </a:r>
          </a:p>
          <a:p>
            <a:pPr marL="285750" indent="-285750">
              <a:buFont typeface="Arial" panose="020B0604020202020204" pitchFamily="34" charset="0"/>
              <a:buChar char="•"/>
            </a:pPr>
            <a:r>
              <a:rPr lang="en-US" b="0" dirty="0"/>
              <a:t>Test design and execution</a:t>
            </a:r>
          </a:p>
          <a:p>
            <a:pPr marL="285750" indent="-285750">
              <a:buFont typeface="Arial" panose="020B0604020202020204" pitchFamily="34" charset="0"/>
              <a:buChar char="•"/>
            </a:pPr>
            <a:r>
              <a:rPr lang="en-US" b="0" dirty="0"/>
              <a:t>Continuous Integration and Continuous Delivery</a:t>
            </a:r>
          </a:p>
        </p:txBody>
      </p:sp>
      <p:pic>
        <p:nvPicPr>
          <p:cNvPr id="7" name="Picture 6">
            <a:extLst>
              <a:ext uri="{FF2B5EF4-FFF2-40B4-BE49-F238E27FC236}">
                <a16:creationId xmlns:a16="http://schemas.microsoft.com/office/drawing/2014/main" id="{6DBA9D72-08C6-4767-82F6-2051D50F1F6B}"/>
              </a:ext>
            </a:extLst>
          </p:cNvPr>
          <p:cNvPicPr>
            <a:picLocks noChangeAspect="1"/>
          </p:cNvPicPr>
          <p:nvPr/>
        </p:nvPicPr>
        <p:blipFill>
          <a:blip r:embed="rId2"/>
          <a:stretch>
            <a:fillRect/>
          </a:stretch>
        </p:blipFill>
        <p:spPr>
          <a:xfrm>
            <a:off x="3467041" y="3702662"/>
            <a:ext cx="2808952" cy="2575593"/>
          </a:xfrm>
          <a:prstGeom prst="rect">
            <a:avLst/>
          </a:prstGeom>
        </p:spPr>
      </p:pic>
    </p:spTree>
    <p:extLst>
      <p:ext uri="{BB962C8B-B14F-4D97-AF65-F5344CB8AC3E}">
        <p14:creationId xmlns:p14="http://schemas.microsoft.com/office/powerpoint/2010/main" val="3250859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41812-2AFA-4E19-8A54-9AAC5AE80EE0}"/>
              </a:ext>
            </a:extLst>
          </p:cNvPr>
          <p:cNvSpPr>
            <a:spLocks noGrp="1"/>
          </p:cNvSpPr>
          <p:nvPr>
            <p:ph type="title"/>
          </p:nvPr>
        </p:nvSpPr>
        <p:spPr/>
        <p:txBody>
          <a:bodyPr>
            <a:normAutofit fontScale="90000"/>
          </a:bodyPr>
          <a:lstStyle/>
          <a:p>
            <a:r>
              <a:rPr lang="en-GB" dirty="0"/>
              <a:t>Materials required</a:t>
            </a:r>
            <a:endParaRPr lang="en-US" dirty="0"/>
          </a:p>
        </p:txBody>
      </p:sp>
      <p:sp>
        <p:nvSpPr>
          <p:cNvPr id="3" name="Text Placeholder 2">
            <a:extLst>
              <a:ext uri="{FF2B5EF4-FFF2-40B4-BE49-F238E27FC236}">
                <a16:creationId xmlns:a16="http://schemas.microsoft.com/office/drawing/2014/main" id="{FE2DCB68-ACED-4BBD-9ED8-DA3D02001B3E}"/>
              </a:ext>
            </a:extLst>
          </p:cNvPr>
          <p:cNvSpPr>
            <a:spLocks noGrp="1"/>
          </p:cNvSpPr>
          <p:nvPr>
            <p:ph type="body" sz="quarter" idx="10"/>
          </p:nvPr>
        </p:nvSpPr>
        <p:spPr/>
        <p:txBody>
          <a:bodyPr/>
          <a:lstStyle/>
          <a:p>
            <a:pPr marL="342900" indent="-342900">
              <a:buAutoNum type="arabicPeriod"/>
            </a:pPr>
            <a:r>
              <a:rPr lang="en-GB" b="0" dirty="0"/>
              <a:t>Access to Repository</a:t>
            </a:r>
          </a:p>
          <a:p>
            <a:pPr marL="342900" indent="-342900">
              <a:buAutoNum type="arabicPeriod"/>
            </a:pPr>
            <a:r>
              <a:rPr lang="en-GB" b="0" dirty="0"/>
              <a:t>Access to Azure DevOps ( Formerly called VSTS / TFS)</a:t>
            </a:r>
          </a:p>
          <a:p>
            <a:pPr marL="342900" indent="-342900">
              <a:buAutoNum type="arabicPeriod"/>
            </a:pPr>
            <a:r>
              <a:rPr lang="en-GB" b="0" dirty="0"/>
              <a:t>Access to Application</a:t>
            </a:r>
          </a:p>
          <a:p>
            <a:pPr marL="342900" indent="-342900">
              <a:buAutoNum type="arabicPeriod"/>
            </a:pPr>
            <a:r>
              <a:rPr lang="en-GB" b="0" dirty="0"/>
              <a:t>Instructions on how to run the application</a:t>
            </a:r>
          </a:p>
          <a:p>
            <a:pPr marL="342900" indent="-342900">
              <a:buAutoNum type="arabicPeriod"/>
            </a:pPr>
            <a:r>
              <a:rPr lang="en-GB" b="0" dirty="0"/>
              <a:t>Instructions or documentation on how the application works</a:t>
            </a:r>
          </a:p>
          <a:p>
            <a:pPr marL="342900" indent="-342900">
              <a:buAutoNum type="arabicPeriod"/>
            </a:pPr>
            <a:r>
              <a:rPr lang="en-GB" b="0" dirty="0"/>
              <a:t>Access to the KCL Parser and Log</a:t>
            </a:r>
          </a:p>
          <a:p>
            <a:pPr marL="342900" indent="-342900">
              <a:buAutoNum type="arabicPeriod"/>
            </a:pPr>
            <a:r>
              <a:rPr lang="en-GB" b="0" dirty="0"/>
              <a:t>Access to design documents</a:t>
            </a:r>
          </a:p>
          <a:p>
            <a:pPr marL="342900" indent="-342900">
              <a:buAutoNum type="arabicPeriod"/>
            </a:pPr>
            <a:endParaRPr lang="en-GB" dirty="0"/>
          </a:p>
          <a:p>
            <a:pPr marL="342900" indent="-342900">
              <a:buAutoNum type="arabicPeriod"/>
            </a:pPr>
            <a:endParaRPr lang="en-US" dirty="0"/>
          </a:p>
        </p:txBody>
      </p:sp>
    </p:spTree>
    <p:extLst>
      <p:ext uri="{BB962C8B-B14F-4D97-AF65-F5344CB8AC3E}">
        <p14:creationId xmlns:p14="http://schemas.microsoft.com/office/powerpoint/2010/main" val="3002025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PROPOSED Tools</a:t>
            </a:r>
          </a:p>
        </p:txBody>
      </p:sp>
      <p:sp>
        <p:nvSpPr>
          <p:cNvPr id="5" name="Text Placeholder 4"/>
          <p:cNvSpPr>
            <a:spLocks noGrp="1"/>
          </p:cNvSpPr>
          <p:nvPr>
            <p:ph type="body" sz="quarter" idx="10"/>
          </p:nvPr>
        </p:nvSpPr>
        <p:spPr/>
        <p:txBody>
          <a:bodyPr>
            <a:normAutofit/>
          </a:bodyPr>
          <a:lstStyle/>
          <a:p>
            <a:r>
              <a:rPr lang="en-GB" dirty="0"/>
              <a:t>Programming Language</a:t>
            </a:r>
          </a:p>
          <a:p>
            <a:pPr lvl="1"/>
            <a:r>
              <a:rPr lang="en-GB" dirty="0"/>
              <a:t>C#</a:t>
            </a:r>
          </a:p>
          <a:p>
            <a:r>
              <a:rPr lang="en-GB" dirty="0"/>
              <a:t>IDE</a:t>
            </a:r>
          </a:p>
          <a:p>
            <a:pPr lvl="1"/>
            <a:r>
              <a:rPr lang="en-GB" dirty="0"/>
              <a:t>Visual Studio</a:t>
            </a:r>
          </a:p>
          <a:p>
            <a:pPr marL="2020" lvl="1" indent="0">
              <a:buNone/>
            </a:pPr>
            <a:endParaRPr lang="en-GB" dirty="0"/>
          </a:p>
          <a:p>
            <a:r>
              <a:rPr lang="en-GB" dirty="0"/>
              <a:t>UI Automation</a:t>
            </a:r>
          </a:p>
          <a:p>
            <a:pPr lvl="1"/>
            <a:r>
              <a:rPr lang="en-GB" dirty="0"/>
              <a:t>CodedUI</a:t>
            </a:r>
          </a:p>
          <a:p>
            <a:pPr lvl="1"/>
            <a:r>
              <a:rPr lang="en-GB" dirty="0"/>
              <a:t>Page Object Model</a:t>
            </a:r>
          </a:p>
          <a:p>
            <a:r>
              <a:rPr lang="en-GB" dirty="0"/>
              <a:t>Unit Testing</a:t>
            </a:r>
          </a:p>
          <a:p>
            <a:pPr lvl="1"/>
            <a:r>
              <a:rPr lang="en-GB" dirty="0"/>
              <a:t>Nunit</a:t>
            </a:r>
          </a:p>
          <a:p>
            <a:pPr lvl="1"/>
            <a:endParaRPr lang="en-GB" dirty="0"/>
          </a:p>
          <a:p>
            <a:r>
              <a:rPr lang="en-GB" sz="1800" dirty="0"/>
              <a:t>Continuous Development</a:t>
            </a:r>
          </a:p>
          <a:p>
            <a:pPr lvl="1"/>
            <a:r>
              <a:rPr lang="en-GB" sz="1620" dirty="0"/>
              <a:t>TeamCity / TFS</a:t>
            </a:r>
          </a:p>
          <a:p>
            <a:pPr marL="2021" lvl="1" indent="0">
              <a:buNone/>
            </a:pPr>
            <a:endParaRPr lang="en-GB" dirty="0"/>
          </a:p>
          <a:p>
            <a:pPr lvl="1"/>
            <a:endParaRPr lang="en-GB" dirty="0"/>
          </a:p>
        </p:txBody>
      </p:sp>
    </p:spTree>
    <p:extLst>
      <p:ext uri="{BB962C8B-B14F-4D97-AF65-F5344CB8AC3E}">
        <p14:creationId xmlns:p14="http://schemas.microsoft.com/office/powerpoint/2010/main" val="1773611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3339168-D9C8-409C-BE7B-DE8A508ACF61}"/>
              </a:ext>
            </a:extLst>
          </p:cNvPr>
          <p:cNvSpPr>
            <a:spLocks noGrp="1"/>
          </p:cNvSpPr>
          <p:nvPr>
            <p:ph type="body" sz="quarter" idx="16"/>
          </p:nvPr>
        </p:nvSpPr>
        <p:spPr/>
        <p:txBody>
          <a:bodyPr/>
          <a:lstStyle/>
          <a:p>
            <a:r>
              <a:rPr lang="en-GB" dirty="0"/>
              <a:t>The </a:t>
            </a:r>
            <a:endParaRPr lang="en-US" dirty="0"/>
          </a:p>
        </p:txBody>
      </p:sp>
    </p:spTree>
    <p:extLst>
      <p:ext uri="{BB962C8B-B14F-4D97-AF65-F5344CB8AC3E}">
        <p14:creationId xmlns:p14="http://schemas.microsoft.com/office/powerpoint/2010/main" val="1032194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E446F-CEC7-456C-A066-8852E0041182}"/>
              </a:ext>
            </a:extLst>
          </p:cNvPr>
          <p:cNvSpPr>
            <a:spLocks noGrp="1"/>
          </p:cNvSpPr>
          <p:nvPr>
            <p:ph type="title"/>
          </p:nvPr>
        </p:nvSpPr>
        <p:spPr/>
        <p:txBody>
          <a:bodyPr/>
          <a:lstStyle/>
          <a:p>
            <a:r>
              <a:rPr lang="en-GB" dirty="0"/>
              <a:t>Background</a:t>
            </a:r>
            <a:endParaRPr lang="en-US" dirty="0"/>
          </a:p>
        </p:txBody>
      </p:sp>
      <p:sp>
        <p:nvSpPr>
          <p:cNvPr id="3" name="Content Placeholder 2">
            <a:extLst>
              <a:ext uri="{FF2B5EF4-FFF2-40B4-BE49-F238E27FC236}">
                <a16:creationId xmlns:a16="http://schemas.microsoft.com/office/drawing/2014/main" id="{BF10B1FD-BA73-4EC8-B9EE-97A807D69C83}"/>
              </a:ext>
            </a:extLst>
          </p:cNvPr>
          <p:cNvSpPr>
            <a:spLocks noGrp="1"/>
          </p:cNvSpPr>
          <p:nvPr>
            <p:ph idx="1"/>
          </p:nvPr>
        </p:nvSpPr>
        <p:spPr/>
        <p:txBody>
          <a:bodyPr>
            <a:normAutofit/>
          </a:bodyPr>
          <a:lstStyle/>
          <a:p>
            <a:r>
              <a:rPr lang="en-GB" dirty="0"/>
              <a:t>On the 4</a:t>
            </a:r>
            <a:r>
              <a:rPr lang="en-GB" baseline="30000" dirty="0"/>
              <a:t>th</a:t>
            </a:r>
            <a:r>
              <a:rPr lang="en-GB" dirty="0"/>
              <a:t> of February 2019, </a:t>
            </a:r>
            <a:r>
              <a:rPr lang="en-GB" b="1" dirty="0"/>
              <a:t>Surya</a:t>
            </a:r>
            <a:r>
              <a:rPr lang="en-GB" dirty="0"/>
              <a:t> met the </a:t>
            </a:r>
            <a:r>
              <a:rPr lang="en-US" b="1" dirty="0"/>
              <a:t>QinetiQ</a:t>
            </a:r>
            <a:r>
              <a:rPr lang="en-GB" dirty="0"/>
              <a:t> team at their office in Portsmouth to discuss and understand the scope of the automation framework which the </a:t>
            </a:r>
            <a:r>
              <a:rPr lang="en-US" dirty="0"/>
              <a:t>QinetiQ set out to do. The workshop was also used to showcase the application under test and to gather important information that are required for the design and implementation of the test automation framework. </a:t>
            </a:r>
          </a:p>
          <a:p>
            <a:r>
              <a:rPr lang="en-GB" dirty="0"/>
              <a:t>T</a:t>
            </a:r>
            <a:r>
              <a:rPr lang="en-US" dirty="0"/>
              <a:t>his initial project initiation meeting was also used to ask for the materials that would be required by the QA team.</a:t>
            </a:r>
          </a:p>
          <a:p>
            <a:r>
              <a:rPr lang="en-US" dirty="0"/>
              <a:t>It was agreed at the meeting that QinetiQ will give the access to all the required assets once the NDA has been signed by Surya.</a:t>
            </a:r>
          </a:p>
          <a:p>
            <a:endParaRPr lang="en-US" dirty="0"/>
          </a:p>
        </p:txBody>
      </p:sp>
    </p:spTree>
    <p:extLst>
      <p:ext uri="{BB962C8B-B14F-4D97-AF65-F5344CB8AC3E}">
        <p14:creationId xmlns:p14="http://schemas.microsoft.com/office/powerpoint/2010/main" val="2156120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E446F-CEC7-456C-A066-8852E0041182}"/>
              </a:ext>
            </a:extLst>
          </p:cNvPr>
          <p:cNvSpPr>
            <a:spLocks noGrp="1"/>
          </p:cNvSpPr>
          <p:nvPr>
            <p:ph type="title"/>
          </p:nvPr>
        </p:nvSpPr>
        <p:spPr/>
        <p:txBody>
          <a:bodyPr/>
          <a:lstStyle/>
          <a:p>
            <a:r>
              <a:rPr lang="en-GB" dirty="0"/>
              <a:t>Executive Statement</a:t>
            </a:r>
            <a:endParaRPr lang="en-US" dirty="0"/>
          </a:p>
        </p:txBody>
      </p:sp>
      <p:sp>
        <p:nvSpPr>
          <p:cNvPr id="3" name="Content Placeholder 2">
            <a:extLst>
              <a:ext uri="{FF2B5EF4-FFF2-40B4-BE49-F238E27FC236}">
                <a16:creationId xmlns:a16="http://schemas.microsoft.com/office/drawing/2014/main" id="{BF10B1FD-BA73-4EC8-B9EE-97A807D69C83}"/>
              </a:ext>
            </a:extLst>
          </p:cNvPr>
          <p:cNvSpPr>
            <a:spLocks noGrp="1"/>
          </p:cNvSpPr>
          <p:nvPr>
            <p:ph idx="1"/>
          </p:nvPr>
        </p:nvSpPr>
        <p:spPr/>
        <p:txBody>
          <a:bodyPr>
            <a:normAutofit/>
          </a:bodyPr>
          <a:lstStyle/>
          <a:p>
            <a:r>
              <a:rPr lang="en-GB" dirty="0"/>
              <a:t>Following a project workshop; once the </a:t>
            </a:r>
            <a:r>
              <a:rPr lang="en-US" dirty="0"/>
              <a:t>QinetiQ team has granted the QA team access </a:t>
            </a:r>
            <a:r>
              <a:rPr lang="en-GB" dirty="0"/>
              <a:t>to the required assets; we will start a </a:t>
            </a:r>
            <a:r>
              <a:rPr lang="en-GB" b="1" dirty="0"/>
              <a:t>discovery phase </a:t>
            </a:r>
            <a:r>
              <a:rPr lang="en-GB" dirty="0"/>
              <a:t>of the project to highlight the scope of the work. This will remove some uncertainties about the required tasks and resources needed for the project.</a:t>
            </a:r>
          </a:p>
          <a:p>
            <a:r>
              <a:rPr lang="en-GB" dirty="0"/>
              <a:t>The discovery phase will be an initial one month before the phase 1 of the project where we will produce the scope of test for each of the phases, the test strategy, test planning, setup and preparation that are required for the project. We will also do a proof of concept to showcase the framework to be built.</a:t>
            </a:r>
          </a:p>
          <a:p>
            <a:r>
              <a:rPr lang="en-GB" dirty="0"/>
              <a:t>We will also agree on the project plan that will specify the roadmap and resources that are required for the work.</a:t>
            </a:r>
          </a:p>
        </p:txBody>
      </p:sp>
    </p:spTree>
    <p:extLst>
      <p:ext uri="{BB962C8B-B14F-4D97-AF65-F5344CB8AC3E}">
        <p14:creationId xmlns:p14="http://schemas.microsoft.com/office/powerpoint/2010/main" val="3955290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6C16F-695B-42A8-864A-84B8E45A8C6A}"/>
              </a:ext>
            </a:extLst>
          </p:cNvPr>
          <p:cNvSpPr>
            <a:spLocks noGrp="1"/>
          </p:cNvSpPr>
          <p:nvPr>
            <p:ph type="title"/>
          </p:nvPr>
        </p:nvSpPr>
        <p:spPr/>
        <p:txBody>
          <a:bodyPr>
            <a:normAutofit fontScale="90000"/>
          </a:bodyPr>
          <a:lstStyle/>
          <a:p>
            <a:r>
              <a:rPr lang="en-GB" dirty="0"/>
              <a:t>Proposed DELIVERABLES for discovery phase</a:t>
            </a:r>
            <a:endParaRPr lang="en-US" dirty="0"/>
          </a:p>
        </p:txBody>
      </p:sp>
      <p:sp>
        <p:nvSpPr>
          <p:cNvPr id="3" name="Text Placeholder 2">
            <a:extLst>
              <a:ext uri="{FF2B5EF4-FFF2-40B4-BE49-F238E27FC236}">
                <a16:creationId xmlns:a16="http://schemas.microsoft.com/office/drawing/2014/main" id="{B474ABE0-A8AB-43DE-8112-E04C9B58388F}"/>
              </a:ext>
            </a:extLst>
          </p:cNvPr>
          <p:cNvSpPr>
            <a:spLocks noGrp="1"/>
          </p:cNvSpPr>
          <p:nvPr>
            <p:ph type="body" sz="quarter" idx="10"/>
          </p:nvPr>
        </p:nvSpPr>
        <p:spPr>
          <a:xfrm>
            <a:off x="480483" y="1259897"/>
            <a:ext cx="5757031" cy="5598103"/>
          </a:xfrm>
        </p:spPr>
        <p:txBody>
          <a:bodyPr>
            <a:normAutofit/>
          </a:bodyPr>
          <a:lstStyle/>
          <a:p>
            <a:pPr marL="285750" indent="-285750">
              <a:buFont typeface="Arial" panose="020B0604020202020204" pitchFamily="34" charset="0"/>
              <a:buChar char="•"/>
            </a:pPr>
            <a:r>
              <a:rPr lang="en-GB" dirty="0"/>
              <a:t>Project Initiation and Decision to automate</a:t>
            </a:r>
          </a:p>
          <a:p>
            <a:pPr marL="285750" indent="-285750">
              <a:buFont typeface="Arial" panose="020B0604020202020204" pitchFamily="34" charset="0"/>
              <a:buChar char="•"/>
            </a:pPr>
            <a:r>
              <a:rPr lang="en-GB" dirty="0"/>
              <a:t>Requirement gathering and scoping</a:t>
            </a:r>
          </a:p>
          <a:p>
            <a:pPr marL="285750" indent="-285750">
              <a:buFont typeface="Arial" panose="020B0604020202020204" pitchFamily="34" charset="0"/>
              <a:buChar char="•"/>
            </a:pPr>
            <a:r>
              <a:rPr lang="en-GB" dirty="0"/>
              <a:t>Test Tool acquisition and setup</a:t>
            </a:r>
          </a:p>
          <a:p>
            <a:pPr marL="285750" indent="-285750">
              <a:buFont typeface="Arial" panose="020B0604020202020204" pitchFamily="34" charset="0"/>
              <a:buChar char="•"/>
            </a:pPr>
            <a:r>
              <a:rPr lang="en-GB" dirty="0"/>
              <a:t>Environment Setup</a:t>
            </a:r>
          </a:p>
          <a:p>
            <a:pPr marL="285750" indent="-285750">
              <a:buFont typeface="Arial" panose="020B0604020202020204" pitchFamily="34" charset="0"/>
              <a:buChar char="•"/>
            </a:pPr>
            <a:r>
              <a:rPr lang="en-GB" dirty="0"/>
              <a:t>Automation Test Strategy creation</a:t>
            </a:r>
          </a:p>
          <a:p>
            <a:pPr marL="285750" indent="-285750">
              <a:buFont typeface="Arial" panose="020B0604020202020204" pitchFamily="34" charset="0"/>
              <a:buChar char="•"/>
            </a:pPr>
            <a:r>
              <a:rPr lang="en-GB" dirty="0"/>
              <a:t>Test Process Analysis and Architectural design</a:t>
            </a:r>
          </a:p>
          <a:p>
            <a:pPr marL="285750" indent="-285750">
              <a:buFont typeface="Arial" panose="020B0604020202020204" pitchFamily="34" charset="0"/>
              <a:buChar char="•"/>
            </a:pPr>
            <a:r>
              <a:rPr lang="en-GB" dirty="0"/>
              <a:t>Test planning and Design</a:t>
            </a:r>
          </a:p>
          <a:p>
            <a:pPr marL="285750" indent="-285750">
              <a:buFont typeface="Arial" panose="020B0604020202020204" pitchFamily="34" charset="0"/>
              <a:buChar char="•"/>
            </a:pPr>
            <a:r>
              <a:rPr lang="en-GB" dirty="0"/>
              <a:t>Spikes (proof of concept) to automation a section of the application</a:t>
            </a:r>
          </a:p>
          <a:p>
            <a:pPr marL="285750" indent="-285750">
              <a:buFont typeface="Arial" panose="020B0604020202020204" pitchFamily="34" charset="0"/>
              <a:buChar char="•"/>
            </a:pPr>
            <a:r>
              <a:rPr lang="en-GB" dirty="0"/>
              <a:t>A demo /showcase of the proof of concept</a:t>
            </a:r>
          </a:p>
          <a:p>
            <a:pPr marL="285750" indent="-285750">
              <a:buFont typeface="Arial" panose="020B0604020202020204" pitchFamily="34" charset="0"/>
              <a:buChar char="•"/>
            </a:pPr>
            <a:r>
              <a:rPr lang="en-GB" dirty="0"/>
              <a:t>Project roadmap and resourcing in phases</a:t>
            </a:r>
          </a:p>
        </p:txBody>
      </p:sp>
      <p:sp>
        <p:nvSpPr>
          <p:cNvPr id="4" name="Text Placeholder 3">
            <a:extLst>
              <a:ext uri="{FF2B5EF4-FFF2-40B4-BE49-F238E27FC236}">
                <a16:creationId xmlns:a16="http://schemas.microsoft.com/office/drawing/2014/main" id="{A5759DCA-817A-4F35-B6FC-BAE0F7C724D6}"/>
              </a:ext>
            </a:extLst>
          </p:cNvPr>
          <p:cNvSpPr>
            <a:spLocks noGrp="1"/>
          </p:cNvSpPr>
          <p:nvPr>
            <p:ph type="body" sz="quarter" idx="13"/>
          </p:nvPr>
        </p:nvSpPr>
        <p:spPr>
          <a:xfrm>
            <a:off x="6275993" y="1259897"/>
            <a:ext cx="5615440" cy="3399189"/>
          </a:xfrm>
        </p:spPr>
        <p:txBody>
          <a:bodyPr/>
          <a:lstStyle/>
          <a:p>
            <a:r>
              <a:rPr lang="en-GB" dirty="0"/>
              <a:t>Timeline</a:t>
            </a:r>
          </a:p>
          <a:p>
            <a:pPr marL="285750" indent="-285750">
              <a:buFont typeface="Arial" panose="020B0604020202020204" pitchFamily="34" charset="0"/>
              <a:buChar char="•"/>
            </a:pPr>
            <a:r>
              <a:rPr lang="en-GB" dirty="0"/>
              <a:t>1 Months</a:t>
            </a:r>
          </a:p>
          <a:p>
            <a:endParaRPr lang="en-GB" dirty="0"/>
          </a:p>
          <a:p>
            <a:endParaRPr lang="en-GB" dirty="0"/>
          </a:p>
          <a:p>
            <a:r>
              <a:rPr lang="en-GB" dirty="0"/>
              <a:t>Resources for Discovery Phase </a:t>
            </a:r>
          </a:p>
          <a:p>
            <a:pPr marL="285750" indent="-285750">
              <a:buFont typeface="Arial" panose="020B0604020202020204" pitchFamily="34" charset="0"/>
              <a:buChar char="•"/>
            </a:pPr>
            <a:r>
              <a:rPr lang="en-GB" dirty="0"/>
              <a:t>One (1) Coded UI Automation Test Architect / Lead</a:t>
            </a:r>
          </a:p>
          <a:p>
            <a:pPr marL="285750" indent="-285750">
              <a:buFont typeface="Arial" panose="020B0604020202020204" pitchFamily="34" charset="0"/>
              <a:buChar char="•"/>
            </a:pPr>
            <a:r>
              <a:rPr lang="en-GB" dirty="0"/>
              <a:t>One (1)  CodedUI Tester</a:t>
            </a:r>
          </a:p>
          <a:p>
            <a:endParaRPr lang="en-US" dirty="0"/>
          </a:p>
        </p:txBody>
      </p:sp>
    </p:spTree>
    <p:extLst>
      <p:ext uri="{BB962C8B-B14F-4D97-AF65-F5344CB8AC3E}">
        <p14:creationId xmlns:p14="http://schemas.microsoft.com/office/powerpoint/2010/main" val="1233639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24CFB-6231-4789-85F1-FDD247C1EC6A}"/>
              </a:ext>
            </a:extLst>
          </p:cNvPr>
          <p:cNvSpPr>
            <a:spLocks noGrp="1"/>
          </p:cNvSpPr>
          <p:nvPr>
            <p:ph type="title"/>
          </p:nvPr>
        </p:nvSpPr>
        <p:spPr/>
        <p:txBody>
          <a:bodyPr>
            <a:normAutofit fontScale="90000"/>
          </a:bodyPr>
          <a:lstStyle/>
          <a:p>
            <a:r>
              <a:rPr lang="en-GB" dirty="0"/>
              <a:t>Future resources and DELIVERIES</a:t>
            </a:r>
            <a:endParaRPr lang="en-US" dirty="0"/>
          </a:p>
        </p:txBody>
      </p:sp>
      <p:sp>
        <p:nvSpPr>
          <p:cNvPr id="3" name="Text Placeholder 2">
            <a:extLst>
              <a:ext uri="{FF2B5EF4-FFF2-40B4-BE49-F238E27FC236}">
                <a16:creationId xmlns:a16="http://schemas.microsoft.com/office/drawing/2014/main" id="{E2FDFE25-7B4F-4374-A79D-EC3D1F7EB07F}"/>
              </a:ext>
            </a:extLst>
          </p:cNvPr>
          <p:cNvSpPr>
            <a:spLocks noGrp="1"/>
          </p:cNvSpPr>
          <p:nvPr>
            <p:ph type="body" sz="quarter" idx="10"/>
          </p:nvPr>
        </p:nvSpPr>
        <p:spPr/>
        <p:txBody>
          <a:bodyPr/>
          <a:lstStyle/>
          <a:p>
            <a:r>
              <a:rPr lang="en-GB" b="0" dirty="0"/>
              <a:t>This will be agreed on completion of the discovery phase.</a:t>
            </a:r>
          </a:p>
          <a:p>
            <a:endParaRPr lang="en-GB" b="0" dirty="0"/>
          </a:p>
        </p:txBody>
      </p:sp>
    </p:spTree>
    <p:extLst>
      <p:ext uri="{BB962C8B-B14F-4D97-AF65-F5344CB8AC3E}">
        <p14:creationId xmlns:p14="http://schemas.microsoft.com/office/powerpoint/2010/main" val="3898049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695E7-04D9-46E2-BA13-2274B735E7B3}"/>
              </a:ext>
            </a:extLst>
          </p:cNvPr>
          <p:cNvSpPr>
            <a:spLocks noGrp="1"/>
          </p:cNvSpPr>
          <p:nvPr>
            <p:ph type="title"/>
          </p:nvPr>
        </p:nvSpPr>
        <p:spPr/>
        <p:txBody>
          <a:bodyPr>
            <a:normAutofit fontScale="90000"/>
          </a:bodyPr>
          <a:lstStyle/>
          <a:p>
            <a:r>
              <a:rPr lang="en-US" dirty="0"/>
              <a:t>Proposed Methodology</a:t>
            </a:r>
          </a:p>
        </p:txBody>
      </p:sp>
      <p:sp>
        <p:nvSpPr>
          <p:cNvPr id="3" name="Text Placeholder 2">
            <a:extLst>
              <a:ext uri="{FF2B5EF4-FFF2-40B4-BE49-F238E27FC236}">
                <a16:creationId xmlns:a16="http://schemas.microsoft.com/office/drawing/2014/main" id="{7EFDAA80-E71C-4DA6-ACB2-241B9CBE4C39}"/>
              </a:ext>
            </a:extLst>
          </p:cNvPr>
          <p:cNvSpPr>
            <a:spLocks noGrp="1"/>
          </p:cNvSpPr>
          <p:nvPr>
            <p:ph type="body" sz="quarter" idx="10"/>
          </p:nvPr>
        </p:nvSpPr>
        <p:spPr/>
        <p:txBody>
          <a:bodyPr>
            <a:normAutofit/>
          </a:bodyPr>
          <a:lstStyle/>
          <a:p>
            <a:r>
              <a:rPr lang="en-US" sz="1800" dirty="0">
                <a:solidFill>
                  <a:schemeClr val="tx1"/>
                </a:solidFill>
              </a:rPr>
              <a:t>This proposed automation life cycle methodology to be followed involves a multi-stage process, supporting the detailed, and inter-related activities that are required to introduce and utilize an automated test tool; develop test design; develop and execute test cases; develop and manage test data and the test environment; as well as document, track and obtain closure on issue/bug reports. </a:t>
            </a:r>
            <a:endParaRPr lang="en-GB" sz="1800" dirty="0">
              <a:solidFill>
                <a:schemeClr val="tx1"/>
              </a:solidFill>
            </a:endParaRPr>
          </a:p>
          <a:p>
            <a:r>
              <a:rPr lang="en-US" sz="1800" dirty="0">
                <a:solidFill>
                  <a:schemeClr val="tx1"/>
                </a:solidFill>
              </a:rPr>
              <a:t>By using the systematic approach outlined, we will be able to organize and execute test activities in such a way as to maximize test coverage within the limits of testing resources. </a:t>
            </a:r>
          </a:p>
          <a:p>
            <a:r>
              <a:rPr lang="en-US" sz="1800" dirty="0">
                <a:solidFill>
                  <a:schemeClr val="tx1"/>
                </a:solidFill>
              </a:rPr>
              <a:t>The methodology represents a structured approach, which depicts a process with which to approach and execute test. </a:t>
            </a:r>
          </a:p>
          <a:p>
            <a:endParaRPr lang="en-US" sz="1800" dirty="0">
              <a:solidFill>
                <a:schemeClr val="tx1"/>
              </a:solidFill>
            </a:endParaRPr>
          </a:p>
        </p:txBody>
      </p:sp>
      <p:sp>
        <p:nvSpPr>
          <p:cNvPr id="4" name="Text Placeholder 3">
            <a:extLst>
              <a:ext uri="{FF2B5EF4-FFF2-40B4-BE49-F238E27FC236}">
                <a16:creationId xmlns:a16="http://schemas.microsoft.com/office/drawing/2014/main" id="{D101EA56-C984-4F9E-A45D-E64FAF63B9C0}"/>
              </a:ext>
            </a:extLst>
          </p:cNvPr>
          <p:cNvSpPr>
            <a:spLocks noGrp="1"/>
          </p:cNvSpPr>
          <p:nvPr>
            <p:ph type="body" sz="quarter" idx="13"/>
          </p:nvPr>
        </p:nvSpPr>
        <p:spPr/>
        <p:txBody>
          <a:bodyPr>
            <a:normAutofit/>
          </a:bodyPr>
          <a:lstStyle/>
          <a:p>
            <a:r>
              <a:rPr lang="en-US" sz="1800" dirty="0"/>
              <a:t>This proposed structured approach is necessary to help steer the test team away from the common test program mistakes below.</a:t>
            </a:r>
          </a:p>
          <a:p>
            <a:r>
              <a:rPr lang="en-US" sz="1800" dirty="0"/>
              <a:t>• Implementing automated test tool without a testing process in place resulting in ad-hoc, non-repeatable and non-measurable tests. </a:t>
            </a:r>
          </a:p>
          <a:p>
            <a:r>
              <a:rPr lang="en-US" sz="1800" dirty="0"/>
              <a:t>• Implementing a test design without following any design standards, resulting in the creation of test scripts that cannot be integrated with continuous integration. </a:t>
            </a:r>
          </a:p>
          <a:p>
            <a:r>
              <a:rPr lang="en-US" sz="1800" dirty="0"/>
              <a:t>• Using the wrong tool or developing a too elaborate in house test harness. </a:t>
            </a:r>
          </a:p>
          <a:p>
            <a:r>
              <a:rPr lang="en-US" sz="1800" dirty="0"/>
              <a:t>• Test tool implementation initiated too late in the application development life cycle, not allowing sufficient time for tool setup and test tool introduction process.</a:t>
            </a:r>
          </a:p>
          <a:p>
            <a:r>
              <a:rPr lang="en-US" sz="1800" dirty="0"/>
              <a:t>The Proposed Methodology will comprise of six stages as described below:</a:t>
            </a:r>
          </a:p>
          <a:p>
            <a:endParaRPr lang="en-US" sz="1800" dirty="0"/>
          </a:p>
        </p:txBody>
      </p:sp>
      <p:sp>
        <p:nvSpPr>
          <p:cNvPr id="5" name="Text Placeholder 4">
            <a:extLst>
              <a:ext uri="{FF2B5EF4-FFF2-40B4-BE49-F238E27FC236}">
                <a16:creationId xmlns:a16="http://schemas.microsoft.com/office/drawing/2014/main" id="{74E4E7B3-24C0-4F7F-8673-5439349A3613}"/>
              </a:ext>
            </a:extLst>
          </p:cNvPr>
          <p:cNvSpPr>
            <a:spLocks noGrp="1"/>
          </p:cNvSpPr>
          <p:nvPr>
            <p:ph type="body" sz="quarter" idx="11"/>
          </p:nvPr>
        </p:nvSpPr>
        <p:spPr/>
        <p:txBody>
          <a:bodyPr/>
          <a:lstStyle/>
          <a:p>
            <a:r>
              <a:rPr lang="en-US" dirty="0"/>
              <a:t>The Proposed Methodology will comprise of six stages</a:t>
            </a:r>
          </a:p>
        </p:txBody>
      </p:sp>
    </p:spTree>
    <p:extLst>
      <p:ext uri="{BB962C8B-B14F-4D97-AF65-F5344CB8AC3E}">
        <p14:creationId xmlns:p14="http://schemas.microsoft.com/office/powerpoint/2010/main" val="1058743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46590-F63A-486C-B3B3-3D4966E84F61}"/>
              </a:ext>
            </a:extLst>
          </p:cNvPr>
          <p:cNvSpPr>
            <a:spLocks noGrp="1"/>
          </p:cNvSpPr>
          <p:nvPr>
            <p:ph type="title"/>
          </p:nvPr>
        </p:nvSpPr>
        <p:spPr/>
        <p:txBody>
          <a:bodyPr>
            <a:normAutofit fontScale="90000"/>
          </a:bodyPr>
          <a:lstStyle/>
          <a:p>
            <a:r>
              <a:rPr lang="en-US" dirty="0"/>
              <a:t>1 Decision to Automate Test </a:t>
            </a:r>
          </a:p>
        </p:txBody>
      </p:sp>
      <p:sp>
        <p:nvSpPr>
          <p:cNvPr id="3" name="Text Placeholder 2">
            <a:extLst>
              <a:ext uri="{FF2B5EF4-FFF2-40B4-BE49-F238E27FC236}">
                <a16:creationId xmlns:a16="http://schemas.microsoft.com/office/drawing/2014/main" id="{EE2D5BAD-FE59-4850-8C56-E400238A78A8}"/>
              </a:ext>
            </a:extLst>
          </p:cNvPr>
          <p:cNvSpPr>
            <a:spLocks noGrp="1"/>
          </p:cNvSpPr>
          <p:nvPr>
            <p:ph type="body" sz="quarter" idx="10"/>
          </p:nvPr>
        </p:nvSpPr>
        <p:spPr/>
        <p:txBody>
          <a:bodyPr>
            <a:normAutofit/>
          </a:bodyPr>
          <a:lstStyle/>
          <a:p>
            <a:r>
              <a:rPr lang="en-US" dirty="0"/>
              <a:t>The Decision to Automate Test represents the first stage of the process. This stage covers the entire process that goes into the automated testing decision. During this stage, we will outline the automated testing expectations and the potential benefits of automated testing when implemented correctly. A test tool proposal needs to be outlined, which will be helpful in acquiring management support. </a:t>
            </a:r>
          </a:p>
          <a:p>
            <a:r>
              <a:rPr lang="en-US" dirty="0"/>
              <a:t>The issues that organizations face when adopting automated test systems include those outlined below:</a:t>
            </a:r>
          </a:p>
          <a:p>
            <a:r>
              <a:rPr lang="en-US" dirty="0"/>
              <a:t>• Finding/hiring test tool experts </a:t>
            </a:r>
          </a:p>
          <a:p>
            <a:r>
              <a:rPr lang="en-US" dirty="0"/>
              <a:t>• Using the correct tool for the task at hand </a:t>
            </a:r>
          </a:p>
          <a:p>
            <a:r>
              <a:rPr lang="en-US" dirty="0"/>
              <a:t>• Developing and implementing an automated testing process, which includes developing automated test design and development standards </a:t>
            </a:r>
          </a:p>
          <a:p>
            <a:r>
              <a:rPr lang="en-US" dirty="0"/>
              <a:t>• Analyzing various applications to determine those which are best suited for automation</a:t>
            </a:r>
          </a:p>
          <a:p>
            <a:r>
              <a:rPr lang="en-US" dirty="0"/>
              <a:t> • Analyzing the test requirements to determine the ones suitable for automation</a:t>
            </a:r>
          </a:p>
        </p:txBody>
      </p:sp>
      <p:sp>
        <p:nvSpPr>
          <p:cNvPr id="4" name="Text Placeholder 3">
            <a:extLst>
              <a:ext uri="{FF2B5EF4-FFF2-40B4-BE49-F238E27FC236}">
                <a16:creationId xmlns:a16="http://schemas.microsoft.com/office/drawing/2014/main" id="{814B4740-1786-415F-88F6-EF5C1025A2B5}"/>
              </a:ext>
            </a:extLst>
          </p:cNvPr>
          <p:cNvSpPr>
            <a:spLocks noGrp="1"/>
          </p:cNvSpPr>
          <p:nvPr>
            <p:ph type="body" sz="quarter" idx="13"/>
          </p:nvPr>
        </p:nvSpPr>
        <p:spPr/>
        <p:txBody>
          <a:bodyPr>
            <a:normAutofit/>
          </a:bodyPr>
          <a:lstStyle/>
          <a:p>
            <a:r>
              <a:rPr lang="en-US" dirty="0"/>
              <a:t>1.1 Overcoming False Expectations for Automated Testing</a:t>
            </a:r>
          </a:p>
          <a:p>
            <a:r>
              <a:rPr lang="en-US" dirty="0"/>
              <a:t>While it has been proven successfully that automated testing is valuable and can produce a return on investment, as discussed during the workshop, there isn’t always an immediate payback on investment. Test automation requires a significant short-term investment of time and energy to achieve a long-term return on investment (ROI) of faster and cheaper testing.</a:t>
            </a:r>
          </a:p>
          <a:p>
            <a:r>
              <a:rPr lang="en-US" dirty="0"/>
              <a:t>The automated test suite will enhance the manual testing and automate the test plan, design and create the test procedures.</a:t>
            </a:r>
          </a:p>
          <a:p>
            <a:r>
              <a:rPr lang="en-US" dirty="0"/>
              <a:t>Management also needs to be made aware of the additional cost involved when introducing a new tool, not only for the tool purchase, but for enhancing an existing testing process or implementing a new testing process.</a:t>
            </a:r>
          </a:p>
          <a:p>
            <a:r>
              <a:rPr lang="en-US" dirty="0"/>
              <a:t>Test automation represents highly flexible technology, which provides several ways to accomplish an objective. Use of this technology requires new ways of thinking, which only amplifies the problem of test tool implementation. It may be required to change some processes and ways of working.</a:t>
            </a:r>
          </a:p>
        </p:txBody>
      </p:sp>
    </p:spTree>
    <p:extLst>
      <p:ext uri="{BB962C8B-B14F-4D97-AF65-F5344CB8AC3E}">
        <p14:creationId xmlns:p14="http://schemas.microsoft.com/office/powerpoint/2010/main" val="3390778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228D1-B80A-490D-9F77-FC2FBCF02C4E}"/>
              </a:ext>
            </a:extLst>
          </p:cNvPr>
          <p:cNvSpPr>
            <a:spLocks noGrp="1"/>
          </p:cNvSpPr>
          <p:nvPr>
            <p:ph type="title"/>
          </p:nvPr>
        </p:nvSpPr>
        <p:spPr/>
        <p:txBody>
          <a:bodyPr>
            <a:normAutofit fontScale="90000"/>
          </a:bodyPr>
          <a:lstStyle/>
          <a:p>
            <a:r>
              <a:rPr lang="en-US" dirty="0"/>
              <a:t>2. Test Tool Acquisition</a:t>
            </a:r>
          </a:p>
        </p:txBody>
      </p:sp>
      <p:sp>
        <p:nvSpPr>
          <p:cNvPr id="3" name="Text Placeholder 2">
            <a:extLst>
              <a:ext uri="{FF2B5EF4-FFF2-40B4-BE49-F238E27FC236}">
                <a16:creationId xmlns:a16="http://schemas.microsoft.com/office/drawing/2014/main" id="{635C44F2-280D-43DF-80F2-D2F8E42E6C2C}"/>
              </a:ext>
            </a:extLst>
          </p:cNvPr>
          <p:cNvSpPr>
            <a:spLocks noGrp="1"/>
          </p:cNvSpPr>
          <p:nvPr>
            <p:ph type="body" sz="quarter" idx="10"/>
          </p:nvPr>
        </p:nvSpPr>
        <p:spPr/>
        <p:txBody>
          <a:bodyPr/>
          <a:lstStyle/>
          <a:p>
            <a:r>
              <a:rPr lang="en-US" dirty="0"/>
              <a:t>Test Tool Acquisition represents the 2nd stage of the process. </a:t>
            </a:r>
          </a:p>
          <a:p>
            <a:r>
              <a:rPr lang="en-US" dirty="0"/>
              <a:t>We will evaluate the application under test and establish if the proposed tool is the most suitable. The test team will undergo a test tool evaluation and selection process, starting with confirmation of management support. </a:t>
            </a:r>
          </a:p>
          <a:p>
            <a:r>
              <a:rPr lang="en-US" dirty="0"/>
              <a:t>Since a tool should support most of the organizations’ testing requirements, whenever feasible, the test team will need to review the systems engineering environment and other organizational needs and come up with a list of tool evaluation criteria. </a:t>
            </a:r>
          </a:p>
          <a:p>
            <a:r>
              <a:rPr lang="en-GB" dirty="0"/>
              <a:t>W</a:t>
            </a:r>
            <a:r>
              <a:rPr lang="en-US" dirty="0"/>
              <a:t>here the tool cannot fulfil the entire requirement, we will recommend additional tools.</a:t>
            </a:r>
          </a:p>
        </p:txBody>
      </p:sp>
      <p:sp>
        <p:nvSpPr>
          <p:cNvPr id="4" name="Text Placeholder 3">
            <a:extLst>
              <a:ext uri="{FF2B5EF4-FFF2-40B4-BE49-F238E27FC236}">
                <a16:creationId xmlns:a16="http://schemas.microsoft.com/office/drawing/2014/main" id="{9733431C-29DE-4B10-AC0E-42059790F348}"/>
              </a:ext>
            </a:extLst>
          </p:cNvPr>
          <p:cNvSpPr>
            <a:spLocks noGrp="1"/>
          </p:cNvSpPr>
          <p:nvPr>
            <p:ph type="body" sz="quarter" idx="13"/>
          </p:nvPr>
        </p:nvSpPr>
        <p:spPr/>
        <p:txBody>
          <a:bodyPr>
            <a:normAutofit/>
          </a:bodyPr>
          <a:lstStyle/>
          <a:p>
            <a:r>
              <a:rPr lang="en-US" dirty="0"/>
              <a:t>A review of the different types of tools available to support aspects of the entire testing life-cycle is carried out.</a:t>
            </a:r>
          </a:p>
          <a:p>
            <a:r>
              <a:rPr lang="en-US" dirty="0"/>
              <a:t>For this project, it has been established that </a:t>
            </a:r>
            <a:r>
              <a:rPr lang="en-US" dirty="0" err="1"/>
              <a:t>CodedUI</a:t>
            </a:r>
            <a:r>
              <a:rPr lang="en-US" dirty="0"/>
              <a:t> will be used an automation testing framework because it support DevExpress </a:t>
            </a:r>
            <a:r>
              <a:rPr lang="en-US" dirty="0" err="1"/>
              <a:t>WinForm</a:t>
            </a:r>
            <a:r>
              <a:rPr lang="en-US" dirty="0"/>
              <a:t>.</a:t>
            </a:r>
          </a:p>
        </p:txBody>
      </p:sp>
    </p:spTree>
    <p:extLst>
      <p:ext uri="{BB962C8B-B14F-4D97-AF65-F5344CB8AC3E}">
        <p14:creationId xmlns:p14="http://schemas.microsoft.com/office/powerpoint/2010/main" val="3939671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228D1-B80A-490D-9F77-FC2FBCF02C4E}"/>
              </a:ext>
            </a:extLst>
          </p:cNvPr>
          <p:cNvSpPr>
            <a:spLocks noGrp="1"/>
          </p:cNvSpPr>
          <p:nvPr>
            <p:ph type="title"/>
          </p:nvPr>
        </p:nvSpPr>
        <p:spPr/>
        <p:txBody>
          <a:bodyPr>
            <a:normAutofit fontScale="90000"/>
          </a:bodyPr>
          <a:lstStyle/>
          <a:p>
            <a:r>
              <a:rPr lang="en-US" dirty="0"/>
              <a:t>3. Automated Testing Introduction</a:t>
            </a:r>
          </a:p>
        </p:txBody>
      </p:sp>
      <p:sp>
        <p:nvSpPr>
          <p:cNvPr id="3" name="Text Placeholder 2">
            <a:extLst>
              <a:ext uri="{FF2B5EF4-FFF2-40B4-BE49-F238E27FC236}">
                <a16:creationId xmlns:a16="http://schemas.microsoft.com/office/drawing/2014/main" id="{635C44F2-280D-43DF-80F2-D2F8E42E6C2C}"/>
              </a:ext>
            </a:extLst>
          </p:cNvPr>
          <p:cNvSpPr>
            <a:spLocks noGrp="1"/>
          </p:cNvSpPr>
          <p:nvPr>
            <p:ph type="body" sz="quarter" idx="10"/>
          </p:nvPr>
        </p:nvSpPr>
        <p:spPr/>
        <p:txBody>
          <a:bodyPr/>
          <a:lstStyle/>
          <a:p>
            <a:r>
              <a:rPr lang="en-US" dirty="0"/>
              <a:t>This stage outlines the steps necessary to successfully introduce automated testing to a new project, which are summarized below. </a:t>
            </a:r>
          </a:p>
          <a:p>
            <a:r>
              <a:rPr lang="en-US" dirty="0"/>
              <a:t>Test Process Analysis </a:t>
            </a:r>
          </a:p>
          <a:p>
            <a:r>
              <a:rPr lang="en-US" dirty="0"/>
              <a:t>Test Process Analysis ensures that an overall test process and strategy are in place and are modified, if necessary, to allow automated test to be introduced in a successful fashion. </a:t>
            </a:r>
          </a:p>
          <a:p>
            <a:r>
              <a:rPr lang="en-US" dirty="0"/>
              <a:t>In this stage, the kinds of testing applicable for the technical environment will be defined and tests are defined that can be supported by automated tools. </a:t>
            </a:r>
          </a:p>
        </p:txBody>
      </p:sp>
    </p:spTree>
    <p:extLst>
      <p:ext uri="{BB962C8B-B14F-4D97-AF65-F5344CB8AC3E}">
        <p14:creationId xmlns:p14="http://schemas.microsoft.com/office/powerpoint/2010/main" val="389841772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920</TotalTime>
  <Words>1860</Words>
  <Application>Microsoft Office PowerPoint</Application>
  <PresentationFormat>Widescreen</PresentationFormat>
  <Paragraphs>126</Paragraphs>
  <Slides>16</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2" baseType="lpstr">
      <vt:lpstr>Arial</vt:lpstr>
      <vt:lpstr>Calibri Light</vt:lpstr>
      <vt:lpstr>Lucida Grande</vt:lpstr>
      <vt:lpstr>Wingdings</vt:lpstr>
      <vt:lpstr>Metropolitan</vt:lpstr>
      <vt:lpstr>think-cell Slide</vt:lpstr>
      <vt:lpstr>PROPOSED AUTOMATION TEST  METHODOLOGY</vt:lpstr>
      <vt:lpstr>Background</vt:lpstr>
      <vt:lpstr>Executive Statement</vt:lpstr>
      <vt:lpstr>Proposed DELIVERABLES for discovery phase</vt:lpstr>
      <vt:lpstr>Future resources and DELIVERIES</vt:lpstr>
      <vt:lpstr>Proposed Methodology</vt:lpstr>
      <vt:lpstr>1 Decision to Automate Test </vt:lpstr>
      <vt:lpstr>2. Test Tool Acquisition</vt:lpstr>
      <vt:lpstr>3. Automated Testing Introduction</vt:lpstr>
      <vt:lpstr>4. Test Planning, Design and Development </vt:lpstr>
      <vt:lpstr>5 Execution and Management of Tests</vt:lpstr>
      <vt:lpstr>6. Test Review and Assessment </vt:lpstr>
      <vt:lpstr>PROJECT deliverables</vt:lpstr>
      <vt:lpstr>Materials required</vt:lpstr>
      <vt:lpstr>PROPOSED Tools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Deji Ogunlaja</dc:creator>
  <cp:lastModifiedBy>oluseyi ojo</cp:lastModifiedBy>
  <cp:revision>57</cp:revision>
  <dcterms:created xsi:type="dcterms:W3CDTF">2019-02-06T14:51:25Z</dcterms:created>
  <dcterms:modified xsi:type="dcterms:W3CDTF">2019-06-09T18:48:24Z</dcterms:modified>
</cp:coreProperties>
</file>