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30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7" r:id="rId20"/>
    <p:sldId id="301" r:id="rId21"/>
    <p:sldId id="302" r:id="rId22"/>
    <p:sldId id="304" r:id="rId23"/>
    <p:sldId id="306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4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6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3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7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8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42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3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6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80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8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B3F7-870B-4BF0-9286-18BFBE390500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1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yoursite.com/en/abou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mcn/gra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grav.org/download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79881" y="5396459"/>
            <a:ext cx="11842230" cy="112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GRAV, </a:t>
            </a:r>
            <a:r>
              <a:rPr lang="tr-TR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nodb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İYS, </a:t>
            </a:r>
            <a:r>
              <a:rPr lang="tr-TR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Twig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tr-TR" sz="3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ema Oluşturma </a:t>
            </a:r>
            <a:r>
              <a:rPr lang="tr-TR" sz="3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 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Göç Süreci</a:t>
            </a:r>
          </a:p>
          <a:p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Öğr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Gör İsmail CAN, 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Ondokuz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Mayıs Üniversitesi</a:t>
            </a:r>
            <a:endParaRPr lang="tr-TR" sz="2100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Örnek bir sayfa </a:t>
            </a:r>
            <a:r>
              <a:rPr lang="tr-TR" sz="2000" dirty="0" smtClean="0">
                <a:latin typeface="Consolas" panose="020B0609020204030204" pitchFamily="49" charset="0"/>
              </a:rPr>
              <a:t>dosyası(default.md</a:t>
            </a:r>
            <a:r>
              <a:rPr lang="tr-TR" sz="2000" dirty="0">
                <a:latin typeface="Consolas" panose="020B0609020204030204" pitchFamily="49" charset="0"/>
              </a:rPr>
              <a:t>) şöyle görünebilir: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publish_date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01/23/2019 13:00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published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tr-TR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tr-TR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endParaRPr lang="tr-TR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Lorem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ipsum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dolor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sit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amet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consectetur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adipiscing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elit.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Pellentesque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porttitor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--- marker çifti, </a:t>
            </a:r>
            <a:r>
              <a:rPr lang="tr-TR" sz="2000" dirty="0" smtClean="0">
                <a:latin typeface="Consolas" panose="020B0609020204030204" pitchFamily="49" charset="0"/>
              </a:rPr>
              <a:t>sayfa için temel </a:t>
            </a:r>
            <a:r>
              <a:rPr lang="tr-TR" sz="2000" dirty="0">
                <a:latin typeface="Consolas" panose="020B0609020204030204" pitchFamily="49" charset="0"/>
              </a:rPr>
              <a:t>YAML ayarlarından oluşur</a:t>
            </a:r>
            <a:r>
              <a:rPr lang="tr-TR" sz="2000" dirty="0" smtClean="0">
                <a:latin typeface="Consolas" panose="020B0609020204030204" pitchFamily="49" charset="0"/>
              </a:rPr>
              <a:t>.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Sonraki içerik,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olarak yazılan, sitenizde derlenip HTML olarak işlenecek gerçek içeriktir.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84354" y="1555356"/>
            <a:ext cx="592886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HTML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Geçerli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"https://tr.wikipedia.org/wiki/HTML"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yazmak için, sözdizimi kurallarını doğru kullanmanız gerekir.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Bazı durumlarda ise belli kelimeleri kolayca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strong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bold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strong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yapmak ve belli kelimeleri de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&lt;em&gt;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italik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&lt;/em&gt;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yapmak istersiniz </a:t>
            </a: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sadece. Ya da bir liste oluşturmak: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Kolay olmalı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Zor olmamalı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13218" y="1558728"/>
            <a:ext cx="59439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Geçerli 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](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https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tr.wikipedia.org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wiki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yazmak için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sözdizimi kurallarını doğru kullanmanız gerekir.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Bazı durumlarda ise belli kelimeleri kolayca 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bold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yapmak ve belli kelimeleri de </a:t>
            </a:r>
            <a:r>
              <a:rPr lang="nb-NO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italik</a:t>
            </a:r>
            <a:r>
              <a:rPr lang="nb-NO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yapmak istersiniz 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sadece. Ya da bir liste oluşturmak</a:t>
            </a:r>
            <a:r>
              <a:rPr lang="es-ES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Kolay olmalı</a:t>
            </a:r>
          </a:p>
          <a:p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Zor olmamalı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217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Çoklu Dil </a:t>
            </a:r>
            <a:r>
              <a:rPr lang="tr-TR" sz="2000" dirty="0">
                <a:latin typeface="Consolas" panose="020B0609020204030204" pitchFamily="49" charset="0"/>
              </a:rPr>
              <a:t>Konfigürasyonu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system.yaml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supported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 tr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 en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27970" y="3780513"/>
            <a:ext cx="109836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Her sayfa bir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dosyası ile temsil edilir, örneğin default.md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Çok dilli desteği etkinleştirdiğinizde,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uygun şekilde adlandırılmış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dosyasını arayacaktır.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Örneğin, Türkçe varsayılan dilimizdir, önce </a:t>
            </a:r>
            <a:r>
              <a:rPr lang="tr-TR" sz="2000" dirty="0" smtClean="0">
                <a:latin typeface="Consolas" panose="020B0609020204030204" pitchFamily="49" charset="0"/>
              </a:rPr>
              <a:t>default.tr.md‘ </a:t>
            </a:r>
            <a:r>
              <a:rPr lang="tr-TR" sz="2000" dirty="0" err="1" smtClean="0">
                <a:latin typeface="Consolas" panose="020B0609020204030204" pitchFamily="49" charset="0"/>
              </a:rPr>
              <a:t>yi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arayacaktır.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Bu dosya bulunamazsa, bir sonraki dili deneyecek ve default.en.md dosyasını </a:t>
            </a:r>
            <a:r>
              <a:rPr lang="tr-TR" sz="2000" dirty="0" smtClean="0">
                <a:latin typeface="Consolas" panose="020B0609020204030204" pitchFamily="49" charset="0"/>
              </a:rPr>
              <a:t>arayacaktır, bu </a:t>
            </a:r>
            <a:r>
              <a:rPr lang="tr-TR" sz="2000" dirty="0">
                <a:latin typeface="Consolas" panose="020B0609020204030204" pitchFamily="49" charset="0"/>
              </a:rPr>
              <a:t>dosya bulunmazsa,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varsayılanına geri döner ve sayfa hakkında bilgi sağlamak için default.md dosyasını arar.</a:t>
            </a:r>
          </a:p>
        </p:txBody>
      </p:sp>
    </p:spTree>
    <p:extLst>
      <p:ext uri="{BB962C8B-B14F-4D97-AF65-F5344CB8AC3E}">
        <p14:creationId xmlns:p14="http://schemas.microsoft.com/office/powerpoint/2010/main" val="3945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55021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latin typeface="Consolas" panose="020B0609020204030204" pitchFamily="49" charset="0"/>
              </a:rPr>
              <a:t>URL üzerinden Etkin Dil Türkçe olarak varsayılan dildir, tarayıcınızı bir dil belirtmeden işaret etseydiniz, içeriği default.tr.md dosyasında açıklandığı şekilde alırsınız, 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ancak tarayıcınızı şu adrese yönlendirerek de açıkça Türkçe' </a:t>
            </a:r>
            <a:r>
              <a:rPr lang="tr-TR" sz="1600" dirty="0" err="1">
                <a:latin typeface="Consolas" panose="020B0609020204030204" pitchFamily="49" charset="0"/>
              </a:rPr>
              <a:t>yi</a:t>
            </a:r>
            <a:r>
              <a:rPr lang="tr-TR" sz="1600" dirty="0">
                <a:latin typeface="Consolas" panose="020B0609020204030204" pitchFamily="49" charset="0"/>
              </a:rPr>
              <a:t> isteyebilirsiniz.</a:t>
            </a:r>
          </a:p>
          <a:p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http://yoursite.com/tr</a:t>
            </a:r>
          </a:p>
          <a:p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http://yoursite.com/hakkimizda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---</a:t>
            </a:r>
          </a:p>
          <a:p>
            <a:r>
              <a:rPr lang="tr-TR" sz="1600" dirty="0" err="1">
                <a:latin typeface="Consolas" panose="020B0609020204030204" pitchFamily="49" charset="0"/>
              </a:rPr>
              <a:t>slug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tr-TR" sz="1600" dirty="0" err="1">
                <a:latin typeface="Consolas" panose="020B0609020204030204" pitchFamily="49" charset="0"/>
              </a:rPr>
              <a:t>about</a:t>
            </a:r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---</a:t>
            </a:r>
          </a:p>
          <a:p>
            <a:r>
              <a:rPr lang="tr-TR" sz="1600" dirty="0">
                <a:latin typeface="Consolas" panose="020B0609020204030204" pitchFamily="49" charset="0"/>
                <a:hlinkClick r:id="rId4"/>
              </a:rPr>
              <a:t>http://</a:t>
            </a:r>
            <a:r>
              <a:rPr lang="tr-TR" sz="1600" dirty="0" smtClean="0">
                <a:latin typeface="Consolas" panose="020B0609020204030204" pitchFamily="49" charset="0"/>
                <a:hlinkClick r:id="rId4"/>
              </a:rPr>
              <a:t>yoursite.com/en/about</a:t>
            </a:r>
            <a:endParaRPr lang="tr-TR" sz="1600" dirty="0" smtClean="0">
              <a:latin typeface="Consolas" panose="020B0609020204030204" pitchFamily="49" charset="0"/>
            </a:endParaRPr>
          </a:p>
          <a:p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Not</a:t>
            </a:r>
            <a:r>
              <a:rPr lang="tr-TR" sz="1600" dirty="0" smtClean="0">
                <a:latin typeface="Consolas" panose="020B0609020204030204" pitchFamily="49" charset="0"/>
              </a:rPr>
              <a:t>: Temanın </a:t>
            </a:r>
            <a:r>
              <a:rPr lang="tr-TR" sz="1600" dirty="0">
                <a:latin typeface="Consolas" panose="020B0609020204030204" pitchFamily="49" charset="0"/>
              </a:rPr>
              <a:t>dil dosyasını kullanın, eklentiler dil dosyasında yapılan değişiklikler güncellenince kaybolacaktır.</a:t>
            </a:r>
          </a:p>
          <a:p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278450" y="1528248"/>
            <a:ext cx="56769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user</a:t>
            </a:r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themes</a:t>
            </a:r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fakulte</a:t>
            </a:r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languages.yaml</a:t>
            </a:r>
            <a:endParaRPr lang="tr-TR" sz="1600" dirty="0" smtClean="0">
              <a:latin typeface="Consolas" panose="020B0609020204030204" pitchFamily="49" charset="0"/>
            </a:endParaRPr>
          </a:p>
          <a:p>
            <a:endParaRPr lang="tr-TR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en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EVENT_CALANDER</a:t>
            </a:r>
            <a:r>
              <a:rPr lang="en-US" sz="1600" dirty="0">
                <a:latin typeface="Consolas" panose="020B0609020204030204" pitchFamily="49" charset="0"/>
              </a:rPr>
              <a:t>: Event </a:t>
            </a:r>
            <a:r>
              <a:rPr lang="en-US" sz="1600" dirty="0" err="1">
                <a:latin typeface="Consolas" panose="020B0609020204030204" pitchFamily="49" charset="0"/>
              </a:rPr>
              <a:t>Calender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VIDEO_GALLERY: Video Gallery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LINKS: Links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CONTACT: Contact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tr:</a:t>
            </a:r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  EVENT_CALANDER: Etkinlik Takvimi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VIDEO_GALLERY: Video Galerisi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LINKS: Bağlantılar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CONTACT: İletişim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ar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  EVENT_CALANDER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>
                <a:latin typeface="Consolas" panose="020B0609020204030204" pitchFamily="49" charset="0"/>
              </a:rPr>
              <a:t>تقويم الأحداث</a:t>
            </a:r>
          </a:p>
          <a:p>
            <a:r>
              <a:rPr lang="ar-AE" sz="1600" dirty="0">
                <a:latin typeface="Consolas" panose="020B0609020204030204" pitchFamily="49" charset="0"/>
              </a:rPr>
              <a:t>  </a:t>
            </a:r>
            <a:r>
              <a:rPr lang="tr-TR" sz="1600" dirty="0" smtClean="0">
                <a:latin typeface="Consolas" panose="020B0609020204030204" pitchFamily="49" charset="0"/>
              </a:rPr>
              <a:t> VIDEO_GALLERY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>
                <a:latin typeface="Consolas" panose="020B0609020204030204" pitchFamily="49" charset="0"/>
              </a:rPr>
              <a:t>معرض الفيديو</a:t>
            </a:r>
          </a:p>
          <a:p>
            <a:r>
              <a:rPr lang="ar-AE" sz="1600" dirty="0">
                <a:latin typeface="Consolas" panose="020B0609020204030204" pitchFamily="49" charset="0"/>
              </a:rPr>
              <a:t>  </a:t>
            </a:r>
            <a:r>
              <a:rPr lang="tr-TR" sz="1600" dirty="0" smtClean="0">
                <a:latin typeface="Consolas" panose="020B0609020204030204" pitchFamily="49" charset="0"/>
              </a:rPr>
              <a:t> LINKS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>
                <a:latin typeface="Consolas" panose="020B0609020204030204" pitchFamily="49" charset="0"/>
              </a:rPr>
              <a:t>الروابط</a:t>
            </a:r>
          </a:p>
          <a:p>
            <a:r>
              <a:rPr lang="ar-AE" sz="1600" dirty="0">
                <a:latin typeface="Consolas" panose="020B0609020204030204" pitchFamily="49" charset="0"/>
              </a:rPr>
              <a:t>  </a:t>
            </a:r>
            <a:r>
              <a:rPr lang="tr-TR" sz="1600" dirty="0" smtClean="0">
                <a:latin typeface="Consolas" panose="020B0609020204030204" pitchFamily="49" charset="0"/>
              </a:rPr>
              <a:t> CONTACT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 smtClean="0">
                <a:latin typeface="Consolas" panose="020B0609020204030204" pitchFamily="49" charset="0"/>
              </a:rPr>
              <a:t>اتصالات</a:t>
            </a:r>
            <a:endParaRPr lang="tr-TR" sz="1600" dirty="0" smtClean="0">
              <a:latin typeface="Consolas" panose="020B0609020204030204" pitchFamily="49" charset="0"/>
            </a:endParaRPr>
          </a:p>
          <a:p>
            <a:r>
              <a:rPr lang="tr-TR" sz="1600" dirty="0" smtClean="0">
                <a:latin typeface="Consolas" panose="020B0609020204030204" pitchFamily="49" charset="0"/>
              </a:rPr>
              <a:t> </a:t>
            </a:r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 err="1" smtClean="0">
                <a:latin typeface="Consolas" panose="020B0609020204030204" pitchFamily="49" charset="0"/>
              </a:rPr>
              <a:t>Twig</a:t>
            </a:r>
            <a:r>
              <a:rPr lang="tr-TR" sz="1600" dirty="0" smtClean="0">
                <a:latin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</a:rPr>
              <a:t>kulanımı</a:t>
            </a:r>
            <a:r>
              <a:rPr lang="tr-TR" sz="1600" dirty="0" smtClean="0">
                <a:latin typeface="Consolas" panose="020B0609020204030204" pitchFamily="49" charset="0"/>
              </a:rPr>
              <a:t>	{{ </a:t>
            </a:r>
            <a:r>
              <a:rPr lang="tr-TR" sz="1600" dirty="0">
                <a:latin typeface="Consolas" panose="020B0609020204030204" pitchFamily="49" charset="0"/>
              </a:rPr>
              <a:t>t("VIDEO_GALLERY") </a:t>
            </a:r>
            <a:r>
              <a:rPr lang="tr-TR" sz="1600" dirty="0" smtClean="0">
                <a:latin typeface="Consolas" panose="020B0609020204030204" pitchFamily="49" charset="0"/>
              </a:rPr>
              <a:t>}}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Collection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'@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self.children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limit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10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pagination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tr-TR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endParaRPr lang="tr-TR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 </a:t>
            </a:r>
            <a:r>
              <a:rPr lang="tr-TR" sz="2000" dirty="0">
                <a:solidFill>
                  <a:srgbClr val="A3323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page.collection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p.title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p.summary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endfor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%}</a:t>
            </a:r>
            <a:endParaRPr lang="tr-T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373946"/>
            <a:ext cx="108662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latin typeface="Consolas" panose="020B0609020204030204" pitchFamily="49" charset="0"/>
              </a:rPr>
              <a:t>Children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"BLOG.ITEM.IMAGE_GALLERIES"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page.find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'/galeri/resimler'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A3323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page.children.order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page.media.images</a:t>
            </a:r>
            <a:r>
              <a:rPr lang="tr-TR" sz="16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it-IT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"col-md-12 col-sm-12 col-xs-12 text-center"</a:t>
            </a:r>
            <a:r>
              <a:rPr lang="it-IT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"album-cover"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style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"min-height: inherit;"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page.title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}}"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__page.url }}"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img-responsive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img-thumbnail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_image.url }}"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alt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style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"padding: 0px;"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small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__page.url }}"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page.title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small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18683" y="1515989"/>
            <a:ext cx="45167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onsolas" panose="020B0609020204030204" pitchFamily="49" charset="0"/>
              </a:rPr>
              <a:t>Tema Yapımı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latin typeface="Consolas" panose="020B0609020204030204" pitchFamily="49" charset="0"/>
              </a:rPr>
              <a:t>gpm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install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devtools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latin typeface="Consolas" panose="020B0609020204030204" pitchFamily="49" charset="0"/>
              </a:rPr>
              <a:t>plugin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devtools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new-theme</a:t>
            </a:r>
            <a:endParaRPr lang="tr-TR" sz="1600" dirty="0"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56" y="1409457"/>
            <a:ext cx="4218798" cy="510889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18683" y="3214080"/>
            <a:ext cx="68960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blueprints.yaml</a:t>
            </a:r>
            <a:r>
              <a:rPr lang="tr-TR" dirty="0"/>
              <a:t>	</a:t>
            </a:r>
            <a:r>
              <a:rPr lang="tr-TR" dirty="0" err="1" smtClean="0"/>
              <a:t>Grav</a:t>
            </a:r>
            <a:r>
              <a:rPr lang="tr-TR" dirty="0" smtClean="0"/>
              <a:t> </a:t>
            </a:r>
            <a:r>
              <a:rPr lang="tr-TR" dirty="0"/>
              <a:t>tarafından temanız hakkında bilgi almak için </a:t>
            </a:r>
            <a:r>
              <a:rPr lang="tr-TR" dirty="0" smtClean="0"/>
              <a:t>		kullanılan </a:t>
            </a:r>
            <a:r>
              <a:rPr lang="tr-TR" dirty="0"/>
              <a:t>yapılandırma dosyası.</a:t>
            </a:r>
          </a:p>
          <a:p>
            <a:endParaRPr lang="tr-TR" dirty="0"/>
          </a:p>
          <a:p>
            <a:r>
              <a:rPr lang="tr-TR" dirty="0" err="1"/>
              <a:t>my-theme.yaml</a:t>
            </a:r>
            <a:r>
              <a:rPr lang="tr-TR" dirty="0"/>
              <a:t>	</a:t>
            </a:r>
            <a:r>
              <a:rPr lang="tr-TR" dirty="0" smtClean="0"/>
              <a:t>Eklentinin </a:t>
            </a:r>
            <a:r>
              <a:rPr lang="tr-TR" dirty="0"/>
              <a:t>kullanabileceği seçenekleri belirlemek </a:t>
            </a:r>
            <a:r>
              <a:rPr lang="tr-TR" dirty="0" smtClean="0"/>
              <a:t>			için </a:t>
            </a:r>
            <a:r>
              <a:rPr lang="tr-TR" dirty="0"/>
              <a:t>kullanılan eklentidir.</a:t>
            </a:r>
          </a:p>
          <a:p>
            <a:endParaRPr lang="tr-TR" dirty="0"/>
          </a:p>
          <a:p>
            <a:r>
              <a:rPr lang="tr-TR" dirty="0" err="1"/>
              <a:t>templates</a:t>
            </a:r>
            <a:r>
              <a:rPr lang="tr-TR" dirty="0"/>
              <a:t>/ 	</a:t>
            </a:r>
            <a:r>
              <a:rPr lang="tr-TR" dirty="0" smtClean="0"/>
              <a:t>Sayfalarınızı </a:t>
            </a:r>
            <a:r>
              <a:rPr lang="tr-TR" dirty="0"/>
              <a:t>oluşturmak için </a:t>
            </a:r>
            <a:r>
              <a:rPr lang="tr-TR" dirty="0" err="1"/>
              <a:t>Twig</a:t>
            </a:r>
            <a:r>
              <a:rPr lang="tr-TR" dirty="0"/>
              <a:t> şablonlarını </a:t>
            </a:r>
            <a:r>
              <a:rPr lang="tr-TR" dirty="0" smtClean="0"/>
              <a:t>			içeren </a:t>
            </a:r>
            <a:r>
              <a:rPr lang="tr-TR" dirty="0"/>
              <a:t>bir klasör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/>
              <a:t>templates</a:t>
            </a:r>
            <a:r>
              <a:rPr lang="tr-TR" dirty="0"/>
              <a:t>/</a:t>
            </a:r>
            <a:r>
              <a:rPr lang="tr-TR" dirty="0" err="1"/>
              <a:t>partials</a:t>
            </a:r>
            <a:r>
              <a:rPr lang="tr-TR" dirty="0"/>
              <a:t>/ </a:t>
            </a:r>
            <a:r>
              <a:rPr lang="tr-TR" dirty="0" err="1"/>
              <a:t>Twig</a:t>
            </a:r>
            <a:r>
              <a:rPr lang="tr-TR" dirty="0"/>
              <a:t> şablonlarının için </a:t>
            </a:r>
            <a:r>
              <a:rPr lang="tr-TR" dirty="0" err="1"/>
              <a:t>include</a:t>
            </a:r>
            <a:r>
              <a:rPr lang="tr-TR" dirty="0"/>
              <a:t> edilebilen web </a:t>
            </a:r>
            <a:r>
              <a:rPr lang="tr-TR" dirty="0" smtClean="0"/>
              <a:t>			sayfaları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45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69859" y="1533219"/>
            <a:ext cx="575785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default.html.twig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page-wrapper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breadcrumb.html.twig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page-content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 smtClean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news-wrapper</a:t>
            </a:r>
            <a:r>
              <a:rPr lang="tr-TR" sz="1400" dirty="0" smtClean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	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}}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newsEvents.html.twig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endembed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232780" y="1533219"/>
            <a:ext cx="56810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base.html.twig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page.find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page.header.birim_adi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home-page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mainMenu.html.twig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%}{%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footer.html.twig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459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home.tr.md</a:t>
            </a: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Anasayfa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birim_adi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'Eğitim Fakültesi'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40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streetAddress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Ondokuz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Mayıs Üniversitesi &lt;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Eğitim Fakültesi'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region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Kurupelit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Kampüsü'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postalCode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'55200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Atakum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Samsun'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telephone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'+90 362 312 1919 - 5300'</a:t>
            </a: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fax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'+90 362 457 6078'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email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egitimfakultesi@omu.edu.tr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twitter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'https://twitter.com/omurektorluk'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facebook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'https://www.facebook.com/ondokuzmayis1975?ref=hl'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youtube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'http://www.youtube.com/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OMUVideo?feature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watch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topMenu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Anasayfa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url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/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İletişim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url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iletisim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7333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nsolas" panose="020B0609020204030204" pitchFamily="49" charset="0"/>
              </a:rPr>
              <a:t>Admin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arayüzüne</a:t>
            </a:r>
            <a:r>
              <a:rPr lang="tr-TR" sz="2000" dirty="0" smtClean="0">
                <a:latin typeface="Consolas" panose="020B0609020204030204" pitchFamily="49" charset="0"/>
              </a:rPr>
              <a:t> hızlı işlemler için </a:t>
            </a:r>
            <a:r>
              <a:rPr lang="tr-TR" sz="2000" dirty="0" err="1" smtClean="0">
                <a:latin typeface="Consolas" panose="020B0609020204030204" pitchFamily="49" charset="0"/>
              </a:rPr>
              <a:t>blueprint</a:t>
            </a:r>
            <a:r>
              <a:rPr lang="tr-TR" sz="2000" dirty="0" smtClean="0">
                <a:latin typeface="Consolas" panose="020B0609020204030204" pitchFamily="49" charset="0"/>
              </a:rPr>
              <a:t> formlar eklenebilir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plugins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admin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blueprints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admin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pages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new_announcement.yaml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Announcement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section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section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ADD_ANNOUNCEMENT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PLUGIN_ADMIN.PAGE_TITLE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validate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folder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hidden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'@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slugify-title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 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hidden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'/haberler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0418" y="1587010"/>
            <a:ext cx="109313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tr-TR" sz="2800" dirty="0" err="1" smtClean="0">
                <a:latin typeface="Consolas" panose="020B0609020204030204" pitchFamily="49" charset="0"/>
              </a:rPr>
              <a:t>Grav</a:t>
            </a:r>
            <a:r>
              <a:rPr lang="tr-TR" sz="2800" dirty="0" smtClean="0">
                <a:latin typeface="Consolas" panose="020B0609020204030204" pitchFamily="49" charset="0"/>
              </a:rPr>
              <a:t> </a:t>
            </a:r>
            <a:r>
              <a:rPr lang="tr-TR" sz="2800" dirty="0">
                <a:latin typeface="Consolas" panose="020B0609020204030204" pitchFamily="49" charset="0"/>
              </a:rPr>
              <a:t>ismi </a:t>
            </a:r>
            <a:r>
              <a:rPr lang="tr-TR" sz="2800" dirty="0" err="1">
                <a:latin typeface="Consolas" panose="020B0609020204030204" pitchFamily="49" charset="0"/>
              </a:rPr>
              <a:t>Gravity</a:t>
            </a:r>
            <a:r>
              <a:rPr lang="tr-TR" sz="2800" dirty="0">
                <a:latin typeface="Consolas" panose="020B0609020204030204" pitchFamily="49" charset="0"/>
              </a:rPr>
              <a:t> kelimesinin sadece kısaltılmış bir versiyonudur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tr-TR" sz="2800" dirty="0" smtClean="0">
              <a:latin typeface="Consolas" panose="020B06090202040302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tr-TR" sz="2800" dirty="0" err="1" smtClean="0">
                <a:latin typeface="Consolas" panose="020B0609020204030204" pitchFamily="49" charset="0"/>
              </a:rPr>
              <a:t>Grav</a:t>
            </a:r>
            <a:r>
              <a:rPr lang="tr-TR" sz="2800" dirty="0" smtClean="0">
                <a:latin typeface="Consolas" panose="020B0609020204030204" pitchFamily="49" charset="0"/>
              </a:rPr>
              <a:t>, modern</a:t>
            </a:r>
            <a:r>
              <a:rPr lang="tr-TR" sz="2800" dirty="0">
                <a:latin typeface="Consolas" panose="020B0609020204030204" pitchFamily="49" charset="0"/>
              </a:rPr>
              <a:t>, hızlı, basit, esnek, açık kaynak ve </a:t>
            </a:r>
            <a:r>
              <a:rPr lang="tr-TR" sz="2800" dirty="0" smtClean="0">
                <a:latin typeface="Consolas" panose="020B0609020204030204" pitchFamily="49" charset="0"/>
              </a:rPr>
              <a:t>dosya </a:t>
            </a:r>
            <a:r>
              <a:rPr lang="tr-TR" sz="2800" dirty="0">
                <a:latin typeface="Consolas" panose="020B0609020204030204" pitchFamily="49" charset="0"/>
              </a:rPr>
              <a:t>tabanlı içerik yönetim </a:t>
            </a:r>
            <a:r>
              <a:rPr lang="tr-TR" sz="2800" dirty="0" smtClean="0">
                <a:latin typeface="Consolas" panose="020B0609020204030204" pitchFamily="49" charset="0"/>
              </a:rPr>
              <a:t>sistemidir.</a:t>
            </a:r>
          </a:p>
        </p:txBody>
      </p:sp>
    </p:spTree>
    <p:extLst>
      <p:ext uri="{BB962C8B-B14F-4D97-AF65-F5344CB8AC3E}">
        <p14:creationId xmlns:p14="http://schemas.microsoft.com/office/powerpoint/2010/main" val="23044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 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#cd 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webroot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Temel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İşlemleri</a:t>
            </a: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gmp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paket Yönetici işlemleri 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Manager)</a:t>
            </a: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viewer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logviewer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Eklenti güncelleme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latin typeface="Consolas" panose="020B0609020204030204" pitchFamily="49" charset="0"/>
              </a:rPr>
              <a:t>gpm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update</a:t>
            </a:r>
            <a:endParaRPr lang="tr-TR" sz="2000" dirty="0"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güncelleme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selfupgrade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Göç İşlemleri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chrisullyott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csv-to-grav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-R 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/www/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/sablon.omu.edu.tr/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${dizin}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fwrite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myfile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"title_field,date_field,html_field,author_field,dizin,icerikdizin,sablon\n"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foreach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json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haber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txt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annoTitle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',"'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annoDate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'",'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preg_replace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'/\s+/'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 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AnnoContent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)))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       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</a:t>
            </a:r>
            <a:r>
              <a:rPr lang="tr-TR" sz="16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root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fakulte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"2.omu.edu.tr/,haberler/"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sprintf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'%02d.'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++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$i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).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annoSeolink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",announcement.tr\n"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fwrite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myfile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txt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Göç İşlemleri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covert.php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conversion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setColumnMap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array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title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title_field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date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date_field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'html'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html_field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author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author_field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'dizin‘    </a:t>
            </a:r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'dizin'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icerikdizin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icerikdizin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sablon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‘   </a:t>
            </a:r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sablon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));</a:t>
            </a:r>
          </a:p>
          <a:p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count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conversion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build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23899" y="4958366"/>
            <a:ext cx="1110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hlinkClick r:id="rId4"/>
              </a:rPr>
              <a:t>https://</a:t>
            </a:r>
            <a:r>
              <a:rPr lang="tr-T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hlinkClick r:id="rId4"/>
              </a:rPr>
              <a:t>github.com/smcn/grav/</a:t>
            </a:r>
            <a:endParaRPr lang="tr-TR" sz="2400" b="1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944880" y="5420031"/>
            <a:ext cx="1088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Öğr</a:t>
            </a:r>
            <a:r>
              <a:rPr lang="tr-T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Gör. İsmail CAN  -  can@omu.edu.tr</a:t>
            </a:r>
            <a:endParaRPr lang="tr-TR" sz="2400" b="1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44880" y="2997229"/>
            <a:ext cx="1077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Dinlediğiniz için teşekkürler? </a:t>
            </a:r>
            <a:endParaRPr lang="tr-TR" sz="2400" b="1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46230" y="1587010"/>
            <a:ext cx="1171093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800" dirty="0" smtClean="0">
                <a:latin typeface="Consolas" panose="020B0609020204030204" pitchFamily="49" charset="0"/>
              </a:rPr>
              <a:t>Teknolojiler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 smtClean="0">
                <a:latin typeface="Consolas" panose="020B0609020204030204" pitchFamily="49" charset="0"/>
              </a:rPr>
              <a:t>Twig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Templating</a:t>
            </a:r>
            <a:r>
              <a:rPr lang="tr-TR" sz="2400" dirty="0">
                <a:latin typeface="Consolas" panose="020B0609020204030204" pitchFamily="49" charset="0"/>
              </a:rPr>
              <a:t>: Symphony’ </a:t>
            </a:r>
            <a:r>
              <a:rPr lang="tr-TR" sz="2400" dirty="0" err="1">
                <a:latin typeface="Consolas" panose="020B0609020204030204" pitchFamily="49" charset="0"/>
              </a:rPr>
              <a:t>ninde</a:t>
            </a:r>
            <a:r>
              <a:rPr lang="tr-TR" sz="2400" dirty="0">
                <a:latin typeface="Consolas" panose="020B0609020204030204" pitchFamily="49" charset="0"/>
              </a:rPr>
              <a:t> kullandığı tema motoru.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: Metinden HTML’ ye dönüştürme aracı.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>
                <a:latin typeface="Consolas" panose="020B0609020204030204" pitchFamily="49" charset="0"/>
              </a:rPr>
              <a:t>YAML: Konfigürasyon düzenlemeleri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Parsedown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 ve </a:t>
            </a: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Extra</a:t>
            </a:r>
            <a:r>
              <a:rPr lang="tr-TR" sz="2400" dirty="0">
                <a:latin typeface="Consolas" panose="020B0609020204030204" pitchFamily="49" charset="0"/>
              </a:rPr>
              <a:t> özellikler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Doctrine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Cache</a:t>
            </a:r>
            <a:r>
              <a:rPr lang="tr-TR" sz="2400" dirty="0">
                <a:latin typeface="Consolas" panose="020B0609020204030204" pitchFamily="49" charset="0"/>
              </a:rPr>
              <a:t>: Performans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Pimple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Dependency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Injection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Container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Genişletilebilirlik</a:t>
            </a:r>
            <a:r>
              <a:rPr lang="tr-TR" sz="2400" dirty="0">
                <a:latin typeface="Consolas" panose="020B0609020204030204" pitchFamily="49" charset="0"/>
              </a:rPr>
              <a:t> ve bakım kolaylığı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Symfony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Event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Dispatcher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Plugin</a:t>
            </a:r>
            <a:r>
              <a:rPr lang="tr-TR" sz="2400" dirty="0">
                <a:latin typeface="Consolas" panose="020B0609020204030204" pitchFamily="49" charset="0"/>
              </a:rPr>
              <a:t> etkileşimleri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Symfony</a:t>
            </a:r>
            <a:r>
              <a:rPr lang="tr-TR" sz="2400" dirty="0">
                <a:latin typeface="Consolas" panose="020B0609020204030204" pitchFamily="49" charset="0"/>
              </a:rPr>
              <a:t> Console: CLI </a:t>
            </a:r>
            <a:r>
              <a:rPr lang="tr-TR" sz="2400" dirty="0" err="1">
                <a:latin typeface="Consolas" panose="020B0609020204030204" pitchFamily="49" charset="0"/>
              </a:rPr>
              <a:t>arayüzü</a:t>
            </a:r>
            <a:r>
              <a:rPr lang="tr-TR" sz="2400" dirty="0">
                <a:latin typeface="Consolas" panose="020B0609020204030204" pitchFamily="49" charset="0"/>
              </a:rPr>
              <a:t> için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Gregwar</a:t>
            </a:r>
            <a:r>
              <a:rPr lang="tr-TR" sz="2400" dirty="0">
                <a:latin typeface="Consolas" panose="020B0609020204030204" pitchFamily="49" charset="0"/>
              </a:rPr>
              <a:t> Image Library: Görsel düzenleme kütüphanesi.</a:t>
            </a:r>
          </a:p>
        </p:txBody>
      </p:sp>
    </p:spTree>
    <p:extLst>
      <p:ext uri="{BB962C8B-B14F-4D97-AF65-F5344CB8AC3E}">
        <p14:creationId xmlns:p14="http://schemas.microsoft.com/office/powerpoint/2010/main" val="18505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52100" y="1506328"/>
            <a:ext cx="110526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Avantajları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Diğer </a:t>
            </a:r>
            <a:r>
              <a:rPr lang="tr-TR" sz="2200" dirty="0">
                <a:latin typeface="Consolas" panose="020B0609020204030204" pitchFamily="49" charset="0"/>
              </a:rPr>
              <a:t>içerik yönetim sistemleri gibi, içerik yönetimini yazılımcının mantığı ile </a:t>
            </a:r>
            <a:r>
              <a:rPr lang="tr-TR" sz="2200" dirty="0" smtClean="0">
                <a:latin typeface="Consolas" panose="020B0609020204030204" pitchFamily="49" charset="0"/>
              </a:rPr>
              <a:t>yapmaz, Mevcut </a:t>
            </a:r>
            <a:r>
              <a:rPr lang="tr-TR" sz="2200" dirty="0">
                <a:latin typeface="Consolas" panose="020B0609020204030204" pitchFamily="49" charset="0"/>
              </a:rPr>
              <a:t>en iyi yazılımları, uygun şekilde konuşturur</a:t>
            </a:r>
            <a:r>
              <a:rPr lang="tr-TR" sz="22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200" dirty="0" smtClean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>
                <a:latin typeface="Consolas" panose="020B0609020204030204" pitchFamily="49" charset="0"/>
              </a:rPr>
              <a:t>Sayfaların, karmaşık veri tabanı </a:t>
            </a:r>
            <a:r>
              <a:rPr lang="tr-TR" sz="2200" dirty="0" smtClean="0">
                <a:latin typeface="Consolas" panose="020B0609020204030204" pitchFamily="49" charset="0"/>
              </a:rPr>
              <a:t>tablo ilişkileri </a:t>
            </a:r>
            <a:r>
              <a:rPr lang="tr-TR" sz="2200" dirty="0">
                <a:latin typeface="Consolas" panose="020B0609020204030204" pitchFamily="49" charset="0"/>
              </a:rPr>
              <a:t>yerine hiyerarşik bir ağaç yapısında olması, daha anlaşılır hale getirir.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sz="22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Eklentiler, </a:t>
            </a:r>
            <a:r>
              <a:rPr lang="tr-TR" sz="2200" dirty="0" err="1" smtClean="0">
                <a:latin typeface="Consolas" panose="020B0609020204030204" pitchFamily="49" charset="0"/>
              </a:rPr>
              <a:t>veritabanın</a:t>
            </a:r>
            <a:r>
              <a:rPr lang="tr-TR" sz="2200" dirty="0" smtClean="0">
                <a:latin typeface="Consolas" panose="020B0609020204030204" pitchFamily="49" charset="0"/>
              </a:rPr>
              <a:t> da </a:t>
            </a:r>
            <a:r>
              <a:rPr lang="tr-TR" sz="2200" dirty="0">
                <a:latin typeface="Consolas" panose="020B0609020204030204" pitchFamily="49" charset="0"/>
              </a:rPr>
              <a:t>ekstra anlaşılmaz tablolar açmaz, Controller yoksa sadece </a:t>
            </a:r>
            <a:r>
              <a:rPr lang="tr-TR" sz="2200" dirty="0" err="1">
                <a:latin typeface="Consolas" panose="020B0609020204030204" pitchFamily="49" charset="0"/>
              </a:rPr>
              <a:t>template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smtClean="0">
                <a:latin typeface="Consolas" panose="020B0609020204030204" pitchFamily="49" charset="0"/>
              </a:rPr>
              <a:t>klasörüne </a:t>
            </a:r>
            <a:r>
              <a:rPr lang="tr-TR" sz="2200" dirty="0" err="1">
                <a:latin typeface="Consolas" panose="020B0609020204030204" pitchFamily="49" charset="0"/>
              </a:rPr>
              <a:t>twig</a:t>
            </a:r>
            <a:r>
              <a:rPr lang="tr-TR" sz="2200" dirty="0">
                <a:latin typeface="Consolas" panose="020B0609020204030204" pitchFamily="49" charset="0"/>
              </a:rPr>
              <a:t> uzantılı dosya </a:t>
            </a:r>
            <a:r>
              <a:rPr lang="tr-TR" sz="2200" dirty="0" smtClean="0">
                <a:latin typeface="Consolas" panose="020B0609020204030204" pitchFamily="49" charset="0"/>
              </a:rPr>
              <a:t>eklenir.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sz="2200" dirty="0" smtClean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Basit ve hızlıdır</a:t>
            </a:r>
            <a:r>
              <a:rPr lang="tr-TR" sz="2200" dirty="0" smtClean="0">
                <a:latin typeface="Consolas" panose="020B0609020204030204" pitchFamily="49" charset="0"/>
              </a:rPr>
              <a:t>.</a:t>
            </a:r>
            <a:endParaRPr lang="tr-TR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63984" y="1587010"/>
            <a:ext cx="115498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latin typeface="Consolas" panose="020B0609020204030204" pitchFamily="49" charset="0"/>
              </a:rPr>
              <a:t>Grav</a:t>
            </a:r>
            <a:r>
              <a:rPr lang="tr-TR" sz="2400" dirty="0">
                <a:latin typeface="Consolas" panose="020B0609020204030204" pitchFamily="49" charset="0"/>
              </a:rPr>
              <a:t> kasıtlı olarak az sayıda gereksinimle tasarlanmıştır</a:t>
            </a:r>
            <a:r>
              <a:rPr lang="tr-T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tr-TR" sz="2400" dirty="0" smtClean="0">
                <a:latin typeface="Consolas" panose="020B0609020204030204" pitchFamily="49" charset="0"/>
              </a:rPr>
              <a:t> </a:t>
            </a:r>
            <a:endParaRPr lang="tr-TR" sz="24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400" dirty="0">
                <a:latin typeface="Consolas" panose="020B0609020204030204" pitchFamily="49" charset="0"/>
              </a:rPr>
              <a:t>Web </a:t>
            </a:r>
            <a:r>
              <a:rPr lang="tr-TR" sz="2400" dirty="0" smtClean="0">
                <a:latin typeface="Consolas" panose="020B0609020204030204" pitchFamily="49" charset="0"/>
              </a:rPr>
              <a:t>Sunucusu, </a:t>
            </a:r>
            <a:r>
              <a:rPr lang="tr-TR" sz="2400" dirty="0" err="1" smtClean="0">
                <a:latin typeface="Consolas" panose="020B0609020204030204" pitchFamily="49" charset="0"/>
              </a:rPr>
              <a:t>Apache</a:t>
            </a:r>
            <a:r>
              <a:rPr lang="tr-TR" sz="2400" dirty="0">
                <a:latin typeface="Consolas" panose="020B0609020204030204" pitchFamily="49" charset="0"/>
              </a:rPr>
              <a:t>, </a:t>
            </a:r>
            <a:r>
              <a:rPr lang="tr-TR" sz="2400" dirty="0" err="1">
                <a:latin typeface="Consolas" panose="020B0609020204030204" pitchFamily="49" charset="0"/>
              </a:rPr>
              <a:t>Nginx</a:t>
            </a:r>
            <a:r>
              <a:rPr lang="tr-TR" sz="2400" dirty="0">
                <a:latin typeface="Consolas" panose="020B0609020204030204" pitchFamily="49" charset="0"/>
              </a:rPr>
              <a:t>, </a:t>
            </a:r>
            <a:r>
              <a:rPr lang="tr-TR" sz="2400" dirty="0" err="1">
                <a:latin typeface="Consolas" panose="020B0609020204030204" pitchFamily="49" charset="0"/>
              </a:rPr>
              <a:t>LiteSpeed</a:t>
            </a:r>
            <a:r>
              <a:rPr lang="tr-TR" sz="2400" dirty="0">
                <a:latin typeface="Consolas" panose="020B0609020204030204" pitchFamily="49" charset="0"/>
              </a:rPr>
              <a:t>, </a:t>
            </a:r>
            <a:r>
              <a:rPr lang="tr-TR" sz="2400" dirty="0" err="1">
                <a:latin typeface="Consolas" panose="020B0609020204030204" pitchFamily="49" charset="0"/>
              </a:rPr>
              <a:t>Lightly</a:t>
            </a:r>
            <a:r>
              <a:rPr lang="tr-TR" sz="2400" dirty="0">
                <a:latin typeface="Consolas" panose="020B0609020204030204" pitchFamily="49" charset="0"/>
              </a:rPr>
              <a:t>, IIS, vb</a:t>
            </a:r>
            <a:r>
              <a:rPr lang="tr-TR" sz="2400" dirty="0" smtClean="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4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Betik Dili, PHP </a:t>
            </a:r>
            <a:r>
              <a:rPr lang="tr-TR" sz="2400" dirty="0">
                <a:latin typeface="Consolas" panose="020B0609020204030204" pitchFamily="49" charset="0"/>
              </a:rPr>
              <a:t>7.1.3 veya </a:t>
            </a:r>
            <a:r>
              <a:rPr lang="tr-TR" sz="2400" dirty="0" smtClean="0">
                <a:latin typeface="Consolas" panose="020B0609020204030204" pitchFamily="49" charset="0"/>
              </a:rPr>
              <a:t>üstü</a:t>
            </a:r>
          </a:p>
          <a:p>
            <a:endParaRPr lang="tr-TR" sz="24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Veri Tabanı, </a:t>
            </a:r>
            <a:r>
              <a:rPr lang="tr-TR" sz="2400" dirty="0">
                <a:latin typeface="Consolas" panose="020B0609020204030204" pitchFamily="49" charset="0"/>
              </a:rPr>
              <a:t>Gerekli bir </a:t>
            </a:r>
            <a:r>
              <a:rPr lang="tr-TR" sz="2400" dirty="0" err="1">
                <a:latin typeface="Consolas" panose="020B0609020204030204" pitchFamily="49" charset="0"/>
              </a:rPr>
              <a:t>veritabanı</a:t>
            </a:r>
            <a:r>
              <a:rPr lang="tr-TR" sz="2400" dirty="0">
                <a:latin typeface="Consolas" panose="020B0609020204030204" pitchFamily="49" charset="0"/>
              </a:rPr>
              <a:t> yok </a:t>
            </a:r>
            <a:endParaRPr lang="tr-TR" sz="2400" dirty="0" smtClean="0">
              <a:latin typeface="Consolas" panose="020B0609020204030204" pitchFamily="49" charset="0"/>
            </a:endParaRPr>
          </a:p>
          <a:p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err="1" smtClean="0">
                <a:latin typeface="Consolas" panose="020B0609020204030204" pitchFamily="49" charset="0"/>
              </a:rPr>
              <a:t>Grav</a:t>
            </a:r>
            <a:r>
              <a:rPr lang="tr-TR" sz="2400" dirty="0">
                <a:latin typeface="Consolas" panose="020B0609020204030204" pitchFamily="49" charset="0"/>
              </a:rPr>
              <a:t>, içeriğiniz için düz metin </a:t>
            </a:r>
            <a:r>
              <a:rPr lang="tr-TR" sz="2400" dirty="0" smtClean="0">
                <a:latin typeface="Consolas" panose="020B0609020204030204" pitchFamily="49" charset="0"/>
              </a:rPr>
              <a:t>dosyalarını kullanır…</a:t>
            </a:r>
            <a:endParaRPr lang="tr-T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5" y="1480478"/>
            <a:ext cx="553487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Kurulum</a:t>
            </a:r>
            <a:endParaRPr lang="tr-TR" sz="2000" dirty="0">
              <a:latin typeface="Consolas" panose="020B0609020204030204" pitchFamily="49" charset="0"/>
            </a:endParaRPr>
          </a:p>
          <a:p>
            <a:pPr lvl="1"/>
            <a:r>
              <a:rPr lang="tr-TR" sz="2000" dirty="0" err="1" smtClean="0">
                <a:latin typeface="Consolas" panose="020B0609020204030204" pitchFamily="49" charset="0"/>
                <a:hlinkClick r:id="rId4"/>
              </a:rPr>
              <a:t>Grav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veya </a:t>
            </a:r>
            <a:r>
              <a:rPr lang="tr-TR" sz="2000" dirty="0" err="1" smtClean="0">
                <a:latin typeface="Consolas" panose="020B0609020204030204" pitchFamily="49" charset="0"/>
                <a:hlinkClick r:id="rId4"/>
              </a:rPr>
              <a:t>Grav+Admin</a:t>
            </a:r>
            <a:r>
              <a:rPr lang="tr-TR" sz="2000" dirty="0" smtClean="0">
                <a:latin typeface="Consolas" panose="020B0609020204030204" pitchFamily="49" charset="0"/>
              </a:rPr>
              <a:t> paketini </a:t>
            </a:r>
            <a:r>
              <a:rPr lang="tr-TR" sz="2000" dirty="0">
                <a:latin typeface="Consolas" panose="020B0609020204030204" pitchFamily="49" charset="0"/>
              </a:rPr>
              <a:t>indirin. 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ZIP dosyasını web sunucunuzun </a:t>
            </a:r>
            <a:r>
              <a:rPr lang="tr-TR" sz="2000" dirty="0" err="1" smtClean="0">
                <a:latin typeface="Consolas" panose="020B0609020204030204" pitchFamily="49" charset="0"/>
              </a:rPr>
              <a:t>webroot</a:t>
            </a:r>
            <a:r>
              <a:rPr lang="tr-TR" sz="2000" dirty="0" smtClean="0">
                <a:latin typeface="Consolas" panose="020B0609020204030204" pitchFamily="49" charset="0"/>
              </a:rPr>
              <a:t>’ una </a:t>
            </a:r>
            <a:r>
              <a:rPr lang="tr-TR" sz="2000" dirty="0">
                <a:latin typeface="Consolas" panose="020B0609020204030204" pitchFamily="49" charset="0"/>
              </a:rPr>
              <a:t>çıkarın</a:t>
            </a:r>
            <a:r>
              <a:rPr lang="tr-TR" sz="2000" dirty="0" smtClean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tr-TR" sz="2000" dirty="0" err="1" smtClean="0">
                <a:latin typeface="Consolas" panose="020B0609020204030204" pitchFamily="49" charset="0"/>
              </a:rPr>
              <a:t>örn</a:t>
            </a:r>
            <a:r>
              <a:rPr lang="tr-TR" sz="2000" dirty="0">
                <a:latin typeface="Consolas" panose="020B0609020204030204" pitchFamily="49" charset="0"/>
              </a:rPr>
              <a:t>.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endParaRPr lang="tr-TR" sz="2000" dirty="0" smtClean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Tavsiye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indirip, çalıştığını göstermek      için yukarıda anlatılan şekilde de kurulabildiğinden bahseder, fakat bu şekilde kurulumda bağımlı olduğu paketleri kurmak daha zahmetli olacaktır. PHP uygulamalarında </a:t>
            </a:r>
            <a:r>
              <a:rPr lang="tr-TR" sz="2000" dirty="0" err="1">
                <a:latin typeface="Consolas" panose="020B0609020204030204" pitchFamily="49" charset="0"/>
              </a:rPr>
              <a:t>composer</a:t>
            </a:r>
            <a:r>
              <a:rPr lang="tr-TR" sz="2000" dirty="0">
                <a:latin typeface="Consolas" panose="020B0609020204030204" pitchFamily="49" charset="0"/>
              </a:rPr>
              <a:t> tercih edilmesi uygun olacaktır.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380190" y="2051036"/>
            <a:ext cx="367489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user</a:t>
            </a:r>
            <a:r>
              <a:rPr lang="tr-TR" dirty="0"/>
              <a:t> www;</a:t>
            </a:r>
          </a:p>
          <a:p>
            <a:r>
              <a:rPr lang="tr-TR" dirty="0" smtClean="0"/>
              <a:t>http </a:t>
            </a:r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smtClean="0"/>
              <a:t>…</a:t>
            </a:r>
            <a:endParaRPr lang="tr-TR" dirty="0"/>
          </a:p>
          <a:p>
            <a:r>
              <a:rPr lang="tr-TR" dirty="0"/>
              <a:t>    server 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/>
              <a:t>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local</a:t>
            </a:r>
            <a:r>
              <a:rPr lang="tr-TR" dirty="0"/>
              <a:t>/www/</a:t>
            </a:r>
            <a:r>
              <a:rPr lang="tr-TR" dirty="0" err="1"/>
              <a:t>grav</a:t>
            </a:r>
            <a:r>
              <a:rPr lang="tr-TR" dirty="0" smtClean="0"/>
              <a:t>;</a:t>
            </a:r>
          </a:p>
          <a:p>
            <a:r>
              <a:rPr lang="tr-TR" dirty="0"/>
              <a:t>	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380190" y="1612183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local</a:t>
            </a:r>
            <a:r>
              <a:rPr lang="tr-TR" dirty="0"/>
              <a:t>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nginx</a:t>
            </a:r>
            <a:r>
              <a:rPr lang="tr-TR" dirty="0"/>
              <a:t>/</a:t>
            </a:r>
            <a:r>
              <a:rPr lang="tr-TR" dirty="0" err="1"/>
              <a:t>nginx.conf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027938" y="3874884"/>
            <a:ext cx="60292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tr-TR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clone -b master https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github.com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getgrav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grav.git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-dev -o</a:t>
            </a: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#bin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</a:t>
            </a:r>
            <a:endParaRPr lang="tr-TR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Çoklu </a:t>
            </a:r>
            <a:r>
              <a:rPr lang="tr-TR" sz="2000" dirty="0">
                <a:latin typeface="Consolas" panose="020B0609020204030204" pitchFamily="49" charset="0"/>
              </a:rPr>
              <a:t>S</a:t>
            </a:r>
            <a:r>
              <a:rPr lang="tr-TR" sz="2000" dirty="0" smtClean="0">
                <a:latin typeface="Consolas" panose="020B0609020204030204" pitchFamily="49" charset="0"/>
              </a:rPr>
              <a:t>ite </a:t>
            </a:r>
            <a:r>
              <a:rPr lang="tr-TR" sz="2000" dirty="0">
                <a:latin typeface="Consolas" panose="020B0609020204030204" pitchFamily="49" charset="0"/>
              </a:rPr>
              <a:t>İ</a:t>
            </a:r>
            <a:r>
              <a:rPr lang="tr-TR" sz="2000" dirty="0" smtClean="0">
                <a:latin typeface="Consolas" panose="020B0609020204030204" pitchFamily="49" charset="0"/>
              </a:rPr>
              <a:t>çin Klasörler Yapısı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 	Kullanıcı hesap dosyaları(.</a:t>
            </a:r>
            <a:r>
              <a:rPr lang="tr-TR" sz="2000" dirty="0" err="1" smtClean="0">
                <a:latin typeface="Consolas" panose="020B0609020204030204" pitchFamily="49" charset="0"/>
              </a:rPr>
              <a:t>yaml</a:t>
            </a:r>
            <a:r>
              <a:rPr lang="tr-TR" sz="2000" dirty="0" smtClean="0">
                <a:latin typeface="Consolas" panose="020B0609020204030204" pitchFamily="49" charset="0"/>
              </a:rPr>
              <a:t>)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config</a:t>
            </a:r>
            <a:r>
              <a:rPr lang="tr-TR" sz="2000" dirty="0" smtClean="0">
                <a:latin typeface="Consolas" panose="020B0609020204030204" pitchFamily="49" charset="0"/>
              </a:rPr>
              <a:t> 	Site için konfigürasyon dosyaları(.</a:t>
            </a:r>
            <a:r>
              <a:rPr lang="tr-TR" sz="2000" dirty="0" err="1" smtClean="0">
                <a:latin typeface="Consolas" panose="020B0609020204030204" pitchFamily="49" charset="0"/>
              </a:rPr>
              <a:t>yaml</a:t>
            </a:r>
            <a:r>
              <a:rPr lang="tr-T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plugins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plugins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klasörüne link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pages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Site için </a:t>
            </a:r>
            <a:r>
              <a:rPr lang="tr-TR" sz="2000" dirty="0" smtClean="0">
                <a:latin typeface="Consolas" panose="020B0609020204030204" pitchFamily="49" charset="0"/>
              </a:rPr>
              <a:t>web sayfası </a:t>
            </a:r>
            <a:r>
              <a:rPr lang="tr-TR" sz="2000" dirty="0">
                <a:latin typeface="Consolas" panose="020B0609020204030204" pitchFamily="49" charset="0"/>
              </a:rPr>
              <a:t>dosyaları</a:t>
            </a:r>
            <a:r>
              <a:rPr lang="tr-TR" sz="2000" dirty="0" smtClean="0">
                <a:latin typeface="Consolas" panose="020B0609020204030204" pitchFamily="49" charset="0"/>
              </a:rPr>
              <a:t>(.md), 						resim</a:t>
            </a:r>
            <a:r>
              <a:rPr lang="tr-TR" sz="2000" dirty="0">
                <a:latin typeface="Consolas" panose="020B0609020204030204" pitchFamily="49" charset="0"/>
              </a:rPr>
              <a:t>, video vb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plugins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			Eklentiler</a:t>
            </a:r>
            <a:r>
              <a:rPr lang="tr-TR" sz="2000" dirty="0">
                <a:latin typeface="Consolas" panose="020B0609020204030204" pitchFamily="49" charset="0"/>
              </a:rPr>
              <a:t>.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themes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				Temalar.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Tüm sitelerde hesaplar 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sites</a:t>
            </a:r>
            <a:r>
              <a:rPr lang="tr-TR" sz="2000" dirty="0">
                <a:latin typeface="Consolas" panose="020B0609020204030204" pitchFamily="49" charset="0"/>
              </a:rPr>
              <a:t>/site-adi/</a:t>
            </a:r>
            <a:r>
              <a:rPr lang="tr-TR" sz="2000" dirty="0" err="1">
                <a:latin typeface="Consolas" panose="020B0609020204030204" pitchFamily="49" charset="0"/>
              </a:rPr>
              <a:t>accounts</a:t>
            </a:r>
            <a:r>
              <a:rPr lang="tr-TR" sz="2000" dirty="0">
                <a:latin typeface="Consolas" panose="020B0609020204030204" pitchFamily="49" charset="0"/>
              </a:rPr>
              <a:t> dizininde saklanmakta, tüm sitelerde kullanılacak hesaplar link olarak eklenir ise, tek bir yerden değiştirildiğinde tüm siteler için değişecektir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admin.yaml</a:t>
            </a:r>
            <a:r>
              <a:rPr lang="tr-TR" sz="2000" dirty="0" smtClean="0">
                <a:latin typeface="Consolas" panose="020B0609020204030204" pitchFamily="49" charset="0"/>
              </a:rPr>
              <a:t> 	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admin.yaml</a:t>
            </a:r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ceviri.yaml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ceviri.yaml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Bükülü Ok 5"/>
          <p:cNvSpPr/>
          <p:nvPr/>
        </p:nvSpPr>
        <p:spPr>
          <a:xfrm>
            <a:off x="4882719" y="2876365"/>
            <a:ext cx="177553" cy="159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Bükülü Ok 7"/>
          <p:cNvSpPr/>
          <p:nvPr/>
        </p:nvSpPr>
        <p:spPr>
          <a:xfrm>
            <a:off x="6713812" y="5905897"/>
            <a:ext cx="177553" cy="159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Bükülü Ok 8"/>
          <p:cNvSpPr/>
          <p:nvPr/>
        </p:nvSpPr>
        <p:spPr>
          <a:xfrm>
            <a:off x="6713812" y="6215673"/>
            <a:ext cx="177553" cy="159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Web sitesi için içerik sayfaları ağaç yapısı 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└── /</a:t>
            </a:r>
            <a:r>
              <a:rPr lang="tr-TR" sz="2000" dirty="0" err="1">
                <a:latin typeface="Consolas" panose="020B0609020204030204" pitchFamily="49" charset="0"/>
              </a:rPr>
              <a:t>sites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└── /site-adi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└── /</a:t>
            </a:r>
            <a:r>
              <a:rPr lang="tr-TR" sz="2000" dirty="0" err="1">
                <a:latin typeface="Consolas" panose="020B0609020204030204" pitchFamily="49" charset="0"/>
              </a:rPr>
              <a:t>pages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			├── /01.home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/02.akademik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/akademik-birimler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/akademik-personel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└── /akademik-takvim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/03.etkinlikler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/etkinlik1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</a:t>
            </a:r>
            <a:r>
              <a:rPr lang="tr-TR" sz="2000" dirty="0" smtClean="0">
                <a:latin typeface="Consolas" panose="020B0609020204030204" pitchFamily="49" charset="0"/>
              </a:rPr>
              <a:t>└── /</a:t>
            </a:r>
            <a:r>
              <a:rPr lang="tr-TR" sz="2000" dirty="0">
                <a:latin typeface="Consolas" panose="020B0609020204030204" pitchFamily="49" charset="0"/>
              </a:rPr>
              <a:t>etkinlik2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</a:t>
            </a:r>
            <a:r>
              <a:rPr lang="tr-TR" sz="2000" dirty="0" smtClean="0">
                <a:latin typeface="Consolas" panose="020B0609020204030204" pitchFamily="49" charset="0"/>
              </a:rPr>
              <a:t>04.hakkimizda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			└── /resim-galerisi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Web Sayfa </a:t>
            </a:r>
            <a:r>
              <a:rPr lang="tr-TR" sz="2000" dirty="0">
                <a:latin typeface="Consolas" panose="020B0609020204030204" pitchFamily="49" charset="0"/>
              </a:rPr>
              <a:t>Dosyası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Dosya </a:t>
            </a:r>
            <a:r>
              <a:rPr lang="tr-TR" sz="2000" dirty="0">
                <a:latin typeface="Consolas" panose="020B0609020204030204" pitchFamily="49" charset="0"/>
              </a:rPr>
              <a:t>adı,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biçimli bir dosya olduğunu belirtmek için .md ile bitmelidir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D</a:t>
            </a:r>
            <a:r>
              <a:rPr lang="tr-TR" sz="2000" dirty="0" smtClean="0">
                <a:latin typeface="Consolas" panose="020B0609020204030204" pitchFamily="49" charset="0"/>
              </a:rPr>
              <a:t>osyanın adı, kullanılacak </a:t>
            </a:r>
            <a:r>
              <a:rPr lang="tr-TR" sz="2000" dirty="0">
                <a:latin typeface="Consolas" panose="020B0609020204030204" pitchFamily="49" charset="0"/>
              </a:rPr>
              <a:t>temanın şablon dosyasının adını gösterir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latin typeface="Consolas" panose="020B0609020204030204" pitchFamily="49" charset="0"/>
              </a:rPr>
              <a:t>Örn</a:t>
            </a:r>
            <a:r>
              <a:rPr lang="tr-TR" sz="2000" dirty="0" smtClean="0">
                <a:latin typeface="Consolas" panose="020B0609020204030204" pitchFamily="49" charset="0"/>
              </a:rPr>
              <a:t>. 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themes</a:t>
            </a:r>
            <a:r>
              <a:rPr lang="tr-TR" sz="2000" dirty="0" smtClean="0">
                <a:latin typeface="Consolas" panose="020B0609020204030204" pitchFamily="49" charset="0"/>
              </a:rPr>
              <a:t>/tema-adi/</a:t>
            </a:r>
            <a:r>
              <a:rPr lang="tr-TR" sz="2000" dirty="0" err="1" smtClean="0">
                <a:latin typeface="Consolas" panose="020B0609020204030204" pitchFamily="49" charset="0"/>
              </a:rPr>
              <a:t>templates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default.html</a:t>
            </a:r>
            <a:r>
              <a:rPr lang="tr-TR" sz="2000" dirty="0" err="1">
                <a:latin typeface="Consolas" panose="020B0609020204030204" pitchFamily="49" charset="0"/>
              </a:rPr>
              <a:t>.twig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Ana şablon dosyası için standart ad </a:t>
            </a:r>
            <a:r>
              <a:rPr lang="tr-TR" sz="2000" dirty="0" smtClean="0">
                <a:latin typeface="Consolas" panose="020B0609020204030204" pitchFamily="49" charset="0"/>
              </a:rPr>
              <a:t>‘</a:t>
            </a:r>
            <a:r>
              <a:rPr lang="tr-TR" sz="2000" dirty="0" err="1" smtClean="0">
                <a:latin typeface="Consolas" panose="020B0609020204030204" pitchFamily="49" charset="0"/>
              </a:rPr>
              <a:t>default</a:t>
            </a:r>
            <a:r>
              <a:rPr lang="tr-TR" sz="2000" dirty="0" smtClean="0">
                <a:latin typeface="Consolas" panose="020B0609020204030204" pitchFamily="49" charset="0"/>
              </a:rPr>
              <a:t>’ tur, </a:t>
            </a:r>
            <a:r>
              <a:rPr lang="tr-TR" sz="2000" dirty="0">
                <a:latin typeface="Consolas" panose="020B0609020204030204" pitchFamily="49" charset="0"/>
              </a:rPr>
              <a:t>dolayısıyla dosya </a:t>
            </a:r>
            <a:r>
              <a:rPr lang="tr-TR" sz="2000" dirty="0" smtClean="0">
                <a:latin typeface="Consolas" panose="020B0609020204030204" pitchFamily="49" charset="0"/>
              </a:rPr>
              <a:t>/user/pages/site-adi/pages/01.home/default.md 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olarak </a:t>
            </a:r>
            <a:r>
              <a:rPr lang="tr-TR" sz="2000" dirty="0">
                <a:latin typeface="Consolas" panose="020B0609020204030204" pitchFamily="49" charset="0"/>
              </a:rPr>
              <a:t>adlandırılır. 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1472</Words>
  <Application>Microsoft Office PowerPoint</Application>
  <PresentationFormat>Geniş ekran</PresentationFormat>
  <Paragraphs>371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Açık Kaynak Antispam Teknolojileri</dc:title>
  <dc:creator>can</dc:creator>
  <cp:lastModifiedBy>can</cp:lastModifiedBy>
  <cp:revision>137</cp:revision>
  <dcterms:created xsi:type="dcterms:W3CDTF">2018-04-02T07:59:27Z</dcterms:created>
  <dcterms:modified xsi:type="dcterms:W3CDTF">2019-04-26T01:55:00Z</dcterms:modified>
</cp:coreProperties>
</file>