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88" r:id="rId6"/>
    <p:sldId id="289" r:id="rId7"/>
    <p:sldId id="290" r:id="rId8"/>
    <p:sldId id="291" r:id="rId9"/>
    <p:sldId id="292" r:id="rId10"/>
    <p:sldId id="293" r:id="rId11"/>
    <p:sldId id="30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4" r:id="rId22"/>
    <p:sldId id="306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3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20.04.2019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044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20.04.2019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064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20.04.2019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730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20.04.2019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179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20.04.2019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288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20.04.2019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842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20.04.2019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136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20.04.2019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460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20.04.2019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380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20.04.2019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205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20.04.2019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86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4B3F7-870B-4BF0-9286-18BFBE390500}" type="datetimeFigureOut">
              <a:rPr lang="tr-TR" smtClean="0"/>
              <a:t>20.04.2019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718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etgrav.org/download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179881" y="5396459"/>
            <a:ext cx="11842230" cy="1124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GRAV, </a:t>
            </a:r>
            <a:r>
              <a:rPr lang="tr-TR" sz="36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nodb</a:t>
            </a:r>
            <a:r>
              <a:rPr lang="tr-TR" sz="3600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İYS, </a:t>
            </a:r>
            <a:r>
              <a:rPr lang="tr-TR" sz="36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Twig</a:t>
            </a:r>
            <a:r>
              <a:rPr lang="tr-TR" sz="3600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tr-TR" sz="36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</a:t>
            </a:r>
            <a:r>
              <a:rPr lang="tr-TR" sz="3600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ema Oluşturma </a:t>
            </a:r>
            <a:r>
              <a:rPr lang="tr-TR" sz="36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ve </a:t>
            </a:r>
            <a:r>
              <a:rPr lang="tr-TR" sz="3600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Göç Süreci</a:t>
            </a:r>
          </a:p>
          <a:p>
            <a:r>
              <a:rPr lang="tr-TR" sz="3600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		</a:t>
            </a:r>
            <a:r>
              <a:rPr lang="tr-TR" sz="21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Öğr</a:t>
            </a:r>
            <a:r>
              <a:rPr lang="tr-TR" sz="2100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 Gör İsmail CAN, </a:t>
            </a:r>
            <a:r>
              <a:rPr lang="tr-TR" sz="21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Ondokuz</a:t>
            </a:r>
            <a:r>
              <a:rPr lang="tr-TR" sz="2100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Mayıs Üniversitesi</a:t>
            </a:r>
            <a:endParaRPr lang="tr-TR" sz="2100" dirty="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82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45316" y="1533744"/>
            <a:ext cx="108662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latin typeface="Consolas" panose="020B0609020204030204" pitchFamily="49" charset="0"/>
              </a:rPr>
              <a:t>Örnek bir sayfa </a:t>
            </a:r>
            <a:r>
              <a:rPr lang="tr-TR" sz="2000" dirty="0" smtClean="0">
                <a:latin typeface="Consolas" panose="020B0609020204030204" pitchFamily="49" charset="0"/>
              </a:rPr>
              <a:t>dosyası(default.md</a:t>
            </a:r>
            <a:r>
              <a:rPr lang="tr-TR" sz="2000" dirty="0">
                <a:latin typeface="Consolas" panose="020B0609020204030204" pitchFamily="49" charset="0"/>
              </a:rPr>
              <a:t>) şöyle görünebilir:</a:t>
            </a:r>
          </a:p>
          <a:p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---</a:t>
            </a:r>
          </a:p>
          <a:p>
            <a:r>
              <a:rPr lang="tr-TR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publish_date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01/23/2019 13:00</a:t>
            </a:r>
          </a:p>
          <a:p>
            <a:r>
              <a:rPr lang="tr-TR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published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tr-TR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endParaRPr lang="tr-TR" sz="2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---</a:t>
            </a:r>
          </a:p>
          <a:p>
            <a:r>
              <a:rPr lang="tr-TR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tr-TR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</a:t>
            </a:r>
            <a:r>
              <a:rPr lang="tr-TR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endParaRPr lang="tr-TR" sz="20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Lorem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ipsum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dolor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sit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amet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consectetur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adipiscing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elit.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Pellentesque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porttitor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eu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</a:p>
          <a:p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--- marker çifti, </a:t>
            </a:r>
            <a:r>
              <a:rPr lang="tr-TR" sz="2000" dirty="0" smtClean="0">
                <a:latin typeface="Consolas" panose="020B0609020204030204" pitchFamily="49" charset="0"/>
              </a:rPr>
              <a:t>sayfa için temel </a:t>
            </a:r>
            <a:r>
              <a:rPr lang="tr-TR" sz="2000" dirty="0">
                <a:latin typeface="Consolas" panose="020B0609020204030204" pitchFamily="49" charset="0"/>
              </a:rPr>
              <a:t>YAML ayarlarından oluşur</a:t>
            </a:r>
            <a:r>
              <a:rPr lang="tr-TR" sz="2000" dirty="0" smtClean="0">
                <a:latin typeface="Consolas" panose="020B0609020204030204" pitchFamily="49" charset="0"/>
              </a:rPr>
              <a:t>. </a:t>
            </a:r>
          </a:p>
          <a:p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Sonraki içerik, </a:t>
            </a:r>
            <a:r>
              <a:rPr lang="tr-TR" sz="2000" dirty="0" err="1">
                <a:latin typeface="Consolas" panose="020B0609020204030204" pitchFamily="49" charset="0"/>
              </a:rPr>
              <a:t>Markdown</a:t>
            </a:r>
            <a:r>
              <a:rPr lang="tr-TR" sz="2000" dirty="0">
                <a:latin typeface="Consolas" panose="020B0609020204030204" pitchFamily="49" charset="0"/>
              </a:rPr>
              <a:t> olarak yazılan, sitenizde derlenip HTML olarak işlenecek gerçek içeriktir.</a:t>
            </a:r>
            <a:endParaRPr lang="tr-T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15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184354" y="1555356"/>
            <a:ext cx="5928864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Consolas" panose="020B0609020204030204" pitchFamily="49" charset="0"/>
              </a:rPr>
              <a:t>HTML</a:t>
            </a:r>
            <a:endParaRPr lang="tr-TR" sz="2000" dirty="0"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&lt;p&gt;</a:t>
            </a:r>
            <a:r>
              <a:rPr lang="it-IT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Geçerli 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it-IT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"https://tr.wikipedia.org/wiki/HTML"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it-IT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&lt;/a&gt;</a:t>
            </a:r>
            <a:r>
              <a:rPr lang="it-IT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tr-TR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yazmak için, sözdizimi kurallarını doğru kullanmanız gerekir.</a:t>
            </a:r>
          </a:p>
          <a:p>
            <a:r>
              <a:rPr lang="tr-TR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Bazı durumlarda ise belli kelimeleri kolayca 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strong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tr-TR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bold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strong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tr-TR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tr-TR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yapmak ve belli kelimeleri de 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&lt;em&gt;</a:t>
            </a:r>
            <a:r>
              <a:rPr lang="tr-TR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italik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&lt;/em&gt;</a:t>
            </a:r>
            <a:r>
              <a:rPr lang="tr-TR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yapmak istersiniz </a:t>
            </a:r>
          </a:p>
          <a:p>
            <a:r>
              <a:rPr lang="es-E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sadece. Ya da bir liste oluşturmak:</a:t>
            </a: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&lt;/p&gt;</a:t>
            </a:r>
            <a:endParaRPr lang="es-E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tr-TR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ul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tr-TR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Kolay olmalı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tr-TR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Zor olmamalı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ul</a:t>
            </a:r>
            <a:r>
              <a:rPr lang="tr-T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dirty="0" smtClean="0">
              <a:latin typeface="Consolas" panose="020B0609020204030204" pitchFamily="49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6113218" y="1558728"/>
            <a:ext cx="594394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err="1">
                <a:latin typeface="Consolas" panose="020B0609020204030204" pitchFamily="49" charset="0"/>
              </a:rPr>
              <a:t>Markdown</a:t>
            </a:r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Geçerli </a:t>
            </a:r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](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https</a:t>
            </a:r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://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tr.wikipedia.org</a:t>
            </a:r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wiki</a:t>
            </a:r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yazmak için</a:t>
            </a:r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sözdizimi kurallarını doğru kullanmanız gerekir. </a:t>
            </a:r>
          </a:p>
          <a:p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Bazı durumlarda ise belli kelimeleri kolayca </a:t>
            </a:r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bold</a:t>
            </a:r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yapmak ve belli kelimeleri de </a:t>
            </a:r>
            <a:r>
              <a:rPr lang="nb-NO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italik</a:t>
            </a:r>
            <a:r>
              <a:rPr lang="nb-NO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yapmak istersiniz </a:t>
            </a:r>
          </a:p>
          <a:p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sadece. Ya da bir liste oluşturmak</a:t>
            </a:r>
            <a:r>
              <a:rPr lang="es-ES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Kolay olmalı</a:t>
            </a:r>
          </a:p>
          <a:p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Zor olmamalı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72177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45316" y="1533744"/>
            <a:ext cx="108662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Consolas" panose="020B0609020204030204" pitchFamily="49" charset="0"/>
              </a:rPr>
              <a:t>Çoklu Dil </a:t>
            </a:r>
            <a:r>
              <a:rPr lang="tr-TR" sz="2000" dirty="0">
                <a:latin typeface="Consolas" panose="020B0609020204030204" pitchFamily="49" charset="0"/>
              </a:rPr>
              <a:t>Konfigürasyonu </a:t>
            </a:r>
            <a:endParaRPr lang="tr-TR" sz="2000" dirty="0" smtClean="0">
              <a:latin typeface="Consolas" panose="020B0609020204030204" pitchFamily="49" charset="0"/>
            </a:endParaRPr>
          </a:p>
          <a:p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config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system.yaml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languages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tr-TR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supported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- tr</a:t>
            </a:r>
          </a:p>
          <a:p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- en</a:t>
            </a:r>
            <a:endParaRPr lang="tr-TR" sz="2000" dirty="0">
              <a:latin typeface="Consolas" panose="020B0609020204030204" pitchFamily="49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727970" y="3780513"/>
            <a:ext cx="1098361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latin typeface="Consolas" panose="020B0609020204030204" pitchFamily="49" charset="0"/>
              </a:rPr>
              <a:t>Her sayfa bir </a:t>
            </a:r>
            <a:r>
              <a:rPr lang="tr-TR" sz="2000" dirty="0" err="1">
                <a:latin typeface="Consolas" panose="020B0609020204030204" pitchFamily="49" charset="0"/>
              </a:rPr>
              <a:t>markdown</a:t>
            </a:r>
            <a:r>
              <a:rPr lang="tr-TR" sz="2000" dirty="0">
                <a:latin typeface="Consolas" panose="020B0609020204030204" pitchFamily="49" charset="0"/>
              </a:rPr>
              <a:t> dosyası ile temsil edilir, örneğin default.md 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Çok dilli desteği etkinleştirdiğinizde, </a:t>
            </a:r>
            <a:r>
              <a:rPr lang="tr-TR" sz="2000" dirty="0" err="1">
                <a:latin typeface="Consolas" panose="020B0609020204030204" pitchFamily="49" charset="0"/>
              </a:rPr>
              <a:t>Grav</a:t>
            </a:r>
            <a:r>
              <a:rPr lang="tr-TR" sz="2000" dirty="0">
                <a:latin typeface="Consolas" panose="020B0609020204030204" pitchFamily="49" charset="0"/>
              </a:rPr>
              <a:t> uygun şekilde adlandırılmış </a:t>
            </a:r>
            <a:r>
              <a:rPr lang="tr-TR" sz="2000" dirty="0" err="1">
                <a:latin typeface="Consolas" panose="020B0609020204030204" pitchFamily="49" charset="0"/>
              </a:rPr>
              <a:t>markdown</a:t>
            </a:r>
            <a:r>
              <a:rPr lang="tr-TR" sz="2000" dirty="0">
                <a:latin typeface="Consolas" panose="020B0609020204030204" pitchFamily="49" charset="0"/>
              </a:rPr>
              <a:t> dosyasını arayacaktır. </a:t>
            </a:r>
            <a:endParaRPr lang="tr-TR" sz="2000" dirty="0" smtClean="0">
              <a:latin typeface="Consolas" panose="020B0609020204030204" pitchFamily="49" charset="0"/>
            </a:endParaRPr>
          </a:p>
          <a:p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Örneğin, Türkçe varsayılan dilimizdir, önce </a:t>
            </a:r>
            <a:r>
              <a:rPr lang="tr-TR" sz="2000" dirty="0" smtClean="0">
                <a:latin typeface="Consolas" panose="020B0609020204030204" pitchFamily="49" charset="0"/>
              </a:rPr>
              <a:t>default.tr.md‘ </a:t>
            </a:r>
            <a:r>
              <a:rPr lang="tr-TR" sz="2000" dirty="0" err="1" smtClean="0">
                <a:latin typeface="Consolas" panose="020B0609020204030204" pitchFamily="49" charset="0"/>
              </a:rPr>
              <a:t>yi</a:t>
            </a:r>
            <a:r>
              <a:rPr lang="tr-TR" sz="2000" dirty="0" smtClean="0">
                <a:latin typeface="Consolas" panose="020B0609020204030204" pitchFamily="49" charset="0"/>
              </a:rPr>
              <a:t> </a:t>
            </a:r>
            <a:r>
              <a:rPr lang="tr-TR" sz="2000" dirty="0">
                <a:latin typeface="Consolas" panose="020B0609020204030204" pitchFamily="49" charset="0"/>
              </a:rPr>
              <a:t>arayacaktır. 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Bu dosya bulunamazsa, bir sonraki dili deneyecek ve default.en.md dosyasını </a:t>
            </a:r>
            <a:r>
              <a:rPr lang="tr-TR" sz="2000" dirty="0" smtClean="0">
                <a:latin typeface="Consolas" panose="020B0609020204030204" pitchFamily="49" charset="0"/>
              </a:rPr>
              <a:t>arayacaktır, bu </a:t>
            </a:r>
            <a:r>
              <a:rPr lang="tr-TR" sz="2000" dirty="0">
                <a:latin typeface="Consolas" panose="020B0609020204030204" pitchFamily="49" charset="0"/>
              </a:rPr>
              <a:t>dosya bulunmazsa, </a:t>
            </a:r>
            <a:r>
              <a:rPr lang="tr-TR" sz="2000" dirty="0" err="1">
                <a:latin typeface="Consolas" panose="020B0609020204030204" pitchFamily="49" charset="0"/>
              </a:rPr>
              <a:t>Grav</a:t>
            </a:r>
            <a:r>
              <a:rPr lang="tr-TR" sz="2000" dirty="0">
                <a:latin typeface="Consolas" panose="020B0609020204030204" pitchFamily="49" charset="0"/>
              </a:rPr>
              <a:t> varsayılanına geri döner ve sayfa hakkında bilgi sağlamak için default.md dosyasını arar.</a:t>
            </a:r>
          </a:p>
        </p:txBody>
      </p:sp>
    </p:spTree>
    <p:extLst>
      <p:ext uri="{BB962C8B-B14F-4D97-AF65-F5344CB8AC3E}">
        <p14:creationId xmlns:p14="http://schemas.microsoft.com/office/powerpoint/2010/main" val="394544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45316" y="1533744"/>
            <a:ext cx="1086626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latin typeface="Consolas" panose="020B0609020204030204" pitchFamily="49" charset="0"/>
              </a:rPr>
              <a:t>URL üzerinden Etkin Dil Türkçe olarak varsayılan dildir, tarayıcınızı bir dil belirtmeden işaret etseydiniz, içeriği default.tr.md dosyasında açıklandığı şekilde alırsınız, 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ancak tarayıcınızı şu adrese yönlendirerek de açıkça Türkçe' </a:t>
            </a:r>
            <a:r>
              <a:rPr lang="tr-TR" sz="2000" dirty="0" err="1">
                <a:latin typeface="Consolas" panose="020B0609020204030204" pitchFamily="49" charset="0"/>
              </a:rPr>
              <a:t>yi</a:t>
            </a:r>
            <a:r>
              <a:rPr lang="tr-TR" sz="2000" dirty="0">
                <a:latin typeface="Consolas" panose="020B0609020204030204" pitchFamily="49" charset="0"/>
              </a:rPr>
              <a:t> isteyebilirsiniz.</a:t>
            </a:r>
          </a:p>
          <a:p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http://yoursite.com/tr</a:t>
            </a:r>
          </a:p>
          <a:p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http://yoursite.com/hakkimizda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---</a:t>
            </a:r>
          </a:p>
          <a:p>
            <a:r>
              <a:rPr lang="tr-TR" sz="2000" dirty="0" err="1">
                <a:latin typeface="Consolas" panose="020B0609020204030204" pitchFamily="49" charset="0"/>
              </a:rPr>
              <a:t>slug</a:t>
            </a:r>
            <a:r>
              <a:rPr lang="tr-TR" sz="2000" dirty="0">
                <a:latin typeface="Consolas" panose="020B0609020204030204" pitchFamily="49" charset="0"/>
              </a:rPr>
              <a:t>: </a:t>
            </a:r>
            <a:r>
              <a:rPr lang="tr-TR" sz="2000" dirty="0" err="1">
                <a:latin typeface="Consolas" panose="020B0609020204030204" pitchFamily="49" charset="0"/>
              </a:rPr>
              <a:t>about</a:t>
            </a:r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---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http://yoursite.com/en/about</a:t>
            </a:r>
          </a:p>
        </p:txBody>
      </p:sp>
    </p:spTree>
    <p:extLst>
      <p:ext uri="{BB962C8B-B14F-4D97-AF65-F5344CB8AC3E}">
        <p14:creationId xmlns:p14="http://schemas.microsoft.com/office/powerpoint/2010/main" val="64855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45316" y="1533744"/>
            <a:ext cx="108662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Consolas" panose="020B0609020204030204" pitchFamily="49" charset="0"/>
              </a:rPr>
              <a:t>Collection</a:t>
            </a:r>
          </a:p>
          <a:p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---</a:t>
            </a:r>
          </a:p>
          <a:p>
            <a:r>
              <a:rPr lang="tr-TR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content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tr-TR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items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'@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self.children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</a:p>
          <a:p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tr-TR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dir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limit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tr-TR" sz="2000" dirty="0">
                <a:solidFill>
                  <a:srgbClr val="FF804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10</a:t>
            </a:r>
          </a:p>
          <a:p>
            <a:r>
              <a:rPr lang="tr-TR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tr-TR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pagination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tr-TR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endParaRPr lang="tr-TR" sz="2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---</a:t>
            </a:r>
          </a:p>
          <a:p>
            <a:endParaRPr lang="tr-TR" sz="2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20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 </a:t>
            </a:r>
            <a:r>
              <a:rPr lang="tr-TR" sz="2000" dirty="0">
                <a:solidFill>
                  <a:srgbClr val="A3323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page.collection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1"/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h2</a:t>
            </a:r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tr-TR" sz="20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{{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p.title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}}</a:t>
            </a:r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h2</a:t>
            </a:r>
            <a:r>
              <a:rPr lang="tr-TR" sz="20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1"/>
            <a:r>
              <a:rPr lang="tr-TR" sz="20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{{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p.summary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}}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20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endfor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%}</a:t>
            </a:r>
            <a:endParaRPr lang="tr-T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88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45316" y="1373946"/>
            <a:ext cx="1086626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err="1" smtClean="0">
                <a:latin typeface="Consolas" panose="020B0609020204030204" pitchFamily="49" charset="0"/>
              </a:rPr>
              <a:t>Children</a:t>
            </a:r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tr-TR" sz="16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h3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6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tr-TR" sz="16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{{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"BLOG.ITEM.IMAGE_GALLERIES"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}}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h3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6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row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page-row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6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_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page.find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'/galeri/resimler'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r>
              <a:rPr lang="tr-TR" sz="16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__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A3323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_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page.children.order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6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6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6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row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page-row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6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_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__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page.media.images</a:t>
            </a:r>
            <a:r>
              <a:rPr lang="tr-TR" sz="1600" b="1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t-IT" sz="16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class</a:t>
            </a:r>
            <a:r>
              <a:rPr lang="it-IT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it-IT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"col-md-12 col-sm-12 col-xs-12 text-center"</a:t>
            </a:r>
            <a:r>
              <a:rPr lang="it-IT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it-I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sz="16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class</a:t>
            </a:r>
            <a:r>
              <a:rPr lang="en-US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"album-cover"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style</a:t>
            </a:r>
            <a:r>
              <a:rPr lang="en-US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"min-height: inherit;"</a:t>
            </a:r>
            <a:r>
              <a:rPr lang="en-US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16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 </a:t>
            </a:r>
            <a:r>
              <a:rPr lang="tr-TR" sz="16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"{{ __</a:t>
            </a:r>
            <a:r>
              <a:rPr lang="tr-TR" sz="16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page.title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}}"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"{{ __page.url }}"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tr-TR" sz="16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img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6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img-responsive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img-thumbnail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"{{ _image.url }}"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alt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""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16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class</a:t>
            </a:r>
            <a:r>
              <a:rPr lang="en-US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</a:t>
            </a:r>
            <a:r>
              <a:rPr lang="en-US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style</a:t>
            </a:r>
            <a:r>
              <a:rPr lang="en-US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"padding: 0px;"</a:t>
            </a:r>
            <a:r>
              <a:rPr lang="en-US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tr-TR" sz="16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h4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small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6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"{{ __page.url }}"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tr-TR" sz="16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{{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__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page.title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}}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small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&gt;&lt;/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h4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16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tr-TR" sz="16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</a:t>
            </a:r>
            <a:r>
              <a:rPr lang="tr-T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tr-TR" sz="16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6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endfor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6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endParaRPr lang="tr-T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7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18683" y="1515989"/>
            <a:ext cx="451679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Consolas" panose="020B0609020204030204" pitchFamily="49" charset="0"/>
              </a:rPr>
              <a:t>Tema Yapımı</a:t>
            </a:r>
          </a:p>
          <a:p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bin/</a:t>
            </a:r>
            <a:r>
              <a:rPr lang="tr-TR" sz="2000" dirty="0" err="1">
                <a:latin typeface="Consolas" panose="020B0609020204030204" pitchFamily="49" charset="0"/>
              </a:rPr>
              <a:t>gpm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err="1">
                <a:latin typeface="Consolas" panose="020B0609020204030204" pitchFamily="49" charset="0"/>
              </a:rPr>
              <a:t>install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err="1">
                <a:latin typeface="Consolas" panose="020B0609020204030204" pitchFamily="49" charset="0"/>
              </a:rPr>
              <a:t>devtools</a:t>
            </a:r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bin/</a:t>
            </a:r>
            <a:r>
              <a:rPr lang="tr-TR" sz="2000" dirty="0" err="1">
                <a:latin typeface="Consolas" panose="020B0609020204030204" pitchFamily="49" charset="0"/>
              </a:rPr>
              <a:t>plugin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err="1">
                <a:latin typeface="Consolas" panose="020B0609020204030204" pitchFamily="49" charset="0"/>
              </a:rPr>
              <a:t>devtools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err="1" smtClean="0">
                <a:latin typeface="Consolas" panose="020B0609020204030204" pitchFamily="49" charset="0"/>
              </a:rPr>
              <a:t>new-theme</a:t>
            </a:r>
            <a:endParaRPr lang="tr-TR" sz="1600" dirty="0">
              <a:latin typeface="Consolas" panose="020B0609020204030204" pitchFamily="49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856" y="1409457"/>
            <a:ext cx="4218798" cy="5108891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818683" y="3214080"/>
            <a:ext cx="68960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blueprints.yaml</a:t>
            </a:r>
            <a:r>
              <a:rPr lang="tr-TR" dirty="0"/>
              <a:t>	</a:t>
            </a:r>
            <a:r>
              <a:rPr lang="tr-TR" dirty="0" err="1" smtClean="0"/>
              <a:t>Grav</a:t>
            </a:r>
            <a:r>
              <a:rPr lang="tr-TR" dirty="0" smtClean="0"/>
              <a:t> </a:t>
            </a:r>
            <a:r>
              <a:rPr lang="tr-TR" dirty="0"/>
              <a:t>tarafından temanız hakkında bilgi almak için </a:t>
            </a:r>
            <a:r>
              <a:rPr lang="tr-TR" dirty="0" smtClean="0"/>
              <a:t>		kullanılan </a:t>
            </a:r>
            <a:r>
              <a:rPr lang="tr-TR" dirty="0"/>
              <a:t>yapılandırma dosyası.</a:t>
            </a:r>
          </a:p>
          <a:p>
            <a:endParaRPr lang="tr-TR" dirty="0"/>
          </a:p>
          <a:p>
            <a:r>
              <a:rPr lang="tr-TR" dirty="0" err="1"/>
              <a:t>my-theme.yaml</a:t>
            </a:r>
            <a:r>
              <a:rPr lang="tr-TR" dirty="0"/>
              <a:t>	</a:t>
            </a:r>
            <a:r>
              <a:rPr lang="tr-TR" dirty="0" smtClean="0"/>
              <a:t>Eklentinin </a:t>
            </a:r>
            <a:r>
              <a:rPr lang="tr-TR" dirty="0"/>
              <a:t>kullanabileceği seçenekleri belirlemek </a:t>
            </a:r>
            <a:r>
              <a:rPr lang="tr-TR" dirty="0" smtClean="0"/>
              <a:t>			için </a:t>
            </a:r>
            <a:r>
              <a:rPr lang="tr-TR" dirty="0"/>
              <a:t>kullanılan eklentidir.</a:t>
            </a:r>
          </a:p>
          <a:p>
            <a:endParaRPr lang="tr-TR" dirty="0"/>
          </a:p>
          <a:p>
            <a:r>
              <a:rPr lang="tr-TR" dirty="0" err="1"/>
              <a:t>templates</a:t>
            </a:r>
            <a:r>
              <a:rPr lang="tr-TR" dirty="0"/>
              <a:t>/ 	</a:t>
            </a:r>
            <a:r>
              <a:rPr lang="tr-TR" dirty="0" smtClean="0"/>
              <a:t>Sayfalarınızı </a:t>
            </a:r>
            <a:r>
              <a:rPr lang="tr-TR" dirty="0"/>
              <a:t>oluşturmak için </a:t>
            </a:r>
            <a:r>
              <a:rPr lang="tr-TR" dirty="0" err="1"/>
              <a:t>Twig</a:t>
            </a:r>
            <a:r>
              <a:rPr lang="tr-TR" dirty="0"/>
              <a:t> şablonlarını </a:t>
            </a:r>
            <a:r>
              <a:rPr lang="tr-TR" dirty="0" smtClean="0"/>
              <a:t>			içeren </a:t>
            </a:r>
            <a:r>
              <a:rPr lang="tr-TR" dirty="0"/>
              <a:t>bir klasör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err="1"/>
              <a:t>templates</a:t>
            </a:r>
            <a:r>
              <a:rPr lang="tr-TR" dirty="0"/>
              <a:t>/</a:t>
            </a:r>
            <a:r>
              <a:rPr lang="tr-TR" dirty="0" err="1"/>
              <a:t>partials</a:t>
            </a:r>
            <a:r>
              <a:rPr lang="tr-TR" dirty="0"/>
              <a:t>/ </a:t>
            </a:r>
            <a:r>
              <a:rPr lang="tr-TR" dirty="0" err="1"/>
              <a:t>Twig</a:t>
            </a:r>
            <a:r>
              <a:rPr lang="tr-TR" dirty="0"/>
              <a:t> şablonlarının için </a:t>
            </a:r>
            <a:r>
              <a:rPr lang="tr-TR" dirty="0" err="1"/>
              <a:t>include</a:t>
            </a:r>
            <a:r>
              <a:rPr lang="tr-TR" dirty="0"/>
              <a:t> edilebilen web </a:t>
            </a:r>
            <a:r>
              <a:rPr lang="tr-TR" dirty="0" smtClean="0"/>
              <a:t>			sayfaları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4453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269859" y="1533219"/>
            <a:ext cx="575785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templates</a:t>
            </a:r>
            <a:r>
              <a:rPr lang="tr-TR" sz="20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default.html.twig</a:t>
            </a:r>
            <a:endParaRPr lang="tr-TR" sz="2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embed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partials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base.html.twig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block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content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</a:p>
          <a:p>
            <a:r>
              <a:rPr lang="tr-TR" sz="14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&lt;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</a:t>
            </a:r>
            <a:r>
              <a:rPr lang="tr-TR" sz="1400" dirty="0" err="1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content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container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400" dirty="0">
              <a:solidFill>
                <a:srgbClr val="535353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tr-TR" sz="14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</a:t>
            </a:r>
            <a:r>
              <a:rPr lang="tr-TR" sz="1400" dirty="0" err="1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page-wrapper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400" dirty="0">
              <a:solidFill>
                <a:srgbClr val="535353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partials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breadcrumb.html.twig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</a:p>
          <a:p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tr-TR" sz="14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</a:t>
            </a:r>
            <a:r>
              <a:rPr lang="tr-TR" sz="1400" dirty="0" err="1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page-content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400" dirty="0">
              <a:solidFill>
                <a:srgbClr val="535353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</a:t>
            </a:r>
            <a:r>
              <a:rPr lang="tr-TR" sz="1400" dirty="0" err="1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row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page-row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400" dirty="0">
              <a:solidFill>
                <a:srgbClr val="535353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</a:t>
            </a:r>
            <a:r>
              <a:rPr lang="tr-TR" sz="1400" dirty="0" err="1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dirty="0" err="1" smtClean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news-wrapper</a:t>
            </a:r>
            <a:r>
              <a:rPr lang="tr-TR" sz="1400" dirty="0" smtClean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endParaRPr lang="tr-TR" sz="1400" dirty="0">
              <a:solidFill>
                <a:srgbClr val="535353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	    </a:t>
            </a:r>
            <a:r>
              <a:rPr lang="tr-TR" sz="14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{{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page.content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}}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&gt;&lt;!--//</a:t>
            </a:r>
            <a:r>
              <a:rPr lang="tr-TR" sz="1400" dirty="0" err="1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news</a:t>
            </a:r>
            <a:r>
              <a:rPr lang="tr-TR" sz="1400" b="1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tr-TR" sz="1400" dirty="0" err="1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wrapper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--&gt;</a:t>
            </a:r>
            <a:endParaRPr lang="tr-TR" sz="1400" dirty="0">
              <a:solidFill>
                <a:srgbClr val="535353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partials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newsEvents.html.twig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  <a:endParaRPr lang="tr-TR" sz="1400" dirty="0">
              <a:solidFill>
                <a:srgbClr val="535353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14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&gt;&lt;!--//</a:t>
            </a:r>
            <a:r>
              <a:rPr lang="tr-TR" sz="1400" dirty="0" err="1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</a:t>
            </a:r>
            <a:r>
              <a:rPr lang="tr-TR" sz="1400" b="1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tr-TR" sz="1400" dirty="0" err="1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row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--&gt;</a:t>
            </a:r>
            <a:endParaRPr lang="tr-TR" sz="1400" dirty="0">
              <a:solidFill>
                <a:srgbClr val="535353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tr-TR" sz="14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&gt;&lt;!--//</a:t>
            </a:r>
            <a:r>
              <a:rPr lang="tr-TR" sz="1400" dirty="0" err="1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</a:t>
            </a:r>
            <a:r>
              <a:rPr lang="tr-TR" sz="1400" b="1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tr-TR" sz="1400" dirty="0" err="1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content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--&gt;</a:t>
            </a:r>
            <a:endParaRPr lang="tr-TR" sz="1400" dirty="0">
              <a:solidFill>
                <a:srgbClr val="535353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tr-TR" sz="14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&gt;&lt;!--//</a:t>
            </a:r>
            <a:r>
              <a:rPr lang="tr-TR" sz="1400" dirty="0" err="1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--&gt;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tr-TR" sz="14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&gt;&lt;!--//</a:t>
            </a:r>
            <a:r>
              <a:rPr lang="tr-TR" sz="1400" dirty="0" err="1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content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tr-TR" sz="14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endParaRPr lang="tr-TR" sz="1400" dirty="0">
              <a:solidFill>
                <a:srgbClr val="535353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endblock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</a:p>
          <a:p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endembed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</a:p>
        </p:txBody>
      </p:sp>
      <p:sp>
        <p:nvSpPr>
          <p:cNvPr id="4" name="Dikdörtgen 3"/>
          <p:cNvSpPr/>
          <p:nvPr/>
        </p:nvSpPr>
        <p:spPr>
          <a:xfrm>
            <a:off x="6232780" y="1533219"/>
            <a:ext cx="568105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templates</a:t>
            </a:r>
            <a:r>
              <a:rPr lang="tr-TR" sz="20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partials</a:t>
            </a:r>
            <a:r>
              <a:rPr lang="tr-TR" sz="20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base.html.twig</a:t>
            </a:r>
            <a:endParaRPr lang="tr-TR" sz="2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&lt;!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DOCTYPE html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{%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_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page.find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'/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home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tr-TR" sz="14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{{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_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page.header.birim_adi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}}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body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home-page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wrapper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&lt;!--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******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HEADER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******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--&gt;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14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partials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header.html.twig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1400" b="1" dirty="0" smtClean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&lt;!--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******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NAV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******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--&gt;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tr-TR" sz="1400" b="1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partials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mainMenu.html.twig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&lt;!--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******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CONTENT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******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--&gt;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14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block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content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%}{% </a:t>
            </a:r>
            <a:r>
              <a:rPr lang="tr-TR" sz="14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endblock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&gt;&lt;!--//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wrapper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--&gt;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&lt;!--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******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FOOTER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******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--&gt;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tr-TR" sz="1400" b="1" dirty="0" smtClean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{%</a:t>
            </a:r>
            <a:r>
              <a:rPr lang="tr-T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 err="1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partials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1400" dirty="0" err="1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footer.html.twig</a:t>
            </a:r>
            <a:r>
              <a:rPr lang="tr-TR" sz="1400" dirty="0">
                <a:solidFill>
                  <a:srgbClr val="005B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400" b="1" dirty="0">
                <a:solidFill>
                  <a:srgbClr val="53535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%}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body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tr-TR" sz="1400" b="1" dirty="0">
                <a:solidFill>
                  <a:srgbClr val="DD7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459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762457" y="1506586"/>
            <a:ext cx="11031985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home.tr.md</a:t>
            </a:r>
          </a:p>
          <a:p>
            <a:r>
              <a:rPr lang="tr-TR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---</a:t>
            </a:r>
          </a:p>
          <a:p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Anasayfa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birim_adi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'Eğitim Fakültesi'</a:t>
            </a:r>
          </a:p>
          <a:p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tr-TR" sz="1400" dirty="0">
                <a:solidFill>
                  <a:srgbClr val="FF804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1</a:t>
            </a:r>
          </a:p>
          <a:p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theme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default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streetAddress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'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Ondokuz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Mayıs Üniversitesi &lt;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Eğitim Fakültesi'</a:t>
            </a:r>
          </a:p>
          <a:p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region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'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Kurupelit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Kampüsü'</a:t>
            </a:r>
          </a:p>
          <a:p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postalCode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'55200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Atakum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Samsun'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telephone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'+90 362 312 1919 - 5300'</a:t>
            </a:r>
          </a:p>
          <a:p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fax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'+90 362 457 6078'</a:t>
            </a:r>
          </a:p>
          <a:p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email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egitimfakultesi@omu.edu.tr</a:t>
            </a:r>
          </a:p>
          <a:p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twitter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'https://twitter.com/omurektorluk'</a:t>
            </a:r>
          </a:p>
          <a:p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facebook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'https://www.facebook.com/ondokuzmayis1975?ref=hl'</a:t>
            </a:r>
          </a:p>
          <a:p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youtube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'http://www.youtube.com/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OMUVideo?feature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watch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</a:p>
          <a:p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topMenu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-</a:t>
            </a:r>
          </a:p>
          <a:p>
            <a:r>
              <a:rPr lang="tr-T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Anasayfa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url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/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-</a:t>
            </a:r>
          </a:p>
          <a:p>
            <a:r>
              <a:rPr lang="tr-T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tr-T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İletişim</a:t>
            </a:r>
          </a:p>
          <a:p>
            <a:r>
              <a:rPr lang="tr-T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url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/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iletisim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---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73334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762457" y="1506586"/>
            <a:ext cx="1103198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 </a:t>
            </a:r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</a:p>
          <a:p>
            <a:endParaRPr lang="tr-TR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#cd 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webroot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grav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#bin/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grav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Temel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Grav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İşlemleri</a:t>
            </a:r>
          </a:p>
          <a:p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#bin/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gmp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Grav</a:t>
            </a:r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paket Yönetici işlemleri (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Grav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Manager)</a:t>
            </a:r>
          </a:p>
          <a:p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viewer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#bin/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grav</a:t>
            </a:r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logviewer</a:t>
            </a:r>
            <a:endParaRPr lang="tr-TR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tr-TR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Eklenti güncelleme</a:t>
            </a:r>
          </a:p>
          <a:p>
            <a:r>
              <a:rPr lang="tr-TR" sz="2000" dirty="0" smtClean="0">
                <a:latin typeface="Consolas" panose="020B0609020204030204" pitchFamily="49" charset="0"/>
              </a:rPr>
              <a:t>#bin/</a:t>
            </a:r>
            <a:r>
              <a:rPr lang="tr-TR" sz="2000" dirty="0" err="1" smtClean="0">
                <a:latin typeface="Consolas" panose="020B0609020204030204" pitchFamily="49" charset="0"/>
              </a:rPr>
              <a:t>gpm</a:t>
            </a:r>
            <a:r>
              <a:rPr lang="tr-TR" sz="2000" dirty="0" smtClean="0">
                <a:latin typeface="Consolas" panose="020B0609020204030204" pitchFamily="49" charset="0"/>
              </a:rPr>
              <a:t> </a:t>
            </a:r>
            <a:r>
              <a:rPr lang="tr-TR" sz="2000" dirty="0" err="1" smtClean="0">
                <a:latin typeface="Consolas" panose="020B0609020204030204" pitchFamily="49" charset="0"/>
              </a:rPr>
              <a:t>update</a:t>
            </a:r>
            <a:endParaRPr lang="tr-TR" sz="2000" dirty="0">
              <a:latin typeface="Consolas" panose="020B0609020204030204" pitchFamily="49" charset="0"/>
            </a:endParaRPr>
          </a:p>
          <a:p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Grav</a:t>
            </a:r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güncelleme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gpm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selfupgrade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0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3982322" y="1323549"/>
            <a:ext cx="4237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Sorular? </a:t>
            </a:r>
            <a:endParaRPr lang="tr-TR" sz="6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40418" y="1587010"/>
            <a:ext cx="1093137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tr-TR" sz="4000" dirty="0" err="1" smtClean="0">
                <a:latin typeface="Consolas" panose="020B0609020204030204" pitchFamily="49" charset="0"/>
              </a:rPr>
              <a:t>Grav</a:t>
            </a:r>
            <a:r>
              <a:rPr lang="tr-TR" sz="4000" dirty="0" smtClean="0">
                <a:latin typeface="Consolas" panose="020B0609020204030204" pitchFamily="49" charset="0"/>
              </a:rPr>
              <a:t> </a:t>
            </a:r>
            <a:r>
              <a:rPr lang="tr-TR" sz="4000" dirty="0">
                <a:latin typeface="Consolas" panose="020B0609020204030204" pitchFamily="49" charset="0"/>
              </a:rPr>
              <a:t>ismi </a:t>
            </a:r>
            <a:r>
              <a:rPr lang="tr-TR" sz="4000" dirty="0" err="1">
                <a:latin typeface="Consolas" panose="020B0609020204030204" pitchFamily="49" charset="0"/>
              </a:rPr>
              <a:t>Gravity</a:t>
            </a:r>
            <a:r>
              <a:rPr lang="tr-TR" sz="4000" dirty="0">
                <a:latin typeface="Consolas" panose="020B0609020204030204" pitchFamily="49" charset="0"/>
              </a:rPr>
              <a:t> kelimesinin sadece kısaltılmış bir versiyonudur</a:t>
            </a:r>
            <a:r>
              <a:rPr lang="tr-TR" sz="4000" dirty="0" smtClean="0">
                <a:latin typeface="Consolas" panose="020B0609020204030204" pitchFamily="49" charset="0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tr-TR" sz="4000" dirty="0" smtClean="0">
              <a:latin typeface="Consolas" panose="020B0609020204030204" pitchFamily="49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tr-TR" sz="4000" dirty="0" err="1" smtClean="0">
                <a:latin typeface="Consolas" panose="020B0609020204030204" pitchFamily="49" charset="0"/>
              </a:rPr>
              <a:t>Grav</a:t>
            </a:r>
            <a:r>
              <a:rPr lang="tr-TR" sz="4000" dirty="0" smtClean="0">
                <a:latin typeface="Consolas" panose="020B0609020204030204" pitchFamily="49" charset="0"/>
              </a:rPr>
              <a:t>, modern</a:t>
            </a:r>
            <a:r>
              <a:rPr lang="tr-TR" sz="4000" dirty="0">
                <a:latin typeface="Consolas" panose="020B0609020204030204" pitchFamily="49" charset="0"/>
              </a:rPr>
              <a:t>, hızlı, basit, esnek, açık kaynak ve </a:t>
            </a:r>
            <a:r>
              <a:rPr lang="tr-TR" sz="4000" dirty="0" smtClean="0">
                <a:latin typeface="Consolas" panose="020B0609020204030204" pitchFamily="49" charset="0"/>
              </a:rPr>
              <a:t>dosya </a:t>
            </a:r>
            <a:r>
              <a:rPr lang="tr-TR" sz="4000" dirty="0">
                <a:latin typeface="Consolas" panose="020B0609020204030204" pitchFamily="49" charset="0"/>
              </a:rPr>
              <a:t>tabanlı içerik yönetim </a:t>
            </a:r>
            <a:r>
              <a:rPr lang="tr-TR" sz="4000" dirty="0" smtClean="0">
                <a:latin typeface="Consolas" panose="020B0609020204030204" pitchFamily="49" charset="0"/>
              </a:rPr>
              <a:t>sistemidir</a:t>
            </a:r>
            <a:r>
              <a:rPr lang="tr-TR" sz="4000" dirty="0">
                <a:latin typeface="Consolas" panose="020B0609020204030204" pitchFamily="49" charset="0"/>
              </a:rPr>
              <a:t>.</a:t>
            </a:r>
          </a:p>
          <a:p>
            <a:endParaRPr lang="tr-TR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42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762457" y="1506586"/>
            <a:ext cx="11031985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Göç İşlemleri</a:t>
            </a:r>
          </a:p>
          <a:p>
            <a:endParaRPr lang="tr-TR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composer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chrisullyott</a:t>
            </a:r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csv-to-grav</a:t>
            </a:r>
            <a:endParaRPr lang="tr-TR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-R 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usr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/www/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grav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sites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/sablon.omu.edu.tr/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${dizin}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</a:t>
            </a:r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</a:p>
          <a:p>
            <a:endParaRPr lang="tr-TR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600" dirty="0" smtClean="0">
                <a:solidFill>
                  <a:srgbClr val="FF0000"/>
                </a:solidFill>
                <a:highlight>
                  <a:srgbClr val="FDF8E3"/>
                </a:highlight>
                <a:latin typeface="Courier New" panose="02070309020205020404" pitchFamily="49" charset="0"/>
              </a:rPr>
              <a:t>&lt;?</a:t>
            </a:r>
            <a:endParaRPr lang="tr-TR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6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fwrite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tr-TR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myfile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"title_field,date_field,html_field,author_field,dizin,icerikdizin,sablon\n"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);</a:t>
            </a:r>
            <a:endParaRPr lang="tr-TR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foreach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json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d </a:t>
            </a:r>
            <a:r>
              <a:rPr lang="en-US" sz="16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haber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tr-TR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txt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trim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tr-TR" sz="16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str_replace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","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 "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$haber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tr-TR" sz="16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annoTitle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))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',"'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trim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tr-TR" sz="16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str_replace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","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 "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$haber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tr-TR" sz="16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annoDate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))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'",'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tr-TR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string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trim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tr-TR" sz="16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str_replace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","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 "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preg_replace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'/\s+/'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 '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$haber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tr-TR" sz="16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AnnoContent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)))</a:t>
            </a:r>
            <a:endParaRPr lang="tr-TR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            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",</a:t>
            </a:r>
            <a:r>
              <a:rPr lang="tr-TR" sz="16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root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,"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</a:t>
            </a:r>
            <a:r>
              <a:rPr lang="tr-TR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tr-TR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fakulte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"2.omu.edu.tr/,haberler/"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</a:t>
            </a:r>
            <a:r>
              <a:rPr lang="tr-TR" sz="16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sprintf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'%02d.'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++</a:t>
            </a:r>
            <a:r>
              <a:rPr lang="tr-TR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$i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).</a:t>
            </a:r>
            <a:r>
              <a:rPr lang="tr-TR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$haber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tr-TR" sz="16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annoSeolink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 </a:t>
            </a:r>
            <a:r>
              <a:rPr lang="tr-TR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",announcement.tr\n"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;</a:t>
            </a:r>
            <a:endParaRPr lang="tr-TR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    </a:t>
            </a:r>
            <a:r>
              <a:rPr lang="tr-TR" sz="16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fwrite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tr-TR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myfile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tr-TR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txt</a:t>
            </a:r>
            <a:r>
              <a:rPr lang="tr-TR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);</a:t>
            </a:r>
            <a:endParaRPr lang="tr-TR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600" dirty="0" smtClean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}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39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762457" y="1506586"/>
            <a:ext cx="1103198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Göç İşlemleri</a:t>
            </a:r>
          </a:p>
          <a:p>
            <a:endParaRPr lang="tr-TR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20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covert.php</a:t>
            </a:r>
            <a:endParaRPr lang="tr-TR" sz="2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endParaRPr lang="tr-TR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2000" dirty="0">
                <a:solidFill>
                  <a:srgbClr val="FF0000"/>
                </a:solidFill>
                <a:highlight>
                  <a:srgbClr val="FDF8E3"/>
                </a:highlight>
                <a:latin typeface="Courier New" panose="02070309020205020404" pitchFamily="49" charset="0"/>
              </a:rPr>
              <a:t>&lt;?</a:t>
            </a:r>
            <a:endParaRPr lang="tr-TR" sz="2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2000" dirty="0" smtClean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tr-TR" sz="20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conversion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tr-TR" sz="20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setColumnMap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tr-TR" sz="20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array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endParaRPr lang="tr-TR" sz="2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title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=&gt;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title_field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</a:t>
            </a:r>
          </a:p>
          <a:p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date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 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=&gt;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date_field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 </a:t>
            </a:r>
          </a:p>
          <a:p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'html'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 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=&gt;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html_field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</a:t>
            </a:r>
          </a:p>
          <a:p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author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=&gt;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author_field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</a:t>
            </a:r>
            <a:r>
              <a:rPr lang="tr-TR" sz="2000" dirty="0" smtClean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'dizin‘    </a:t>
            </a:r>
            <a:r>
              <a:rPr lang="tr-TR" sz="2000" dirty="0" smtClean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=&gt;</a:t>
            </a:r>
            <a:r>
              <a:rPr lang="tr-TR" sz="2000" dirty="0" smtClean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'dizin'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   </a:t>
            </a:r>
          </a:p>
          <a:p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icerikdizin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=&gt;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icerikdizin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   </a:t>
            </a:r>
          </a:p>
          <a:p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</a:t>
            </a:r>
            <a:r>
              <a:rPr lang="tr-TR" sz="2000" dirty="0" smtClean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 err="1" smtClean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sablon</a:t>
            </a:r>
            <a:r>
              <a:rPr lang="tr-TR" sz="2000" dirty="0" smtClean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‘   </a:t>
            </a:r>
            <a:r>
              <a:rPr lang="tr-TR" sz="2000" dirty="0" smtClean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=&gt;</a:t>
            </a:r>
            <a:r>
              <a:rPr lang="tr-TR" sz="2000" dirty="0" smtClean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sablon</a:t>
            </a:r>
            <a:r>
              <a:rPr lang="tr-TR" sz="2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  </a:t>
            </a:r>
          </a:p>
          <a:p>
            <a:r>
              <a:rPr lang="tr-TR" sz="2000" dirty="0" smtClean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));</a:t>
            </a:r>
          </a:p>
          <a:p>
            <a:endParaRPr lang="tr-TR" sz="2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tr-TR" sz="20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count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tr-TR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tr-TR" sz="20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conversion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tr-TR" sz="20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build</a:t>
            </a:r>
            <a:r>
              <a:rPr lang="tr-TR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();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5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723899" y="4958366"/>
            <a:ext cx="11109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github.com/smcn/grav/</a:t>
            </a:r>
            <a:endParaRPr lang="tr-TR" sz="2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830580" y="5420031"/>
            <a:ext cx="1088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Öğr</a:t>
            </a:r>
            <a:r>
              <a:rPr lang="tr-TR" sz="2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Gör. İsmail CAN  -  can@omu.edu.tr</a:t>
            </a:r>
            <a:endParaRPr lang="tr-TR" sz="2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944880" y="2997229"/>
            <a:ext cx="107746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Sorular? </a:t>
            </a:r>
            <a:endParaRPr lang="tr-TR" sz="6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58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3982322" y="1323549"/>
            <a:ext cx="4237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Sorular? </a:t>
            </a:r>
            <a:endParaRPr lang="tr-TR" sz="6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346230" y="1587010"/>
            <a:ext cx="11710930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sz="2800" dirty="0" smtClean="0">
                <a:latin typeface="Consolas" panose="020B0609020204030204" pitchFamily="49" charset="0"/>
              </a:rPr>
              <a:t>Teknolojiler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400" dirty="0" err="1" smtClean="0">
                <a:latin typeface="Consolas" panose="020B0609020204030204" pitchFamily="49" charset="0"/>
              </a:rPr>
              <a:t>Twig</a:t>
            </a:r>
            <a:r>
              <a:rPr lang="tr-TR" sz="2400" dirty="0" smtClean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Templating</a:t>
            </a:r>
            <a:r>
              <a:rPr lang="tr-TR" sz="2400" dirty="0">
                <a:latin typeface="Consolas" panose="020B0609020204030204" pitchFamily="49" charset="0"/>
              </a:rPr>
              <a:t>: Symphony’ </a:t>
            </a:r>
            <a:r>
              <a:rPr lang="tr-TR" sz="2400" dirty="0" err="1">
                <a:latin typeface="Consolas" panose="020B0609020204030204" pitchFamily="49" charset="0"/>
              </a:rPr>
              <a:t>ninde</a:t>
            </a:r>
            <a:r>
              <a:rPr lang="tr-TR" sz="2400" dirty="0">
                <a:latin typeface="Consolas" panose="020B0609020204030204" pitchFamily="49" charset="0"/>
              </a:rPr>
              <a:t> kullandığı tema motoru.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400" dirty="0" err="1">
                <a:latin typeface="Consolas" panose="020B0609020204030204" pitchFamily="49" charset="0"/>
              </a:rPr>
              <a:t>Markdown</a:t>
            </a:r>
            <a:r>
              <a:rPr lang="tr-TR" sz="2400" dirty="0">
                <a:latin typeface="Consolas" panose="020B0609020204030204" pitchFamily="49" charset="0"/>
              </a:rPr>
              <a:t>: Metinden HTML’ ye dönüştürme aracı.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400" dirty="0">
                <a:latin typeface="Consolas" panose="020B0609020204030204" pitchFamily="49" charset="0"/>
              </a:rPr>
              <a:t>YAML: Konfigürasyon düzenlemeleri için.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400" dirty="0" err="1">
                <a:latin typeface="Consolas" panose="020B0609020204030204" pitchFamily="49" charset="0"/>
              </a:rPr>
              <a:t>Parsedown</a:t>
            </a:r>
            <a:r>
              <a:rPr lang="tr-TR" sz="2400" dirty="0">
                <a:latin typeface="Consolas" panose="020B0609020204030204" pitchFamily="49" charset="0"/>
              </a:rPr>
              <a:t>: </a:t>
            </a:r>
            <a:r>
              <a:rPr lang="tr-TR" sz="2400" dirty="0" err="1">
                <a:latin typeface="Consolas" panose="020B0609020204030204" pitchFamily="49" charset="0"/>
              </a:rPr>
              <a:t>Markdown</a:t>
            </a:r>
            <a:r>
              <a:rPr lang="tr-TR" sz="2400" dirty="0">
                <a:latin typeface="Consolas" panose="020B0609020204030204" pitchFamily="49" charset="0"/>
              </a:rPr>
              <a:t> ve </a:t>
            </a:r>
            <a:r>
              <a:rPr lang="tr-TR" sz="2400" dirty="0" err="1">
                <a:latin typeface="Consolas" panose="020B0609020204030204" pitchFamily="49" charset="0"/>
              </a:rPr>
              <a:t>Markdown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Extra</a:t>
            </a:r>
            <a:r>
              <a:rPr lang="tr-TR" sz="2400" dirty="0">
                <a:latin typeface="Consolas" panose="020B0609020204030204" pitchFamily="49" charset="0"/>
              </a:rPr>
              <a:t> özellikler için.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400" dirty="0" err="1">
                <a:latin typeface="Consolas" panose="020B0609020204030204" pitchFamily="49" charset="0"/>
              </a:rPr>
              <a:t>Doctrine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Cache</a:t>
            </a:r>
            <a:r>
              <a:rPr lang="tr-TR" sz="2400" dirty="0">
                <a:latin typeface="Consolas" panose="020B0609020204030204" pitchFamily="49" charset="0"/>
              </a:rPr>
              <a:t>: Performans için.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400" dirty="0" err="1">
                <a:latin typeface="Consolas" panose="020B0609020204030204" pitchFamily="49" charset="0"/>
              </a:rPr>
              <a:t>Pimple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Dependency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Injection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Container</a:t>
            </a:r>
            <a:r>
              <a:rPr lang="tr-TR" sz="2400" dirty="0">
                <a:latin typeface="Consolas" panose="020B0609020204030204" pitchFamily="49" charset="0"/>
              </a:rPr>
              <a:t>: </a:t>
            </a:r>
            <a:r>
              <a:rPr lang="tr-TR" sz="2400" dirty="0" err="1">
                <a:latin typeface="Consolas" panose="020B0609020204030204" pitchFamily="49" charset="0"/>
              </a:rPr>
              <a:t>Genişletilebilirlik</a:t>
            </a:r>
            <a:r>
              <a:rPr lang="tr-TR" sz="2400" dirty="0">
                <a:latin typeface="Consolas" panose="020B0609020204030204" pitchFamily="49" charset="0"/>
              </a:rPr>
              <a:t> ve bakım kolaylığı için.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400" dirty="0" err="1">
                <a:latin typeface="Consolas" panose="020B0609020204030204" pitchFamily="49" charset="0"/>
              </a:rPr>
              <a:t>Symfony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Event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Dispatcher</a:t>
            </a:r>
            <a:r>
              <a:rPr lang="tr-TR" sz="2400" dirty="0">
                <a:latin typeface="Consolas" panose="020B0609020204030204" pitchFamily="49" charset="0"/>
              </a:rPr>
              <a:t>: </a:t>
            </a:r>
            <a:r>
              <a:rPr lang="tr-TR" sz="2400" dirty="0" err="1">
                <a:latin typeface="Consolas" panose="020B0609020204030204" pitchFamily="49" charset="0"/>
              </a:rPr>
              <a:t>Plugin</a:t>
            </a:r>
            <a:r>
              <a:rPr lang="tr-TR" sz="2400" dirty="0">
                <a:latin typeface="Consolas" panose="020B0609020204030204" pitchFamily="49" charset="0"/>
              </a:rPr>
              <a:t> etkileşimleri için.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400" dirty="0" err="1">
                <a:latin typeface="Consolas" panose="020B0609020204030204" pitchFamily="49" charset="0"/>
              </a:rPr>
              <a:t>Symfony</a:t>
            </a:r>
            <a:r>
              <a:rPr lang="tr-TR" sz="2400" dirty="0">
                <a:latin typeface="Consolas" panose="020B0609020204030204" pitchFamily="49" charset="0"/>
              </a:rPr>
              <a:t> Console: CLI </a:t>
            </a:r>
            <a:r>
              <a:rPr lang="tr-TR" sz="2400" dirty="0" err="1">
                <a:latin typeface="Consolas" panose="020B0609020204030204" pitchFamily="49" charset="0"/>
              </a:rPr>
              <a:t>arayüzü</a:t>
            </a:r>
            <a:r>
              <a:rPr lang="tr-TR" sz="2400" dirty="0">
                <a:latin typeface="Consolas" panose="020B0609020204030204" pitchFamily="49" charset="0"/>
              </a:rPr>
              <a:t> için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400" dirty="0" err="1">
                <a:latin typeface="Consolas" panose="020B0609020204030204" pitchFamily="49" charset="0"/>
              </a:rPr>
              <a:t>Gregwar</a:t>
            </a:r>
            <a:r>
              <a:rPr lang="tr-TR" sz="2400" dirty="0">
                <a:latin typeface="Consolas" panose="020B0609020204030204" pitchFamily="49" charset="0"/>
              </a:rPr>
              <a:t> Image Library: Görsel düzenleme kütüphanesi.</a:t>
            </a:r>
          </a:p>
        </p:txBody>
      </p:sp>
    </p:spTree>
    <p:extLst>
      <p:ext uri="{BB962C8B-B14F-4D97-AF65-F5344CB8AC3E}">
        <p14:creationId xmlns:p14="http://schemas.microsoft.com/office/powerpoint/2010/main" val="185055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3982322" y="1323549"/>
            <a:ext cx="4237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Sorular? </a:t>
            </a:r>
            <a:endParaRPr lang="tr-TR" sz="6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655320" y="1587010"/>
            <a:ext cx="1130808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>
                <a:latin typeface="Consolas" panose="020B0609020204030204" pitchFamily="49" charset="0"/>
              </a:rPr>
              <a:t>Avantajları</a:t>
            </a:r>
          </a:p>
          <a:p>
            <a:endParaRPr lang="tr-TR" sz="2400" dirty="0" smtClean="0">
              <a:latin typeface="Consolas" panose="020B0609020204030204" pitchFamily="49" charset="0"/>
            </a:endParaRPr>
          </a:p>
          <a:p>
            <a:r>
              <a:rPr lang="tr-TR" sz="2400" dirty="0" smtClean="0">
                <a:latin typeface="Consolas" panose="020B0609020204030204" pitchFamily="49" charset="0"/>
              </a:rPr>
              <a:t>Diğer </a:t>
            </a:r>
            <a:r>
              <a:rPr lang="tr-TR" sz="2400" dirty="0">
                <a:latin typeface="Consolas" panose="020B0609020204030204" pitchFamily="49" charset="0"/>
              </a:rPr>
              <a:t>içerik yönetim sistemleri gibi, içerik yönetimini yazılımcının mantığı ile yapmaz.</a:t>
            </a:r>
          </a:p>
          <a:p>
            <a:endParaRPr lang="tr-TR" sz="2400" dirty="0">
              <a:latin typeface="Consolas" panose="020B0609020204030204" pitchFamily="49" charset="0"/>
            </a:endParaRPr>
          </a:p>
          <a:p>
            <a:r>
              <a:rPr lang="tr-TR" sz="2400" dirty="0">
                <a:latin typeface="Consolas" panose="020B0609020204030204" pitchFamily="49" charset="0"/>
              </a:rPr>
              <a:t>Sadece mevcut en iyi yazılımları, uygun şekilde konuşturur</a:t>
            </a:r>
            <a:r>
              <a:rPr lang="tr-T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tr-TR" sz="24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Sayfaların, karmaşık veri tabanı </a:t>
            </a:r>
            <a:r>
              <a:rPr lang="tr-TR" sz="2400" dirty="0" smtClean="0">
                <a:latin typeface="Consolas" panose="020B0609020204030204" pitchFamily="49" charset="0"/>
              </a:rPr>
              <a:t>tablo ilişkileri </a:t>
            </a:r>
            <a:r>
              <a:rPr lang="tr-TR" sz="2400" dirty="0">
                <a:latin typeface="Consolas" panose="020B0609020204030204" pitchFamily="49" charset="0"/>
              </a:rPr>
              <a:t>yerine hiyerarşik bir ağaç yapısında olması, daha anlaşılır hale getirir.</a:t>
            </a:r>
          </a:p>
          <a:p>
            <a:endParaRPr lang="tr-TR" sz="2400" dirty="0">
              <a:latin typeface="Consolas" panose="020B0609020204030204" pitchFamily="49" charset="0"/>
            </a:endParaRPr>
          </a:p>
          <a:p>
            <a:r>
              <a:rPr lang="tr-TR" sz="2400" dirty="0">
                <a:latin typeface="Consolas" panose="020B0609020204030204" pitchFamily="49" charset="0"/>
              </a:rPr>
              <a:t>E</a:t>
            </a:r>
            <a:r>
              <a:rPr lang="tr-TR" sz="2400" dirty="0" smtClean="0">
                <a:latin typeface="Consolas" panose="020B0609020204030204" pitchFamily="49" charset="0"/>
              </a:rPr>
              <a:t>klentilerde</a:t>
            </a:r>
            <a:r>
              <a:rPr lang="tr-TR" sz="2400" dirty="0">
                <a:latin typeface="Consolas" panose="020B0609020204030204" pitchFamily="49" charset="0"/>
              </a:rPr>
              <a:t>, </a:t>
            </a:r>
            <a:r>
              <a:rPr lang="tr-TR" sz="2400" dirty="0" err="1">
                <a:latin typeface="Consolas" panose="020B0609020204030204" pitchFamily="49" charset="0"/>
              </a:rPr>
              <a:t>veritabanında</a:t>
            </a:r>
            <a:r>
              <a:rPr lang="tr-TR" sz="2400" dirty="0">
                <a:latin typeface="Consolas" panose="020B0609020204030204" pitchFamily="49" charset="0"/>
              </a:rPr>
              <a:t> ekstra anlaşılmaz tablolar açmaz, Controller yoksa sadece </a:t>
            </a:r>
            <a:r>
              <a:rPr lang="tr-TR" sz="2400" dirty="0" err="1">
                <a:latin typeface="Consolas" panose="020B0609020204030204" pitchFamily="49" charset="0"/>
              </a:rPr>
              <a:t>template</a:t>
            </a:r>
            <a:r>
              <a:rPr lang="tr-TR" sz="2400" dirty="0">
                <a:latin typeface="Consolas" panose="020B0609020204030204" pitchFamily="49" charset="0"/>
              </a:rPr>
              <a:t> klasöründe </a:t>
            </a:r>
            <a:r>
              <a:rPr lang="tr-TR" sz="2400" dirty="0" err="1">
                <a:latin typeface="Consolas" panose="020B0609020204030204" pitchFamily="49" charset="0"/>
              </a:rPr>
              <a:t>twig</a:t>
            </a:r>
            <a:r>
              <a:rPr lang="tr-TR" sz="2400" dirty="0">
                <a:latin typeface="Consolas" panose="020B0609020204030204" pitchFamily="49" charset="0"/>
              </a:rPr>
              <a:t> uzantılı dosya ekler</a:t>
            </a:r>
            <a:r>
              <a:rPr lang="tr-TR" sz="2400" dirty="0" smtClean="0">
                <a:latin typeface="Consolas" panose="020B0609020204030204" pitchFamily="49" charset="0"/>
              </a:rPr>
              <a:t>.</a:t>
            </a:r>
            <a:endParaRPr lang="tr-T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47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3982322" y="1323549"/>
            <a:ext cx="4237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Sorular? </a:t>
            </a:r>
            <a:endParaRPr lang="tr-TR" sz="6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363984" y="1587010"/>
            <a:ext cx="1154984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>
                <a:latin typeface="Consolas" panose="020B0609020204030204" pitchFamily="49" charset="0"/>
              </a:rPr>
              <a:t>Grav</a:t>
            </a:r>
            <a:r>
              <a:rPr lang="tr-TR" sz="2800" dirty="0">
                <a:latin typeface="Consolas" panose="020B0609020204030204" pitchFamily="49" charset="0"/>
              </a:rPr>
              <a:t> kasıtlı olarak az sayıda gereksinimle tasarlanmıştır</a:t>
            </a:r>
            <a:r>
              <a:rPr lang="tr-TR" sz="28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tr-TR" sz="2800" dirty="0" smtClean="0">
                <a:latin typeface="Consolas" panose="020B0609020204030204" pitchFamily="49" charset="0"/>
              </a:rPr>
              <a:t> </a:t>
            </a:r>
            <a:endParaRPr lang="tr-TR" sz="2800" dirty="0"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tr-TR" sz="2800" dirty="0">
                <a:latin typeface="Consolas" panose="020B0609020204030204" pitchFamily="49" charset="0"/>
              </a:rPr>
              <a:t>Web </a:t>
            </a:r>
            <a:r>
              <a:rPr lang="tr-TR" sz="2800" dirty="0" smtClean="0">
                <a:latin typeface="Consolas" panose="020B0609020204030204" pitchFamily="49" charset="0"/>
              </a:rPr>
              <a:t>Sunucusu, </a:t>
            </a:r>
            <a:r>
              <a:rPr lang="tr-TR" sz="2800" dirty="0" err="1" smtClean="0">
                <a:latin typeface="Consolas" panose="020B0609020204030204" pitchFamily="49" charset="0"/>
              </a:rPr>
              <a:t>Apache</a:t>
            </a:r>
            <a:r>
              <a:rPr lang="tr-TR" sz="2800" dirty="0">
                <a:latin typeface="Consolas" panose="020B0609020204030204" pitchFamily="49" charset="0"/>
              </a:rPr>
              <a:t>, </a:t>
            </a:r>
            <a:r>
              <a:rPr lang="tr-TR" sz="2800" dirty="0" err="1">
                <a:latin typeface="Consolas" panose="020B0609020204030204" pitchFamily="49" charset="0"/>
              </a:rPr>
              <a:t>Nginx</a:t>
            </a:r>
            <a:r>
              <a:rPr lang="tr-TR" sz="2800" dirty="0">
                <a:latin typeface="Consolas" panose="020B0609020204030204" pitchFamily="49" charset="0"/>
              </a:rPr>
              <a:t>, </a:t>
            </a:r>
            <a:r>
              <a:rPr lang="tr-TR" sz="2800" dirty="0" err="1">
                <a:latin typeface="Consolas" panose="020B0609020204030204" pitchFamily="49" charset="0"/>
              </a:rPr>
              <a:t>LiteSpeed</a:t>
            </a:r>
            <a:r>
              <a:rPr lang="tr-TR" sz="2800" dirty="0">
                <a:latin typeface="Consolas" panose="020B0609020204030204" pitchFamily="49" charset="0"/>
              </a:rPr>
              <a:t>, </a:t>
            </a:r>
            <a:r>
              <a:rPr lang="tr-TR" sz="2800" dirty="0" err="1">
                <a:latin typeface="Consolas" panose="020B0609020204030204" pitchFamily="49" charset="0"/>
              </a:rPr>
              <a:t>Lightly</a:t>
            </a:r>
            <a:r>
              <a:rPr lang="tr-TR" sz="2800" dirty="0">
                <a:latin typeface="Consolas" panose="020B0609020204030204" pitchFamily="49" charset="0"/>
              </a:rPr>
              <a:t>, IIS, vb</a:t>
            </a:r>
            <a:r>
              <a:rPr lang="tr-TR" sz="2800" dirty="0" smtClean="0">
                <a:latin typeface="Consolas" panose="020B0609020204030204" pitchFamily="49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tr-TR" sz="2800" dirty="0"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tr-TR" sz="2800" dirty="0" smtClean="0">
                <a:latin typeface="Consolas" panose="020B0609020204030204" pitchFamily="49" charset="0"/>
              </a:rPr>
              <a:t>Betik Dili, PHP </a:t>
            </a:r>
            <a:r>
              <a:rPr lang="tr-TR" sz="2800" dirty="0">
                <a:latin typeface="Consolas" panose="020B0609020204030204" pitchFamily="49" charset="0"/>
              </a:rPr>
              <a:t>7.1.3 veya </a:t>
            </a:r>
            <a:r>
              <a:rPr lang="tr-TR" sz="2800" dirty="0" smtClean="0">
                <a:latin typeface="Consolas" panose="020B0609020204030204" pitchFamily="49" charset="0"/>
              </a:rPr>
              <a:t>üstü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tr-TR" sz="2800" dirty="0"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tr-TR" sz="2800" dirty="0" smtClean="0">
                <a:latin typeface="Consolas" panose="020B0609020204030204" pitchFamily="49" charset="0"/>
              </a:rPr>
              <a:t>Veri Tabanı, </a:t>
            </a:r>
            <a:r>
              <a:rPr lang="tr-TR" sz="2800" dirty="0">
                <a:latin typeface="Consolas" panose="020B0609020204030204" pitchFamily="49" charset="0"/>
              </a:rPr>
              <a:t>Gerekli bir </a:t>
            </a:r>
            <a:r>
              <a:rPr lang="tr-TR" sz="2800" dirty="0" err="1">
                <a:latin typeface="Consolas" panose="020B0609020204030204" pitchFamily="49" charset="0"/>
              </a:rPr>
              <a:t>veritabanı</a:t>
            </a:r>
            <a:r>
              <a:rPr lang="tr-TR" sz="2800" dirty="0">
                <a:latin typeface="Consolas" panose="020B0609020204030204" pitchFamily="49" charset="0"/>
              </a:rPr>
              <a:t> yok </a:t>
            </a:r>
            <a:endParaRPr lang="tr-TR" sz="2800" dirty="0" smtClean="0">
              <a:latin typeface="Consolas" panose="020B0609020204030204" pitchFamily="49" charset="0"/>
            </a:endParaRPr>
          </a:p>
          <a:p>
            <a:endParaRPr lang="tr-TR" sz="2800" dirty="0">
              <a:latin typeface="Consolas" panose="020B0609020204030204" pitchFamily="49" charset="0"/>
            </a:endParaRPr>
          </a:p>
          <a:p>
            <a:r>
              <a:rPr lang="tr-TR" sz="2800" dirty="0" err="1" smtClean="0">
                <a:latin typeface="Consolas" panose="020B0609020204030204" pitchFamily="49" charset="0"/>
              </a:rPr>
              <a:t>Grav</a:t>
            </a:r>
            <a:r>
              <a:rPr lang="tr-TR" sz="2800" dirty="0">
                <a:latin typeface="Consolas" panose="020B0609020204030204" pitchFamily="49" charset="0"/>
              </a:rPr>
              <a:t>, içeriğiniz için düz metin dosyaları ile oluşturulmuştur</a:t>
            </a:r>
            <a:r>
              <a:rPr lang="tr-TR" sz="2800" dirty="0" smtClean="0">
                <a:latin typeface="Consolas" panose="020B0609020204030204" pitchFamily="49" charset="0"/>
              </a:rPr>
              <a:t>..</a:t>
            </a:r>
            <a:endParaRPr lang="tr-TR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91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3982322" y="1323549"/>
            <a:ext cx="4237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Sorular? </a:t>
            </a:r>
            <a:endParaRPr lang="tr-TR" sz="6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45316" y="1480478"/>
            <a:ext cx="10866268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sz="2400" dirty="0" smtClean="0">
                <a:latin typeface="Consolas" panose="020B0609020204030204" pitchFamily="49" charset="0"/>
              </a:rPr>
              <a:t>Kurulum</a:t>
            </a:r>
            <a:endParaRPr lang="tr-TR" sz="2000" dirty="0">
              <a:latin typeface="Consolas" panose="020B0609020204030204" pitchFamily="49" charset="0"/>
            </a:endParaRPr>
          </a:p>
          <a:p>
            <a:pPr lvl="1"/>
            <a:r>
              <a:rPr lang="tr-TR" sz="2000" dirty="0" err="1" smtClean="0">
                <a:latin typeface="Consolas" panose="020B0609020204030204" pitchFamily="49" charset="0"/>
                <a:hlinkClick r:id="rId4"/>
              </a:rPr>
              <a:t>Grav</a:t>
            </a:r>
            <a:r>
              <a:rPr lang="tr-TR" sz="2000" dirty="0" smtClean="0">
                <a:latin typeface="Consolas" panose="020B0609020204030204" pitchFamily="49" charset="0"/>
              </a:rPr>
              <a:t> </a:t>
            </a:r>
            <a:r>
              <a:rPr lang="tr-TR" sz="2000" dirty="0">
                <a:latin typeface="Consolas" panose="020B0609020204030204" pitchFamily="49" charset="0"/>
              </a:rPr>
              <a:t>veya </a:t>
            </a:r>
            <a:r>
              <a:rPr lang="tr-TR" sz="2000" dirty="0" err="1" smtClean="0">
                <a:latin typeface="Consolas" panose="020B0609020204030204" pitchFamily="49" charset="0"/>
                <a:hlinkClick r:id="rId4"/>
              </a:rPr>
              <a:t>Grav+Admin</a:t>
            </a:r>
            <a:r>
              <a:rPr lang="tr-TR" sz="2000" dirty="0" smtClean="0">
                <a:latin typeface="Consolas" panose="020B0609020204030204" pitchFamily="49" charset="0"/>
              </a:rPr>
              <a:t> </a:t>
            </a:r>
            <a:r>
              <a:rPr lang="tr-TR" sz="2000" dirty="0">
                <a:latin typeface="Consolas" panose="020B0609020204030204" pitchFamily="49" charset="0"/>
              </a:rPr>
              <a:t>paketini indirin. </a:t>
            </a:r>
          </a:p>
          <a:p>
            <a:pPr lvl="1"/>
            <a:r>
              <a:rPr lang="tr-TR" sz="2000" dirty="0">
                <a:latin typeface="Consolas" panose="020B0609020204030204" pitchFamily="49" charset="0"/>
              </a:rPr>
              <a:t>ZIP dosyasını web sunucunuzun </a:t>
            </a:r>
            <a:r>
              <a:rPr lang="tr-TR" sz="2000" dirty="0" err="1" smtClean="0">
                <a:latin typeface="Consolas" panose="020B0609020204030204" pitchFamily="49" charset="0"/>
              </a:rPr>
              <a:t>webroot</a:t>
            </a:r>
            <a:r>
              <a:rPr lang="tr-TR" sz="2000" dirty="0" smtClean="0">
                <a:latin typeface="Consolas" panose="020B0609020204030204" pitchFamily="49" charset="0"/>
              </a:rPr>
              <a:t>’ una </a:t>
            </a:r>
            <a:r>
              <a:rPr lang="tr-TR" sz="2000" dirty="0">
                <a:latin typeface="Consolas" panose="020B0609020204030204" pitchFamily="49" charset="0"/>
              </a:rPr>
              <a:t>çıkarın</a:t>
            </a:r>
            <a:r>
              <a:rPr lang="tr-TR" sz="2000" dirty="0" smtClean="0"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tr-TR" sz="2000" dirty="0" err="1" smtClean="0">
                <a:latin typeface="Consolas" panose="020B0609020204030204" pitchFamily="49" charset="0"/>
              </a:rPr>
              <a:t>örn</a:t>
            </a:r>
            <a:r>
              <a:rPr lang="tr-TR" sz="2000" dirty="0">
                <a:latin typeface="Consolas" panose="020B0609020204030204" pitchFamily="49" charset="0"/>
              </a:rPr>
              <a:t>. </a:t>
            </a:r>
            <a:r>
              <a:rPr lang="tr-TR" sz="20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~/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webroot</a:t>
            </a:r>
            <a:r>
              <a:rPr lang="tr-TR" sz="2000" b="1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grav</a:t>
            </a:r>
            <a:endParaRPr lang="tr-TR" sz="2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1"/>
            <a:endParaRPr lang="tr-TR" sz="2000" dirty="0" smtClean="0"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sz="2400" dirty="0" smtClean="0">
                <a:latin typeface="Consolas" panose="020B0609020204030204" pitchFamily="49" charset="0"/>
              </a:rPr>
              <a:t>Tavsiye</a:t>
            </a:r>
          </a:p>
          <a:p>
            <a:r>
              <a:rPr lang="tr-TR" sz="1600" dirty="0" err="1" smtClean="0">
                <a:latin typeface="Consolas" panose="020B0609020204030204" pitchFamily="49" charset="0"/>
              </a:rPr>
              <a:t>Grav</a:t>
            </a:r>
            <a:r>
              <a:rPr lang="tr-TR" sz="1600" dirty="0" smtClean="0">
                <a:latin typeface="Consolas" panose="020B0609020204030204" pitchFamily="49" charset="0"/>
              </a:rPr>
              <a:t> </a:t>
            </a:r>
            <a:r>
              <a:rPr lang="tr-TR" sz="1600" dirty="0">
                <a:latin typeface="Consolas" panose="020B0609020204030204" pitchFamily="49" charset="0"/>
              </a:rPr>
              <a:t>indirip, çalıştığını göstermek için yukarıda anlatılan şekilde de kurulabildiğinden bahseder, fakat bu şekilde kurulumda bağımlı olduğu paketleri kurmak daha zahmetli olacaktır</a:t>
            </a:r>
            <a:r>
              <a:rPr lang="tr-TR" sz="1600" dirty="0" smtClean="0">
                <a:latin typeface="Consolas" panose="020B0609020204030204" pitchFamily="49" charset="0"/>
              </a:rPr>
              <a:t>. PHP </a:t>
            </a:r>
            <a:r>
              <a:rPr lang="tr-TR" sz="1600" dirty="0">
                <a:latin typeface="Consolas" panose="020B0609020204030204" pitchFamily="49" charset="0"/>
              </a:rPr>
              <a:t>uygulamalarında </a:t>
            </a:r>
            <a:r>
              <a:rPr lang="tr-TR" sz="1600" dirty="0" err="1">
                <a:latin typeface="Consolas" panose="020B0609020204030204" pitchFamily="49" charset="0"/>
              </a:rPr>
              <a:t>composer</a:t>
            </a:r>
            <a:r>
              <a:rPr lang="tr-TR" sz="1600" dirty="0">
                <a:latin typeface="Consolas" panose="020B0609020204030204" pitchFamily="49" charset="0"/>
              </a:rPr>
              <a:t> tercih edilmesi uygun olacaktır</a:t>
            </a:r>
            <a:r>
              <a:rPr lang="tr-TR" sz="1600" dirty="0" smtClean="0">
                <a:latin typeface="Consolas" panose="020B0609020204030204" pitchFamily="49" charset="0"/>
              </a:rPr>
              <a:t>.</a:t>
            </a:r>
          </a:p>
          <a:p>
            <a:endParaRPr lang="tr-TR" sz="2000" dirty="0" smtClean="0">
              <a:latin typeface="Consolas" panose="020B0609020204030204" pitchFamily="49" charset="0"/>
            </a:endParaRPr>
          </a:p>
          <a:p>
            <a:pPr lvl="1"/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</a:t>
            </a:r>
            <a:r>
              <a:rPr lang="tr-TR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cd</a:t>
            </a:r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webroot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1"/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</a:t>
            </a:r>
            <a:r>
              <a:rPr lang="en-US" sz="2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git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clone -b master https</a:t>
            </a:r>
            <a:r>
              <a:rPr lang="en-US" sz="20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://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github.com</a:t>
            </a:r>
            <a:r>
              <a:rPr lang="en-US" sz="2000" b="1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getgrav</a:t>
            </a:r>
            <a:r>
              <a:rPr lang="en-US" sz="2000" b="1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grav.git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1"/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</a:t>
            </a:r>
            <a:r>
              <a:rPr lang="tr-TR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cd</a:t>
            </a:r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webroot</a:t>
            </a:r>
            <a:r>
              <a:rPr lang="tr-TR" sz="20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grav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1"/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composer</a:t>
            </a:r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install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</a:t>
            </a:r>
            <a:r>
              <a:rPr lang="tr-TR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-dev -</a:t>
            </a:r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1"/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</a:t>
            </a:r>
            <a:r>
              <a:rPr lang="tr-TR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cd</a:t>
            </a:r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webroot</a:t>
            </a:r>
            <a:r>
              <a:rPr lang="tr-TR" sz="20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grav</a:t>
            </a:r>
            <a:endParaRPr lang="tr-TR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1"/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#bin</a:t>
            </a:r>
            <a:r>
              <a:rPr lang="tr-TR" sz="2000" b="1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grav</a:t>
            </a:r>
            <a:r>
              <a:rPr lang="tr-T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install</a:t>
            </a:r>
            <a:endParaRPr lang="tr-T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72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45316" y="1533744"/>
            <a:ext cx="1086626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Consolas" panose="020B0609020204030204" pitchFamily="49" charset="0"/>
              </a:rPr>
              <a:t>Çoklu </a:t>
            </a:r>
            <a:r>
              <a:rPr lang="tr-TR" sz="2000" dirty="0">
                <a:latin typeface="Consolas" panose="020B0609020204030204" pitchFamily="49" charset="0"/>
              </a:rPr>
              <a:t>S</a:t>
            </a:r>
            <a:r>
              <a:rPr lang="tr-TR" sz="2000" dirty="0" smtClean="0">
                <a:latin typeface="Consolas" panose="020B0609020204030204" pitchFamily="49" charset="0"/>
              </a:rPr>
              <a:t>ite </a:t>
            </a:r>
            <a:r>
              <a:rPr lang="tr-TR" sz="2000" dirty="0">
                <a:latin typeface="Consolas" panose="020B0609020204030204" pitchFamily="49" charset="0"/>
              </a:rPr>
              <a:t>İ</a:t>
            </a:r>
            <a:r>
              <a:rPr lang="tr-TR" sz="2000" dirty="0" smtClean="0">
                <a:latin typeface="Consolas" panose="020B0609020204030204" pitchFamily="49" charset="0"/>
              </a:rPr>
              <a:t>çin Klasörler Yapısı</a:t>
            </a:r>
          </a:p>
          <a:p>
            <a:endParaRPr lang="tr-TR" sz="2000" dirty="0" smtClean="0">
              <a:latin typeface="Consolas" panose="020B0609020204030204" pitchFamily="49" charset="0"/>
            </a:endParaRPr>
          </a:p>
          <a:p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user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sites</a:t>
            </a:r>
            <a:r>
              <a:rPr lang="tr-TR" sz="2000" dirty="0" smtClean="0">
                <a:latin typeface="Consolas" panose="020B0609020204030204" pitchFamily="49" charset="0"/>
              </a:rPr>
              <a:t>/site-adi/</a:t>
            </a:r>
            <a:r>
              <a:rPr lang="tr-TR" sz="2000" dirty="0" err="1" smtClean="0">
                <a:latin typeface="Consolas" panose="020B0609020204030204" pitchFamily="49" charset="0"/>
              </a:rPr>
              <a:t>accounts</a:t>
            </a:r>
            <a:r>
              <a:rPr lang="tr-TR" sz="2000" dirty="0" smtClean="0">
                <a:latin typeface="Consolas" panose="020B0609020204030204" pitchFamily="49" charset="0"/>
              </a:rPr>
              <a:t> 	Kullanıcı hesap dosyaları(.</a:t>
            </a:r>
            <a:r>
              <a:rPr lang="tr-TR" sz="2000" dirty="0" err="1" smtClean="0">
                <a:latin typeface="Consolas" panose="020B0609020204030204" pitchFamily="49" charset="0"/>
              </a:rPr>
              <a:t>yaml</a:t>
            </a:r>
            <a:r>
              <a:rPr lang="tr-TR" sz="2000" dirty="0" smtClean="0">
                <a:latin typeface="Consolas" panose="020B0609020204030204" pitchFamily="49" charset="0"/>
              </a:rPr>
              <a:t>)</a:t>
            </a:r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user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sites</a:t>
            </a:r>
            <a:r>
              <a:rPr lang="tr-TR" sz="2000" dirty="0" smtClean="0">
                <a:latin typeface="Consolas" panose="020B0609020204030204" pitchFamily="49" charset="0"/>
              </a:rPr>
              <a:t>/site-adi/</a:t>
            </a:r>
            <a:r>
              <a:rPr lang="tr-TR" sz="2000" dirty="0" err="1" smtClean="0">
                <a:latin typeface="Consolas" panose="020B0609020204030204" pitchFamily="49" charset="0"/>
              </a:rPr>
              <a:t>config</a:t>
            </a:r>
            <a:r>
              <a:rPr lang="tr-TR" sz="2000" dirty="0" smtClean="0">
                <a:latin typeface="Consolas" panose="020B0609020204030204" pitchFamily="49" charset="0"/>
              </a:rPr>
              <a:t> 	Site için konfigürasyon dosyaları(.</a:t>
            </a:r>
            <a:r>
              <a:rPr lang="tr-TR" sz="2000" dirty="0" err="1" smtClean="0">
                <a:latin typeface="Consolas" panose="020B0609020204030204" pitchFamily="49" charset="0"/>
              </a:rPr>
              <a:t>yaml</a:t>
            </a:r>
            <a:r>
              <a:rPr lang="tr-TR" sz="20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user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sites</a:t>
            </a:r>
            <a:r>
              <a:rPr lang="tr-TR" sz="2000" dirty="0" smtClean="0">
                <a:latin typeface="Consolas" panose="020B0609020204030204" pitchFamily="49" charset="0"/>
              </a:rPr>
              <a:t>/site-adi/</a:t>
            </a:r>
            <a:r>
              <a:rPr lang="tr-TR" sz="2000" dirty="0" err="1" smtClean="0">
                <a:latin typeface="Consolas" panose="020B0609020204030204" pitchFamily="49" charset="0"/>
              </a:rPr>
              <a:t>plugins</a:t>
            </a:r>
            <a:r>
              <a:rPr lang="tr-TR" sz="2000" dirty="0" smtClean="0">
                <a:latin typeface="Consolas" panose="020B0609020204030204" pitchFamily="49" charset="0"/>
              </a:rPr>
              <a:t> </a:t>
            </a:r>
            <a:r>
              <a:rPr lang="tr-TR" sz="2000" dirty="0">
                <a:latin typeface="Consolas" panose="020B0609020204030204" pitchFamily="49" charset="0"/>
              </a:rPr>
              <a:t>	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>
                <a:latin typeface="Consolas" panose="020B0609020204030204" pitchFamily="49" charset="0"/>
              </a:rPr>
              <a:t>user</a:t>
            </a:r>
            <a:r>
              <a:rPr lang="tr-TR" sz="2000" dirty="0">
                <a:latin typeface="Consolas" panose="020B0609020204030204" pitchFamily="49" charset="0"/>
              </a:rPr>
              <a:t>/</a:t>
            </a:r>
            <a:r>
              <a:rPr lang="tr-TR" sz="2000" dirty="0" err="1">
                <a:latin typeface="Consolas" panose="020B0609020204030204" pitchFamily="49" charset="0"/>
              </a:rPr>
              <a:t>plugins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</a:rPr>
              <a:t>klasörüne link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user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sites</a:t>
            </a:r>
            <a:r>
              <a:rPr lang="tr-TR" sz="2000" dirty="0" smtClean="0">
                <a:latin typeface="Consolas" panose="020B0609020204030204" pitchFamily="49" charset="0"/>
              </a:rPr>
              <a:t>/site-adi/</a:t>
            </a:r>
            <a:r>
              <a:rPr lang="tr-TR" sz="2000" dirty="0" err="1" smtClean="0">
                <a:latin typeface="Consolas" panose="020B0609020204030204" pitchFamily="49" charset="0"/>
              </a:rPr>
              <a:t>pages</a:t>
            </a:r>
            <a:r>
              <a:rPr lang="tr-TR" sz="2000" dirty="0" smtClean="0">
                <a:latin typeface="Consolas" panose="020B0609020204030204" pitchFamily="49" charset="0"/>
              </a:rPr>
              <a:t> </a:t>
            </a:r>
            <a:r>
              <a:rPr lang="tr-TR" sz="2000" dirty="0">
                <a:latin typeface="Consolas" panose="020B0609020204030204" pitchFamily="49" charset="0"/>
              </a:rPr>
              <a:t>	Site için </a:t>
            </a:r>
            <a:r>
              <a:rPr lang="tr-TR" sz="2000" dirty="0" smtClean="0">
                <a:latin typeface="Consolas" panose="020B0609020204030204" pitchFamily="49" charset="0"/>
              </a:rPr>
              <a:t>web sayfası </a:t>
            </a:r>
            <a:r>
              <a:rPr lang="tr-TR" sz="2000" dirty="0">
                <a:latin typeface="Consolas" panose="020B0609020204030204" pitchFamily="49" charset="0"/>
              </a:rPr>
              <a:t>dosyaları</a:t>
            </a:r>
            <a:r>
              <a:rPr lang="tr-TR" sz="2000" dirty="0" smtClean="0">
                <a:latin typeface="Consolas" panose="020B0609020204030204" pitchFamily="49" charset="0"/>
              </a:rPr>
              <a:t>(.md</a:t>
            </a:r>
            <a:r>
              <a:rPr lang="tr-TR" sz="2000" dirty="0" smtClean="0">
                <a:latin typeface="Consolas" panose="020B0609020204030204" pitchFamily="49" charset="0"/>
              </a:rPr>
              <a:t>), 						resim</a:t>
            </a:r>
            <a:r>
              <a:rPr lang="tr-TR" sz="2000" dirty="0">
                <a:latin typeface="Consolas" panose="020B0609020204030204" pitchFamily="49" charset="0"/>
              </a:rPr>
              <a:t>, video vb.</a:t>
            </a:r>
            <a:endParaRPr lang="tr-TR" sz="2000" dirty="0">
              <a:latin typeface="Consolas" panose="020B0609020204030204" pitchFamily="49" charset="0"/>
            </a:endParaRPr>
          </a:p>
          <a:p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/</a:t>
            </a:r>
            <a:r>
              <a:rPr lang="tr-TR" sz="2000" dirty="0" err="1">
                <a:latin typeface="Consolas" panose="020B0609020204030204" pitchFamily="49" charset="0"/>
              </a:rPr>
              <a:t>user</a:t>
            </a:r>
            <a:r>
              <a:rPr lang="tr-TR" sz="2000" dirty="0">
                <a:latin typeface="Consolas" panose="020B0609020204030204" pitchFamily="49" charset="0"/>
              </a:rPr>
              <a:t>/</a:t>
            </a:r>
            <a:r>
              <a:rPr lang="tr-TR" sz="2000" dirty="0" err="1">
                <a:latin typeface="Consolas" panose="020B0609020204030204" pitchFamily="49" charset="0"/>
              </a:rPr>
              <a:t>plugins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</a:rPr>
              <a:t>			Eklentiler</a:t>
            </a:r>
            <a:r>
              <a:rPr lang="tr-TR" sz="2000" dirty="0">
                <a:latin typeface="Consolas" panose="020B0609020204030204" pitchFamily="49" charset="0"/>
              </a:rPr>
              <a:t>. </a:t>
            </a:r>
            <a:endParaRPr lang="tr-TR" sz="2000" dirty="0" smtClean="0">
              <a:latin typeface="Consolas" panose="020B0609020204030204" pitchFamily="49" charset="0"/>
            </a:endParaRPr>
          </a:p>
          <a:p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>
                <a:latin typeface="Consolas" panose="020B0609020204030204" pitchFamily="49" charset="0"/>
              </a:rPr>
              <a:t>user</a:t>
            </a:r>
            <a:r>
              <a:rPr lang="tr-TR" sz="2000" dirty="0">
                <a:latin typeface="Consolas" panose="020B0609020204030204" pitchFamily="49" charset="0"/>
              </a:rPr>
              <a:t>/</a:t>
            </a:r>
            <a:r>
              <a:rPr lang="tr-TR" sz="2000" dirty="0" err="1">
                <a:latin typeface="Consolas" panose="020B0609020204030204" pitchFamily="49" charset="0"/>
              </a:rPr>
              <a:t>themes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</a:rPr>
              <a:t>				Temalar.</a:t>
            </a:r>
          </a:p>
        </p:txBody>
      </p:sp>
      <p:sp>
        <p:nvSpPr>
          <p:cNvPr id="6" name="Bükülü Ok 5"/>
          <p:cNvSpPr/>
          <p:nvPr/>
        </p:nvSpPr>
        <p:spPr>
          <a:xfrm>
            <a:off x="4882719" y="2876365"/>
            <a:ext cx="177553" cy="15979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08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45316" y="1533744"/>
            <a:ext cx="1086626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latin typeface="Consolas" panose="020B0609020204030204" pitchFamily="49" charset="0"/>
              </a:rPr>
              <a:t>/</a:t>
            </a:r>
            <a:r>
              <a:rPr lang="tr-TR" sz="2000" dirty="0" err="1">
                <a:latin typeface="Consolas" panose="020B0609020204030204" pitchFamily="49" charset="0"/>
              </a:rPr>
              <a:t>user</a:t>
            </a:r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└── /</a:t>
            </a:r>
            <a:r>
              <a:rPr lang="tr-TR" sz="2000" dirty="0" err="1">
                <a:latin typeface="Consolas" panose="020B0609020204030204" pitchFamily="49" charset="0"/>
              </a:rPr>
              <a:t>sites</a:t>
            </a:r>
            <a:r>
              <a:rPr lang="tr-TR" sz="2000" dirty="0">
                <a:latin typeface="Consolas" panose="020B0609020204030204" pitchFamily="49" charset="0"/>
              </a:rPr>
              <a:t>	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	└── /site-adi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		└── /</a:t>
            </a:r>
            <a:r>
              <a:rPr lang="tr-TR" sz="2000" dirty="0" err="1">
                <a:latin typeface="Consolas" panose="020B0609020204030204" pitchFamily="49" charset="0"/>
              </a:rPr>
              <a:t>pages</a:t>
            </a:r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			├── /01.home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			├── /02.akademik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			│   ├── /akademik-birimler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			│   ├── /akademik-personel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			│   └── /akademik-takvim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			├── /03.etkinlikler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			│   ├── /etkinlik1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			│   </a:t>
            </a:r>
            <a:r>
              <a:rPr lang="tr-TR" sz="2000" dirty="0" smtClean="0">
                <a:latin typeface="Consolas" panose="020B0609020204030204" pitchFamily="49" charset="0"/>
              </a:rPr>
              <a:t>└── /</a:t>
            </a:r>
            <a:r>
              <a:rPr lang="tr-TR" sz="2000" dirty="0">
                <a:latin typeface="Consolas" panose="020B0609020204030204" pitchFamily="49" charset="0"/>
              </a:rPr>
              <a:t>etkinlik2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			├── /</a:t>
            </a:r>
            <a:r>
              <a:rPr lang="tr-TR" sz="2000" dirty="0" smtClean="0">
                <a:latin typeface="Consolas" panose="020B0609020204030204" pitchFamily="49" charset="0"/>
              </a:rPr>
              <a:t>04.hakkimizda</a:t>
            </a:r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			└── /resim-galerisi</a:t>
            </a:r>
            <a:endParaRPr lang="tr-T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2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2" y="450197"/>
            <a:ext cx="2649044" cy="73431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45316" y="1533744"/>
            <a:ext cx="108662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Consolas" panose="020B0609020204030204" pitchFamily="49" charset="0"/>
              </a:rPr>
              <a:t>Web Sayfa </a:t>
            </a:r>
            <a:r>
              <a:rPr lang="tr-TR" sz="2000" dirty="0">
                <a:latin typeface="Consolas" panose="020B0609020204030204" pitchFamily="49" charset="0"/>
              </a:rPr>
              <a:t>Dosyası </a:t>
            </a:r>
            <a:endParaRPr lang="tr-TR" sz="2000" dirty="0" smtClean="0">
              <a:latin typeface="Consolas" panose="020B0609020204030204" pitchFamily="49" charset="0"/>
            </a:endParaRPr>
          </a:p>
          <a:p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 smtClean="0">
                <a:latin typeface="Consolas" panose="020B0609020204030204" pitchFamily="49" charset="0"/>
              </a:rPr>
              <a:t>Dosya </a:t>
            </a:r>
            <a:r>
              <a:rPr lang="tr-TR" sz="2000" dirty="0">
                <a:latin typeface="Consolas" panose="020B0609020204030204" pitchFamily="49" charset="0"/>
              </a:rPr>
              <a:t>adı, </a:t>
            </a:r>
            <a:r>
              <a:rPr lang="tr-TR" sz="2000" dirty="0" err="1">
                <a:latin typeface="Consolas" panose="020B0609020204030204" pitchFamily="49" charset="0"/>
              </a:rPr>
              <a:t>Markdown</a:t>
            </a:r>
            <a:r>
              <a:rPr lang="tr-TR" sz="2000" dirty="0">
                <a:latin typeface="Consolas" panose="020B0609020204030204" pitchFamily="49" charset="0"/>
              </a:rPr>
              <a:t> biçimli bir dosya olduğunu belirtmek için .md ile bitmelidir</a:t>
            </a:r>
            <a:r>
              <a:rPr lang="tr-TR" sz="2000" dirty="0" smtClean="0">
                <a:latin typeface="Consolas" panose="020B0609020204030204" pitchFamily="49" charset="0"/>
              </a:rPr>
              <a:t>.</a:t>
            </a:r>
          </a:p>
          <a:p>
            <a:endParaRPr lang="tr-TR" sz="2000" dirty="0" smtClean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D</a:t>
            </a:r>
            <a:r>
              <a:rPr lang="tr-TR" sz="2000" dirty="0" smtClean="0">
                <a:latin typeface="Consolas" panose="020B0609020204030204" pitchFamily="49" charset="0"/>
              </a:rPr>
              <a:t>osyanın adı, kullanılacak </a:t>
            </a:r>
            <a:r>
              <a:rPr lang="tr-TR" sz="2000" dirty="0">
                <a:latin typeface="Consolas" panose="020B0609020204030204" pitchFamily="49" charset="0"/>
              </a:rPr>
              <a:t>temanın şablon dosyasının adını gösterir</a:t>
            </a:r>
            <a:r>
              <a:rPr lang="tr-TR" sz="2000" dirty="0" smtClean="0">
                <a:latin typeface="Consolas" panose="020B0609020204030204" pitchFamily="49" charset="0"/>
              </a:rPr>
              <a:t>.</a:t>
            </a:r>
          </a:p>
          <a:p>
            <a:endParaRPr lang="tr-TR" sz="2000" dirty="0" smtClean="0">
              <a:latin typeface="Consolas" panose="020B0609020204030204" pitchFamily="49" charset="0"/>
            </a:endParaRPr>
          </a:p>
          <a:p>
            <a:r>
              <a:rPr lang="tr-TR" sz="2000" dirty="0" err="1" smtClean="0">
                <a:latin typeface="Consolas" panose="020B0609020204030204" pitchFamily="49" charset="0"/>
              </a:rPr>
              <a:t>Örn</a:t>
            </a:r>
            <a:r>
              <a:rPr lang="tr-TR" sz="2000" dirty="0" smtClean="0">
                <a:latin typeface="Consolas" panose="020B0609020204030204" pitchFamily="49" charset="0"/>
              </a:rPr>
              <a:t>. /</a:t>
            </a:r>
            <a:r>
              <a:rPr lang="tr-TR" sz="2000" dirty="0" err="1" smtClean="0">
                <a:latin typeface="Consolas" panose="020B0609020204030204" pitchFamily="49" charset="0"/>
              </a:rPr>
              <a:t>user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themes</a:t>
            </a:r>
            <a:r>
              <a:rPr lang="tr-TR" sz="2000" dirty="0" smtClean="0">
                <a:latin typeface="Consolas" panose="020B0609020204030204" pitchFamily="49" charset="0"/>
              </a:rPr>
              <a:t>/tema-adi/</a:t>
            </a:r>
            <a:r>
              <a:rPr lang="tr-TR" sz="2000" dirty="0" err="1" smtClean="0">
                <a:latin typeface="Consolas" panose="020B0609020204030204" pitchFamily="49" charset="0"/>
              </a:rPr>
              <a:t>templates</a:t>
            </a:r>
            <a:r>
              <a:rPr lang="tr-TR" sz="2000" dirty="0" smtClean="0">
                <a:latin typeface="Consolas" panose="020B0609020204030204" pitchFamily="49" charset="0"/>
              </a:rPr>
              <a:t>/</a:t>
            </a:r>
            <a:r>
              <a:rPr lang="tr-TR" sz="2000" dirty="0" err="1" smtClean="0">
                <a:latin typeface="Consolas" panose="020B0609020204030204" pitchFamily="49" charset="0"/>
              </a:rPr>
              <a:t>default.html</a:t>
            </a:r>
            <a:r>
              <a:rPr lang="tr-TR" sz="2000" dirty="0" err="1">
                <a:latin typeface="Consolas" panose="020B0609020204030204" pitchFamily="49" charset="0"/>
              </a:rPr>
              <a:t>.twig</a:t>
            </a:r>
            <a:r>
              <a:rPr lang="tr-TR" sz="2000" dirty="0" smtClean="0">
                <a:latin typeface="Consolas" panose="020B0609020204030204" pitchFamily="49" charset="0"/>
              </a:rPr>
              <a:t> </a:t>
            </a:r>
          </a:p>
          <a:p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Ana şablon dosyası için standart ad </a:t>
            </a:r>
            <a:r>
              <a:rPr lang="tr-TR" sz="2000" dirty="0" smtClean="0">
                <a:latin typeface="Consolas" panose="020B0609020204030204" pitchFamily="49" charset="0"/>
              </a:rPr>
              <a:t>‘</a:t>
            </a:r>
            <a:r>
              <a:rPr lang="tr-TR" sz="2000" dirty="0" err="1" smtClean="0">
                <a:latin typeface="Consolas" panose="020B0609020204030204" pitchFamily="49" charset="0"/>
              </a:rPr>
              <a:t>default</a:t>
            </a:r>
            <a:r>
              <a:rPr lang="tr-TR" sz="2000" dirty="0" smtClean="0">
                <a:latin typeface="Consolas" panose="020B0609020204030204" pitchFamily="49" charset="0"/>
              </a:rPr>
              <a:t>’ tur, </a:t>
            </a:r>
            <a:r>
              <a:rPr lang="tr-TR" sz="2000" dirty="0">
                <a:latin typeface="Consolas" panose="020B0609020204030204" pitchFamily="49" charset="0"/>
              </a:rPr>
              <a:t>dolayısıyla dosya </a:t>
            </a:r>
            <a:r>
              <a:rPr lang="tr-TR" sz="2000" dirty="0" smtClean="0">
                <a:latin typeface="Consolas" panose="020B0609020204030204" pitchFamily="49" charset="0"/>
              </a:rPr>
              <a:t>/user/pages/site-adi/pages/01.home/default.md </a:t>
            </a:r>
          </a:p>
          <a:p>
            <a:r>
              <a:rPr lang="tr-TR" sz="2000" dirty="0" smtClean="0">
                <a:latin typeface="Consolas" panose="020B0609020204030204" pitchFamily="49" charset="0"/>
              </a:rPr>
              <a:t>olarak </a:t>
            </a:r>
            <a:r>
              <a:rPr lang="tr-TR" sz="2000" dirty="0">
                <a:latin typeface="Consolas" panose="020B0609020204030204" pitchFamily="49" charset="0"/>
              </a:rPr>
              <a:t>adlandırılır. </a:t>
            </a:r>
            <a:endParaRPr lang="tr-T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1294</Words>
  <Application>Microsoft Office PowerPoint</Application>
  <PresentationFormat>Geniş ekran</PresentationFormat>
  <Paragraphs>317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Courier New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Açık Kaynak Antispam Teknolojileri</dc:title>
  <dc:creator>can</dc:creator>
  <cp:lastModifiedBy>can</cp:lastModifiedBy>
  <cp:revision>124</cp:revision>
  <dcterms:created xsi:type="dcterms:W3CDTF">2018-04-02T07:59:27Z</dcterms:created>
  <dcterms:modified xsi:type="dcterms:W3CDTF">2019-04-20T14:14:52Z</dcterms:modified>
</cp:coreProperties>
</file>