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7" r:id="rId11"/>
    <p:sldId id="258" r:id="rId12"/>
    <p:sldId id="259" r:id="rId13"/>
    <p:sldId id="260" r:id="rId14"/>
    <p:sldId id="261" r:id="rId15"/>
    <p:sldId id="262" r:id="rId16"/>
  </p:sldIdLst>
  <p:sldSz cy="5143500" cx="9144000"/>
  <p:notesSz cx="6858000" cy="9144000"/>
  <p:embeddedFontLst>
    <p:embeddedFont>
      <p:font typeface="Proxima Nova"/>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7" Type="http://schemas.openxmlformats.org/officeDocument/2006/relationships/font" Target="fonts/ProximaNova-regular.fntdata"/><Relationship Id="rId8" Type="http://schemas.openxmlformats.org/officeDocument/2006/relationships/font" Target="fonts/ProximaNova-bold.fntdata"/><Relationship Id="rId9" Type="http://schemas.openxmlformats.org/officeDocument/2006/relationships/font" Target="fonts/ProximaNova-italic.fntdata"/><Relationship Id="rId10" Type="http://schemas.openxmlformats.org/officeDocument/2006/relationships/font" Target="fonts/ProximaNova-boldItalic.fntdata"/><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1"/>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60" name="Google Shape;60;p12"/>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3"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5" name="Google Shape;15;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304875"/>
            <a:ext cx="8520600" cy="34164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ph idx="2" type="subTitle"/>
          </p:nvPr>
        </p:nvSpPr>
        <p:spPr>
          <a:xfrm>
            <a:off x="387975" y="789025"/>
            <a:ext cx="8520600" cy="833100"/>
          </a:xfrm>
          <a:prstGeom prst="rect">
            <a:avLst/>
          </a:prstGeom>
        </p:spPr>
        <p:txBody>
          <a:bodyPr anchorCtr="0" anchor="t" bIns="91425" lIns="91425" spcFirstLastPara="1" rIns="91425" wrap="square" tIns="91425">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BODY_1">
    <p:spTree>
      <p:nvGrpSpPr>
        <p:cNvPr id="23"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 name="Google Shape;26;p5"/>
          <p:cNvSpPr txBox="1"/>
          <p:nvPr>
            <p:ph idx="1" type="body"/>
          </p:nvPr>
        </p:nvSpPr>
        <p:spPr>
          <a:xfrm>
            <a:off x="311700" y="695275"/>
            <a:ext cx="85206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sz="16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6"/>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 type="body"/>
          </p:nvPr>
        </p:nvSpPr>
        <p:spPr>
          <a:xfrm>
            <a:off x="311700" y="13810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6"/>
          <p:cNvSpPr txBox="1"/>
          <p:nvPr>
            <p:ph idx="2" type="body"/>
          </p:nvPr>
        </p:nvSpPr>
        <p:spPr>
          <a:xfrm>
            <a:off x="4832400" y="13048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indent="0" lvl="0" marL="0" rtl="0" algn="r">
              <a:spcBef>
                <a:spcPts val="0"/>
              </a:spcBef>
              <a:spcAft>
                <a:spcPts val="0"/>
              </a:spcAft>
              <a:buNone/>
            </a:pPr>
            <a:fld id="{00000000-1234-1234-1234-123412341234}" type="slidenum">
              <a:rPr lang="en"/>
              <a:t>‹#›</a:t>
            </a:fld>
            <a:endParaRPr/>
          </a:p>
        </p:txBody>
      </p:sp>
      <p:sp>
        <p:nvSpPr>
          <p:cNvPr id="33" name="Google Shape;33;p6"/>
          <p:cNvSpPr txBox="1"/>
          <p:nvPr>
            <p:ph idx="3" type="subTitle"/>
          </p:nvPr>
        </p:nvSpPr>
        <p:spPr>
          <a:xfrm>
            <a:off x="386975" y="864000"/>
            <a:ext cx="8368200" cy="84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500"/>
              <a:buNone/>
              <a:defRPr sz="1500"/>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34" name="Google Shape;34;p6"/>
          <p:cNvSpPr txBox="1"/>
          <p:nvPr>
            <p:ph idx="4" type="body"/>
          </p:nvPr>
        </p:nvSpPr>
        <p:spPr>
          <a:xfrm>
            <a:off x="4813725" y="3822525"/>
            <a:ext cx="3999900" cy="208200"/>
          </a:xfrm>
          <a:prstGeom prst="rect">
            <a:avLst/>
          </a:prstGeom>
        </p:spPr>
        <p:txBody>
          <a:bodyPr anchorCtr="0" anchor="t" bIns="91425" lIns="91425" spcFirstLastPara="1" rIns="91425" wrap="square" tIns="91425">
            <a:normAutofit/>
          </a:bodyPr>
          <a:lstStyle>
            <a:lvl1pPr indent="-273050" lvl="0" marL="457200" rtl="0" algn="r">
              <a:spcBef>
                <a:spcPts val="0"/>
              </a:spcBef>
              <a:spcAft>
                <a:spcPts val="0"/>
              </a:spcAft>
              <a:buSzPts val="700"/>
              <a:buChar char="●"/>
              <a:defRPr sz="700"/>
            </a:lvl1pPr>
            <a:lvl2pPr indent="-260350" lvl="1" marL="914400" rtl="0" algn="r">
              <a:spcBef>
                <a:spcPts val="0"/>
              </a:spcBef>
              <a:spcAft>
                <a:spcPts val="0"/>
              </a:spcAft>
              <a:buSzPts val="500"/>
              <a:buChar char="○"/>
              <a:defRPr sz="500"/>
            </a:lvl2pPr>
            <a:lvl3pPr indent="-260350" lvl="2" marL="1371600" rtl="0" algn="r">
              <a:spcBef>
                <a:spcPts val="0"/>
              </a:spcBef>
              <a:spcAft>
                <a:spcPts val="0"/>
              </a:spcAft>
              <a:buSzPts val="500"/>
              <a:buChar char="■"/>
              <a:defRPr sz="500"/>
            </a:lvl3pPr>
            <a:lvl4pPr indent="-260350" lvl="3" marL="1828800" rtl="0" algn="r">
              <a:spcBef>
                <a:spcPts val="0"/>
              </a:spcBef>
              <a:spcAft>
                <a:spcPts val="0"/>
              </a:spcAft>
              <a:buSzPts val="500"/>
              <a:buChar char="●"/>
              <a:defRPr sz="500"/>
            </a:lvl4pPr>
            <a:lvl5pPr indent="-260350" lvl="4" marL="2286000" rtl="0" algn="r">
              <a:spcBef>
                <a:spcPts val="0"/>
              </a:spcBef>
              <a:spcAft>
                <a:spcPts val="0"/>
              </a:spcAft>
              <a:buSzPts val="500"/>
              <a:buChar char="○"/>
              <a:defRPr sz="500"/>
            </a:lvl5pPr>
            <a:lvl6pPr indent="-260350" lvl="5" marL="2743200" rtl="0" algn="r">
              <a:spcBef>
                <a:spcPts val="0"/>
              </a:spcBef>
              <a:spcAft>
                <a:spcPts val="0"/>
              </a:spcAft>
              <a:buSzPts val="500"/>
              <a:buChar char="■"/>
              <a:defRPr sz="500"/>
            </a:lvl6pPr>
            <a:lvl7pPr indent="-260350" lvl="6" marL="3200400" rtl="0" algn="r">
              <a:spcBef>
                <a:spcPts val="0"/>
              </a:spcBef>
              <a:spcAft>
                <a:spcPts val="0"/>
              </a:spcAft>
              <a:buSzPts val="500"/>
              <a:buChar char="●"/>
              <a:defRPr sz="500"/>
            </a:lvl7pPr>
            <a:lvl8pPr indent="-260350" lvl="7" marL="3657600" rtl="0" algn="r">
              <a:spcBef>
                <a:spcPts val="0"/>
              </a:spcBef>
              <a:spcAft>
                <a:spcPts val="0"/>
              </a:spcAft>
              <a:buSzPts val="500"/>
              <a:buChar char="○"/>
              <a:defRPr sz="500"/>
            </a:lvl8pPr>
            <a:lvl9pPr indent="-260350" lvl="8" marL="4114800" rtl="0" algn="r">
              <a:spcBef>
                <a:spcPts val="0"/>
              </a:spcBef>
              <a:spcAft>
                <a:spcPts val="0"/>
              </a:spcAft>
              <a:buSzPts val="500"/>
              <a:buChar char="■"/>
              <a:defRPr sz="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9"/>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cap="flat" cmpd="sng" w="19050">
            <a:solidFill>
              <a:schemeClr val="dk1"/>
            </a:solidFill>
            <a:prstDash val="solid"/>
            <a:round/>
            <a:headEnd len="sm" w="sm" type="none"/>
            <a:tailEnd len="sm" w="sm" type="none"/>
          </a:ln>
        </p:spPr>
      </p:cxn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10"/>
          <p:cNvSpPr txBox="1"/>
          <p:nvPr>
            <p:ph type="title"/>
          </p:nvPr>
        </p:nvSpPr>
        <p:spPr>
          <a:xfrm>
            <a:off x="311700" y="1402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10"/>
          <p:cNvSpPr txBox="1"/>
          <p:nvPr>
            <p:ph idx="1" type="body"/>
          </p:nvPr>
        </p:nvSpPr>
        <p:spPr>
          <a:xfrm>
            <a:off x="311700" y="13048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0" name="Google Shape;50;p10"/>
          <p:cNvSpPr txBox="1"/>
          <p:nvPr>
            <p:ph idx="2" type="body"/>
          </p:nvPr>
        </p:nvSpPr>
        <p:spPr>
          <a:xfrm>
            <a:off x="4832400" y="13048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1" name="Google Shape;51;p10"/>
          <p:cNvSpPr txBox="1"/>
          <p:nvPr>
            <p:ph idx="3" type="subTitle"/>
          </p:nvPr>
        </p:nvSpPr>
        <p:spPr>
          <a:xfrm>
            <a:off x="386975" y="787800"/>
            <a:ext cx="8368200" cy="842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500"/>
              <a:buNone/>
              <a:defRPr sz="1500"/>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2" name="Google Shape;52;p10"/>
          <p:cNvSpPr txBox="1"/>
          <p:nvPr>
            <p:ph idx="4" type="body"/>
          </p:nvPr>
        </p:nvSpPr>
        <p:spPr>
          <a:xfrm>
            <a:off x="4813725" y="3822525"/>
            <a:ext cx="3999900" cy="208200"/>
          </a:xfrm>
          <a:prstGeom prst="rect">
            <a:avLst/>
          </a:prstGeom>
        </p:spPr>
        <p:txBody>
          <a:bodyPr anchorCtr="0" anchor="t" bIns="91425" lIns="91425" spcFirstLastPara="1" rIns="91425" wrap="square" tIns="91425">
            <a:normAutofit/>
          </a:bodyPr>
          <a:lstStyle>
            <a:lvl1pPr indent="-273050" lvl="0" marL="457200" rtl="0" algn="r">
              <a:spcBef>
                <a:spcPts val="0"/>
              </a:spcBef>
              <a:spcAft>
                <a:spcPts val="0"/>
              </a:spcAft>
              <a:buSzPts val="700"/>
              <a:buChar char="●"/>
              <a:defRPr sz="700"/>
            </a:lvl1pPr>
            <a:lvl2pPr indent="-260350" lvl="1" marL="914400" rtl="0" algn="r">
              <a:spcBef>
                <a:spcPts val="0"/>
              </a:spcBef>
              <a:spcAft>
                <a:spcPts val="0"/>
              </a:spcAft>
              <a:buSzPts val="500"/>
              <a:buChar char="○"/>
              <a:defRPr sz="500"/>
            </a:lvl2pPr>
            <a:lvl3pPr indent="-260350" lvl="2" marL="1371600" rtl="0" algn="r">
              <a:spcBef>
                <a:spcPts val="0"/>
              </a:spcBef>
              <a:spcAft>
                <a:spcPts val="0"/>
              </a:spcAft>
              <a:buSzPts val="500"/>
              <a:buChar char="■"/>
              <a:defRPr sz="500"/>
            </a:lvl3pPr>
            <a:lvl4pPr indent="-260350" lvl="3" marL="1828800" rtl="0" algn="r">
              <a:spcBef>
                <a:spcPts val="0"/>
              </a:spcBef>
              <a:spcAft>
                <a:spcPts val="0"/>
              </a:spcAft>
              <a:buSzPts val="500"/>
              <a:buChar char="●"/>
              <a:defRPr sz="500"/>
            </a:lvl4pPr>
            <a:lvl5pPr indent="-260350" lvl="4" marL="2286000" rtl="0" algn="r">
              <a:spcBef>
                <a:spcPts val="0"/>
              </a:spcBef>
              <a:spcAft>
                <a:spcPts val="0"/>
              </a:spcAft>
              <a:buSzPts val="500"/>
              <a:buChar char="○"/>
              <a:defRPr sz="500"/>
            </a:lvl5pPr>
            <a:lvl6pPr indent="-260350" lvl="5" marL="2743200" rtl="0" algn="r">
              <a:spcBef>
                <a:spcPts val="0"/>
              </a:spcBef>
              <a:spcAft>
                <a:spcPts val="0"/>
              </a:spcAft>
              <a:buSzPts val="500"/>
              <a:buChar char="■"/>
              <a:defRPr sz="500"/>
            </a:lvl6pPr>
            <a:lvl7pPr indent="-260350" lvl="6" marL="3200400" rtl="0" algn="r">
              <a:spcBef>
                <a:spcPts val="0"/>
              </a:spcBef>
              <a:spcAft>
                <a:spcPts val="0"/>
              </a:spcAft>
              <a:buSzPts val="500"/>
              <a:buChar char="●"/>
              <a:defRPr sz="500"/>
            </a:lvl7pPr>
            <a:lvl8pPr indent="-260350" lvl="7" marL="3657600" rtl="0" algn="r">
              <a:spcBef>
                <a:spcPts val="0"/>
              </a:spcBef>
              <a:spcAft>
                <a:spcPts val="0"/>
              </a:spcAft>
              <a:buSzPts val="500"/>
              <a:buChar char="○"/>
              <a:defRPr sz="500"/>
            </a:lvl8pPr>
            <a:lvl9pPr indent="-260350" lvl="8" marL="4114800" rtl="0" algn="r">
              <a:spcBef>
                <a:spcPts val="0"/>
              </a:spcBef>
              <a:spcAft>
                <a:spcPts val="0"/>
              </a:spcAft>
              <a:buSzPts val="500"/>
              <a:buChar char="■"/>
              <a:defRPr sz="500"/>
            </a:lvl9pPr>
          </a:lstStyle>
          <a:p/>
        </p:txBody>
      </p:sp>
      <p:sp>
        <p:nvSpPr>
          <p:cNvPr id="53" name="Google Shape;53;p1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Secure Network Access Options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100">
                <a:solidFill>
                  <a:srgbClr val="616161"/>
                </a:solidFill>
                <a:latin typeface="Proxima Nova"/>
              </a:defRPr>
            </a:pPr>
          </a:p>
        </p:txBody>
      </p:sp>
      <p:sp>
        <p:nvSpPr>
          <p:cNvPr id="5" name="Rectangle 4"/>
          <p:cNvSpPr/>
          <p:nvPr/>
        </p:nvSpPr>
        <p:spPr>
          <a:xfrm>
            <a:off x="228600" y="1508670"/>
            <a:ext cx="8686800" cy="295007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4190999" cy="295007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28600" y="1508670"/>
            <a:ext cx="4190999" cy="2950071"/>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100">
                <a:solidFill>
                  <a:srgbClr val="616161"/>
                </a:solidFill>
                <a:latin typeface="Proxima Nova"/>
              </a:rPr>
              <a:t>Overview:</a:t>
            </a:r>
            <a:r>
              <a:rPr b="0" i="0" sz="1100">
                <a:solidFill>
                  <a:srgbClr val="616161"/>
                </a:solidFill>
                <a:latin typeface="Proxima Nova"/>
              </a:rPr>
              <a:t> To ensure the security of our product and app, which involve managing a motorized gate or altering the database, we propose two secure network access options. These options leverage a MikroTik router and a Python Flask application.</a:t>
            </a:r>
          </a:p>
          <a:p>
            <a:pPr lvl="1" algn="l" marL="228600" indent="-91440">
              <a:spcBef>
                <a:spcPts val="1200"/>
              </a:spcBef>
              <a:spcAft>
                <a:spcPts val="0"/>
              </a:spcAft>
              <a:buSzPct val="100000"/>
              <a:buFont typeface="Arial"/>
              <a:buChar char="•"/>
            </a:pPr>
            <a:r>
              <a:rPr b="1" i="0" sz="1100">
                <a:solidFill>
                  <a:srgbClr val="616161"/>
                </a:solidFill>
                <a:latin typeface="Proxima Nova"/>
              </a:rPr>
              <a:t>Option 1: MAC Address Filtering:</a:t>
            </a:r>
            <a:r>
              <a:rPr b="0" i="0" sz="1100">
                <a:solidFill>
                  <a:srgbClr val="616161"/>
                </a:solidFill>
                <a:latin typeface="Proxima Nova"/>
              </a:rPr>
              <a:t> Network access is restricted to specific mobile devices or tablets by using their MAC addresses.</a:t>
            </a:r>
          </a:p>
          <a:p>
            <a:pPr lvl="1" algn="l" marL="228600" indent="-91440">
              <a:spcBef>
                <a:spcPts val="1200"/>
              </a:spcBef>
              <a:spcAft>
                <a:spcPts val="0"/>
              </a:spcAft>
              <a:buSzPct val="100000"/>
              <a:buFont typeface="Arial"/>
              <a:buChar char="•"/>
            </a:pPr>
            <a:r>
              <a:rPr b="1" i="0" sz="1100">
                <a:solidFill>
                  <a:srgbClr val="616161"/>
                </a:solidFill>
                <a:latin typeface="Proxima Nova"/>
              </a:rPr>
              <a:t>Option 2: Static IP Configuration without DHCP:</a:t>
            </a:r>
            <a:r>
              <a:rPr b="0" i="0" sz="1100">
                <a:solidFill>
                  <a:srgbClr val="616161"/>
                </a:solidFill>
                <a:latin typeface="Proxima Nova"/>
              </a:rPr>
              <a:t> Allows any device to connect to the network without needing specific models by manually configuring network settings.</a:t>
            </a:r>
          </a:p>
          <a:p>
            <a:pPr lvl="1" algn="l" marL="228600" indent="-91440">
              <a:spcBef>
                <a:spcPts val="1200"/>
              </a:spcBef>
              <a:spcAft>
                <a:spcPts val="0"/>
              </a:spcAft>
              <a:buSzPct val="100000"/>
              <a:buFont typeface="Arial"/>
              <a:buChar char="•"/>
            </a:pPr>
            <a:r>
              <a:rPr b="1" i="0" sz="1100">
                <a:solidFill>
                  <a:srgbClr val="616161"/>
                </a:solidFill>
                <a:latin typeface="Proxima Nova"/>
              </a:rPr>
              <a:t>Conclusion:</a:t>
            </a:r>
            <a:r>
              <a:rPr b="0" i="0" sz="1100">
                <a:solidFill>
                  <a:srgbClr val="616161"/>
                </a:solidFill>
                <a:latin typeface="Proxima Nova"/>
              </a:rPr>
              <a:t> Both options offer unique advantages and are suited to different user needs and security requirements.</a:t>
            </a:r>
          </a:p>
        </p:txBody>
      </p:sp>
      <p:sp>
        <p:nvSpPr>
          <p:cNvPr id="8" name="Rectangle 7"/>
          <p:cNvSpPr/>
          <p:nvPr/>
        </p:nvSpPr>
        <p:spPr>
          <a:xfrm>
            <a:off x="4724400" y="1508670"/>
            <a:ext cx="4190999" cy="295007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724400" y="1508670"/>
            <a:ext cx="4190999" cy="2359372"/>
          </a:xfrm>
          <a:prstGeom prst="rect">
            <a:avLst/>
          </a:prstGeom>
          <a:noFill/>
          <a:ln>
            <a:noFill/>
          </a:ln>
        </p:spPr>
        <p:txBody>
          <a:bodyPr wrap="square" bIns="0" lIns="0" rIns="0" tIns="0" anchor="t">
            <a:spAutoFit/>
          </a:bodyPr>
          <a:lstStyle/>
          <a:p>
            <a:pPr algn="l"/>
          </a:p>
        </p:txBody>
      </p:sp>
      <p:pic>
        <p:nvPicPr>
          <p:cNvPr id="10" name="Picture 9" descr="tmpn54n06ll.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724400" y="3944242"/>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Maria Ziegler on Unsplash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Secure Network Access Options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28600" y="1508670"/>
            <a:ext cx="4190999" cy="152608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Overview:</a:t>
            </a:r>
            <a:r>
              <a:rPr b="0" i="0" sz="1300">
                <a:solidFill>
                  <a:srgbClr val="616161"/>
                </a:solidFill>
                <a:latin typeface="Proxima Nova"/>
              </a:rPr>
              <a:t> To ensure the security of our product and app, which involve managing a motorized gate or altering the database, we propose two secure network access options. These options leverage a MikroTik router and a Python Flask application.</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724400" y="1508670"/>
            <a:ext cx="4190999" cy="2359372"/>
          </a:xfrm>
          <a:prstGeom prst="rect">
            <a:avLst/>
          </a:prstGeom>
          <a:noFill/>
          <a:ln>
            <a:noFill/>
          </a:ln>
        </p:spPr>
        <p:txBody>
          <a:bodyPr wrap="square" bIns="0" lIns="0" rIns="0" tIns="0" anchor="t">
            <a:spAutoFit/>
          </a:bodyPr>
          <a:lstStyle/>
          <a:p>
            <a:pPr algn="l"/>
          </a:p>
        </p:txBody>
      </p:sp>
      <p:pic>
        <p:nvPicPr>
          <p:cNvPr id="10" name="Picture 9" descr="tmpnlw1w26u.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724400" y="3944242"/>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Jonathan on Unsplash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Option 1: MAC Address Filtering</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100">
                <a:solidFill>
                  <a:srgbClr val="616161"/>
                </a:solidFill>
                <a:latin typeface="Proxima Nova"/>
              </a:defRPr>
            </a:pPr>
          </a:p>
        </p:txBody>
      </p:sp>
      <p:sp>
        <p:nvSpPr>
          <p:cNvPr id="5" name="Rectangle 4"/>
          <p:cNvSpPr/>
          <p:nvPr/>
        </p:nvSpPr>
        <p:spPr>
          <a:xfrm>
            <a:off x="228600" y="1508670"/>
            <a:ext cx="8686800" cy="306705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4190999" cy="306705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28600" y="1508670"/>
            <a:ext cx="4190999" cy="3067050"/>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100">
                <a:solidFill>
                  <a:srgbClr val="616161"/>
                </a:solidFill>
                <a:latin typeface="Proxima Nova"/>
              </a:rPr>
              <a:t>Description:</a:t>
            </a:r>
            <a:r>
              <a:rPr b="0" i="0" sz="1100">
                <a:solidFill>
                  <a:srgbClr val="616161"/>
                </a:solidFill>
                <a:latin typeface="Proxima Nova"/>
              </a:rPr>
              <a:t> Network access is restricted to specific mobile devices or tablets by using their MAC addresses. These approved devices will connect to the network through the MikroTik router, ensuring that only authorized devices can handle the motorized gate or change the database.</a:t>
            </a:r>
          </a:p>
          <a:p>
            <a:pPr lvl="1" algn="l" marL="228600" indent="-91440">
              <a:spcBef>
                <a:spcPts val="1200"/>
              </a:spcBef>
              <a:spcAft>
                <a:spcPts val="0"/>
              </a:spcAft>
              <a:buSzPct val="100000"/>
              <a:buFont typeface="Arial"/>
              <a:buChar char="•"/>
            </a:pPr>
            <a:r>
              <a:rPr b="1" i="0" sz="1100">
                <a:solidFill>
                  <a:srgbClr val="616161"/>
                </a:solidFill>
                <a:latin typeface="Proxima Nova"/>
              </a:rPr>
              <a:t>Pros:</a:t>
            </a:r>
            <a:r>
              <a:rPr b="0" i="0" sz="1100">
                <a:solidFill>
                  <a:srgbClr val="616161"/>
                </a:solidFill>
                <a:latin typeface="Proxima Nova"/>
              </a:rPr>
              <a:t> 1. High Security: Limits network access strictly to pre-approved devices, significantly reducing the risk of unauthorized access. 2. Ease of Use: Devices connect automatically without the need for manual IP configuration. 3. Convenience: Simplifies the setup process for end-users since no manual IP configuration is needed.</a:t>
            </a:r>
          </a:p>
          <a:p>
            <a:pPr lvl="1" algn="l" marL="228600" indent="-91440">
              <a:spcBef>
                <a:spcPts val="1200"/>
              </a:spcBef>
              <a:spcAft>
                <a:spcPts val="0"/>
              </a:spcAft>
              <a:buSzPct val="100000"/>
              <a:buFont typeface="Arial"/>
              <a:buChar char="•"/>
            </a:pPr>
            <a:r>
              <a:rPr b="1" i="0" sz="1100">
                <a:solidFill>
                  <a:srgbClr val="616161"/>
                </a:solidFill>
                <a:latin typeface="Proxima Nova"/>
              </a:rPr>
              <a:t>Cons:</a:t>
            </a:r>
            <a:r>
              <a:rPr b="0" i="0" sz="1100">
                <a:solidFill>
                  <a:srgbClr val="616161"/>
                </a:solidFill>
                <a:latin typeface="Proxima Nova"/>
              </a:rPr>
              <a:t> 1. Device Restriction: Only specified devices can access the network, which may limit flexibility. 2. Management Overhead: Requires maintaining and updating the list of approved MAC addresses.</a:t>
            </a:r>
          </a:p>
        </p:txBody>
      </p:sp>
      <p:sp>
        <p:nvSpPr>
          <p:cNvPr id="8" name="Rectangle 7"/>
          <p:cNvSpPr/>
          <p:nvPr/>
        </p:nvSpPr>
        <p:spPr>
          <a:xfrm>
            <a:off x="4724400" y="1508670"/>
            <a:ext cx="4190999" cy="306705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724400" y="1508670"/>
            <a:ext cx="4190999" cy="2359372"/>
          </a:xfrm>
          <a:prstGeom prst="rect">
            <a:avLst/>
          </a:prstGeom>
          <a:noFill/>
          <a:ln>
            <a:noFill/>
          </a:ln>
        </p:spPr>
        <p:txBody>
          <a:bodyPr wrap="square" bIns="0" lIns="0" rIns="0" tIns="0" anchor="t">
            <a:spAutoFit/>
          </a:bodyPr>
          <a:lstStyle/>
          <a:p>
            <a:pPr algn="l"/>
          </a:p>
        </p:txBody>
      </p:sp>
      <p:pic>
        <p:nvPicPr>
          <p:cNvPr id="10" name="Picture 9" descr="tmp5r28jvub.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724400" y="3944242"/>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Thomas Jensen on Unsplash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Option 2: Static IP Configuration without DHCP</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000">
                <a:solidFill>
                  <a:srgbClr val="616161"/>
                </a:solidFill>
                <a:latin typeface="Proxima Nova"/>
              </a:defRPr>
            </a:pPr>
          </a:p>
        </p:txBody>
      </p:sp>
      <p:sp>
        <p:nvSpPr>
          <p:cNvPr id="5" name="Rectangle 4"/>
          <p:cNvSpPr/>
          <p:nvPr/>
        </p:nvSpPr>
        <p:spPr>
          <a:xfrm>
            <a:off x="228600" y="1508670"/>
            <a:ext cx="8686800" cy="29799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4190999" cy="29799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28600" y="1508670"/>
            <a:ext cx="4190999" cy="297998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000">
                <a:solidFill>
                  <a:srgbClr val="616161"/>
                </a:solidFill>
                <a:latin typeface="Proxima Nova"/>
              </a:rPr>
              <a:t>Description:</a:t>
            </a:r>
            <a:r>
              <a:rPr b="0" i="0" sz="1000">
                <a:solidFill>
                  <a:srgbClr val="616161"/>
                </a:solidFill>
                <a:latin typeface="Proxima Nova"/>
              </a:rPr>
              <a:t> This option allows any device to connect to the network without needing specific models. Instead of using DHCP, each user must manually configure their network settings. This includes entering the router's user credentials, a static IP address, subnet mask, and gateway.</a:t>
            </a:r>
          </a:p>
          <a:p>
            <a:pPr lvl="1" algn="l" marL="228600" indent="-91440">
              <a:spcBef>
                <a:spcPts val="1200"/>
              </a:spcBef>
              <a:spcAft>
                <a:spcPts val="0"/>
              </a:spcAft>
              <a:buSzPct val="100000"/>
              <a:buFont typeface="Arial"/>
              <a:buChar char="•"/>
            </a:pPr>
            <a:r>
              <a:rPr b="1" i="0" sz="1000">
                <a:solidFill>
                  <a:srgbClr val="616161"/>
                </a:solidFill>
                <a:latin typeface="Proxima Nova"/>
              </a:rPr>
              <a:t>Pros:</a:t>
            </a:r>
            <a:r>
              <a:rPr b="0" i="0" sz="1000">
                <a:solidFill>
                  <a:srgbClr val="616161"/>
                </a:solidFill>
                <a:latin typeface="Proxima Nova"/>
              </a:rPr>
              <a:t> 1. Device Flexibility: Any device can connect to the network, increasing accessibility. 2. Scalability: Easier to scale as it doesn’t require maintaining a list of approved devices.</a:t>
            </a:r>
          </a:p>
          <a:p>
            <a:pPr lvl="1" algn="l" marL="228600" indent="-91440">
              <a:spcBef>
                <a:spcPts val="1200"/>
              </a:spcBef>
              <a:spcAft>
                <a:spcPts val="0"/>
              </a:spcAft>
              <a:buSzPct val="100000"/>
              <a:buFont typeface="Arial"/>
              <a:buChar char="•"/>
            </a:pPr>
            <a:r>
              <a:rPr b="1" i="0" sz="1000">
                <a:solidFill>
                  <a:srgbClr val="616161"/>
                </a:solidFill>
                <a:latin typeface="Proxima Nova"/>
              </a:rPr>
              <a:t>Cons:</a:t>
            </a:r>
            <a:r>
              <a:rPr b="0" i="0" sz="1000">
                <a:solidFill>
                  <a:srgbClr val="616161"/>
                </a:solidFill>
                <a:latin typeface="Proxima Nova"/>
              </a:rPr>
              <a:t> 1. Complex Setup: Users need to manually configure network settings, which requires technical knowledge. 2. Increased Process Steps: More steps are involved in connecting to the network, which may be cumbersome for some users. 3. Potential for Configuration Errors: Users may incorrectly enter network settings, leading to connection issues.</a:t>
            </a:r>
          </a:p>
        </p:txBody>
      </p:sp>
      <p:sp>
        <p:nvSpPr>
          <p:cNvPr id="8" name="Rectangle 7"/>
          <p:cNvSpPr/>
          <p:nvPr/>
        </p:nvSpPr>
        <p:spPr>
          <a:xfrm>
            <a:off x="4724400" y="1508670"/>
            <a:ext cx="4190999" cy="29799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724400" y="1508670"/>
            <a:ext cx="4190999" cy="2359372"/>
          </a:xfrm>
          <a:prstGeom prst="rect">
            <a:avLst/>
          </a:prstGeom>
          <a:noFill/>
          <a:ln>
            <a:noFill/>
          </a:ln>
        </p:spPr>
        <p:txBody>
          <a:bodyPr wrap="square" bIns="0" lIns="0" rIns="0" tIns="0" anchor="t">
            <a:spAutoFit/>
          </a:bodyPr>
          <a:lstStyle/>
          <a:p>
            <a:pPr algn="l"/>
          </a:p>
        </p:txBody>
      </p:sp>
      <p:pic>
        <p:nvPicPr>
          <p:cNvPr id="10" name="Picture 9" descr="tmp_c7b_nln.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724400" y="3944242"/>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Denny Bú on Unsplash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Conclusion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28600" y="1508670"/>
            <a:ext cx="4190999" cy="255448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Conclusion:</a:t>
            </a:r>
            <a:r>
              <a:rPr b="0" i="0" sz="1300">
                <a:solidFill>
                  <a:srgbClr val="616161"/>
                </a:solidFill>
                <a:latin typeface="Proxima Nova"/>
              </a:rPr>
              <a:t> Both options offer unique advantages and are suited to different user needs and security requirements. Option 1 provides enhanced security and ease of use by restricting access to specific devices, making it ideal for environments where device control is paramount. Option 2 offers greater flexibility by allowing any device to connect, though it requires more technical setup and knowledge. Choose the option that best aligns with your security needs and user capabilities.</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724400" y="1508670"/>
            <a:ext cx="4190999" cy="2359372"/>
          </a:xfrm>
          <a:prstGeom prst="rect">
            <a:avLst/>
          </a:prstGeom>
          <a:noFill/>
          <a:ln>
            <a:noFill/>
          </a:ln>
        </p:spPr>
        <p:txBody>
          <a:bodyPr wrap="square" bIns="0" lIns="0" rIns="0" tIns="0" anchor="t">
            <a:spAutoFit/>
          </a:bodyPr>
          <a:lstStyle/>
          <a:p>
            <a:pPr algn="l"/>
          </a:p>
        </p:txBody>
      </p:sp>
      <p:pic>
        <p:nvPicPr>
          <p:cNvPr id="10" name="Picture 9" descr="tmp6p19qpdt.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724400" y="3944242"/>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Belinda Fewings on Unsplash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Contact Information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28600" y="1508670"/>
            <a:ext cx="4190999" cy="1112341"/>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Support Email:</a:t>
            </a:r>
            <a:r>
              <a:rPr b="0" i="0" sz="1300">
                <a:solidFill>
                  <a:srgbClr val="616161"/>
                </a:solidFill>
                <a:latin typeface="Proxima Nova"/>
              </a:rPr>
              <a:t> support@example.com</a:t>
            </a:r>
          </a:p>
          <a:p>
            <a:pPr lvl="1" algn="l" marL="228600" indent="-91440">
              <a:spcBef>
                <a:spcPts val="1200"/>
              </a:spcBef>
              <a:spcAft>
                <a:spcPts val="0"/>
              </a:spcAft>
              <a:buSzPct val="100000"/>
              <a:buFont typeface="Arial"/>
              <a:buChar char="•"/>
            </a:pPr>
            <a:r>
              <a:rPr b="1" i="0" sz="1300">
                <a:solidFill>
                  <a:srgbClr val="616161"/>
                </a:solidFill>
                <a:latin typeface="Proxima Nova"/>
              </a:rPr>
              <a:t>Support Phone:</a:t>
            </a:r>
            <a:r>
              <a:rPr b="0" i="0" sz="1300">
                <a:solidFill>
                  <a:srgbClr val="616161"/>
                </a:solidFill>
                <a:latin typeface="Proxima Nova"/>
              </a:rPr>
              <a:t> +1 (123) 456-7890</a:t>
            </a:r>
          </a:p>
          <a:p>
            <a:pPr lvl="1" algn="l" marL="228600" indent="-91440">
              <a:spcBef>
                <a:spcPts val="1200"/>
              </a:spcBef>
              <a:spcAft>
                <a:spcPts val="0"/>
              </a:spcAft>
              <a:buSzPct val="100000"/>
              <a:buFont typeface="Arial"/>
              <a:buChar char="•"/>
            </a:pPr>
            <a:r>
              <a:rPr b="1" i="0" sz="1300">
                <a:solidFill>
                  <a:srgbClr val="616161"/>
                </a:solidFill>
                <a:latin typeface="Proxima Nova"/>
              </a:rPr>
              <a:t>Website:</a:t>
            </a:r>
            <a:r>
              <a:rPr b="0" i="0" sz="1300">
                <a:solidFill>
                  <a:srgbClr val="616161"/>
                </a:solidFill>
                <a:latin typeface="Proxima Nova"/>
              </a:rPr>
              <a:t> www.example.com/support</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724400" y="1508670"/>
            <a:ext cx="4190999" cy="2359372"/>
          </a:xfrm>
          <a:prstGeom prst="rect">
            <a:avLst/>
          </a:prstGeom>
          <a:noFill/>
          <a:ln>
            <a:noFill/>
          </a:ln>
        </p:spPr>
        <p:txBody>
          <a:bodyPr wrap="square" bIns="0" lIns="0" rIns="0" tIns="0" anchor="t">
            <a:spAutoFit/>
          </a:bodyPr>
          <a:lstStyle/>
          <a:p>
            <a:pPr algn="l"/>
          </a:p>
        </p:txBody>
      </p:sp>
      <p:pic>
        <p:nvPicPr>
          <p:cNvPr id="10" name="Picture 9" descr="tmpma_02vtk.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724400" y="3944242"/>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Melinda Gimpel on Unsplash</a:t>
            </a: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