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70" r:id="rId4"/>
    <p:sldId id="271" r:id="rId5"/>
    <p:sldId id="260" r:id="rId6"/>
    <p:sldId id="261" r:id="rId7"/>
    <p:sldId id="262" r:id="rId8"/>
    <p:sldId id="263" r:id="rId9"/>
    <p:sldId id="272" r:id="rId10"/>
    <p:sldId id="273" r:id="rId11"/>
    <p:sldId id="274" r:id="rId12"/>
    <p:sldId id="277" r:id="rId13"/>
    <p:sldId id="264" r:id="rId14"/>
    <p:sldId id="275" r:id="rId15"/>
    <p:sldId id="276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54"/>
  </p:normalViewPr>
  <p:slideViewPr>
    <p:cSldViewPr snapToGrid="0">
      <p:cViewPr>
        <p:scale>
          <a:sx n="66" d="100"/>
          <a:sy n="66" d="100"/>
        </p:scale>
        <p:origin x="1600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6/10/24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7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6/10/24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1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6/10/24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9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6/10/24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0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6/10/24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42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6/10/24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6/10/24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64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6/10/24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2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6/10/24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3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6/10/24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77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6/10/24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6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6/10/24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24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ufukdev3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7EABAFE2-7E4F-4DF8-CB4B-64A4A1A69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728907"/>
            <a:ext cx="4952999" cy="224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br>
              <a:rPr lang="en-US" sz="3700" dirty="0">
                <a:solidFill>
                  <a:schemeClr val="tx2"/>
                </a:solidFill>
              </a:rPr>
            </a:br>
            <a:br>
              <a:rPr lang="en-US" sz="3700" dirty="0">
                <a:solidFill>
                  <a:schemeClr val="tx2"/>
                </a:solidFill>
              </a:rPr>
            </a:br>
            <a:r>
              <a:rPr lang="en-US" sz="3700" dirty="0">
                <a:solidFill>
                  <a:schemeClr val="tx2"/>
                </a:solidFill>
              </a:rPr>
              <a:t>Sezai Ufuk Oral</a:t>
            </a:r>
            <a:br>
              <a:rPr lang="en-US" sz="3700" dirty="0">
                <a:solidFill>
                  <a:schemeClr val="tx2"/>
                </a:solidFill>
              </a:rPr>
            </a:br>
            <a:r>
              <a:rPr lang="en-US" sz="3700" dirty="0">
                <a:solidFill>
                  <a:schemeClr val="tx2"/>
                </a:solidFill>
              </a:rPr>
              <a:t>Emre Çorbacı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06E9072-AD0E-C2FB-B899-40F4980C7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264832"/>
            <a:ext cx="4952999" cy="300949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dirty="0">
                <a:solidFill>
                  <a:schemeClr val="tx2"/>
                </a:solidFill>
              </a:rPr>
              <a:t>Machine Learning Met. And App. Final Project</a:t>
            </a:r>
          </a:p>
          <a:p>
            <a:pPr algn="l"/>
            <a:r>
              <a:rPr lang="en-US" sz="1800" b="1" dirty="0">
                <a:solidFill>
                  <a:schemeClr val="tx2"/>
                </a:solidFill>
              </a:rPr>
              <a:t>Predicting Result of Shots in La Liga</a:t>
            </a:r>
          </a:p>
          <a:p>
            <a:pPr marL="228600" indent="-228600" algn="l">
              <a:buFont typeface="+mj-lt"/>
              <a:buAutoNum type="arabicPeriod"/>
            </a:pPr>
            <a:endParaRPr lang="en-US" sz="1800" b="1" dirty="0">
              <a:solidFill>
                <a:schemeClr val="tx2"/>
              </a:solidFill>
            </a:endParaRPr>
          </a:p>
          <a:p>
            <a:pPr algn="l"/>
            <a:r>
              <a:rPr lang="en-US" sz="1600" dirty="0">
                <a:solidFill>
                  <a:schemeClr val="tx2"/>
                </a:solidFill>
              </a:rPr>
              <a:t>Dr. Mustafa Çavuş</a:t>
            </a:r>
          </a:p>
        </p:txBody>
      </p:sp>
      <p:pic>
        <p:nvPicPr>
          <p:cNvPr id="4" name="Picture 3" descr="Gökyüzü üzerinde renkli desenler">
            <a:extLst>
              <a:ext uri="{FF2B5EF4-FFF2-40B4-BE49-F238E27FC236}">
                <a16:creationId xmlns:a16="http://schemas.microsoft.com/office/drawing/2014/main" id="{1AC83CA5-C596-32C0-C1E2-114BC70AD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07" r="28209" b="-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0092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645D3-580E-4657-9154-484648880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7870DA4-44E8-43FB-940A-4AF97669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Resim 6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567A488C-3F2B-6E93-995F-8F3DA460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11" y="2467232"/>
            <a:ext cx="10113917" cy="2771602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BE7CB506-E787-5504-62B8-2B0EBBCDD4B2}"/>
              </a:ext>
            </a:extLst>
          </p:cNvPr>
          <p:cNvSpPr txBox="1"/>
          <p:nvPr/>
        </p:nvSpPr>
        <p:spPr>
          <a:xfrm>
            <a:off x="557809" y="787387"/>
            <a:ext cx="8613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>
                <a:solidFill>
                  <a:schemeClr val="tx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Gradient Boosting Machines Model</a:t>
            </a:r>
          </a:p>
        </p:txBody>
      </p:sp>
    </p:spTree>
    <p:extLst>
      <p:ext uri="{BB962C8B-B14F-4D97-AF65-F5344CB8AC3E}">
        <p14:creationId xmlns:p14="http://schemas.microsoft.com/office/powerpoint/2010/main" val="3491659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645D3-580E-4657-9154-484648880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7870DA4-44E8-43FB-940A-4AF97669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52208421-AAA9-1500-9B77-CD10C80CC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40" y="2667742"/>
            <a:ext cx="11415464" cy="135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13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Resim 7" descr="metin, çizgi, öykü gelişim çizgisi; kumpas; grafiğini çıkarma, diyagram içeren bir resim&#10;&#10;Açıklama otomatik olarak oluşturuldu">
            <a:extLst>
              <a:ext uri="{FF2B5EF4-FFF2-40B4-BE49-F238E27FC236}">
                <a16:creationId xmlns:a16="http://schemas.microsoft.com/office/drawing/2014/main" id="{ED43D31A-BC95-A995-3170-099FDC59C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194" y="399910"/>
            <a:ext cx="6641557" cy="605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20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4" name="Rectangle 56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8" name="Right Triangle 567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0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7DA0C31A-59F6-8BBD-A959-D9C691AA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effectLst/>
              </a:rPr>
              <a:t>Best Model and Hyperparameter Tuning</a:t>
            </a:r>
            <a:br>
              <a:rPr lang="en-US" dirty="0">
                <a:solidFill>
                  <a:schemeClr val="tx2"/>
                </a:solidFill>
                <a:effectLst/>
              </a:rPr>
            </a:br>
            <a:r>
              <a:rPr lang="en-US" dirty="0">
                <a:solidFill>
                  <a:schemeClr val="tx2"/>
                </a:solidFill>
                <a:effectLst/>
              </a:rPr>
              <a:t>with AutoML</a:t>
            </a:r>
            <a:br>
              <a:rPr lang="en-US" sz="3100" dirty="0">
                <a:solidFill>
                  <a:schemeClr val="tx2"/>
                </a:solidFill>
                <a:effectLst/>
                <a:highlight>
                  <a:srgbClr val="1F1F1F"/>
                </a:highlight>
              </a:rPr>
            </a:br>
            <a:endParaRPr lang="en-US" sz="3100" dirty="0">
              <a:solidFill>
                <a:schemeClr val="tx2"/>
              </a:solidFill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A596AF1-F8A2-6F26-9D5B-5D9FC7AAD6B7}"/>
              </a:ext>
            </a:extLst>
          </p:cNvPr>
          <p:cNvSpPr txBox="1"/>
          <p:nvPr/>
        </p:nvSpPr>
        <p:spPr>
          <a:xfrm>
            <a:off x="206577" y="3116565"/>
            <a:ext cx="4419600" cy="298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b="0" dirty="0">
                <a:solidFill>
                  <a:schemeClr val="tx2"/>
                </a:solidFill>
                <a:effectLst/>
              </a:rPr>
              <a:t>AutoML is a way to find ideal model and hyperparameter combinations for data.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b="0" dirty="0">
                <a:solidFill>
                  <a:schemeClr val="tx2"/>
                </a:solidFill>
                <a:effectLst/>
              </a:rPr>
              <a:t>We are going to use the H2O AutoML to find best hyperparameters and model to use.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Resim 6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1205D3A2-F620-BE16-D257-B88751AF6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334" y="1135789"/>
            <a:ext cx="5669660" cy="450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52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645D3-580E-4657-9154-484648880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7870DA4-44E8-43FB-940A-4AF97669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Resim 6" descr="metin, multimedya yazılımı, yazılım, yazı tipi içeren bir resim&#10;&#10;Açıklama otomatik olarak oluşturuldu">
            <a:extLst>
              <a:ext uri="{FF2B5EF4-FFF2-40B4-BE49-F238E27FC236}">
                <a16:creationId xmlns:a16="http://schemas.microsoft.com/office/drawing/2014/main" id="{80D80098-7829-38B9-F1E3-E71C40997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70" y="2072245"/>
            <a:ext cx="11418718" cy="258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06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B645D3-580E-4657-9154-484648880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7870DA4-44E8-43FB-940A-4AF97669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Resim 6">
            <a:extLst>
              <a:ext uri="{FF2B5EF4-FFF2-40B4-BE49-F238E27FC236}">
                <a16:creationId xmlns:a16="http://schemas.microsoft.com/office/drawing/2014/main" id="{8DB89A83-E038-7DA9-A903-1FE260E6A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643" y="853944"/>
            <a:ext cx="7978455" cy="515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75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490423ED-5195-19F2-2946-B76D9645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97" y="1322195"/>
            <a:ext cx="6274339" cy="1078282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chemeClr val="tx2"/>
                </a:solidFill>
              </a:rPr>
              <a:t>Choosing the final Model</a:t>
            </a:r>
          </a:p>
        </p:txBody>
      </p:sp>
      <p:pic>
        <p:nvPicPr>
          <p:cNvPr id="7" name="Graphic 6" descr="Onay işareti">
            <a:extLst>
              <a:ext uri="{FF2B5EF4-FFF2-40B4-BE49-F238E27FC236}">
                <a16:creationId xmlns:a16="http://schemas.microsoft.com/office/drawing/2014/main" id="{94FECCBC-ACB1-6652-489C-2E0A494C7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1445" y="1525855"/>
            <a:ext cx="3009489" cy="3009489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10B28CD6-E09A-3136-9C38-35650AC968B4}"/>
              </a:ext>
            </a:extLst>
          </p:cNvPr>
          <p:cNvSpPr txBox="1"/>
          <p:nvPr/>
        </p:nvSpPr>
        <p:spPr>
          <a:xfrm>
            <a:off x="592697" y="2868141"/>
            <a:ext cx="6513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are going to test our models with a new, unseen data to check balanced accuracy scores and confusion matrices to choose our final model.</a:t>
            </a:r>
          </a:p>
          <a:p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206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5504B743-7445-31FB-28D8-2EACEF7A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66" y="1045600"/>
            <a:ext cx="9735921" cy="960342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chemeClr val="tx2"/>
                </a:solidFill>
              </a:rPr>
              <a:t>Vanilla Gradient Boosting Machines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D17278A-C057-EDDD-DFA6-832F82306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801" y="2663544"/>
            <a:ext cx="3240980" cy="495859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3894F0B1-06D9-CDAB-BC8D-14C90BA8A6D1}"/>
              </a:ext>
            </a:extLst>
          </p:cNvPr>
          <p:cNvSpPr txBox="1"/>
          <p:nvPr/>
        </p:nvSpPr>
        <p:spPr>
          <a:xfrm>
            <a:off x="1218582" y="2027501"/>
            <a:ext cx="356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Balanced Accuracy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6EDCB9D3-E935-D511-11D7-B2E2E7FC69B9}"/>
              </a:ext>
            </a:extLst>
          </p:cNvPr>
          <p:cNvSpPr txBox="1"/>
          <p:nvPr/>
        </p:nvSpPr>
        <p:spPr>
          <a:xfrm>
            <a:off x="673851" y="3834540"/>
            <a:ext cx="8573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>
                <a:solidFill>
                  <a:schemeClr val="tx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Stacked Ensemble </a:t>
            </a:r>
          </a:p>
        </p:txBody>
      </p:sp>
      <p:pic>
        <p:nvPicPr>
          <p:cNvPr id="52" name="Resim 51">
            <a:extLst>
              <a:ext uri="{FF2B5EF4-FFF2-40B4-BE49-F238E27FC236}">
                <a16:creationId xmlns:a16="http://schemas.microsoft.com/office/drawing/2014/main" id="{379D532B-E0E8-98AD-4AF8-DCCF01357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072" y="5207491"/>
            <a:ext cx="3355712" cy="462018"/>
          </a:xfrm>
          <a:prstGeom prst="rect">
            <a:avLst/>
          </a:prstGeom>
        </p:spPr>
      </p:pic>
      <p:sp>
        <p:nvSpPr>
          <p:cNvPr id="55" name="Metin kutusu 54">
            <a:extLst>
              <a:ext uri="{FF2B5EF4-FFF2-40B4-BE49-F238E27FC236}">
                <a16:creationId xmlns:a16="http://schemas.microsoft.com/office/drawing/2014/main" id="{20A47EB1-EF92-FD32-6143-411930469515}"/>
              </a:ext>
            </a:extLst>
          </p:cNvPr>
          <p:cNvSpPr txBox="1"/>
          <p:nvPr/>
        </p:nvSpPr>
        <p:spPr>
          <a:xfrm>
            <a:off x="1109175" y="4606459"/>
            <a:ext cx="61284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>
                <a:latin typeface="Avenir Book" panose="02000503020000020003" pitchFamily="2" charset="0"/>
                <a:cs typeface="Arial" panose="020B0604020202020204" pitchFamily="34" charset="0"/>
              </a:rPr>
              <a:t>Balanced Accuracy</a:t>
            </a:r>
          </a:p>
        </p:txBody>
      </p:sp>
    </p:spTree>
    <p:extLst>
      <p:ext uri="{BB962C8B-B14F-4D97-AF65-F5344CB8AC3E}">
        <p14:creationId xmlns:p14="http://schemas.microsoft.com/office/powerpoint/2010/main" val="3446725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645D3-580E-4657-9154-484648880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7870DA4-44E8-43FB-940A-4AF97669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B0B9C52E-3250-1A88-13F6-4C13D0BE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944" y="1155355"/>
            <a:ext cx="1541672" cy="942666"/>
          </a:xfrm>
        </p:spPr>
        <p:txBody>
          <a:bodyPr anchor="t">
            <a:normAutofit/>
          </a:bodyPr>
          <a:lstStyle/>
          <a:p>
            <a:r>
              <a:rPr lang="tr-TR" sz="4000" dirty="0">
                <a:solidFill>
                  <a:schemeClr val="tx2"/>
                </a:solidFill>
              </a:rPr>
              <a:t>GBM</a:t>
            </a:r>
          </a:p>
        </p:txBody>
      </p:sp>
      <p:pic>
        <p:nvPicPr>
          <p:cNvPr id="5" name="Resim 4" descr="metin, ekran görüntüsü, diyagram, sayı, numara içeren bir resim&#10;&#10;Açıklama otomatik olarak oluşturuldu">
            <a:extLst>
              <a:ext uri="{FF2B5EF4-FFF2-40B4-BE49-F238E27FC236}">
                <a16:creationId xmlns:a16="http://schemas.microsoft.com/office/drawing/2014/main" id="{70843D14-89CA-E596-3098-500E02E45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10" y="1974030"/>
            <a:ext cx="4547920" cy="3911443"/>
          </a:xfrm>
          <a:prstGeom prst="rect">
            <a:avLst/>
          </a:prstGeom>
        </p:spPr>
      </p:pic>
      <p:pic>
        <p:nvPicPr>
          <p:cNvPr id="7" name="Resim 6" descr="metin, ekran görüntüsü, diyagram, sayı, numara içeren bir resim&#10;&#10;Açıklama otomatik olarak oluşturuldu">
            <a:extLst>
              <a:ext uri="{FF2B5EF4-FFF2-40B4-BE49-F238E27FC236}">
                <a16:creationId xmlns:a16="http://schemas.microsoft.com/office/drawing/2014/main" id="{A75E34F5-1DE0-65C1-D2C2-A16538E5C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472" y="1974030"/>
            <a:ext cx="4628118" cy="3934951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CAA160E5-281B-8464-A5EB-E417763EA4D2}"/>
              </a:ext>
            </a:extLst>
          </p:cNvPr>
          <p:cNvSpPr txBox="1"/>
          <p:nvPr/>
        </p:nvSpPr>
        <p:spPr>
          <a:xfrm>
            <a:off x="9029766" y="1062898"/>
            <a:ext cx="8470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4000" dirty="0">
                <a:solidFill>
                  <a:schemeClr val="tx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SE</a:t>
            </a:r>
          </a:p>
        </p:txBody>
      </p:sp>
    </p:spTree>
    <p:extLst>
      <p:ext uri="{BB962C8B-B14F-4D97-AF65-F5344CB8AC3E}">
        <p14:creationId xmlns:p14="http://schemas.microsoft.com/office/powerpoint/2010/main" val="2193382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249F31-B93E-522C-9A30-A9310399F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13" y="1616140"/>
            <a:ext cx="9745506" cy="3495547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tr-TR" sz="3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Both the Stacked Ensemble and vanilla Gradient Boosting Machines algorithms' metrics show similar performance to each other. However, given that knowing if a shot results in a goal is the dominant information we want to obtain according to domain knowledge, also for the sake of process time, we choose our model to be vanilla Gradient Boosting Machines.</a:t>
            </a:r>
          </a:p>
          <a:p>
            <a:endParaRPr lang="tr-TR" sz="3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94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29975312-2245-886B-E8B8-4C09693C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379" y="700030"/>
            <a:ext cx="4464716" cy="2211983"/>
          </a:xfrm>
        </p:spPr>
        <p:txBody>
          <a:bodyPr>
            <a:normAutofit/>
          </a:bodyPr>
          <a:lstStyle/>
          <a:p>
            <a:r>
              <a:rPr lang="tr-TR" sz="3700" dirty="0">
                <a:solidFill>
                  <a:schemeClr val="tx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Problem</a:t>
            </a:r>
            <a:br>
              <a:rPr lang="tr-TR" sz="3700" dirty="0">
                <a:solidFill>
                  <a:schemeClr val="tx2"/>
                </a:solidFill>
              </a:rPr>
            </a:br>
            <a:br>
              <a:rPr lang="tr-TR" sz="3700" dirty="0">
                <a:solidFill>
                  <a:schemeClr val="tx2"/>
                </a:solidFill>
              </a:rPr>
            </a:br>
            <a:br>
              <a:rPr lang="tr-TR" sz="3700" dirty="0">
                <a:solidFill>
                  <a:schemeClr val="tx2"/>
                </a:solidFill>
              </a:rPr>
            </a:br>
            <a:endParaRPr lang="tr-TR" sz="3700" dirty="0">
              <a:solidFill>
                <a:schemeClr val="tx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1F3646B-C083-60F3-66B0-CBBC86BCF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094" y="1548746"/>
            <a:ext cx="4419600" cy="1187221"/>
          </a:xfrm>
        </p:spPr>
        <p:txBody>
          <a:bodyPr>
            <a:noAutofit/>
          </a:bodyPr>
          <a:lstStyle/>
          <a:p>
            <a:r>
              <a:rPr lang="tr-TR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problem is a classification problem, our target is whether a shot is goal or not.</a:t>
            </a:r>
          </a:p>
        </p:txBody>
      </p:sp>
      <p:pic>
        <p:nvPicPr>
          <p:cNvPr id="49" name="Graphic 48" descr="Hedef merkezi">
            <a:extLst>
              <a:ext uri="{FF2B5EF4-FFF2-40B4-BE49-F238E27FC236}">
                <a16:creationId xmlns:a16="http://schemas.microsoft.com/office/drawing/2014/main" id="{A7113954-0BE7-7A35-2441-09FC3715D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8647" y="693438"/>
            <a:ext cx="5541973" cy="5541973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7261A2EB-1FF3-8CA5-8DD6-86DD6B043318}"/>
              </a:ext>
            </a:extLst>
          </p:cNvPr>
          <p:cNvSpPr txBox="1"/>
          <p:nvPr/>
        </p:nvSpPr>
        <p:spPr>
          <a:xfrm>
            <a:off x="456205" y="2854096"/>
            <a:ext cx="5662622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700" dirty="0">
                <a:solidFill>
                  <a:schemeClr val="tx2"/>
                </a:solidFill>
                <a:effectLst/>
                <a:latin typeface="+mj-lt"/>
                <a:cs typeface="Posterama" panose="020B0504020200020000" pitchFamily="34" charset="0"/>
              </a:rPr>
              <a:t>Where Can We Use This Model in Real World ?</a:t>
            </a:r>
          </a:p>
          <a:p>
            <a:endParaRPr lang="tr-TR" sz="2000" dirty="0">
              <a:latin typeface="+mj-lt"/>
              <a:cs typeface="Posterama" panose="020B0504020200020000" pitchFamily="34" charset="0"/>
            </a:endParaRP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E51973AD-E21F-FB21-D3CA-9DD78B30F814}"/>
              </a:ext>
            </a:extLst>
          </p:cNvPr>
          <p:cNvSpPr txBox="1"/>
          <p:nvPr/>
        </p:nvSpPr>
        <p:spPr>
          <a:xfrm>
            <a:off x="456205" y="4201323"/>
            <a:ext cx="612321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can use this model to analyze player performances, understand player habits on the field, determining which players to change in game or find out in advance whether a new player will be compatible with the team or not during transfer seasons.</a:t>
            </a:r>
          </a:p>
        </p:txBody>
      </p:sp>
    </p:spTree>
    <p:extLst>
      <p:ext uri="{BB962C8B-B14F-4D97-AF65-F5344CB8AC3E}">
        <p14:creationId xmlns:p14="http://schemas.microsoft.com/office/powerpoint/2010/main" val="1025292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3" y="4554328"/>
            <a:ext cx="12228078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DC0BC-C22F-82A5-36C1-A3E82240C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7593" y="190415"/>
            <a:ext cx="6853705" cy="20108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your attention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B5FE14B9-3200-99BC-65DA-67899F56B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0825" y="3538100"/>
            <a:ext cx="2827243" cy="2827243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BE0A3C03-71E7-5E8B-15B7-F1D7AEC3A094}"/>
              </a:ext>
            </a:extLst>
          </p:cNvPr>
          <p:cNvSpPr txBox="1"/>
          <p:nvPr/>
        </p:nvSpPr>
        <p:spPr>
          <a:xfrm>
            <a:off x="3515846" y="2451607"/>
            <a:ext cx="518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hlinkClick r:id="rId4"/>
              </a:rPr>
              <a:t>https://github.com/ufukdev34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16882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B645D3-580E-4657-9154-484648880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7870DA4-44E8-43FB-940A-4AF97669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Resim 6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8133E08E-CF2D-3610-2853-947D6459E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42" y="1951823"/>
            <a:ext cx="11420369" cy="300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1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645D3-580E-4657-9154-484648880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7870DA4-44E8-43FB-940A-4AF97669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Resim 4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5E385476-4DF0-71A0-FA8D-3CAB3BA88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93" y="1623785"/>
            <a:ext cx="10334067" cy="346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24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994D346D-0ADB-6F7C-533D-449281F88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632" y="303056"/>
            <a:ext cx="10754527" cy="942448"/>
          </a:xfrm>
        </p:spPr>
        <p:txBody>
          <a:bodyPr anchor="b">
            <a:normAutofit/>
          </a:bodyPr>
          <a:lstStyle/>
          <a:p>
            <a:r>
              <a:rPr lang="tr-TR" dirty="0">
                <a:solidFill>
                  <a:schemeClr val="tx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Exploring Data (Understat – La Liga)</a:t>
            </a:r>
            <a:endParaRPr lang="tr-TR" dirty="0">
              <a:solidFill>
                <a:schemeClr val="tx2"/>
              </a:solidFill>
            </a:endParaRP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F497F8AF-B0C3-E9E7-D4F0-9362DDF51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345" y="3897348"/>
            <a:ext cx="8547100" cy="876300"/>
          </a:xfr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8318D4EC-1BB4-3A9E-49DA-365DF38A6562}"/>
              </a:ext>
            </a:extLst>
          </p:cNvPr>
          <p:cNvSpPr txBox="1"/>
          <p:nvPr/>
        </p:nvSpPr>
        <p:spPr>
          <a:xfrm>
            <a:off x="768868" y="1465955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tx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Target Variable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B3B13B7D-E916-13F1-C7A4-287FE4B85324}"/>
              </a:ext>
            </a:extLst>
          </p:cNvPr>
          <p:cNvSpPr txBox="1"/>
          <p:nvPr/>
        </p:nvSpPr>
        <p:spPr>
          <a:xfrm>
            <a:off x="800699" y="1929145"/>
            <a:ext cx="9976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target variable is "result", this feature represents whether a shot is a goal or not.</a:t>
            </a: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9A39025A-DEBD-55F0-E31D-17675DF61572}"/>
              </a:ext>
            </a:extLst>
          </p:cNvPr>
          <p:cNvSpPr txBox="1"/>
          <p:nvPr/>
        </p:nvSpPr>
        <p:spPr>
          <a:xfrm>
            <a:off x="811416" y="2572191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tx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Features</a:t>
            </a:r>
          </a:p>
        </p:txBody>
      </p: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05B98186-889C-160C-C6B5-92A4A0B5AA37}"/>
              </a:ext>
            </a:extLst>
          </p:cNvPr>
          <p:cNvSpPr txBox="1"/>
          <p:nvPr/>
        </p:nvSpPr>
        <p:spPr>
          <a:xfrm>
            <a:off x="811416" y="3026218"/>
            <a:ext cx="9386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features are going to help our model to learn and predict the target variable.</a:t>
            </a:r>
          </a:p>
        </p:txBody>
      </p:sp>
      <p:pic>
        <p:nvPicPr>
          <p:cNvPr id="51" name="Resim 50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2B6EA073-FDD8-2C2F-648A-A92AB8158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995" y="4976260"/>
            <a:ext cx="52578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0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BBDB3202-387F-1734-5986-942DA93C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06" y="537092"/>
            <a:ext cx="9405257" cy="712458"/>
          </a:xfrm>
        </p:spPr>
        <p:txBody>
          <a:bodyPr anchor="b">
            <a:normAutofit/>
          </a:bodyPr>
          <a:lstStyle/>
          <a:p>
            <a:r>
              <a:rPr lang="tr-TR" dirty="0">
                <a:solidFill>
                  <a:schemeClr val="tx2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Imbalancedness</a:t>
            </a:r>
            <a:endParaRPr lang="tr-TR" dirty="0">
              <a:solidFill>
                <a:schemeClr val="tx2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4E6AB4-11BD-088E-40F8-372256DA7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336" y="1417328"/>
            <a:ext cx="9745506" cy="214993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r-TR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data has imbalancedness problem which might cause our model to learn features of majority target variables better than the minority target variables, it might cause inaccurate predictions.</a:t>
            </a:r>
          </a:p>
        </p:txBody>
      </p:sp>
      <p:pic>
        <p:nvPicPr>
          <p:cNvPr id="5" name="Resim 4" descr="metin, yazı tipi, ekran görüntüsü, beyaz içeren bir resim&#10;&#10;Açıklama otomatik olarak oluşturuldu">
            <a:extLst>
              <a:ext uri="{FF2B5EF4-FFF2-40B4-BE49-F238E27FC236}">
                <a16:creationId xmlns:a16="http://schemas.microsoft.com/office/drawing/2014/main" id="{E913C4EE-19AC-0A7F-2E76-3646F7FF9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141" y="3737801"/>
            <a:ext cx="1729896" cy="122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9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3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Rectangle 46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7" name="Group 48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Freeform: Shape 79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9" name="Group 81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0" name="Rectangle 112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1" name="Rectangle 114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2" name="Right Triangle 116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Freeform: Shape 118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4" name="Group 120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A76C20B9-E80F-1AA3-D8FA-57850FCB2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0" y="246626"/>
            <a:ext cx="11045473" cy="18643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>
                <a:solidFill>
                  <a:schemeClr val="tx2"/>
                </a:solidFill>
              </a:rPr>
              <a:t>SMOTE </a:t>
            </a:r>
            <a:r>
              <a:rPr lang="en-US" sz="32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Synthetic Minority</a:t>
            </a:r>
            <a:br>
              <a:rPr lang="en-US" sz="32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</a:br>
            <a:r>
              <a:rPr lang="en-US" sz="32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Over-Sampling Technique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65" name="Graphic 6" descr="Grup">
            <a:extLst>
              <a:ext uri="{FF2B5EF4-FFF2-40B4-BE49-F238E27FC236}">
                <a16:creationId xmlns:a16="http://schemas.microsoft.com/office/drawing/2014/main" id="{1AE7241E-0CC1-D648-13CC-BA75F91AE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4645" y="4059173"/>
            <a:ext cx="3293981" cy="3293981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10BCEC31-A8AF-7367-1C94-57CA9E41C22F}"/>
              </a:ext>
            </a:extLst>
          </p:cNvPr>
          <p:cNvSpPr txBox="1"/>
          <p:nvPr/>
        </p:nvSpPr>
        <p:spPr>
          <a:xfrm>
            <a:off x="505948" y="2078960"/>
            <a:ext cx="9686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tried to use SMOTE method for oversampling to fix the gap between minority and majority target variables. This method uses clustering methods to create new observations based on original ones.</a:t>
            </a:r>
          </a:p>
          <a:p>
            <a:br>
              <a:rPr lang="tr-TR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 SMOTE did not work efficient on our data, it caused overfitting problem because synthetic generated minority observations did not represent our minority class well.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96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2" name="Rectangle 2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6" name="Right Triangle 21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A76C20B9-E80F-1AA3-D8FA-57850FCB2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25" y="-27008"/>
            <a:ext cx="6557564" cy="22407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>
                <a:solidFill>
                  <a:schemeClr val="tx2"/>
                </a:solidFill>
              </a:rPr>
              <a:t>Undersampling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0BCEC31-A8AF-7367-1C94-57CA9E41C22F}"/>
              </a:ext>
            </a:extLst>
          </p:cNvPr>
          <p:cNvSpPr txBox="1"/>
          <p:nvPr/>
        </p:nvSpPr>
        <p:spPr>
          <a:xfrm>
            <a:off x="487538" y="1739599"/>
            <a:ext cx="4419600" cy="298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tr-TR" sz="2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used undersampling method to solve imbalancedness problem by decreasing majority count with sampling.</a:t>
            </a:r>
          </a:p>
        </p:txBody>
      </p:sp>
      <p:pic>
        <p:nvPicPr>
          <p:cNvPr id="165" name="Graphic 6" descr="Grup">
            <a:extLst>
              <a:ext uri="{FF2B5EF4-FFF2-40B4-BE49-F238E27FC236}">
                <a16:creationId xmlns:a16="http://schemas.microsoft.com/office/drawing/2014/main" id="{1AE7241E-0CC1-D648-13CC-BA75F91AE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0116" y="1196887"/>
            <a:ext cx="4352704" cy="4352704"/>
          </a:xfrm>
          <a:prstGeom prst="rect">
            <a:avLst/>
          </a:prstGeom>
        </p:spPr>
      </p:pic>
      <p:pic>
        <p:nvPicPr>
          <p:cNvPr id="4" name="Resim 3" descr="metin, yazı tipi, ekran görüntüsü, siyah içeren bir resim&#10;&#10;Açıklama otomatik olarak oluşturuldu">
            <a:extLst>
              <a:ext uri="{FF2B5EF4-FFF2-40B4-BE49-F238E27FC236}">
                <a16:creationId xmlns:a16="http://schemas.microsoft.com/office/drawing/2014/main" id="{BDA1FE44-0A5D-63B4-640C-205BAF94C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65" y="3402545"/>
            <a:ext cx="2603003" cy="125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0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645D3-580E-4657-9154-484648880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7870DA4-44E8-43FB-940A-4AF97669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Resim 4" descr="metin, ekran görüntüsü, yazı tipi, yazılım içeren bir resim&#10;&#10;Açıklama otomatik olarak oluşturuldu">
            <a:extLst>
              <a:ext uri="{FF2B5EF4-FFF2-40B4-BE49-F238E27FC236}">
                <a16:creationId xmlns:a16="http://schemas.microsoft.com/office/drawing/2014/main" id="{13AB907A-02F2-4E99-E869-70F8D9CC1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648" y="1023004"/>
            <a:ext cx="7246294" cy="481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74214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7DAD88"/>
      </a:accent1>
      <a:accent2>
        <a:srgbClr val="6FAC96"/>
      </a:accent2>
      <a:accent3>
        <a:srgbClr val="7DA9AC"/>
      </a:accent3>
      <a:accent4>
        <a:srgbClr val="7B9EBE"/>
      </a:accent4>
      <a:accent5>
        <a:srgbClr val="9399CA"/>
      </a:accent5>
      <a:accent6>
        <a:srgbClr val="8F7BBE"/>
      </a:accent6>
      <a:hlink>
        <a:srgbClr val="AE699F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427</Words>
  <Application>Microsoft Macintosh PowerPoint</Application>
  <PresentationFormat>Geniş ekran</PresentationFormat>
  <Paragraphs>37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5" baseType="lpstr">
      <vt:lpstr>Arial</vt:lpstr>
      <vt:lpstr>Avenir Book</vt:lpstr>
      <vt:lpstr>Avenir Next LT Pro</vt:lpstr>
      <vt:lpstr>Posterama</vt:lpstr>
      <vt:lpstr>SineVTI</vt:lpstr>
      <vt:lpstr>  Sezai Ufuk Oral Emre Çorbacı</vt:lpstr>
      <vt:lpstr>Problem   </vt:lpstr>
      <vt:lpstr>PowerPoint Sunusu</vt:lpstr>
      <vt:lpstr>PowerPoint Sunusu</vt:lpstr>
      <vt:lpstr>Exploring Data (Understat – La Liga)</vt:lpstr>
      <vt:lpstr>Imbalancedness</vt:lpstr>
      <vt:lpstr>SMOTE Synthetic Minority Over-Sampling Technique</vt:lpstr>
      <vt:lpstr>Undersampling</vt:lpstr>
      <vt:lpstr>PowerPoint Sunusu</vt:lpstr>
      <vt:lpstr>PowerPoint Sunusu</vt:lpstr>
      <vt:lpstr>PowerPoint Sunusu</vt:lpstr>
      <vt:lpstr>PowerPoint Sunusu</vt:lpstr>
      <vt:lpstr>Best Model and Hyperparameter Tuning with AutoML </vt:lpstr>
      <vt:lpstr>PowerPoint Sunusu</vt:lpstr>
      <vt:lpstr>PowerPoint Sunusu</vt:lpstr>
      <vt:lpstr>Choosing the final Model</vt:lpstr>
      <vt:lpstr>Vanilla Gradient Boosting Machines</vt:lpstr>
      <vt:lpstr>GBM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Sezai Ufuk ORAL</dc:creator>
  <cp:lastModifiedBy>Sezai Ufuk ORAL</cp:lastModifiedBy>
  <cp:revision>10</cp:revision>
  <dcterms:created xsi:type="dcterms:W3CDTF">2024-06-10T02:04:08Z</dcterms:created>
  <dcterms:modified xsi:type="dcterms:W3CDTF">2024-06-10T04:41:54Z</dcterms:modified>
</cp:coreProperties>
</file>