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8AAF7-6745-47F1-8CC7-B3EF5F0E6EB7}" type="doc">
      <dgm:prSet loTypeId="urn:microsoft.com/office/officeart/2005/8/layout/process4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044C3D0-6DDE-4FD7-ACF5-41069D45ED8E}">
      <dgm:prSet/>
      <dgm:spPr/>
      <dgm:t>
        <a:bodyPr/>
        <a:lstStyle/>
        <a:p>
          <a:r>
            <a:rPr lang="en-US" dirty="0"/>
            <a:t>The general form of the regression equation is given as follows: </a:t>
          </a:r>
          <a:r>
            <a:rPr lang="es-ES" dirty="0"/>
            <a:t>	</a:t>
          </a:r>
          <a:endParaRPr lang="en-US" dirty="0"/>
        </a:p>
      </dgm:t>
    </dgm:pt>
    <dgm:pt modelId="{E7653BDE-86A1-447A-80FB-C9A91D87BED3}" type="parTrans" cxnId="{65CA9764-D007-49B2-A9E1-584F58D85862}">
      <dgm:prSet/>
      <dgm:spPr/>
      <dgm:t>
        <a:bodyPr/>
        <a:lstStyle/>
        <a:p>
          <a:endParaRPr lang="en-US"/>
        </a:p>
      </dgm:t>
    </dgm:pt>
    <dgm:pt modelId="{CABCF6F5-0142-43C2-B6FB-1283E6C35A02}" type="sibTrans" cxnId="{65CA9764-D007-49B2-A9E1-584F58D85862}">
      <dgm:prSet/>
      <dgm:spPr/>
      <dgm:t>
        <a:bodyPr/>
        <a:lstStyle/>
        <a:p>
          <a:endParaRPr lang="en-US"/>
        </a:p>
      </dgm:t>
    </dgm:pt>
    <dgm:pt modelId="{E9BF12B7-1322-4DF6-AC5D-6E1E7959FD78}">
      <dgm:prSet/>
      <dgm:spPr/>
      <dgm:t>
        <a:bodyPr/>
        <a:lstStyle/>
        <a:p>
          <a:r>
            <a:rPr lang="es-ES"/>
            <a:t>Y = f(X1, X2, ..., Xp) + ϵ</a:t>
          </a:r>
          <a:endParaRPr lang="en-US"/>
        </a:p>
      </dgm:t>
    </dgm:pt>
    <dgm:pt modelId="{3EAC12DC-6E25-4D7E-8AF1-C0889E48CA45}" type="parTrans" cxnId="{DE895902-D7B1-425F-9EB4-B06599519114}">
      <dgm:prSet/>
      <dgm:spPr/>
      <dgm:t>
        <a:bodyPr/>
        <a:lstStyle/>
        <a:p>
          <a:endParaRPr lang="en-US"/>
        </a:p>
      </dgm:t>
    </dgm:pt>
    <dgm:pt modelId="{A3CBD79C-9792-42E0-A3DF-7EE6D4BF9C23}" type="sibTrans" cxnId="{DE895902-D7B1-425F-9EB4-B06599519114}">
      <dgm:prSet/>
      <dgm:spPr/>
      <dgm:t>
        <a:bodyPr/>
        <a:lstStyle/>
        <a:p>
          <a:endParaRPr lang="en-US"/>
        </a:p>
      </dgm:t>
    </dgm:pt>
    <dgm:pt modelId="{5AB7C105-137A-40EF-B340-4C72241CAD29}">
      <dgm:prSet/>
      <dgm:spPr/>
      <dgm:t>
        <a:bodyPr/>
        <a:lstStyle/>
        <a:p>
          <a:r>
            <a:rPr lang="en-US"/>
            <a:t>where f(X1, X2, ..., Xp) is the functional form of the relationship between the dependent variable and the independent variables, and ϵ is the error term, which captures the random variation in the dependent variable that is not explained by the independent variables.</a:t>
          </a:r>
        </a:p>
      </dgm:t>
    </dgm:pt>
    <dgm:pt modelId="{43AA277E-8C05-4472-B89B-0DFEE64F6B04}" type="parTrans" cxnId="{EA13818E-5838-46DD-BD8D-2FD678963EDC}">
      <dgm:prSet/>
      <dgm:spPr/>
      <dgm:t>
        <a:bodyPr/>
        <a:lstStyle/>
        <a:p>
          <a:endParaRPr lang="en-US"/>
        </a:p>
      </dgm:t>
    </dgm:pt>
    <dgm:pt modelId="{4ED10063-58D4-4468-BFAD-32F41FED4EC9}" type="sibTrans" cxnId="{EA13818E-5838-46DD-BD8D-2FD678963EDC}">
      <dgm:prSet/>
      <dgm:spPr/>
      <dgm:t>
        <a:bodyPr/>
        <a:lstStyle/>
        <a:p>
          <a:endParaRPr lang="en-US"/>
        </a:p>
      </dgm:t>
    </dgm:pt>
    <dgm:pt modelId="{8EEC93D5-0BBE-4395-8613-B58266659BD9}" type="pres">
      <dgm:prSet presAssocID="{B2E8AAF7-6745-47F1-8CC7-B3EF5F0E6EB7}" presName="Name0" presStyleCnt="0">
        <dgm:presLayoutVars>
          <dgm:dir/>
          <dgm:animLvl val="lvl"/>
          <dgm:resizeHandles val="exact"/>
        </dgm:presLayoutVars>
      </dgm:prSet>
      <dgm:spPr/>
    </dgm:pt>
    <dgm:pt modelId="{6810E9D2-3E4B-4456-966E-71BF496E7215}" type="pres">
      <dgm:prSet presAssocID="{5AB7C105-137A-40EF-B340-4C72241CAD29}" presName="boxAndChildren" presStyleCnt="0"/>
      <dgm:spPr/>
    </dgm:pt>
    <dgm:pt modelId="{53E9E4C7-CE9B-4013-8E9F-3D38B4E31E37}" type="pres">
      <dgm:prSet presAssocID="{5AB7C105-137A-40EF-B340-4C72241CAD29}" presName="parentTextBox" presStyleLbl="node1" presStyleIdx="0" presStyleCnt="2"/>
      <dgm:spPr/>
    </dgm:pt>
    <dgm:pt modelId="{56DA8DA1-633A-42DA-8054-715E5C83E92A}" type="pres">
      <dgm:prSet presAssocID="{CABCF6F5-0142-43C2-B6FB-1283E6C35A02}" presName="sp" presStyleCnt="0"/>
      <dgm:spPr/>
    </dgm:pt>
    <dgm:pt modelId="{4D06E41E-1E1B-45FB-91A0-77BEFB43C06D}" type="pres">
      <dgm:prSet presAssocID="{F044C3D0-6DDE-4FD7-ACF5-41069D45ED8E}" presName="arrowAndChildren" presStyleCnt="0"/>
      <dgm:spPr/>
    </dgm:pt>
    <dgm:pt modelId="{9B84E176-2BA8-4A2E-9050-E6488621EAC1}" type="pres">
      <dgm:prSet presAssocID="{F044C3D0-6DDE-4FD7-ACF5-41069D45ED8E}" presName="parentTextArrow" presStyleLbl="node1" presStyleIdx="0" presStyleCnt="2"/>
      <dgm:spPr/>
    </dgm:pt>
    <dgm:pt modelId="{A34ECAAC-E5A9-430D-B38D-231C38737B7F}" type="pres">
      <dgm:prSet presAssocID="{F044C3D0-6DDE-4FD7-ACF5-41069D45ED8E}" presName="arrow" presStyleLbl="node1" presStyleIdx="1" presStyleCnt="2"/>
      <dgm:spPr/>
    </dgm:pt>
    <dgm:pt modelId="{EA9CDDCD-4150-4EA1-9300-FEAEF8B10371}" type="pres">
      <dgm:prSet presAssocID="{F044C3D0-6DDE-4FD7-ACF5-41069D45ED8E}" presName="descendantArrow" presStyleCnt="0"/>
      <dgm:spPr/>
    </dgm:pt>
    <dgm:pt modelId="{6656E39C-63A0-42E6-9050-6851B95CE520}" type="pres">
      <dgm:prSet presAssocID="{E9BF12B7-1322-4DF6-AC5D-6E1E7959FD78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DE895902-D7B1-425F-9EB4-B06599519114}" srcId="{F044C3D0-6DDE-4FD7-ACF5-41069D45ED8E}" destId="{E9BF12B7-1322-4DF6-AC5D-6E1E7959FD78}" srcOrd="0" destOrd="0" parTransId="{3EAC12DC-6E25-4D7E-8AF1-C0889E48CA45}" sibTransId="{A3CBD79C-9792-42E0-A3DF-7EE6D4BF9C23}"/>
    <dgm:cxn modelId="{1AD39224-DE10-44FF-AD33-B0F85DC6132C}" type="presOf" srcId="{5AB7C105-137A-40EF-B340-4C72241CAD29}" destId="{53E9E4C7-CE9B-4013-8E9F-3D38B4E31E37}" srcOrd="0" destOrd="0" presId="urn:microsoft.com/office/officeart/2005/8/layout/process4"/>
    <dgm:cxn modelId="{65CA9764-D007-49B2-A9E1-584F58D85862}" srcId="{B2E8AAF7-6745-47F1-8CC7-B3EF5F0E6EB7}" destId="{F044C3D0-6DDE-4FD7-ACF5-41069D45ED8E}" srcOrd="0" destOrd="0" parTransId="{E7653BDE-86A1-447A-80FB-C9A91D87BED3}" sibTransId="{CABCF6F5-0142-43C2-B6FB-1283E6C35A02}"/>
    <dgm:cxn modelId="{23F4944C-3C2B-4D70-B3BE-78C355F69F2E}" type="presOf" srcId="{E9BF12B7-1322-4DF6-AC5D-6E1E7959FD78}" destId="{6656E39C-63A0-42E6-9050-6851B95CE520}" srcOrd="0" destOrd="0" presId="urn:microsoft.com/office/officeart/2005/8/layout/process4"/>
    <dgm:cxn modelId="{A8BCEC7E-8A44-4345-AE7D-400025712FD8}" type="presOf" srcId="{F044C3D0-6DDE-4FD7-ACF5-41069D45ED8E}" destId="{A34ECAAC-E5A9-430D-B38D-231C38737B7F}" srcOrd="1" destOrd="0" presId="urn:microsoft.com/office/officeart/2005/8/layout/process4"/>
    <dgm:cxn modelId="{EA13818E-5838-46DD-BD8D-2FD678963EDC}" srcId="{B2E8AAF7-6745-47F1-8CC7-B3EF5F0E6EB7}" destId="{5AB7C105-137A-40EF-B340-4C72241CAD29}" srcOrd="1" destOrd="0" parTransId="{43AA277E-8C05-4472-B89B-0DFEE64F6B04}" sibTransId="{4ED10063-58D4-4468-BFAD-32F41FED4EC9}"/>
    <dgm:cxn modelId="{ADE56EA4-B53D-46CB-9815-45935D69196A}" type="presOf" srcId="{F044C3D0-6DDE-4FD7-ACF5-41069D45ED8E}" destId="{9B84E176-2BA8-4A2E-9050-E6488621EAC1}" srcOrd="0" destOrd="0" presId="urn:microsoft.com/office/officeart/2005/8/layout/process4"/>
    <dgm:cxn modelId="{A2D6C9ED-6457-4B1E-9BEC-2711436F6258}" type="presOf" srcId="{B2E8AAF7-6745-47F1-8CC7-B3EF5F0E6EB7}" destId="{8EEC93D5-0BBE-4395-8613-B58266659BD9}" srcOrd="0" destOrd="0" presId="urn:microsoft.com/office/officeart/2005/8/layout/process4"/>
    <dgm:cxn modelId="{BAF0086D-E8D4-42B7-AF65-B2F44F56D9A1}" type="presParOf" srcId="{8EEC93D5-0BBE-4395-8613-B58266659BD9}" destId="{6810E9D2-3E4B-4456-966E-71BF496E7215}" srcOrd="0" destOrd="0" presId="urn:microsoft.com/office/officeart/2005/8/layout/process4"/>
    <dgm:cxn modelId="{5E13CAD4-456A-4887-A759-9C2EF4C30495}" type="presParOf" srcId="{6810E9D2-3E4B-4456-966E-71BF496E7215}" destId="{53E9E4C7-CE9B-4013-8E9F-3D38B4E31E37}" srcOrd="0" destOrd="0" presId="urn:microsoft.com/office/officeart/2005/8/layout/process4"/>
    <dgm:cxn modelId="{02556D8A-584A-4BFE-9C3F-6E6FCEAE8427}" type="presParOf" srcId="{8EEC93D5-0BBE-4395-8613-B58266659BD9}" destId="{56DA8DA1-633A-42DA-8054-715E5C83E92A}" srcOrd="1" destOrd="0" presId="urn:microsoft.com/office/officeart/2005/8/layout/process4"/>
    <dgm:cxn modelId="{B96FE2A6-D94D-41C1-B338-B5FC2F5B2C74}" type="presParOf" srcId="{8EEC93D5-0BBE-4395-8613-B58266659BD9}" destId="{4D06E41E-1E1B-45FB-91A0-77BEFB43C06D}" srcOrd="2" destOrd="0" presId="urn:microsoft.com/office/officeart/2005/8/layout/process4"/>
    <dgm:cxn modelId="{310E439B-0D27-4311-8EC5-A87E89F7BDB4}" type="presParOf" srcId="{4D06E41E-1E1B-45FB-91A0-77BEFB43C06D}" destId="{9B84E176-2BA8-4A2E-9050-E6488621EAC1}" srcOrd="0" destOrd="0" presId="urn:microsoft.com/office/officeart/2005/8/layout/process4"/>
    <dgm:cxn modelId="{5E970D33-6685-4AA2-AB5A-0400E6A51A52}" type="presParOf" srcId="{4D06E41E-1E1B-45FB-91A0-77BEFB43C06D}" destId="{A34ECAAC-E5A9-430D-B38D-231C38737B7F}" srcOrd="1" destOrd="0" presId="urn:microsoft.com/office/officeart/2005/8/layout/process4"/>
    <dgm:cxn modelId="{4EBFA2F3-843E-425C-8F5A-AAC7ABF4A020}" type="presParOf" srcId="{4D06E41E-1E1B-45FB-91A0-77BEFB43C06D}" destId="{EA9CDDCD-4150-4EA1-9300-FEAEF8B10371}" srcOrd="2" destOrd="0" presId="urn:microsoft.com/office/officeart/2005/8/layout/process4"/>
    <dgm:cxn modelId="{CFE79D4A-B97B-49A9-9DF4-D25921241F56}" type="presParOf" srcId="{EA9CDDCD-4150-4EA1-9300-FEAEF8B10371}" destId="{6656E39C-63A0-42E6-9050-6851B95CE52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0216E-83C6-4DAB-8690-9EFBB8E6ED6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E2EEC-7B77-4072-BE56-B898DD2C5E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Regression</a:t>
          </a:r>
        </a:p>
      </dgm:t>
    </dgm:pt>
    <dgm:pt modelId="{822D1DEE-5B46-4937-A6D2-1CBB366DD416}" type="parTrans" cxnId="{439C5B5F-B740-4894-BF7B-AFD898816177}">
      <dgm:prSet/>
      <dgm:spPr/>
      <dgm:t>
        <a:bodyPr/>
        <a:lstStyle/>
        <a:p>
          <a:endParaRPr lang="en-US"/>
        </a:p>
      </dgm:t>
    </dgm:pt>
    <dgm:pt modelId="{FC5F4B1C-9AFB-466F-9E66-A22A3D177C14}" type="sibTrans" cxnId="{439C5B5F-B740-4894-BF7B-AFD898816177}">
      <dgm:prSet/>
      <dgm:spPr/>
      <dgm:t>
        <a:bodyPr/>
        <a:lstStyle/>
        <a:p>
          <a:endParaRPr lang="en-US"/>
        </a:p>
      </dgm:t>
    </dgm:pt>
    <dgm:pt modelId="{EF46F0D4-99D4-430A-82F7-4BFA80AD31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Polynomial Regression</a:t>
          </a:r>
        </a:p>
      </dgm:t>
    </dgm:pt>
    <dgm:pt modelId="{6EC7F0BF-8DDC-424C-86E5-C0D6279ABC7F}" type="parTrans" cxnId="{9F56FA4B-A5FC-4E2E-B5CC-4FE9F3ECC9D5}">
      <dgm:prSet/>
      <dgm:spPr/>
      <dgm:t>
        <a:bodyPr/>
        <a:lstStyle/>
        <a:p>
          <a:endParaRPr lang="en-US"/>
        </a:p>
      </dgm:t>
    </dgm:pt>
    <dgm:pt modelId="{21CB42DF-1068-4D4F-9DB4-CF39F579D3DE}" type="sibTrans" cxnId="{9F56FA4B-A5FC-4E2E-B5CC-4FE9F3ECC9D5}">
      <dgm:prSet/>
      <dgm:spPr/>
      <dgm:t>
        <a:bodyPr/>
        <a:lstStyle/>
        <a:p>
          <a:endParaRPr lang="en-US"/>
        </a:p>
      </dgm:t>
    </dgm:pt>
    <dgm:pt modelId="{19B084DE-9384-4D6A-BF4A-31739E612E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</a:t>
          </a:r>
        </a:p>
      </dgm:t>
    </dgm:pt>
    <dgm:pt modelId="{FDC5CA5A-9F87-43A8-ABF5-022264DE5E14}" type="parTrans" cxnId="{DFDD1812-247C-4143-97CD-147E9D191AE2}">
      <dgm:prSet/>
      <dgm:spPr/>
      <dgm:t>
        <a:bodyPr/>
        <a:lstStyle/>
        <a:p>
          <a:endParaRPr lang="en-US"/>
        </a:p>
      </dgm:t>
    </dgm:pt>
    <dgm:pt modelId="{706BE103-A310-48B0-8923-423751439A76}" type="sibTrans" cxnId="{DFDD1812-247C-4143-97CD-147E9D191AE2}">
      <dgm:prSet/>
      <dgm:spPr/>
      <dgm:t>
        <a:bodyPr/>
        <a:lstStyle/>
        <a:p>
          <a:endParaRPr lang="en-US"/>
        </a:p>
      </dgm:t>
    </dgm:pt>
    <dgm:pt modelId="{090628AF-DB9B-46F2-836F-108D71AC16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 Series Regression</a:t>
          </a:r>
        </a:p>
      </dgm:t>
    </dgm:pt>
    <dgm:pt modelId="{05A9433B-3003-4F54-AD45-576DDFF2D096}" type="parTrans" cxnId="{DC2DCB3B-3EA4-4036-8CF7-F782530347A2}">
      <dgm:prSet/>
      <dgm:spPr/>
      <dgm:t>
        <a:bodyPr/>
        <a:lstStyle/>
        <a:p>
          <a:endParaRPr lang="en-US"/>
        </a:p>
      </dgm:t>
    </dgm:pt>
    <dgm:pt modelId="{517501A3-1CD2-456C-8595-7A88374E52B9}" type="sibTrans" cxnId="{DC2DCB3B-3EA4-4036-8CF7-F782530347A2}">
      <dgm:prSet/>
      <dgm:spPr/>
      <dgm:t>
        <a:bodyPr/>
        <a:lstStyle/>
        <a:p>
          <a:endParaRPr lang="en-US"/>
        </a:p>
      </dgm:t>
    </dgm:pt>
    <dgm:pt modelId="{1F61D313-3270-402B-9CCC-EB7365C09341}" type="pres">
      <dgm:prSet presAssocID="{FE60216E-83C6-4DAB-8690-9EFBB8E6ED64}" presName="root" presStyleCnt="0">
        <dgm:presLayoutVars>
          <dgm:dir/>
          <dgm:resizeHandles val="exact"/>
        </dgm:presLayoutVars>
      </dgm:prSet>
      <dgm:spPr/>
    </dgm:pt>
    <dgm:pt modelId="{641E36B3-42E5-486A-A262-5B08AEA487B7}" type="pres">
      <dgm:prSet presAssocID="{839E2EEC-7B77-4072-BE56-B898DD2C5EB9}" presName="compNode" presStyleCnt="0"/>
      <dgm:spPr/>
    </dgm:pt>
    <dgm:pt modelId="{2D2A77F5-01BD-4FAA-A3CF-F27891A6EE4F}" type="pres">
      <dgm:prSet presAssocID="{839E2EEC-7B77-4072-BE56-B898DD2C5EB9}" presName="bgRect" presStyleLbl="bgShp" presStyleIdx="0" presStyleCnt="4"/>
      <dgm:spPr/>
    </dgm:pt>
    <dgm:pt modelId="{750FAAAD-03D4-4B35-9473-B8372427A1DB}" type="pres">
      <dgm:prSet presAssocID="{839E2EEC-7B77-4072-BE56-B898DD2C5E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çık Kayıt"/>
        </a:ext>
      </dgm:extLst>
    </dgm:pt>
    <dgm:pt modelId="{1D165F9C-15A3-4F48-8EE3-31899DBA6858}" type="pres">
      <dgm:prSet presAssocID="{839E2EEC-7B77-4072-BE56-B898DD2C5EB9}" presName="spaceRect" presStyleCnt="0"/>
      <dgm:spPr/>
    </dgm:pt>
    <dgm:pt modelId="{2B69E6E3-94B5-4F1B-B6FB-580E449A0A2D}" type="pres">
      <dgm:prSet presAssocID="{839E2EEC-7B77-4072-BE56-B898DD2C5EB9}" presName="parTx" presStyleLbl="revTx" presStyleIdx="0" presStyleCnt="4">
        <dgm:presLayoutVars>
          <dgm:chMax val="0"/>
          <dgm:chPref val="0"/>
        </dgm:presLayoutVars>
      </dgm:prSet>
      <dgm:spPr/>
    </dgm:pt>
    <dgm:pt modelId="{9CE569E8-6EFF-4A96-BF29-552A339C1C73}" type="pres">
      <dgm:prSet presAssocID="{FC5F4B1C-9AFB-466F-9E66-A22A3D177C14}" presName="sibTrans" presStyleCnt="0"/>
      <dgm:spPr/>
    </dgm:pt>
    <dgm:pt modelId="{69CEAB40-B049-4C9B-A5E9-281598952897}" type="pres">
      <dgm:prSet presAssocID="{EF46F0D4-99D4-430A-82F7-4BFA80AD3140}" presName="compNode" presStyleCnt="0"/>
      <dgm:spPr/>
    </dgm:pt>
    <dgm:pt modelId="{5FDFEF6B-2E6F-49BB-B768-C9F8D4747509}" type="pres">
      <dgm:prSet presAssocID="{EF46F0D4-99D4-430A-82F7-4BFA80AD3140}" presName="bgRect" presStyleLbl="bgShp" presStyleIdx="1" presStyleCnt="4"/>
      <dgm:spPr/>
    </dgm:pt>
    <dgm:pt modelId="{A46F6AC5-C5A4-489A-864C-0A70E45CD67A}" type="pres">
      <dgm:prSet presAssocID="{EF46F0D4-99D4-430A-82F7-4BFA80AD31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t"/>
        </a:ext>
      </dgm:extLst>
    </dgm:pt>
    <dgm:pt modelId="{0E637121-7245-4430-8848-894F48455A30}" type="pres">
      <dgm:prSet presAssocID="{EF46F0D4-99D4-430A-82F7-4BFA80AD3140}" presName="spaceRect" presStyleCnt="0"/>
      <dgm:spPr/>
    </dgm:pt>
    <dgm:pt modelId="{0384F09A-DBA8-41F9-AB15-D9ED6EE420E0}" type="pres">
      <dgm:prSet presAssocID="{EF46F0D4-99D4-430A-82F7-4BFA80AD3140}" presName="parTx" presStyleLbl="revTx" presStyleIdx="1" presStyleCnt="4">
        <dgm:presLayoutVars>
          <dgm:chMax val="0"/>
          <dgm:chPref val="0"/>
        </dgm:presLayoutVars>
      </dgm:prSet>
      <dgm:spPr/>
    </dgm:pt>
    <dgm:pt modelId="{C8D9E6A1-4B30-444D-931B-4FF7A60F2019}" type="pres">
      <dgm:prSet presAssocID="{21CB42DF-1068-4D4F-9DB4-CF39F579D3DE}" presName="sibTrans" presStyleCnt="0"/>
      <dgm:spPr/>
    </dgm:pt>
    <dgm:pt modelId="{2DE952EE-5E15-4FA3-87CB-71E24B15AAB7}" type="pres">
      <dgm:prSet presAssocID="{19B084DE-9384-4D6A-BF4A-31739E612E0E}" presName="compNode" presStyleCnt="0"/>
      <dgm:spPr/>
    </dgm:pt>
    <dgm:pt modelId="{F6A8A4A4-39DD-4738-97B9-F8BEEAED7E9A}" type="pres">
      <dgm:prSet presAssocID="{19B084DE-9384-4D6A-BF4A-31739E612E0E}" presName="bgRect" presStyleLbl="bgShp" presStyleIdx="2" presStyleCnt="4"/>
      <dgm:spPr/>
    </dgm:pt>
    <dgm:pt modelId="{0EC3F412-0F51-4D3E-9BDF-E986ED721B4B}" type="pres">
      <dgm:prSet presAssocID="{19B084DE-9384-4D6A-BF4A-31739E612E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stem"/>
        </a:ext>
      </dgm:extLst>
    </dgm:pt>
    <dgm:pt modelId="{07D40D4E-AA34-46C6-AD5A-22C7D8B98954}" type="pres">
      <dgm:prSet presAssocID="{19B084DE-9384-4D6A-BF4A-31739E612E0E}" presName="spaceRect" presStyleCnt="0"/>
      <dgm:spPr/>
    </dgm:pt>
    <dgm:pt modelId="{9CA52E61-E42A-41C5-93B0-C916FF7DC874}" type="pres">
      <dgm:prSet presAssocID="{19B084DE-9384-4D6A-BF4A-31739E612E0E}" presName="parTx" presStyleLbl="revTx" presStyleIdx="2" presStyleCnt="4">
        <dgm:presLayoutVars>
          <dgm:chMax val="0"/>
          <dgm:chPref val="0"/>
        </dgm:presLayoutVars>
      </dgm:prSet>
      <dgm:spPr/>
    </dgm:pt>
    <dgm:pt modelId="{274A4FB0-36E4-4550-8E72-54B46B19041A}" type="pres">
      <dgm:prSet presAssocID="{706BE103-A310-48B0-8923-423751439A76}" presName="sibTrans" presStyleCnt="0"/>
      <dgm:spPr/>
    </dgm:pt>
    <dgm:pt modelId="{84EA6C44-A8AC-41B7-ABFE-7A14A4F6FB9F}" type="pres">
      <dgm:prSet presAssocID="{090628AF-DB9B-46F2-836F-108D71AC16B0}" presName="compNode" presStyleCnt="0"/>
      <dgm:spPr/>
    </dgm:pt>
    <dgm:pt modelId="{E4B1B81D-B3B8-4BBE-983E-470FB1AA15EC}" type="pres">
      <dgm:prSet presAssocID="{090628AF-DB9B-46F2-836F-108D71AC16B0}" presName="bgRect" presStyleLbl="bgShp" presStyleIdx="3" presStyleCnt="4"/>
      <dgm:spPr/>
    </dgm:pt>
    <dgm:pt modelId="{10559ADB-165C-4EA8-A989-96389E73C382}" type="pres">
      <dgm:prSet presAssocID="{090628AF-DB9B-46F2-836F-108D71AC16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aba Yarışı"/>
        </a:ext>
      </dgm:extLst>
    </dgm:pt>
    <dgm:pt modelId="{CAE5F8E6-23A0-469A-A71A-1538CF9B5F17}" type="pres">
      <dgm:prSet presAssocID="{090628AF-DB9B-46F2-836F-108D71AC16B0}" presName="spaceRect" presStyleCnt="0"/>
      <dgm:spPr/>
    </dgm:pt>
    <dgm:pt modelId="{3EF24B1C-7DFE-4645-B590-31B37483BEA9}" type="pres">
      <dgm:prSet presAssocID="{090628AF-DB9B-46F2-836F-108D71AC16B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FDD1812-247C-4143-97CD-147E9D191AE2}" srcId="{FE60216E-83C6-4DAB-8690-9EFBB8E6ED64}" destId="{19B084DE-9384-4D6A-BF4A-31739E612E0E}" srcOrd="2" destOrd="0" parTransId="{FDC5CA5A-9F87-43A8-ABF5-022264DE5E14}" sibTransId="{706BE103-A310-48B0-8923-423751439A76}"/>
    <dgm:cxn modelId="{0FF68731-5BE3-4F87-8445-258592FF613D}" type="presOf" srcId="{EF46F0D4-99D4-430A-82F7-4BFA80AD3140}" destId="{0384F09A-DBA8-41F9-AB15-D9ED6EE420E0}" srcOrd="0" destOrd="0" presId="urn:microsoft.com/office/officeart/2018/2/layout/IconVerticalSolidList"/>
    <dgm:cxn modelId="{7C74B039-2660-428E-9D1B-BA596E07B760}" type="presOf" srcId="{090628AF-DB9B-46F2-836F-108D71AC16B0}" destId="{3EF24B1C-7DFE-4645-B590-31B37483BEA9}" srcOrd="0" destOrd="0" presId="urn:microsoft.com/office/officeart/2018/2/layout/IconVerticalSolidList"/>
    <dgm:cxn modelId="{DC2DCB3B-3EA4-4036-8CF7-F782530347A2}" srcId="{FE60216E-83C6-4DAB-8690-9EFBB8E6ED64}" destId="{090628AF-DB9B-46F2-836F-108D71AC16B0}" srcOrd="3" destOrd="0" parTransId="{05A9433B-3003-4F54-AD45-576DDFF2D096}" sibTransId="{517501A3-1CD2-456C-8595-7A88374E52B9}"/>
    <dgm:cxn modelId="{439C5B5F-B740-4894-BF7B-AFD898816177}" srcId="{FE60216E-83C6-4DAB-8690-9EFBB8E6ED64}" destId="{839E2EEC-7B77-4072-BE56-B898DD2C5EB9}" srcOrd="0" destOrd="0" parTransId="{822D1DEE-5B46-4937-A6D2-1CBB366DD416}" sibTransId="{FC5F4B1C-9AFB-466F-9E66-A22A3D177C14}"/>
    <dgm:cxn modelId="{9F56FA4B-A5FC-4E2E-B5CC-4FE9F3ECC9D5}" srcId="{FE60216E-83C6-4DAB-8690-9EFBB8E6ED64}" destId="{EF46F0D4-99D4-430A-82F7-4BFA80AD3140}" srcOrd="1" destOrd="0" parTransId="{6EC7F0BF-8DDC-424C-86E5-C0D6279ABC7F}" sibTransId="{21CB42DF-1068-4D4F-9DB4-CF39F579D3DE}"/>
    <dgm:cxn modelId="{1D2FF0A2-4971-474A-B029-45BA30953D25}" type="presOf" srcId="{FE60216E-83C6-4DAB-8690-9EFBB8E6ED64}" destId="{1F61D313-3270-402B-9CCC-EB7365C09341}" srcOrd="0" destOrd="0" presId="urn:microsoft.com/office/officeart/2018/2/layout/IconVerticalSolidList"/>
    <dgm:cxn modelId="{67A0CBA8-9D92-42C6-BBA9-CA4D69E29DCC}" type="presOf" srcId="{19B084DE-9384-4D6A-BF4A-31739E612E0E}" destId="{9CA52E61-E42A-41C5-93B0-C916FF7DC874}" srcOrd="0" destOrd="0" presId="urn:microsoft.com/office/officeart/2018/2/layout/IconVerticalSolidList"/>
    <dgm:cxn modelId="{499C9FAC-6F6C-4D19-B2A7-2A4733C4FAF8}" type="presOf" srcId="{839E2EEC-7B77-4072-BE56-B898DD2C5EB9}" destId="{2B69E6E3-94B5-4F1B-B6FB-580E449A0A2D}" srcOrd="0" destOrd="0" presId="urn:microsoft.com/office/officeart/2018/2/layout/IconVerticalSolidList"/>
    <dgm:cxn modelId="{AED03018-6207-4D44-BFB3-921A347DDE89}" type="presParOf" srcId="{1F61D313-3270-402B-9CCC-EB7365C09341}" destId="{641E36B3-42E5-486A-A262-5B08AEA487B7}" srcOrd="0" destOrd="0" presId="urn:microsoft.com/office/officeart/2018/2/layout/IconVerticalSolidList"/>
    <dgm:cxn modelId="{0D4D5CF4-75B2-4337-8FE4-2D8E3F829A18}" type="presParOf" srcId="{641E36B3-42E5-486A-A262-5B08AEA487B7}" destId="{2D2A77F5-01BD-4FAA-A3CF-F27891A6EE4F}" srcOrd="0" destOrd="0" presId="urn:microsoft.com/office/officeart/2018/2/layout/IconVerticalSolidList"/>
    <dgm:cxn modelId="{3EDF87B7-42F4-47A2-ADF4-759BDECFA96F}" type="presParOf" srcId="{641E36B3-42E5-486A-A262-5B08AEA487B7}" destId="{750FAAAD-03D4-4B35-9473-B8372427A1DB}" srcOrd="1" destOrd="0" presId="urn:microsoft.com/office/officeart/2018/2/layout/IconVerticalSolidList"/>
    <dgm:cxn modelId="{431A5E06-AFF9-4DF5-AA32-DED99ACB3345}" type="presParOf" srcId="{641E36B3-42E5-486A-A262-5B08AEA487B7}" destId="{1D165F9C-15A3-4F48-8EE3-31899DBA6858}" srcOrd="2" destOrd="0" presId="urn:microsoft.com/office/officeart/2018/2/layout/IconVerticalSolidList"/>
    <dgm:cxn modelId="{8DC3E0D6-58F9-463A-9CBF-BEE7A9ECDEA1}" type="presParOf" srcId="{641E36B3-42E5-486A-A262-5B08AEA487B7}" destId="{2B69E6E3-94B5-4F1B-B6FB-580E449A0A2D}" srcOrd="3" destOrd="0" presId="urn:microsoft.com/office/officeart/2018/2/layout/IconVerticalSolidList"/>
    <dgm:cxn modelId="{6858709A-7B50-4D69-8F7B-9C57F158203C}" type="presParOf" srcId="{1F61D313-3270-402B-9CCC-EB7365C09341}" destId="{9CE569E8-6EFF-4A96-BF29-552A339C1C73}" srcOrd="1" destOrd="0" presId="urn:microsoft.com/office/officeart/2018/2/layout/IconVerticalSolidList"/>
    <dgm:cxn modelId="{9EA58F5E-62B9-4BE3-A639-E6554BECBD79}" type="presParOf" srcId="{1F61D313-3270-402B-9CCC-EB7365C09341}" destId="{69CEAB40-B049-4C9B-A5E9-281598952897}" srcOrd="2" destOrd="0" presId="urn:microsoft.com/office/officeart/2018/2/layout/IconVerticalSolidList"/>
    <dgm:cxn modelId="{C17D3D9C-E669-48D5-899A-A67D8158E75B}" type="presParOf" srcId="{69CEAB40-B049-4C9B-A5E9-281598952897}" destId="{5FDFEF6B-2E6F-49BB-B768-C9F8D4747509}" srcOrd="0" destOrd="0" presId="urn:microsoft.com/office/officeart/2018/2/layout/IconVerticalSolidList"/>
    <dgm:cxn modelId="{D0D787B9-6D75-4EAC-846A-9103B4C2024A}" type="presParOf" srcId="{69CEAB40-B049-4C9B-A5E9-281598952897}" destId="{A46F6AC5-C5A4-489A-864C-0A70E45CD67A}" srcOrd="1" destOrd="0" presId="urn:microsoft.com/office/officeart/2018/2/layout/IconVerticalSolidList"/>
    <dgm:cxn modelId="{7B17CFC2-6972-4DD1-91C0-82AD692489C0}" type="presParOf" srcId="{69CEAB40-B049-4C9B-A5E9-281598952897}" destId="{0E637121-7245-4430-8848-894F48455A30}" srcOrd="2" destOrd="0" presId="urn:microsoft.com/office/officeart/2018/2/layout/IconVerticalSolidList"/>
    <dgm:cxn modelId="{806B333F-8460-45F1-A988-A8379BF513B0}" type="presParOf" srcId="{69CEAB40-B049-4C9B-A5E9-281598952897}" destId="{0384F09A-DBA8-41F9-AB15-D9ED6EE420E0}" srcOrd="3" destOrd="0" presId="urn:microsoft.com/office/officeart/2018/2/layout/IconVerticalSolidList"/>
    <dgm:cxn modelId="{05CE29DB-F29E-4355-A82D-CE04179B9F10}" type="presParOf" srcId="{1F61D313-3270-402B-9CCC-EB7365C09341}" destId="{C8D9E6A1-4B30-444D-931B-4FF7A60F2019}" srcOrd="3" destOrd="0" presId="urn:microsoft.com/office/officeart/2018/2/layout/IconVerticalSolidList"/>
    <dgm:cxn modelId="{F725BF37-CB79-4487-BE0E-1ADCC038B927}" type="presParOf" srcId="{1F61D313-3270-402B-9CCC-EB7365C09341}" destId="{2DE952EE-5E15-4FA3-87CB-71E24B15AAB7}" srcOrd="4" destOrd="0" presId="urn:microsoft.com/office/officeart/2018/2/layout/IconVerticalSolidList"/>
    <dgm:cxn modelId="{72FEB7D1-D321-4558-B9A9-263091B42945}" type="presParOf" srcId="{2DE952EE-5E15-4FA3-87CB-71E24B15AAB7}" destId="{F6A8A4A4-39DD-4738-97B9-F8BEEAED7E9A}" srcOrd="0" destOrd="0" presId="urn:microsoft.com/office/officeart/2018/2/layout/IconVerticalSolidList"/>
    <dgm:cxn modelId="{7D391690-0AAD-444D-A4AA-A539B7B35A17}" type="presParOf" srcId="{2DE952EE-5E15-4FA3-87CB-71E24B15AAB7}" destId="{0EC3F412-0F51-4D3E-9BDF-E986ED721B4B}" srcOrd="1" destOrd="0" presId="urn:microsoft.com/office/officeart/2018/2/layout/IconVerticalSolidList"/>
    <dgm:cxn modelId="{DCA34AB3-5EEA-469B-8458-0E9825E773F6}" type="presParOf" srcId="{2DE952EE-5E15-4FA3-87CB-71E24B15AAB7}" destId="{07D40D4E-AA34-46C6-AD5A-22C7D8B98954}" srcOrd="2" destOrd="0" presId="urn:microsoft.com/office/officeart/2018/2/layout/IconVerticalSolidList"/>
    <dgm:cxn modelId="{053420F8-CD09-4012-9807-EB7CDF7B4EB8}" type="presParOf" srcId="{2DE952EE-5E15-4FA3-87CB-71E24B15AAB7}" destId="{9CA52E61-E42A-41C5-93B0-C916FF7DC874}" srcOrd="3" destOrd="0" presId="urn:microsoft.com/office/officeart/2018/2/layout/IconVerticalSolidList"/>
    <dgm:cxn modelId="{D63086E4-3FE2-474A-BAAA-85E5A0809118}" type="presParOf" srcId="{1F61D313-3270-402B-9CCC-EB7365C09341}" destId="{274A4FB0-36E4-4550-8E72-54B46B19041A}" srcOrd="5" destOrd="0" presId="urn:microsoft.com/office/officeart/2018/2/layout/IconVerticalSolidList"/>
    <dgm:cxn modelId="{ABC4CAD8-0EB5-46FB-9679-ECB597681134}" type="presParOf" srcId="{1F61D313-3270-402B-9CCC-EB7365C09341}" destId="{84EA6C44-A8AC-41B7-ABFE-7A14A4F6FB9F}" srcOrd="6" destOrd="0" presId="urn:microsoft.com/office/officeart/2018/2/layout/IconVerticalSolidList"/>
    <dgm:cxn modelId="{22E3D5F6-CDDB-4452-88C0-498EAE210444}" type="presParOf" srcId="{84EA6C44-A8AC-41B7-ABFE-7A14A4F6FB9F}" destId="{E4B1B81D-B3B8-4BBE-983E-470FB1AA15EC}" srcOrd="0" destOrd="0" presId="urn:microsoft.com/office/officeart/2018/2/layout/IconVerticalSolidList"/>
    <dgm:cxn modelId="{D5EB4515-2A18-475B-9014-E9FAF7DB5F23}" type="presParOf" srcId="{84EA6C44-A8AC-41B7-ABFE-7A14A4F6FB9F}" destId="{10559ADB-165C-4EA8-A989-96389E73C382}" srcOrd="1" destOrd="0" presId="urn:microsoft.com/office/officeart/2018/2/layout/IconVerticalSolidList"/>
    <dgm:cxn modelId="{4E2EDCE1-6990-4D3B-8A22-A6A2D8918FC1}" type="presParOf" srcId="{84EA6C44-A8AC-41B7-ABFE-7A14A4F6FB9F}" destId="{CAE5F8E6-23A0-469A-A71A-1538CF9B5F17}" srcOrd="2" destOrd="0" presId="urn:microsoft.com/office/officeart/2018/2/layout/IconVerticalSolidList"/>
    <dgm:cxn modelId="{D9CA902D-1B3A-4ECD-9C8E-857F427A3430}" type="presParOf" srcId="{84EA6C44-A8AC-41B7-ABFE-7A14A4F6FB9F}" destId="{3EF24B1C-7DFE-4645-B590-31B37483BE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96F9BC-657A-4228-9638-CB8724B5859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DB47E5-28BD-4136-B970-4BE3C5940C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 nature of the data: </a:t>
          </a:r>
        </a:p>
        <a:p>
          <a:pPr>
            <a:lnSpc>
              <a:spcPct val="100000"/>
            </a:lnSpc>
          </a:pPr>
          <a:r>
            <a:rPr lang="en-US" sz="1800" dirty="0"/>
            <a:t>Consider the type of data you are working with (e.g., continuous, binary, count data) and the relationships between variables (linear, nonlinear, time-dependent). </a:t>
          </a:r>
        </a:p>
      </dgm:t>
    </dgm:pt>
    <dgm:pt modelId="{16CFC23A-F16C-4C15-A199-F1EB1D0FE6E1}" type="parTrans" cxnId="{2E93DD01-0CA0-49A3-8D74-47DBD5E3603D}">
      <dgm:prSet/>
      <dgm:spPr/>
      <dgm:t>
        <a:bodyPr/>
        <a:lstStyle/>
        <a:p>
          <a:endParaRPr lang="en-US"/>
        </a:p>
      </dgm:t>
    </dgm:pt>
    <dgm:pt modelId="{A7A2DD44-B623-408A-B2EE-9BBEF6766D31}" type="sibTrans" cxnId="{2E93DD01-0CA0-49A3-8D74-47DBD5E3603D}">
      <dgm:prSet/>
      <dgm:spPr/>
      <dgm:t>
        <a:bodyPr/>
        <a:lstStyle/>
        <a:p>
          <a:endParaRPr lang="en-US"/>
        </a:p>
      </dgm:t>
    </dgm:pt>
    <dgm:pt modelId="{9E16F90A-55B4-4BDD-A66F-7EDEBEB2A8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Model complexity: </a:t>
          </a:r>
        </a:p>
        <a:p>
          <a:pPr>
            <a:lnSpc>
              <a:spcPct val="100000"/>
            </a:lnSpc>
          </a:pPr>
          <a:r>
            <a:rPr lang="en-US" sz="1650" dirty="0"/>
            <a:t>Choose a model that is neither too simple nor too complex. A simple model may not capture the underlying relationships in the data, while a complex model may overfit the data. </a:t>
          </a:r>
        </a:p>
      </dgm:t>
    </dgm:pt>
    <dgm:pt modelId="{27C24C24-4D7D-45E1-888B-9C0B6910D6F5}" type="parTrans" cxnId="{B0D5CABB-DCE8-4535-9437-6F36183E8D89}">
      <dgm:prSet/>
      <dgm:spPr/>
      <dgm:t>
        <a:bodyPr/>
        <a:lstStyle/>
        <a:p>
          <a:endParaRPr lang="en-US"/>
        </a:p>
      </dgm:t>
    </dgm:pt>
    <dgm:pt modelId="{233D3450-7F1C-4673-A707-B23A551D49EA}" type="sibTrans" cxnId="{B0D5CABB-DCE8-4535-9437-6F36183E8D89}">
      <dgm:prSet/>
      <dgm:spPr/>
      <dgm:t>
        <a:bodyPr/>
        <a:lstStyle/>
        <a:p>
          <a:endParaRPr lang="en-US"/>
        </a:p>
      </dgm:t>
    </dgm:pt>
    <dgm:pt modelId="{FD17DF0D-E3A7-43F0-8E22-95D4040E5D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Interpretability: </a:t>
          </a:r>
        </a:p>
        <a:p>
          <a:pPr>
            <a:lnSpc>
              <a:spcPct val="100000"/>
            </a:lnSpc>
          </a:pPr>
          <a:r>
            <a:rPr lang="en-US" sz="1800" dirty="0"/>
            <a:t>In some cases, it is essential to have a model that is easy to interpret and understand. </a:t>
          </a:r>
        </a:p>
      </dgm:t>
    </dgm:pt>
    <dgm:pt modelId="{6F0CFDDD-6655-4194-B09A-7F7EC1C0A0D5}" type="parTrans" cxnId="{D5D954F9-7908-4370-BA02-7F4E6FAB92BC}">
      <dgm:prSet/>
      <dgm:spPr/>
      <dgm:t>
        <a:bodyPr/>
        <a:lstStyle/>
        <a:p>
          <a:endParaRPr lang="en-US"/>
        </a:p>
      </dgm:t>
    </dgm:pt>
    <dgm:pt modelId="{6D70D942-C273-4EB3-8224-C559695B5D74}" type="sibTrans" cxnId="{D5D954F9-7908-4370-BA02-7F4E6FAB92BC}">
      <dgm:prSet/>
      <dgm:spPr/>
      <dgm:t>
        <a:bodyPr/>
        <a:lstStyle/>
        <a:p>
          <a:endParaRPr lang="en-US"/>
        </a:p>
      </dgm:t>
    </dgm:pt>
    <dgm:pt modelId="{9B3C6E80-F2D7-4264-823D-73981946EBD5}" type="pres">
      <dgm:prSet presAssocID="{5696F9BC-657A-4228-9638-CB8724B58596}" presName="outerComposite" presStyleCnt="0">
        <dgm:presLayoutVars>
          <dgm:chMax val="5"/>
          <dgm:dir/>
          <dgm:resizeHandles val="exact"/>
        </dgm:presLayoutVars>
      </dgm:prSet>
      <dgm:spPr/>
    </dgm:pt>
    <dgm:pt modelId="{B2B8C5CF-570B-47C1-A209-7F2F50C2C271}" type="pres">
      <dgm:prSet presAssocID="{5696F9BC-657A-4228-9638-CB8724B58596}" presName="dummyMaxCanvas" presStyleCnt="0">
        <dgm:presLayoutVars/>
      </dgm:prSet>
      <dgm:spPr/>
    </dgm:pt>
    <dgm:pt modelId="{5D5A8BE1-9D1C-47E7-BF6E-F1FD3916272C}" type="pres">
      <dgm:prSet presAssocID="{5696F9BC-657A-4228-9638-CB8724B58596}" presName="ThreeNodes_1" presStyleLbl="node1" presStyleIdx="0" presStyleCnt="3">
        <dgm:presLayoutVars>
          <dgm:bulletEnabled val="1"/>
        </dgm:presLayoutVars>
      </dgm:prSet>
      <dgm:spPr/>
    </dgm:pt>
    <dgm:pt modelId="{5C6B7267-FFAC-4EC1-9185-7772EC256D4C}" type="pres">
      <dgm:prSet presAssocID="{5696F9BC-657A-4228-9638-CB8724B58596}" presName="ThreeNodes_2" presStyleLbl="node1" presStyleIdx="1" presStyleCnt="3">
        <dgm:presLayoutVars>
          <dgm:bulletEnabled val="1"/>
        </dgm:presLayoutVars>
      </dgm:prSet>
      <dgm:spPr/>
    </dgm:pt>
    <dgm:pt modelId="{558764DA-3410-40E5-AB53-9D7A8630F12D}" type="pres">
      <dgm:prSet presAssocID="{5696F9BC-657A-4228-9638-CB8724B58596}" presName="ThreeNodes_3" presStyleLbl="node1" presStyleIdx="2" presStyleCnt="3">
        <dgm:presLayoutVars>
          <dgm:bulletEnabled val="1"/>
        </dgm:presLayoutVars>
      </dgm:prSet>
      <dgm:spPr/>
    </dgm:pt>
    <dgm:pt modelId="{BC75D3A1-994F-4DE1-859E-A602C541E8D0}" type="pres">
      <dgm:prSet presAssocID="{5696F9BC-657A-4228-9638-CB8724B58596}" presName="ThreeConn_1-2" presStyleLbl="fgAccFollowNode1" presStyleIdx="0" presStyleCnt="2" custLinFactX="-562573" custLinFactY="115608" custLinFactNeighborX="-600000" custLinFactNeighborY="200000">
        <dgm:presLayoutVars>
          <dgm:bulletEnabled val="1"/>
        </dgm:presLayoutVars>
      </dgm:prSet>
      <dgm:spPr/>
    </dgm:pt>
    <dgm:pt modelId="{CCA42401-354E-48AA-930B-7C8E6537EE84}" type="pres">
      <dgm:prSet presAssocID="{5696F9BC-657A-4228-9638-CB8724B58596}" presName="ThreeConn_2-3" presStyleLbl="fgAccFollowNode1" presStyleIdx="1" presStyleCnt="2" custLinFactX="48666" custLinFactY="-104911" custLinFactNeighborX="100000" custLinFactNeighborY="-200000">
        <dgm:presLayoutVars>
          <dgm:bulletEnabled val="1"/>
        </dgm:presLayoutVars>
      </dgm:prSet>
      <dgm:spPr/>
    </dgm:pt>
    <dgm:pt modelId="{C5269919-CBB1-4FDA-99FF-7F1F8A79B0F9}" type="pres">
      <dgm:prSet presAssocID="{5696F9BC-657A-4228-9638-CB8724B58596}" presName="ThreeNodes_1_text" presStyleLbl="node1" presStyleIdx="2" presStyleCnt="3">
        <dgm:presLayoutVars>
          <dgm:bulletEnabled val="1"/>
        </dgm:presLayoutVars>
      </dgm:prSet>
      <dgm:spPr/>
    </dgm:pt>
    <dgm:pt modelId="{5464DD5F-306B-43AF-AAED-2EC071310017}" type="pres">
      <dgm:prSet presAssocID="{5696F9BC-657A-4228-9638-CB8724B58596}" presName="ThreeNodes_2_text" presStyleLbl="node1" presStyleIdx="2" presStyleCnt="3">
        <dgm:presLayoutVars>
          <dgm:bulletEnabled val="1"/>
        </dgm:presLayoutVars>
      </dgm:prSet>
      <dgm:spPr/>
    </dgm:pt>
    <dgm:pt modelId="{2425A403-9845-4C54-92D0-517FD6DADD98}" type="pres">
      <dgm:prSet presAssocID="{5696F9BC-657A-4228-9638-CB8724B5859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E93DD01-0CA0-49A3-8D74-47DBD5E3603D}" srcId="{5696F9BC-657A-4228-9638-CB8724B58596}" destId="{80DB47E5-28BD-4136-B970-4BE3C5940CB9}" srcOrd="0" destOrd="0" parTransId="{16CFC23A-F16C-4C15-A199-F1EB1D0FE6E1}" sibTransId="{A7A2DD44-B623-408A-B2EE-9BBEF6766D31}"/>
    <dgm:cxn modelId="{51BD0B0F-EE9E-4A17-91E8-9400FD3875E2}" type="presOf" srcId="{80DB47E5-28BD-4136-B970-4BE3C5940CB9}" destId="{C5269919-CBB1-4FDA-99FF-7F1F8A79B0F9}" srcOrd="1" destOrd="0" presId="urn:microsoft.com/office/officeart/2005/8/layout/vProcess5"/>
    <dgm:cxn modelId="{164F4A64-3E11-425B-B29A-4F50821B98EA}" type="presOf" srcId="{9E16F90A-55B4-4BDD-A66F-7EDEBEB2A87D}" destId="{5464DD5F-306B-43AF-AAED-2EC071310017}" srcOrd="1" destOrd="0" presId="urn:microsoft.com/office/officeart/2005/8/layout/vProcess5"/>
    <dgm:cxn modelId="{713C6345-21EB-4048-A93C-3C91145900CC}" type="presOf" srcId="{5696F9BC-657A-4228-9638-CB8724B58596}" destId="{9B3C6E80-F2D7-4264-823D-73981946EBD5}" srcOrd="0" destOrd="0" presId="urn:microsoft.com/office/officeart/2005/8/layout/vProcess5"/>
    <dgm:cxn modelId="{2697634B-5C61-45A4-B70E-D6247195A555}" type="presOf" srcId="{9E16F90A-55B4-4BDD-A66F-7EDEBEB2A87D}" destId="{5C6B7267-FFAC-4EC1-9185-7772EC256D4C}" srcOrd="0" destOrd="0" presId="urn:microsoft.com/office/officeart/2005/8/layout/vProcess5"/>
    <dgm:cxn modelId="{AE1ED44F-2C5A-449D-A6D0-3A07B0875301}" type="presOf" srcId="{A7A2DD44-B623-408A-B2EE-9BBEF6766D31}" destId="{BC75D3A1-994F-4DE1-859E-A602C541E8D0}" srcOrd="0" destOrd="0" presId="urn:microsoft.com/office/officeart/2005/8/layout/vProcess5"/>
    <dgm:cxn modelId="{8F8AE676-C1BA-4BD2-BD73-FC1684D8DD9F}" type="presOf" srcId="{FD17DF0D-E3A7-43F0-8E22-95D4040E5D08}" destId="{558764DA-3410-40E5-AB53-9D7A8630F12D}" srcOrd="0" destOrd="0" presId="urn:microsoft.com/office/officeart/2005/8/layout/vProcess5"/>
    <dgm:cxn modelId="{3F42F58F-27C6-401B-BAA9-B105EFDD394F}" type="presOf" srcId="{80DB47E5-28BD-4136-B970-4BE3C5940CB9}" destId="{5D5A8BE1-9D1C-47E7-BF6E-F1FD3916272C}" srcOrd="0" destOrd="0" presId="urn:microsoft.com/office/officeart/2005/8/layout/vProcess5"/>
    <dgm:cxn modelId="{83204898-2635-488B-BEE7-71F3F3B51699}" type="presOf" srcId="{233D3450-7F1C-4673-A707-B23A551D49EA}" destId="{CCA42401-354E-48AA-930B-7C8E6537EE84}" srcOrd="0" destOrd="0" presId="urn:microsoft.com/office/officeart/2005/8/layout/vProcess5"/>
    <dgm:cxn modelId="{36684FA7-A8A4-492A-AE19-55E7A7980CAF}" type="presOf" srcId="{FD17DF0D-E3A7-43F0-8E22-95D4040E5D08}" destId="{2425A403-9845-4C54-92D0-517FD6DADD98}" srcOrd="1" destOrd="0" presId="urn:microsoft.com/office/officeart/2005/8/layout/vProcess5"/>
    <dgm:cxn modelId="{B0D5CABB-DCE8-4535-9437-6F36183E8D89}" srcId="{5696F9BC-657A-4228-9638-CB8724B58596}" destId="{9E16F90A-55B4-4BDD-A66F-7EDEBEB2A87D}" srcOrd="1" destOrd="0" parTransId="{27C24C24-4D7D-45E1-888B-9C0B6910D6F5}" sibTransId="{233D3450-7F1C-4673-A707-B23A551D49EA}"/>
    <dgm:cxn modelId="{D5D954F9-7908-4370-BA02-7F4E6FAB92BC}" srcId="{5696F9BC-657A-4228-9638-CB8724B58596}" destId="{FD17DF0D-E3A7-43F0-8E22-95D4040E5D08}" srcOrd="2" destOrd="0" parTransId="{6F0CFDDD-6655-4194-B09A-7F7EC1C0A0D5}" sibTransId="{6D70D942-C273-4EB3-8224-C559695B5D74}"/>
    <dgm:cxn modelId="{CC2655AF-E3F1-46DE-8260-5E6D1BA4A57A}" type="presParOf" srcId="{9B3C6E80-F2D7-4264-823D-73981946EBD5}" destId="{B2B8C5CF-570B-47C1-A209-7F2F50C2C271}" srcOrd="0" destOrd="0" presId="urn:microsoft.com/office/officeart/2005/8/layout/vProcess5"/>
    <dgm:cxn modelId="{C83031CA-2064-4141-9D9D-88476544DD22}" type="presParOf" srcId="{9B3C6E80-F2D7-4264-823D-73981946EBD5}" destId="{5D5A8BE1-9D1C-47E7-BF6E-F1FD3916272C}" srcOrd="1" destOrd="0" presId="urn:microsoft.com/office/officeart/2005/8/layout/vProcess5"/>
    <dgm:cxn modelId="{6E2FAF2C-97A5-413D-B902-43F475D16CF4}" type="presParOf" srcId="{9B3C6E80-F2D7-4264-823D-73981946EBD5}" destId="{5C6B7267-FFAC-4EC1-9185-7772EC256D4C}" srcOrd="2" destOrd="0" presId="urn:microsoft.com/office/officeart/2005/8/layout/vProcess5"/>
    <dgm:cxn modelId="{21A0E9B5-36D1-40DC-AB2D-38ED7AE345AC}" type="presParOf" srcId="{9B3C6E80-F2D7-4264-823D-73981946EBD5}" destId="{558764DA-3410-40E5-AB53-9D7A8630F12D}" srcOrd="3" destOrd="0" presId="urn:microsoft.com/office/officeart/2005/8/layout/vProcess5"/>
    <dgm:cxn modelId="{2EDDC8FC-8E72-436E-AB6D-EDDD7911017A}" type="presParOf" srcId="{9B3C6E80-F2D7-4264-823D-73981946EBD5}" destId="{BC75D3A1-994F-4DE1-859E-A602C541E8D0}" srcOrd="4" destOrd="0" presId="urn:microsoft.com/office/officeart/2005/8/layout/vProcess5"/>
    <dgm:cxn modelId="{1DD00819-DA21-4698-BA6A-AE637483FC8D}" type="presParOf" srcId="{9B3C6E80-F2D7-4264-823D-73981946EBD5}" destId="{CCA42401-354E-48AA-930B-7C8E6537EE84}" srcOrd="5" destOrd="0" presId="urn:microsoft.com/office/officeart/2005/8/layout/vProcess5"/>
    <dgm:cxn modelId="{CC8ECF6E-71A0-49EF-BBD2-E83718FF7090}" type="presParOf" srcId="{9B3C6E80-F2D7-4264-823D-73981946EBD5}" destId="{C5269919-CBB1-4FDA-99FF-7F1F8A79B0F9}" srcOrd="6" destOrd="0" presId="urn:microsoft.com/office/officeart/2005/8/layout/vProcess5"/>
    <dgm:cxn modelId="{D9B046BB-3E18-4BCC-9F2F-0E02129A6D91}" type="presParOf" srcId="{9B3C6E80-F2D7-4264-823D-73981946EBD5}" destId="{5464DD5F-306B-43AF-AAED-2EC071310017}" srcOrd="7" destOrd="0" presId="urn:microsoft.com/office/officeart/2005/8/layout/vProcess5"/>
    <dgm:cxn modelId="{94F2B3A6-C3E2-4569-BB98-68AF62CC2EF8}" type="presParOf" srcId="{9B3C6E80-F2D7-4264-823D-73981946EBD5}" destId="{2425A403-9845-4C54-92D0-517FD6DADD9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C26F61-C1D1-44FC-A09F-91AC64FF402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598B82-B360-4671-AC97-901EBF074A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The type of problem: </a:t>
          </a:r>
          <a:r>
            <a:rPr lang="en-US"/>
            <a:t>Different loss functions are suitable for different types of problems, such as regression, classification, or ranking.</a:t>
          </a:r>
        </a:p>
      </dgm:t>
    </dgm:pt>
    <dgm:pt modelId="{545D1A7F-92BC-443C-B978-84640600C2AA}" type="parTrans" cxnId="{A53C0770-A6EB-4DB8-88FF-BF0F098A62D5}">
      <dgm:prSet/>
      <dgm:spPr/>
      <dgm:t>
        <a:bodyPr/>
        <a:lstStyle/>
        <a:p>
          <a:endParaRPr lang="en-US"/>
        </a:p>
      </dgm:t>
    </dgm:pt>
    <dgm:pt modelId="{2A1FAC90-383A-4F85-A42B-A05FFE5E466A}" type="sibTrans" cxnId="{A53C0770-A6EB-4DB8-88FF-BF0F098A62D5}">
      <dgm:prSet/>
      <dgm:spPr/>
      <dgm:t>
        <a:bodyPr/>
        <a:lstStyle/>
        <a:p>
          <a:endParaRPr lang="en-US"/>
        </a:p>
      </dgm:t>
    </dgm:pt>
    <dgm:pt modelId="{903471E0-D612-4FF1-8B02-BA80E79BBC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The distribution of the data: </a:t>
          </a:r>
          <a:r>
            <a:rPr lang="en-US"/>
            <a:t>Some loss functions may be more suitable for data with specific characteristics, such as skewed or heavy-tailed distributions. </a:t>
          </a:r>
        </a:p>
      </dgm:t>
    </dgm:pt>
    <dgm:pt modelId="{4672387F-ADF7-42D6-939C-91773083120E}" type="parTrans" cxnId="{D1D20F5C-E55C-47D1-BE80-17BFFC7FB28A}">
      <dgm:prSet/>
      <dgm:spPr/>
      <dgm:t>
        <a:bodyPr/>
        <a:lstStyle/>
        <a:p>
          <a:endParaRPr lang="en-US"/>
        </a:p>
      </dgm:t>
    </dgm:pt>
    <dgm:pt modelId="{0C931EC2-DA9E-4790-9367-E3F6D3675247}" type="sibTrans" cxnId="{D1D20F5C-E55C-47D1-BE80-17BFFC7FB28A}">
      <dgm:prSet/>
      <dgm:spPr/>
      <dgm:t>
        <a:bodyPr/>
        <a:lstStyle/>
        <a:p>
          <a:endParaRPr lang="en-US"/>
        </a:p>
      </dgm:t>
    </dgm:pt>
    <dgm:pt modelId="{4D68DD5C-5060-4646-8DC2-ACBB7E69C9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The impact of outliers: </a:t>
          </a:r>
          <a:r>
            <a:rPr lang="en-US"/>
            <a:t>If your data contains outliers, you may want to choose a robust loss function that is less sensitive to extreme values.</a:t>
          </a:r>
        </a:p>
      </dgm:t>
    </dgm:pt>
    <dgm:pt modelId="{F7CC1AEE-93D5-471E-AB0D-F0011FCC38E3}" type="parTrans" cxnId="{C4A2B039-9A87-4CC6-860D-5559BFC6D046}">
      <dgm:prSet/>
      <dgm:spPr/>
      <dgm:t>
        <a:bodyPr/>
        <a:lstStyle/>
        <a:p>
          <a:endParaRPr lang="en-US"/>
        </a:p>
      </dgm:t>
    </dgm:pt>
    <dgm:pt modelId="{B1C127E7-18A4-4E03-85FC-9E0DE62295CF}" type="sibTrans" cxnId="{C4A2B039-9A87-4CC6-860D-5559BFC6D046}">
      <dgm:prSet/>
      <dgm:spPr/>
      <dgm:t>
        <a:bodyPr/>
        <a:lstStyle/>
        <a:p>
          <a:endParaRPr lang="en-US"/>
        </a:p>
      </dgm:t>
    </dgm:pt>
    <dgm:pt modelId="{F64C5AF4-C043-49A4-998F-2F1AB3EF9A4D}" type="pres">
      <dgm:prSet presAssocID="{FFC26F61-C1D1-44FC-A09F-91AC64FF402F}" presName="root" presStyleCnt="0">
        <dgm:presLayoutVars>
          <dgm:dir/>
          <dgm:resizeHandles val="exact"/>
        </dgm:presLayoutVars>
      </dgm:prSet>
      <dgm:spPr/>
    </dgm:pt>
    <dgm:pt modelId="{B13E68A4-1883-44C1-9D4B-3E0C0DA9255D}" type="pres">
      <dgm:prSet presAssocID="{7E598B82-B360-4671-AC97-901EBF074AA4}" presName="compNode" presStyleCnt="0"/>
      <dgm:spPr/>
    </dgm:pt>
    <dgm:pt modelId="{9B8B5C8E-D6AD-4CF7-818B-522002647D27}" type="pres">
      <dgm:prSet presAssocID="{7E598B82-B360-4671-AC97-901EBF074AA4}" presName="bgRect" presStyleLbl="bgShp" presStyleIdx="0" presStyleCnt="3"/>
      <dgm:spPr/>
    </dgm:pt>
    <dgm:pt modelId="{EC1B6859-6579-4ECF-9790-FAEF3E2D3B5D}" type="pres">
      <dgm:prSet presAssocID="{7E598B82-B360-4671-AC97-901EBF074A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FEF676A-2BAE-4E08-B091-33A928AE4FDB}" type="pres">
      <dgm:prSet presAssocID="{7E598B82-B360-4671-AC97-901EBF074AA4}" presName="spaceRect" presStyleCnt="0"/>
      <dgm:spPr/>
    </dgm:pt>
    <dgm:pt modelId="{306ED10D-258F-4EBE-BE35-F5ED00C52F2A}" type="pres">
      <dgm:prSet presAssocID="{7E598B82-B360-4671-AC97-901EBF074AA4}" presName="parTx" presStyleLbl="revTx" presStyleIdx="0" presStyleCnt="3">
        <dgm:presLayoutVars>
          <dgm:chMax val="0"/>
          <dgm:chPref val="0"/>
        </dgm:presLayoutVars>
      </dgm:prSet>
      <dgm:spPr/>
    </dgm:pt>
    <dgm:pt modelId="{0F1C0691-2E6F-4F50-9242-626E720D1E30}" type="pres">
      <dgm:prSet presAssocID="{2A1FAC90-383A-4F85-A42B-A05FFE5E466A}" presName="sibTrans" presStyleCnt="0"/>
      <dgm:spPr/>
    </dgm:pt>
    <dgm:pt modelId="{A5A0EAEC-21F0-4AC0-94FA-A37C769F61B3}" type="pres">
      <dgm:prSet presAssocID="{903471E0-D612-4FF1-8B02-BA80E79BBC39}" presName="compNode" presStyleCnt="0"/>
      <dgm:spPr/>
    </dgm:pt>
    <dgm:pt modelId="{5A17F977-34F1-48B6-8BD7-C45554675F9B}" type="pres">
      <dgm:prSet presAssocID="{903471E0-D612-4FF1-8B02-BA80E79BBC39}" presName="bgRect" presStyleLbl="bgShp" presStyleIdx="1" presStyleCnt="3"/>
      <dgm:spPr/>
    </dgm:pt>
    <dgm:pt modelId="{6D2C0700-FA0B-4886-B185-12DF5A696E32}" type="pres">
      <dgm:prSet presAssocID="{903471E0-D612-4FF1-8B02-BA80E79BB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E2877D42-08D0-4DA7-8E4D-0DEDB737C0BB}" type="pres">
      <dgm:prSet presAssocID="{903471E0-D612-4FF1-8B02-BA80E79BBC39}" presName="spaceRect" presStyleCnt="0"/>
      <dgm:spPr/>
    </dgm:pt>
    <dgm:pt modelId="{77D1A947-C43D-4717-B276-0F6D1B80AEF0}" type="pres">
      <dgm:prSet presAssocID="{903471E0-D612-4FF1-8B02-BA80E79BBC39}" presName="parTx" presStyleLbl="revTx" presStyleIdx="1" presStyleCnt="3">
        <dgm:presLayoutVars>
          <dgm:chMax val="0"/>
          <dgm:chPref val="0"/>
        </dgm:presLayoutVars>
      </dgm:prSet>
      <dgm:spPr/>
    </dgm:pt>
    <dgm:pt modelId="{88F02D45-17B2-4A5A-A70C-383ECDFD3D11}" type="pres">
      <dgm:prSet presAssocID="{0C931EC2-DA9E-4790-9367-E3F6D3675247}" presName="sibTrans" presStyleCnt="0"/>
      <dgm:spPr/>
    </dgm:pt>
    <dgm:pt modelId="{13F240D7-6079-4B81-AB65-A79BC5B78495}" type="pres">
      <dgm:prSet presAssocID="{4D68DD5C-5060-4646-8DC2-ACBB7E69C96A}" presName="compNode" presStyleCnt="0"/>
      <dgm:spPr/>
    </dgm:pt>
    <dgm:pt modelId="{04BC5FA1-5E65-429D-BB1E-C85C1CAEFBF3}" type="pres">
      <dgm:prSet presAssocID="{4D68DD5C-5060-4646-8DC2-ACBB7E69C96A}" presName="bgRect" presStyleLbl="bgShp" presStyleIdx="2" presStyleCnt="3"/>
      <dgm:spPr/>
    </dgm:pt>
    <dgm:pt modelId="{3F10E6EA-B574-4B00-82B2-77B5F95F3C83}" type="pres">
      <dgm:prSet presAssocID="{4D68DD5C-5060-4646-8DC2-ACBB7E69C9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irent"/>
        </a:ext>
      </dgm:extLst>
    </dgm:pt>
    <dgm:pt modelId="{5E8A5F78-018D-476C-831E-8D51EDAAA79A}" type="pres">
      <dgm:prSet presAssocID="{4D68DD5C-5060-4646-8DC2-ACBB7E69C96A}" presName="spaceRect" presStyleCnt="0"/>
      <dgm:spPr/>
    </dgm:pt>
    <dgm:pt modelId="{264B4E43-2FDE-4F15-83E6-352E001B8D0E}" type="pres">
      <dgm:prSet presAssocID="{4D68DD5C-5060-4646-8DC2-ACBB7E69C9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580307-2898-46F2-964F-D26848544C20}" type="presOf" srcId="{7E598B82-B360-4671-AC97-901EBF074AA4}" destId="{306ED10D-258F-4EBE-BE35-F5ED00C52F2A}" srcOrd="0" destOrd="0" presId="urn:microsoft.com/office/officeart/2018/2/layout/IconVerticalSolidList"/>
    <dgm:cxn modelId="{00322707-4869-48D2-AD06-2E6A1D094FF7}" type="presOf" srcId="{FFC26F61-C1D1-44FC-A09F-91AC64FF402F}" destId="{F64C5AF4-C043-49A4-998F-2F1AB3EF9A4D}" srcOrd="0" destOrd="0" presId="urn:microsoft.com/office/officeart/2018/2/layout/IconVerticalSolidList"/>
    <dgm:cxn modelId="{C4A2B039-9A87-4CC6-860D-5559BFC6D046}" srcId="{FFC26F61-C1D1-44FC-A09F-91AC64FF402F}" destId="{4D68DD5C-5060-4646-8DC2-ACBB7E69C96A}" srcOrd="2" destOrd="0" parTransId="{F7CC1AEE-93D5-471E-AB0D-F0011FCC38E3}" sibTransId="{B1C127E7-18A4-4E03-85FC-9E0DE62295CF}"/>
    <dgm:cxn modelId="{2D05863F-98FA-4C2D-B263-2DF476A256AE}" type="presOf" srcId="{903471E0-D612-4FF1-8B02-BA80E79BBC39}" destId="{77D1A947-C43D-4717-B276-0F6D1B80AEF0}" srcOrd="0" destOrd="0" presId="urn:microsoft.com/office/officeart/2018/2/layout/IconVerticalSolidList"/>
    <dgm:cxn modelId="{D1D20F5C-E55C-47D1-BE80-17BFFC7FB28A}" srcId="{FFC26F61-C1D1-44FC-A09F-91AC64FF402F}" destId="{903471E0-D612-4FF1-8B02-BA80E79BBC39}" srcOrd="1" destOrd="0" parTransId="{4672387F-ADF7-42D6-939C-91773083120E}" sibTransId="{0C931EC2-DA9E-4790-9367-E3F6D3675247}"/>
    <dgm:cxn modelId="{A53C0770-A6EB-4DB8-88FF-BF0F098A62D5}" srcId="{FFC26F61-C1D1-44FC-A09F-91AC64FF402F}" destId="{7E598B82-B360-4671-AC97-901EBF074AA4}" srcOrd="0" destOrd="0" parTransId="{545D1A7F-92BC-443C-B978-84640600C2AA}" sibTransId="{2A1FAC90-383A-4F85-A42B-A05FFE5E466A}"/>
    <dgm:cxn modelId="{33F81570-BB1A-4989-A07E-9829F01B6052}" type="presOf" srcId="{4D68DD5C-5060-4646-8DC2-ACBB7E69C96A}" destId="{264B4E43-2FDE-4F15-83E6-352E001B8D0E}" srcOrd="0" destOrd="0" presId="urn:microsoft.com/office/officeart/2018/2/layout/IconVerticalSolidList"/>
    <dgm:cxn modelId="{D97ACE6C-0702-442D-990C-4ADC70922E87}" type="presParOf" srcId="{F64C5AF4-C043-49A4-998F-2F1AB3EF9A4D}" destId="{B13E68A4-1883-44C1-9D4B-3E0C0DA9255D}" srcOrd="0" destOrd="0" presId="urn:microsoft.com/office/officeart/2018/2/layout/IconVerticalSolidList"/>
    <dgm:cxn modelId="{8ABACC77-F16F-4964-AD6C-E60CFF491055}" type="presParOf" srcId="{B13E68A4-1883-44C1-9D4B-3E0C0DA9255D}" destId="{9B8B5C8E-D6AD-4CF7-818B-522002647D27}" srcOrd="0" destOrd="0" presId="urn:microsoft.com/office/officeart/2018/2/layout/IconVerticalSolidList"/>
    <dgm:cxn modelId="{8DC43283-FCFC-4FE0-BB04-1B9DF1E865B5}" type="presParOf" srcId="{B13E68A4-1883-44C1-9D4B-3E0C0DA9255D}" destId="{EC1B6859-6579-4ECF-9790-FAEF3E2D3B5D}" srcOrd="1" destOrd="0" presId="urn:microsoft.com/office/officeart/2018/2/layout/IconVerticalSolidList"/>
    <dgm:cxn modelId="{54B14BE0-9D09-4DEE-9DCE-0E851363AE53}" type="presParOf" srcId="{B13E68A4-1883-44C1-9D4B-3E0C0DA9255D}" destId="{3FEF676A-2BAE-4E08-B091-33A928AE4FDB}" srcOrd="2" destOrd="0" presId="urn:microsoft.com/office/officeart/2018/2/layout/IconVerticalSolidList"/>
    <dgm:cxn modelId="{8CD85C7D-0444-4C9C-B512-8E7E45597876}" type="presParOf" srcId="{B13E68A4-1883-44C1-9D4B-3E0C0DA9255D}" destId="{306ED10D-258F-4EBE-BE35-F5ED00C52F2A}" srcOrd="3" destOrd="0" presId="urn:microsoft.com/office/officeart/2018/2/layout/IconVerticalSolidList"/>
    <dgm:cxn modelId="{862CBD0F-E62B-4FC7-9046-BF161DA138C6}" type="presParOf" srcId="{F64C5AF4-C043-49A4-998F-2F1AB3EF9A4D}" destId="{0F1C0691-2E6F-4F50-9242-626E720D1E30}" srcOrd="1" destOrd="0" presId="urn:microsoft.com/office/officeart/2018/2/layout/IconVerticalSolidList"/>
    <dgm:cxn modelId="{3117BEBC-D21A-4649-A7DF-522574DDCA27}" type="presParOf" srcId="{F64C5AF4-C043-49A4-998F-2F1AB3EF9A4D}" destId="{A5A0EAEC-21F0-4AC0-94FA-A37C769F61B3}" srcOrd="2" destOrd="0" presId="urn:microsoft.com/office/officeart/2018/2/layout/IconVerticalSolidList"/>
    <dgm:cxn modelId="{DB90CD4E-1960-4DAD-9C2D-FD9346EB49B2}" type="presParOf" srcId="{A5A0EAEC-21F0-4AC0-94FA-A37C769F61B3}" destId="{5A17F977-34F1-48B6-8BD7-C45554675F9B}" srcOrd="0" destOrd="0" presId="urn:microsoft.com/office/officeart/2018/2/layout/IconVerticalSolidList"/>
    <dgm:cxn modelId="{63ED7804-D3E9-4CAC-9345-96CD24D9C57E}" type="presParOf" srcId="{A5A0EAEC-21F0-4AC0-94FA-A37C769F61B3}" destId="{6D2C0700-FA0B-4886-B185-12DF5A696E32}" srcOrd="1" destOrd="0" presId="urn:microsoft.com/office/officeart/2018/2/layout/IconVerticalSolidList"/>
    <dgm:cxn modelId="{B09487CE-182D-447E-96F6-97448DC8BA5A}" type="presParOf" srcId="{A5A0EAEC-21F0-4AC0-94FA-A37C769F61B3}" destId="{E2877D42-08D0-4DA7-8E4D-0DEDB737C0BB}" srcOrd="2" destOrd="0" presId="urn:microsoft.com/office/officeart/2018/2/layout/IconVerticalSolidList"/>
    <dgm:cxn modelId="{76370E34-8DB5-4320-A69C-073CDA9B449D}" type="presParOf" srcId="{A5A0EAEC-21F0-4AC0-94FA-A37C769F61B3}" destId="{77D1A947-C43D-4717-B276-0F6D1B80AEF0}" srcOrd="3" destOrd="0" presId="urn:microsoft.com/office/officeart/2018/2/layout/IconVerticalSolidList"/>
    <dgm:cxn modelId="{E502F235-84F6-4313-B165-5E1C85D6117A}" type="presParOf" srcId="{F64C5AF4-C043-49A4-998F-2F1AB3EF9A4D}" destId="{88F02D45-17B2-4A5A-A70C-383ECDFD3D11}" srcOrd="3" destOrd="0" presId="urn:microsoft.com/office/officeart/2018/2/layout/IconVerticalSolidList"/>
    <dgm:cxn modelId="{C42F0DA3-8844-455D-A98D-4EA102DC2EEA}" type="presParOf" srcId="{F64C5AF4-C043-49A4-998F-2F1AB3EF9A4D}" destId="{13F240D7-6079-4B81-AB65-A79BC5B78495}" srcOrd="4" destOrd="0" presId="urn:microsoft.com/office/officeart/2018/2/layout/IconVerticalSolidList"/>
    <dgm:cxn modelId="{2A85BFC0-7D57-4694-AEF9-F4F95E6294C4}" type="presParOf" srcId="{13F240D7-6079-4B81-AB65-A79BC5B78495}" destId="{04BC5FA1-5E65-429D-BB1E-C85C1CAEFBF3}" srcOrd="0" destOrd="0" presId="urn:microsoft.com/office/officeart/2018/2/layout/IconVerticalSolidList"/>
    <dgm:cxn modelId="{5B10C762-F5D1-45FF-9170-42BF87A95330}" type="presParOf" srcId="{13F240D7-6079-4B81-AB65-A79BC5B78495}" destId="{3F10E6EA-B574-4B00-82B2-77B5F95F3C83}" srcOrd="1" destOrd="0" presId="urn:microsoft.com/office/officeart/2018/2/layout/IconVerticalSolidList"/>
    <dgm:cxn modelId="{3E807CFB-C98A-4E07-8934-12E3F4D4A7AD}" type="presParOf" srcId="{13F240D7-6079-4B81-AB65-A79BC5B78495}" destId="{5E8A5F78-018D-476C-831E-8D51EDAAA79A}" srcOrd="2" destOrd="0" presId="urn:microsoft.com/office/officeart/2018/2/layout/IconVerticalSolidList"/>
    <dgm:cxn modelId="{2F6846C6-9EB8-478B-850B-55BE33A75C63}" type="presParOf" srcId="{13F240D7-6079-4B81-AB65-A79BC5B78495}" destId="{264B4E43-2FDE-4F15-83E6-352E001B8D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CD6253-52E6-4E27-88C8-E21D4C28107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AB8F1-52E3-4319-8031-2686ADA0B9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Finance and Economics</a:t>
          </a:r>
        </a:p>
      </dgm:t>
    </dgm:pt>
    <dgm:pt modelId="{B4C32587-110A-4A9A-96CF-377EE598B5DB}" type="parTrans" cxnId="{9DAB57E5-9222-4CCB-9B98-227FFB8C47E9}">
      <dgm:prSet/>
      <dgm:spPr/>
      <dgm:t>
        <a:bodyPr/>
        <a:lstStyle/>
        <a:p>
          <a:endParaRPr lang="en-US"/>
        </a:p>
      </dgm:t>
    </dgm:pt>
    <dgm:pt modelId="{D33DF042-744C-4392-99DC-6906F4C5893A}" type="sibTrans" cxnId="{9DAB57E5-9222-4CCB-9B98-227FFB8C47E9}">
      <dgm:prSet/>
      <dgm:spPr/>
      <dgm:t>
        <a:bodyPr/>
        <a:lstStyle/>
        <a:p>
          <a:endParaRPr lang="en-US"/>
        </a:p>
      </dgm:t>
    </dgm:pt>
    <dgm:pt modelId="{FD1E0F08-2533-4AB3-8A9D-A8BF5B349D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Engineering and Natural Sciences</a:t>
          </a:r>
        </a:p>
      </dgm:t>
    </dgm:pt>
    <dgm:pt modelId="{B15B233B-16B7-4697-8984-1023025CBCD4}" type="parTrans" cxnId="{0811ECA1-240F-456B-A232-9775171DBEFA}">
      <dgm:prSet/>
      <dgm:spPr/>
      <dgm:t>
        <a:bodyPr/>
        <a:lstStyle/>
        <a:p>
          <a:endParaRPr lang="en-US"/>
        </a:p>
      </dgm:t>
    </dgm:pt>
    <dgm:pt modelId="{96A14BEC-22A8-4A01-A9B0-B723D93A74F2}" type="sibTrans" cxnId="{0811ECA1-240F-456B-A232-9775171DBEFA}">
      <dgm:prSet/>
      <dgm:spPr/>
      <dgm:t>
        <a:bodyPr/>
        <a:lstStyle/>
        <a:p>
          <a:endParaRPr lang="en-US"/>
        </a:p>
      </dgm:t>
    </dgm:pt>
    <dgm:pt modelId="{778F2876-3201-4BBE-A6E8-3B4BE2FDCD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 Applications</a:t>
          </a:r>
        </a:p>
      </dgm:t>
    </dgm:pt>
    <dgm:pt modelId="{6ACD9B5D-4684-4DA2-BE6E-C0C689B7871E}" type="parTrans" cxnId="{45FA8F7F-F50D-4BE0-B7BE-9566F8DA5950}">
      <dgm:prSet/>
      <dgm:spPr/>
      <dgm:t>
        <a:bodyPr/>
        <a:lstStyle/>
        <a:p>
          <a:endParaRPr lang="en-US"/>
        </a:p>
      </dgm:t>
    </dgm:pt>
    <dgm:pt modelId="{33BC3386-1B55-4C5A-836C-05752F27C258}" type="sibTrans" cxnId="{45FA8F7F-F50D-4BE0-B7BE-9566F8DA5950}">
      <dgm:prSet/>
      <dgm:spPr/>
      <dgm:t>
        <a:bodyPr/>
        <a:lstStyle/>
        <a:p>
          <a:endParaRPr lang="en-US"/>
        </a:p>
      </dgm:t>
    </dgm:pt>
    <dgm:pt modelId="{7DECE7A7-AA91-4246-9B64-C94A9EBB681E}" type="pres">
      <dgm:prSet presAssocID="{37CD6253-52E6-4E27-88C8-E21D4C28107C}" presName="root" presStyleCnt="0">
        <dgm:presLayoutVars>
          <dgm:dir/>
          <dgm:resizeHandles val="exact"/>
        </dgm:presLayoutVars>
      </dgm:prSet>
      <dgm:spPr/>
    </dgm:pt>
    <dgm:pt modelId="{5081405B-83B9-4B6F-B619-8D8E54A94F6C}" type="pres">
      <dgm:prSet presAssocID="{718AB8F1-52E3-4319-8031-2686ADA0B9D8}" presName="compNode" presStyleCnt="0"/>
      <dgm:spPr/>
    </dgm:pt>
    <dgm:pt modelId="{81AF0BE1-7D42-43B2-A726-B4536A50CECB}" type="pres">
      <dgm:prSet presAssocID="{718AB8F1-52E3-4319-8031-2686ADA0B9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deni paralar"/>
        </a:ext>
      </dgm:extLst>
    </dgm:pt>
    <dgm:pt modelId="{CF708CDB-27D5-4A85-83D4-1CAEEA7CBA05}" type="pres">
      <dgm:prSet presAssocID="{718AB8F1-52E3-4319-8031-2686ADA0B9D8}" presName="spaceRect" presStyleCnt="0"/>
      <dgm:spPr/>
    </dgm:pt>
    <dgm:pt modelId="{674F987C-900D-4AA1-93E3-2A77C692AAC2}" type="pres">
      <dgm:prSet presAssocID="{718AB8F1-52E3-4319-8031-2686ADA0B9D8}" presName="textRect" presStyleLbl="revTx" presStyleIdx="0" presStyleCnt="3">
        <dgm:presLayoutVars>
          <dgm:chMax val="1"/>
          <dgm:chPref val="1"/>
        </dgm:presLayoutVars>
      </dgm:prSet>
      <dgm:spPr/>
    </dgm:pt>
    <dgm:pt modelId="{C5EB4EE4-10E1-4CBA-BDDF-A3754145CAA9}" type="pres">
      <dgm:prSet presAssocID="{D33DF042-744C-4392-99DC-6906F4C5893A}" presName="sibTrans" presStyleCnt="0"/>
      <dgm:spPr/>
    </dgm:pt>
    <dgm:pt modelId="{24F0DFF1-6F60-4F2F-B73B-5615EDE21D87}" type="pres">
      <dgm:prSet presAssocID="{FD1E0F08-2533-4AB3-8A9D-A8BF5B349D9D}" presName="compNode" presStyleCnt="0"/>
      <dgm:spPr/>
    </dgm:pt>
    <dgm:pt modelId="{014D6EDB-3EE5-4AF9-B978-3484E2EC86AA}" type="pres">
      <dgm:prSet presAssocID="{FD1E0F08-2533-4AB3-8A9D-A8BF5B349D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F722574E-2A70-4BA3-A0C2-FB961CD9F721}" type="pres">
      <dgm:prSet presAssocID="{FD1E0F08-2533-4AB3-8A9D-A8BF5B349D9D}" presName="spaceRect" presStyleCnt="0"/>
      <dgm:spPr/>
    </dgm:pt>
    <dgm:pt modelId="{CB114193-28EA-4510-9C36-E8A8E95A0577}" type="pres">
      <dgm:prSet presAssocID="{FD1E0F08-2533-4AB3-8A9D-A8BF5B349D9D}" presName="textRect" presStyleLbl="revTx" presStyleIdx="1" presStyleCnt="3">
        <dgm:presLayoutVars>
          <dgm:chMax val="1"/>
          <dgm:chPref val="1"/>
        </dgm:presLayoutVars>
      </dgm:prSet>
      <dgm:spPr/>
    </dgm:pt>
    <dgm:pt modelId="{F0B1A964-3D07-4D4D-BF2A-C911A271FC52}" type="pres">
      <dgm:prSet presAssocID="{96A14BEC-22A8-4A01-A9B0-B723D93A74F2}" presName="sibTrans" presStyleCnt="0"/>
      <dgm:spPr/>
    </dgm:pt>
    <dgm:pt modelId="{4C6B6697-5F6A-4C87-9F7A-954735478A3A}" type="pres">
      <dgm:prSet presAssocID="{778F2876-3201-4BBE-A6E8-3B4BE2FDCDB8}" presName="compNode" presStyleCnt="0"/>
      <dgm:spPr/>
    </dgm:pt>
    <dgm:pt modelId="{520A3315-F094-4050-B186-5EE8EFF59B15}" type="pres">
      <dgm:prSet presAssocID="{778F2876-3201-4BBE-A6E8-3B4BE2FDCD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11CE1940-2681-4794-9E6E-6A7EC18169E0}" type="pres">
      <dgm:prSet presAssocID="{778F2876-3201-4BBE-A6E8-3B4BE2FDCDB8}" presName="spaceRect" presStyleCnt="0"/>
      <dgm:spPr/>
    </dgm:pt>
    <dgm:pt modelId="{C606DBB5-75B7-45FE-9CF3-9EBD129B7924}" type="pres">
      <dgm:prSet presAssocID="{778F2876-3201-4BBE-A6E8-3B4BE2FDCD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F4C304-5D5C-4A90-8783-D46995942031}" type="presOf" srcId="{37CD6253-52E6-4E27-88C8-E21D4C28107C}" destId="{7DECE7A7-AA91-4246-9B64-C94A9EBB681E}" srcOrd="0" destOrd="0" presId="urn:microsoft.com/office/officeart/2018/2/layout/IconLabelList"/>
    <dgm:cxn modelId="{EBD05E33-2C0B-4C71-A0C1-2E414DDE89ED}" type="presOf" srcId="{FD1E0F08-2533-4AB3-8A9D-A8BF5B349D9D}" destId="{CB114193-28EA-4510-9C36-E8A8E95A0577}" srcOrd="0" destOrd="0" presId="urn:microsoft.com/office/officeart/2018/2/layout/IconLabelList"/>
    <dgm:cxn modelId="{45FA8F7F-F50D-4BE0-B7BE-9566F8DA5950}" srcId="{37CD6253-52E6-4E27-88C8-E21D4C28107C}" destId="{778F2876-3201-4BBE-A6E8-3B4BE2FDCDB8}" srcOrd="2" destOrd="0" parTransId="{6ACD9B5D-4684-4DA2-BE6E-C0C689B7871E}" sibTransId="{33BC3386-1B55-4C5A-836C-05752F27C258}"/>
    <dgm:cxn modelId="{0811ECA1-240F-456B-A232-9775171DBEFA}" srcId="{37CD6253-52E6-4E27-88C8-E21D4C28107C}" destId="{FD1E0F08-2533-4AB3-8A9D-A8BF5B349D9D}" srcOrd="1" destOrd="0" parTransId="{B15B233B-16B7-4697-8984-1023025CBCD4}" sibTransId="{96A14BEC-22A8-4A01-A9B0-B723D93A74F2}"/>
    <dgm:cxn modelId="{1569B4CA-0F85-48B4-932D-E251DFB2CACD}" type="presOf" srcId="{778F2876-3201-4BBE-A6E8-3B4BE2FDCDB8}" destId="{C606DBB5-75B7-45FE-9CF3-9EBD129B7924}" srcOrd="0" destOrd="0" presId="urn:microsoft.com/office/officeart/2018/2/layout/IconLabelList"/>
    <dgm:cxn modelId="{49D30AE3-5F70-4075-890F-064149345F5F}" type="presOf" srcId="{718AB8F1-52E3-4319-8031-2686ADA0B9D8}" destId="{674F987C-900D-4AA1-93E3-2A77C692AAC2}" srcOrd="0" destOrd="0" presId="urn:microsoft.com/office/officeart/2018/2/layout/IconLabelList"/>
    <dgm:cxn modelId="{9DAB57E5-9222-4CCB-9B98-227FFB8C47E9}" srcId="{37CD6253-52E6-4E27-88C8-E21D4C28107C}" destId="{718AB8F1-52E3-4319-8031-2686ADA0B9D8}" srcOrd="0" destOrd="0" parTransId="{B4C32587-110A-4A9A-96CF-377EE598B5DB}" sibTransId="{D33DF042-744C-4392-99DC-6906F4C5893A}"/>
    <dgm:cxn modelId="{666ACC0C-0601-419C-97D0-468AD9FB349A}" type="presParOf" srcId="{7DECE7A7-AA91-4246-9B64-C94A9EBB681E}" destId="{5081405B-83B9-4B6F-B619-8D8E54A94F6C}" srcOrd="0" destOrd="0" presId="urn:microsoft.com/office/officeart/2018/2/layout/IconLabelList"/>
    <dgm:cxn modelId="{B62665AD-BAB9-41F7-A76E-142C430C30D6}" type="presParOf" srcId="{5081405B-83B9-4B6F-B619-8D8E54A94F6C}" destId="{81AF0BE1-7D42-43B2-A726-B4536A50CECB}" srcOrd="0" destOrd="0" presId="urn:microsoft.com/office/officeart/2018/2/layout/IconLabelList"/>
    <dgm:cxn modelId="{FC11AA9B-C639-4B6D-A7B8-943DBB8F55B1}" type="presParOf" srcId="{5081405B-83B9-4B6F-B619-8D8E54A94F6C}" destId="{CF708CDB-27D5-4A85-83D4-1CAEEA7CBA05}" srcOrd="1" destOrd="0" presId="urn:microsoft.com/office/officeart/2018/2/layout/IconLabelList"/>
    <dgm:cxn modelId="{C06062C5-95D5-4B1B-BB31-52EEAEF48499}" type="presParOf" srcId="{5081405B-83B9-4B6F-B619-8D8E54A94F6C}" destId="{674F987C-900D-4AA1-93E3-2A77C692AAC2}" srcOrd="2" destOrd="0" presId="urn:microsoft.com/office/officeart/2018/2/layout/IconLabelList"/>
    <dgm:cxn modelId="{4997E5E9-40BB-4DD0-9EB4-93575E8090E9}" type="presParOf" srcId="{7DECE7A7-AA91-4246-9B64-C94A9EBB681E}" destId="{C5EB4EE4-10E1-4CBA-BDDF-A3754145CAA9}" srcOrd="1" destOrd="0" presId="urn:microsoft.com/office/officeart/2018/2/layout/IconLabelList"/>
    <dgm:cxn modelId="{B87B4365-3E78-496C-9B03-DCF0DC3FE4A5}" type="presParOf" srcId="{7DECE7A7-AA91-4246-9B64-C94A9EBB681E}" destId="{24F0DFF1-6F60-4F2F-B73B-5615EDE21D87}" srcOrd="2" destOrd="0" presId="urn:microsoft.com/office/officeart/2018/2/layout/IconLabelList"/>
    <dgm:cxn modelId="{0AADE36A-8E9C-4213-B36D-730A0694C895}" type="presParOf" srcId="{24F0DFF1-6F60-4F2F-B73B-5615EDE21D87}" destId="{014D6EDB-3EE5-4AF9-B978-3484E2EC86AA}" srcOrd="0" destOrd="0" presId="urn:microsoft.com/office/officeart/2018/2/layout/IconLabelList"/>
    <dgm:cxn modelId="{A86EB247-7458-4BF3-A62A-057E1B1F5887}" type="presParOf" srcId="{24F0DFF1-6F60-4F2F-B73B-5615EDE21D87}" destId="{F722574E-2A70-4BA3-A0C2-FB961CD9F721}" srcOrd="1" destOrd="0" presId="urn:microsoft.com/office/officeart/2018/2/layout/IconLabelList"/>
    <dgm:cxn modelId="{124D5CE1-C894-4518-BA3D-B7CC8C486ADC}" type="presParOf" srcId="{24F0DFF1-6F60-4F2F-B73B-5615EDE21D87}" destId="{CB114193-28EA-4510-9C36-E8A8E95A0577}" srcOrd="2" destOrd="0" presId="urn:microsoft.com/office/officeart/2018/2/layout/IconLabelList"/>
    <dgm:cxn modelId="{1946C8C1-3001-4337-9BC0-D514D4429D79}" type="presParOf" srcId="{7DECE7A7-AA91-4246-9B64-C94A9EBB681E}" destId="{F0B1A964-3D07-4D4D-BF2A-C911A271FC52}" srcOrd="3" destOrd="0" presId="urn:microsoft.com/office/officeart/2018/2/layout/IconLabelList"/>
    <dgm:cxn modelId="{5215259A-FE5A-4BB7-9046-7B681332A1CE}" type="presParOf" srcId="{7DECE7A7-AA91-4246-9B64-C94A9EBB681E}" destId="{4C6B6697-5F6A-4C87-9F7A-954735478A3A}" srcOrd="4" destOrd="0" presId="urn:microsoft.com/office/officeart/2018/2/layout/IconLabelList"/>
    <dgm:cxn modelId="{F9A710CF-534D-4547-A696-C0D705104613}" type="presParOf" srcId="{4C6B6697-5F6A-4C87-9F7A-954735478A3A}" destId="{520A3315-F094-4050-B186-5EE8EFF59B15}" srcOrd="0" destOrd="0" presId="urn:microsoft.com/office/officeart/2018/2/layout/IconLabelList"/>
    <dgm:cxn modelId="{21579AD6-DDD9-4E42-BF0B-ADFEACC41D58}" type="presParOf" srcId="{4C6B6697-5F6A-4C87-9F7A-954735478A3A}" destId="{11CE1940-2681-4794-9E6E-6A7EC18169E0}" srcOrd="1" destOrd="0" presId="urn:microsoft.com/office/officeart/2018/2/layout/IconLabelList"/>
    <dgm:cxn modelId="{2374A6CE-ED59-4706-8533-69123D566EFD}" type="presParOf" srcId="{4C6B6697-5F6A-4C87-9F7A-954735478A3A}" destId="{C606DBB5-75B7-45FE-9CF3-9EBD129B79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9E4C7-CE9B-4013-8E9F-3D38B4E31E37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where f(X1, X2, ..., Xp) is the functional form of the relationship between the dependent variable and the independent variables, and ϵ is the error term, which captures the random variation in the dependent variable that is not explained by the independent variables.</a:t>
          </a:r>
        </a:p>
      </dsp:txBody>
      <dsp:txXfrm>
        <a:off x="0" y="2626263"/>
        <a:ext cx="10515600" cy="1723112"/>
      </dsp:txXfrm>
    </dsp:sp>
    <dsp:sp modelId="{A34ECAAC-E5A9-430D-B38D-231C38737B7F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general form of the regression equation is given as follows: </a:t>
          </a:r>
          <a:r>
            <a:rPr lang="es-ES" sz="2400" kern="1200" dirty="0"/>
            <a:t>	</a:t>
          </a:r>
          <a:endParaRPr lang="en-US" sz="2400" kern="1200" dirty="0"/>
        </a:p>
      </dsp:txBody>
      <dsp:txXfrm rot="-10800000">
        <a:off x="0" y="1962"/>
        <a:ext cx="10515600" cy="930201"/>
      </dsp:txXfrm>
    </dsp:sp>
    <dsp:sp modelId="{6656E39C-63A0-42E6-9050-6851B95CE520}">
      <dsp:nvSpPr>
        <dsp:cNvPr id="0" name=""/>
        <dsp:cNvSpPr/>
      </dsp:nvSpPr>
      <dsp:spPr>
        <a:xfrm>
          <a:off x="0" y="932163"/>
          <a:ext cx="10515600" cy="7923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60960" rIns="341376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Y = f(X1, X2, ..., Xp) + ϵ</a:t>
          </a:r>
          <a:endParaRPr lang="en-US" sz="4800" kern="1200"/>
        </a:p>
      </dsp:txBody>
      <dsp:txXfrm>
        <a:off x="0" y="932163"/>
        <a:ext cx="10515600" cy="792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A77F5-01BD-4FAA-A3CF-F27891A6EE4F}">
      <dsp:nvSpPr>
        <dsp:cNvPr id="0" name=""/>
        <dsp:cNvSpPr/>
      </dsp:nvSpPr>
      <dsp:spPr>
        <a:xfrm>
          <a:off x="0" y="1284"/>
          <a:ext cx="10158984" cy="6508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FAAAD-03D4-4B35-9473-B8372427A1DB}">
      <dsp:nvSpPr>
        <dsp:cNvPr id="0" name=""/>
        <dsp:cNvSpPr/>
      </dsp:nvSpPr>
      <dsp:spPr>
        <a:xfrm>
          <a:off x="196885" y="147728"/>
          <a:ext cx="357974" cy="357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9E6E3-94B5-4F1B-B6FB-580E449A0A2D}">
      <dsp:nvSpPr>
        <dsp:cNvPr id="0" name=""/>
        <dsp:cNvSpPr/>
      </dsp:nvSpPr>
      <dsp:spPr>
        <a:xfrm>
          <a:off x="751746" y="1284"/>
          <a:ext cx="9407237" cy="65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83" tIns="68883" rIns="68883" bIns="688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Linear Regression</a:t>
          </a:r>
        </a:p>
      </dsp:txBody>
      <dsp:txXfrm>
        <a:off x="751746" y="1284"/>
        <a:ext cx="9407237" cy="650862"/>
      </dsp:txXfrm>
    </dsp:sp>
    <dsp:sp modelId="{5FDFEF6B-2E6F-49BB-B768-C9F8D4747509}">
      <dsp:nvSpPr>
        <dsp:cNvPr id="0" name=""/>
        <dsp:cNvSpPr/>
      </dsp:nvSpPr>
      <dsp:spPr>
        <a:xfrm>
          <a:off x="0" y="814862"/>
          <a:ext cx="10158984" cy="6508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F6AC5-C5A4-489A-864C-0A70E45CD67A}">
      <dsp:nvSpPr>
        <dsp:cNvPr id="0" name=""/>
        <dsp:cNvSpPr/>
      </dsp:nvSpPr>
      <dsp:spPr>
        <a:xfrm>
          <a:off x="196885" y="961306"/>
          <a:ext cx="357974" cy="357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4F09A-DBA8-41F9-AB15-D9ED6EE420E0}">
      <dsp:nvSpPr>
        <dsp:cNvPr id="0" name=""/>
        <dsp:cNvSpPr/>
      </dsp:nvSpPr>
      <dsp:spPr>
        <a:xfrm>
          <a:off x="751746" y="814862"/>
          <a:ext cx="9407237" cy="65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83" tIns="68883" rIns="68883" bIns="688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Polynomial Regression</a:t>
          </a:r>
        </a:p>
      </dsp:txBody>
      <dsp:txXfrm>
        <a:off x="751746" y="814862"/>
        <a:ext cx="9407237" cy="650862"/>
      </dsp:txXfrm>
    </dsp:sp>
    <dsp:sp modelId="{F6A8A4A4-39DD-4738-97B9-F8BEEAED7E9A}">
      <dsp:nvSpPr>
        <dsp:cNvPr id="0" name=""/>
        <dsp:cNvSpPr/>
      </dsp:nvSpPr>
      <dsp:spPr>
        <a:xfrm>
          <a:off x="0" y="1628440"/>
          <a:ext cx="10158984" cy="6508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F412-0F51-4D3E-9BDF-E986ED721B4B}">
      <dsp:nvSpPr>
        <dsp:cNvPr id="0" name=""/>
        <dsp:cNvSpPr/>
      </dsp:nvSpPr>
      <dsp:spPr>
        <a:xfrm>
          <a:off x="196885" y="1774884"/>
          <a:ext cx="357974" cy="357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52E61-E42A-41C5-93B0-C916FF7DC874}">
      <dsp:nvSpPr>
        <dsp:cNvPr id="0" name=""/>
        <dsp:cNvSpPr/>
      </dsp:nvSpPr>
      <dsp:spPr>
        <a:xfrm>
          <a:off x="751746" y="1628440"/>
          <a:ext cx="9407237" cy="65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83" tIns="68883" rIns="68883" bIns="688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Logistic Regression</a:t>
          </a:r>
        </a:p>
      </dsp:txBody>
      <dsp:txXfrm>
        <a:off x="751746" y="1628440"/>
        <a:ext cx="9407237" cy="650862"/>
      </dsp:txXfrm>
    </dsp:sp>
    <dsp:sp modelId="{E4B1B81D-B3B8-4BBE-983E-470FB1AA15EC}">
      <dsp:nvSpPr>
        <dsp:cNvPr id="0" name=""/>
        <dsp:cNvSpPr/>
      </dsp:nvSpPr>
      <dsp:spPr>
        <a:xfrm>
          <a:off x="0" y="2442018"/>
          <a:ext cx="10158984" cy="6508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59ADB-165C-4EA8-A989-96389E73C382}">
      <dsp:nvSpPr>
        <dsp:cNvPr id="0" name=""/>
        <dsp:cNvSpPr/>
      </dsp:nvSpPr>
      <dsp:spPr>
        <a:xfrm>
          <a:off x="196885" y="2588462"/>
          <a:ext cx="357974" cy="357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24B1C-7DFE-4645-B590-31B37483BEA9}">
      <dsp:nvSpPr>
        <dsp:cNvPr id="0" name=""/>
        <dsp:cNvSpPr/>
      </dsp:nvSpPr>
      <dsp:spPr>
        <a:xfrm>
          <a:off x="751746" y="2442018"/>
          <a:ext cx="9407237" cy="65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83" tIns="68883" rIns="68883" bIns="688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 Series Regression</a:t>
          </a:r>
        </a:p>
      </dsp:txBody>
      <dsp:txXfrm>
        <a:off x="751746" y="2442018"/>
        <a:ext cx="9407237" cy="650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A8BE1-9D1C-47E7-BF6E-F1FD3916272C}">
      <dsp:nvSpPr>
        <dsp:cNvPr id="0" name=""/>
        <dsp:cNvSpPr/>
      </dsp:nvSpPr>
      <dsp:spPr>
        <a:xfrm>
          <a:off x="0" y="0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nature of the data: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Consider the type of data you are working with (e.g., continuous, binary, count data) and the relationships between variables (linear, nonlinear, time-dependent). </a:t>
          </a:r>
        </a:p>
      </dsp:txBody>
      <dsp:txXfrm>
        <a:off x="32808" y="32808"/>
        <a:ext cx="7988621" cy="1054523"/>
      </dsp:txXfrm>
    </dsp:sp>
    <dsp:sp modelId="{5C6B7267-FFAC-4EC1-9185-7772EC256D4C}">
      <dsp:nvSpPr>
        <dsp:cNvPr id="0" name=""/>
        <dsp:cNvSpPr/>
      </dsp:nvSpPr>
      <dsp:spPr>
        <a:xfrm>
          <a:off x="811529" y="130682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Model complexity: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50" kern="1200" dirty="0"/>
            <a:t>Choose a model that is neither too simple nor too complex. A simple model may not capture the underlying relationships in the data, while a complex model may overfit the data. </a:t>
          </a:r>
        </a:p>
      </dsp:txBody>
      <dsp:txXfrm>
        <a:off x="844337" y="1339637"/>
        <a:ext cx="7592103" cy="1054523"/>
      </dsp:txXfrm>
    </dsp:sp>
    <dsp:sp modelId="{558764DA-3410-40E5-AB53-9D7A8630F12D}">
      <dsp:nvSpPr>
        <dsp:cNvPr id="0" name=""/>
        <dsp:cNvSpPr/>
      </dsp:nvSpPr>
      <dsp:spPr>
        <a:xfrm>
          <a:off x="1623059" y="261365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Interpretability: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some cases, it is essential to have a model that is easy to interpret and understand. </a:t>
          </a:r>
        </a:p>
      </dsp:txBody>
      <dsp:txXfrm>
        <a:off x="1655867" y="2646467"/>
        <a:ext cx="7592103" cy="1054523"/>
      </dsp:txXfrm>
    </dsp:sp>
    <dsp:sp modelId="{BC75D3A1-994F-4DE1-859E-A602C541E8D0}">
      <dsp:nvSpPr>
        <dsp:cNvPr id="0" name=""/>
        <dsp:cNvSpPr/>
      </dsp:nvSpPr>
      <dsp:spPr>
        <a:xfrm>
          <a:off x="4662" y="3005708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168482" y="3005708"/>
        <a:ext cx="400450" cy="547888"/>
      </dsp:txXfrm>
    </dsp:sp>
    <dsp:sp modelId="{CCA42401-354E-48AA-930B-7C8E6537EE84}">
      <dsp:nvSpPr>
        <dsp:cNvPr id="0" name=""/>
        <dsp:cNvSpPr/>
      </dsp:nvSpPr>
      <dsp:spPr>
        <a:xfrm>
          <a:off x="10092309" y="0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10256129" y="0"/>
        <a:ext cx="400450" cy="5478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5C8E-D6AD-4CF7-818B-522002647D2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B6859-6579-4ECF-9790-FAEF3E2D3B5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ED10D-258F-4EBE-BE35-F5ED00C52F2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The type of problem: </a:t>
          </a:r>
          <a:r>
            <a:rPr lang="en-US" sz="2100" kern="1200"/>
            <a:t>Different loss functions are suitable for different types of problems, such as regression, classification, or ranking.</a:t>
          </a:r>
        </a:p>
      </dsp:txBody>
      <dsp:txXfrm>
        <a:off x="1435590" y="531"/>
        <a:ext cx="9080009" cy="1242935"/>
      </dsp:txXfrm>
    </dsp:sp>
    <dsp:sp modelId="{5A17F977-34F1-48B6-8BD7-C45554675F9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C0700-FA0B-4886-B185-12DF5A696E3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1A947-C43D-4717-B276-0F6D1B80AEF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The distribution of the data: </a:t>
          </a:r>
          <a:r>
            <a:rPr lang="en-US" sz="2100" kern="1200"/>
            <a:t>Some loss functions may be more suitable for data with specific characteristics, such as skewed or heavy-tailed distributions. </a:t>
          </a:r>
        </a:p>
      </dsp:txBody>
      <dsp:txXfrm>
        <a:off x="1435590" y="1554201"/>
        <a:ext cx="9080009" cy="1242935"/>
      </dsp:txXfrm>
    </dsp:sp>
    <dsp:sp modelId="{04BC5FA1-5E65-429D-BB1E-C85C1CAEFBF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0E6EA-B574-4B00-82B2-77B5F95F3C8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B4E43-2FDE-4F15-83E6-352E001B8D0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The impact of outliers: </a:t>
          </a:r>
          <a:r>
            <a:rPr lang="en-US" sz="2100" kern="1200"/>
            <a:t>If your data contains outliers, you may want to choose a robust loss function that is less sensitive to extreme values.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F0BE1-7D42-43B2-A726-B4536A50CEC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F987C-900D-4AA1-93E3-2A77C692AAC2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Finance and Economics</a:t>
          </a:r>
        </a:p>
      </dsp:txBody>
      <dsp:txXfrm>
        <a:off x="417971" y="2644140"/>
        <a:ext cx="2889450" cy="720000"/>
      </dsp:txXfrm>
    </dsp:sp>
    <dsp:sp modelId="{014D6EDB-3EE5-4AF9-B978-3484E2EC86AA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14193-28EA-4510-9C36-E8A8E95A057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Engineering and Natural Sciences</a:t>
          </a:r>
        </a:p>
      </dsp:txBody>
      <dsp:txXfrm>
        <a:off x="3813075" y="2644140"/>
        <a:ext cx="2889450" cy="720000"/>
      </dsp:txXfrm>
    </dsp:sp>
    <dsp:sp modelId="{520A3315-F094-4050-B186-5EE8EFF59B15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6DBB5-75B7-45FE-9CF3-9EBD129B7924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Machine Learning Applications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2AAD32-20E8-3864-993D-6D2EFD0D8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3072EF7-BED3-7687-1AF5-093A6A2E1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AF7818-8EC6-7F13-4915-5CF0B7E5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3/27/2023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1E6BD3-E5D2-2B3B-C411-3F294D95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BB9F46-8501-78CE-3231-0BB102AC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810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EF59B9-71E3-C0D4-C189-D2B86F79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8435457-A016-7C3A-D6C5-AE51024E0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FFE0BA-7799-20E3-DB1F-0BA7CA44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3/27/2023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63B177-7328-1A14-B532-B458F6D6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12E3FF-E782-6C6E-508B-429E9C55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87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3A3E28A-EDE6-E9E7-25B6-66088EEC5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CBD5C77-76AF-29F3-F1F7-8F244D3C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3B1F07-AFF7-C2E6-DA3F-E336477C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3/27/2023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7FB223-FE03-7802-C845-C3928871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E4DBB1-6CAA-8634-BE0B-F4ACEEF9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50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E724F1-9A05-5FD8-EA04-983F8AD6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F9AE5-E9C6-7CCA-20C7-083A30FD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FC882F-93CE-2079-4750-8B0D4BCD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3/27/2023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9D35676-2230-A946-EAF1-46C83524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F2687C-E97C-1A76-9920-164BDD8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737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061691-739E-60D1-687C-35F74204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0F85026-1767-780C-E931-5296E0D3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2FAD1A-EB44-AC29-33A2-4D5DD45C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3/27/2023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782377-08F4-36F0-94E2-42141157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2F0739-D5E5-B29D-082A-A8244477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7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DE33D6-DCF1-376E-5B16-5E436B78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B5B7C5-33C5-C5AB-AE2C-7ABD95DD3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4CB4628-D6D4-E50E-42F7-955304973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E61281-CAEB-7E8C-20C6-1A866F5F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3/27/2023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110E21-B448-A73D-064B-3C9E25CD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16A4D1-4196-5045-939E-D6AAB1A2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630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F3C927-24EB-34B0-46A8-0A4F63D3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266350D-B51C-790F-F0B2-19C1D68F4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012CBF7-A63C-FCE6-2118-F2323D65F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33A926E-C54A-7CE6-C6E4-9879688EB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A889B3B-22D6-D355-9E33-B83447319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D03DE7A-1D28-8F4F-5AB6-23257CB8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3/27/2023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D6A881F-9E0B-49A4-049E-F566502A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92738CB-F9B0-0091-88C9-B10CD477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19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920D68-E3D3-78E3-44F0-36583661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3FDA65B-4742-31E8-4566-9E97D5D0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3/27/2023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F7260B7-187F-0F86-52B2-2CB68778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515777-16A4-0A2B-EFB8-E9C23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513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C1DBD6B-4E98-7B3B-3A83-390BF382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3/27/2023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E85489D-250A-F047-70A7-1E44346D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EA4DC65-E51D-99AA-688F-AD47E0CB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774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97CD14-F622-EEF3-DBC5-E3A18BA5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9D690E-0F3F-A947-A682-68B7389E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2555D40-D8FD-F88F-D90D-4E32BC445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03401E-DB16-23C6-4279-25A01A12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3/27/2023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62673E-7A7C-9AE6-9968-45BD97DF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6219639-2962-97A9-F5CB-3670A6D8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741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48027B-8903-ED08-FCD1-E267E564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DC953B3-F64B-50D3-0667-D902C1636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DA5E1D8-6F5C-2660-A7A8-79A0F401B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0103624-B0E6-D055-A93B-19F1DA93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3/27/2023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C95823A-475C-21D9-74A6-5FFDF6BA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DDF4C1-AB38-6454-3A63-655E3E9A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705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F4032A6-1FFD-5292-D23F-C3F511B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2747EC2-E890-86F8-6412-45A1FE95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00397-6F21-3DD8-0C5C-158783520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3/27/2023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DD4FCC-0427-2A3C-FA63-3A305D877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F26566-3A37-1968-3F56-A67F86E58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51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id="{A746089D-176B-359B-5E4C-305162AF2A42}"/>
              </a:ext>
            </a:extLst>
          </p:cNvPr>
          <p:cNvSpPr txBox="1"/>
          <p:nvPr/>
        </p:nvSpPr>
        <p:spPr>
          <a:xfrm>
            <a:off x="7167783" y="680244"/>
            <a:ext cx="4554821" cy="2186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Regression Analysis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A837712-9013-0444-68CF-EAEE45D3C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2" r="23129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E51B7B09-E86B-AD53-008B-7A8DAA33F861}"/>
              </a:ext>
            </a:extLst>
          </p:cNvPr>
          <p:cNvSpPr txBox="1"/>
          <p:nvPr/>
        </p:nvSpPr>
        <p:spPr>
          <a:xfrm>
            <a:off x="8257278" y="3569004"/>
            <a:ext cx="4537073" cy="2152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400" spc="50" dirty="0"/>
              <a:t>By: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400" spc="50" dirty="0"/>
              <a:t>Muhammed Sezer &amp; 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400" spc="50" dirty="0"/>
              <a:t>Şevval Belkıs Dikkaya</a:t>
            </a:r>
          </a:p>
        </p:txBody>
      </p:sp>
    </p:spTree>
    <p:extLst>
      <p:ext uri="{BB962C8B-B14F-4D97-AF65-F5344CB8AC3E}">
        <p14:creationId xmlns:p14="http://schemas.microsoft.com/office/powerpoint/2010/main" val="128030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74F442-EEBD-A1B5-B4A5-D8C478A5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</a:rPr>
              <a:t>Assumptions</a:t>
            </a:r>
            <a:r>
              <a:rPr lang="en-US" sz="4000" b="1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FE07AA-E069-7A92-B7B6-7751B6AE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1" y="1415385"/>
            <a:ext cx="11582400" cy="5255802"/>
          </a:xfrm>
        </p:spPr>
        <p:txBody>
          <a:bodyPr numCol="3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• Linearity: </a:t>
            </a:r>
            <a:r>
              <a:rPr lang="en-US" dirty="0"/>
              <a:t>The relationship between the dependent variable and the independent variables is linear.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• Independence: </a:t>
            </a:r>
            <a:r>
              <a:rPr lang="en-US" dirty="0"/>
              <a:t>The error terms are independent of each other.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• Homoscedasticity: </a:t>
            </a:r>
            <a:r>
              <a:rPr lang="en-US" dirty="0"/>
              <a:t>The variance of the error terms is constant across all levels of the independent variables.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• Normality: </a:t>
            </a:r>
            <a:r>
              <a:rPr lang="en-US" dirty="0"/>
              <a:t>The error terms are normally distributed.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• Linearity of independent variables and log odds: </a:t>
            </a:r>
            <a:r>
              <a:rPr lang="en-US" dirty="0"/>
              <a:t>The relationship between the independent variables and the log odds of the dependent variable is linear.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• Absence of multicollinearity: </a:t>
            </a:r>
            <a:r>
              <a:rPr lang="en-US" dirty="0"/>
              <a:t>The independent variables are not highly correlated with each other.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• Stationarity: </a:t>
            </a:r>
            <a:r>
              <a:rPr lang="en-US" dirty="0"/>
              <a:t>The time series data should be stationary, i.e., the mean, variance, and autocorrelation structure do not change over time.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• Large sample size: </a:t>
            </a:r>
            <a:r>
              <a:rPr lang="en-US" dirty="0"/>
              <a:t>The sample size is large enough to ensure stable parameter estimates. </a:t>
            </a:r>
          </a:p>
        </p:txBody>
      </p:sp>
    </p:spTree>
    <p:extLst>
      <p:ext uri="{BB962C8B-B14F-4D97-AF65-F5344CB8AC3E}">
        <p14:creationId xmlns:p14="http://schemas.microsoft.com/office/powerpoint/2010/main" val="245739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F56F11-F119-6A28-72FD-5748F9B1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1. Linear Regression Models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DFAF2-9E3C-09C0-21C4-45E02D8D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2123768"/>
            <a:ext cx="6250940" cy="11443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where β0 is the intercept, β1, β2, ..., βp are the coefficients, and X1, X2, ..., </a:t>
            </a:r>
            <a:r>
              <a:rPr lang="en-US" sz="2000" dirty="0" err="1"/>
              <a:t>Xp</a:t>
            </a:r>
            <a:r>
              <a:rPr lang="en-US" sz="2000" dirty="0"/>
              <a:t> are the independent variables.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81BB1A1-A0D9-9BCF-37EE-EA0A4F015CF5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Assumptions: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Linearity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Independence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Homoscedasticity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Normality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5A3D6EE-974B-2390-0017-80994873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27" y="1620002"/>
            <a:ext cx="62198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DC242F-D7D5-E41D-F774-E772731F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3" y="583353"/>
            <a:ext cx="3667432" cy="3094903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 Polynomial Regression Models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0E5F09-C975-F739-2834-B850F2FB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865" y="3678257"/>
            <a:ext cx="7077757" cy="1874583"/>
          </a:xfrm>
        </p:spPr>
        <p:txBody>
          <a:bodyPr numCol="1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where β0 is the intercept, β1, β2, ..., βp are the coefficients of the first-order terms, βp+1, βp+2, ..., β2p are the coefficients of the second-order terms, β2p+1, ..., β(k−1)p+1 are the coefficients of the interaction terms, and β</a:t>
            </a:r>
            <a:r>
              <a:rPr lang="en-US" sz="2000" dirty="0" err="1"/>
              <a:t>kp</a:t>
            </a:r>
            <a:r>
              <a:rPr lang="en-US" sz="2000" dirty="0"/>
              <a:t> are the coefficients of the kth-order terms. X1, X2, ..., </a:t>
            </a:r>
            <a:r>
              <a:rPr lang="en-US" sz="2000" dirty="0" err="1"/>
              <a:t>Xp</a:t>
            </a:r>
            <a:r>
              <a:rPr lang="en-US" sz="2000" dirty="0"/>
              <a:t> are the independent variables, and ϵ is the error term.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4EBE1D9-3F60-B957-CCDE-451E3D8CB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"/>
          <a:stretch/>
        </p:blipFill>
        <p:spPr>
          <a:xfrm>
            <a:off x="4275134" y="1123124"/>
            <a:ext cx="7218775" cy="2197019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256BF33-7AB5-B12F-634C-87B924DA63E5}"/>
              </a:ext>
            </a:extLst>
          </p:cNvPr>
          <p:cNvSpPr txBox="1"/>
          <p:nvPr/>
        </p:nvSpPr>
        <p:spPr>
          <a:xfrm>
            <a:off x="955198" y="4010199"/>
            <a:ext cx="10804950" cy="1900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Assumptions: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Linearity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Independence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Homoscedasticity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Normality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189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E582A4-8311-1EAF-BB8A-91E8D654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 Logistic Regression Models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77A691-FC9C-EB48-1AE6-F600C473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04896"/>
            <a:ext cx="10515600" cy="2774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where β0 is the intercept, β1, β2, ..., βp are the coefficients, and X1, X2, ..., </a:t>
            </a:r>
            <a:r>
              <a:rPr lang="en-US" sz="2000" dirty="0" err="1"/>
              <a:t>Xp</a:t>
            </a:r>
            <a:r>
              <a:rPr lang="en-US" sz="2000" dirty="0"/>
              <a:t> are the independent variables.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logistic function is a sigmoidal function that ranges from 0 to 1, representing the probability of the dependent variable being in the ”success” category. One advantage of logistic regression is that </a:t>
            </a:r>
            <a:r>
              <a:rPr lang="en-US" sz="2000" dirty="0">
                <a:solidFill>
                  <a:srgbClr val="C00000"/>
                </a:solidFill>
              </a:rPr>
              <a:t>its derivative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0070C0"/>
                </a:solidFill>
              </a:rPr>
              <a:t>easy to calculate</a:t>
            </a:r>
            <a:r>
              <a:rPr lang="en-US" sz="2000" dirty="0"/>
              <a:t> and is </a:t>
            </a:r>
            <a:r>
              <a:rPr lang="en-US" sz="2000" dirty="0">
                <a:solidFill>
                  <a:srgbClr val="0070C0"/>
                </a:solidFill>
              </a:rPr>
              <a:t>defined</a:t>
            </a:r>
            <a:r>
              <a:rPr lang="en-US" sz="2000" dirty="0"/>
              <a:t>, which is useful for optimization algorithms that require gradient information.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BC2653-6270-BC9F-5359-44509719F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0051"/>
            <a:ext cx="6821129" cy="150940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08F3938-6CC1-D1F6-B2C9-9F9DBE952A17}"/>
              </a:ext>
            </a:extLst>
          </p:cNvPr>
          <p:cNvSpPr txBox="1"/>
          <p:nvPr/>
        </p:nvSpPr>
        <p:spPr>
          <a:xfrm>
            <a:off x="8228329" y="800268"/>
            <a:ext cx="378669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Assumptions: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Linearity of independent variables and log odds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Independence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Absence of multicollinearity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Large sample size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713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1">
            <a:extLst>
              <a:ext uri="{FF2B5EF4-FFF2-40B4-BE49-F238E27FC236}">
                <a16:creationId xmlns:a16="http://schemas.microsoft.com/office/drawing/2014/main" id="{6269C398-5472-ED30-22E9-984F351B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2" y="4327525"/>
            <a:ext cx="4549877" cy="1325563"/>
          </a:xfrm>
        </p:spPr>
        <p:txBody>
          <a:bodyPr/>
          <a:lstStyle/>
          <a:p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4. Time Series Regression Models</a:t>
            </a:r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8AB25A8-E0CD-390C-4CE6-5A681C08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8" y="1808521"/>
            <a:ext cx="6772275" cy="72390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4C0B9FA3-B6E7-D6F0-0340-438FBA9A7E01}"/>
              </a:ext>
            </a:extLst>
          </p:cNvPr>
          <p:cNvSpPr txBox="1"/>
          <p:nvPr/>
        </p:nvSpPr>
        <p:spPr>
          <a:xfrm>
            <a:off x="733578" y="2650254"/>
            <a:ext cx="7482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dirty="0" err="1"/>
              <a:t>Yt</a:t>
            </a:r>
            <a:r>
              <a:rPr lang="en-US" sz="2000" dirty="0"/>
              <a:t> is the dependent variable at time t, β0 is the intercept, β1, β2, ..., βp are the coefficients, X1t, X2t, ..., </a:t>
            </a:r>
            <a:r>
              <a:rPr lang="en-US" sz="2000" dirty="0" err="1"/>
              <a:t>Xpt</a:t>
            </a:r>
            <a:r>
              <a:rPr lang="en-US" sz="2000" dirty="0"/>
              <a:t> are the independent variables at time t, and ϵt is the error term at time t.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9186033-A4E9-B741-B5FB-C092B264C902}"/>
              </a:ext>
            </a:extLst>
          </p:cNvPr>
          <p:cNvSpPr txBox="1"/>
          <p:nvPr/>
        </p:nvSpPr>
        <p:spPr>
          <a:xfrm>
            <a:off x="733578" y="4025248"/>
            <a:ext cx="4300538" cy="2591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Assumptions: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 Linearity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 Stationarity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 Absence of multicollinearity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 No autocorrelation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 Homoscedasticity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 Normality</a:t>
            </a:r>
          </a:p>
        </p:txBody>
      </p:sp>
    </p:spTree>
    <p:extLst>
      <p:ext uri="{BB962C8B-B14F-4D97-AF65-F5344CB8AC3E}">
        <p14:creationId xmlns:p14="http://schemas.microsoft.com/office/powerpoint/2010/main" val="171813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BB2841F-F77C-6E6C-7553-570CE0C0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>
            <a:normAutofit fontScale="90000"/>
          </a:bodyPr>
          <a:lstStyle/>
          <a:p>
            <a:r>
              <a:rPr lang="en-US" sz="5100" dirty="0"/>
              <a:t>Performance of Regression Models</a:t>
            </a:r>
            <a:br>
              <a:rPr lang="en-US" sz="5100" dirty="0"/>
            </a:br>
            <a:r>
              <a:rPr lang="en-US" sz="5100" dirty="0"/>
              <a:t>(Error Functions)</a:t>
            </a:r>
          </a:p>
        </p:txBody>
      </p:sp>
      <p:pic>
        <p:nvPicPr>
          <p:cNvPr id="7" name="Graphic 6" descr="İstatistikler">
            <a:extLst>
              <a:ext uri="{FF2B5EF4-FFF2-40B4-BE49-F238E27FC236}">
                <a16:creationId xmlns:a16="http://schemas.microsoft.com/office/drawing/2014/main" id="{DB3437BD-1DE5-B54B-C569-1C3AF3242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0B8FAB-2482-0EB1-F18E-3E38EF12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3335867"/>
            <a:ext cx="4428236" cy="27281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Error functions are used to measure the </a:t>
            </a:r>
            <a:r>
              <a:rPr lang="en-US" sz="2000" dirty="0">
                <a:solidFill>
                  <a:srgbClr val="0070C0"/>
                </a:solidFill>
              </a:rPr>
              <a:t>difference between the predicted values and the actual values</a:t>
            </a:r>
            <a:r>
              <a:rPr lang="en-US" sz="2000" dirty="0"/>
              <a:t> in a regression model. </a:t>
            </a:r>
          </a:p>
          <a:p>
            <a:pPr marL="0" indent="0">
              <a:buNone/>
            </a:pPr>
            <a:r>
              <a:rPr lang="en-US" sz="2000" dirty="0"/>
              <a:t>The goal is to minimize this difference to obtain the best-fit line.</a:t>
            </a:r>
          </a:p>
        </p:txBody>
      </p:sp>
    </p:spTree>
    <p:extLst>
      <p:ext uri="{BB962C8B-B14F-4D97-AF65-F5344CB8AC3E}">
        <p14:creationId xmlns:p14="http://schemas.microsoft.com/office/powerpoint/2010/main" val="198989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AD52C3-F510-4AD2-8B1D-7D8A574B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744D4C-4E8B-9A87-E456-75095FDC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4451009"/>
            <a:ext cx="5171299" cy="1659925"/>
          </a:xfrm>
        </p:spPr>
        <p:txBody>
          <a:bodyPr>
            <a:normAutofit/>
          </a:bodyPr>
          <a:lstStyle/>
          <a:p>
            <a:r>
              <a:rPr lang="en-US" sz="4000"/>
              <a:t>Mean Squared Error (MSE)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C7E09E-9AAB-54F1-678D-1F1F5F0C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56" y="548814"/>
            <a:ext cx="4466982" cy="3528916"/>
          </a:xfrm>
          <a:prstGeom prst="rect">
            <a:avLst/>
          </a:prstGeom>
        </p:spPr>
      </p:pic>
      <p:pic>
        <p:nvPicPr>
          <p:cNvPr id="7" name="Resim 6" descr="metin, saat içeren bir resim&#10;&#10;Açıklama otomatik olarak oluşturuldu">
            <a:extLst>
              <a:ext uri="{FF2B5EF4-FFF2-40B4-BE49-F238E27FC236}">
                <a16:creationId xmlns:a16="http://schemas.microsoft.com/office/drawing/2014/main" id="{10CF0AA8-1A29-471B-E361-6430D3CA5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0" y="1369510"/>
            <a:ext cx="5171299" cy="1887523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66387D-01C5-9074-B490-F41C4211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500" y="4460789"/>
            <a:ext cx="5130957" cy="165992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Penalizes larger errors more severely than smaller errors</a:t>
            </a:r>
          </a:p>
          <a:p>
            <a:r>
              <a:rPr lang="en-US" sz="2000" dirty="0"/>
              <a:t>Measures the average of the squared differences between the predicted values and the actual values</a:t>
            </a:r>
          </a:p>
          <a:p>
            <a:pPr marL="0" indent="0">
              <a:buNone/>
            </a:pPr>
            <a:r>
              <a:rPr lang="en-US" sz="2000" dirty="0"/>
              <a:t>Ex: Predicting the Lifespan of Lithium-Ion Batteries</a:t>
            </a:r>
          </a:p>
        </p:txBody>
      </p:sp>
    </p:spTree>
    <p:extLst>
      <p:ext uri="{BB962C8B-B14F-4D97-AF65-F5344CB8AC3E}">
        <p14:creationId xmlns:p14="http://schemas.microsoft.com/office/powerpoint/2010/main" val="427502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7DDB887-07CB-02E3-5DA5-635C4514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Mean Absolute Error (MAE)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41D293-0427-143C-FCEE-BE7C4823A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714963"/>
            <a:ext cx="5178960" cy="223471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Measures the average of the absolute differences between the predicted values and the actual values</a:t>
            </a:r>
          </a:p>
          <a:p>
            <a:r>
              <a:rPr lang="en-US" sz="2000" dirty="0"/>
              <a:t>penalizes all errors linearly</a:t>
            </a:r>
          </a:p>
          <a:p>
            <a:r>
              <a:rPr lang="en-US" sz="2000" dirty="0"/>
              <a:t>less sensitive to outliers compared to MSE</a:t>
            </a:r>
          </a:p>
          <a:p>
            <a:pPr marL="0" indent="0">
              <a:buNone/>
            </a:pPr>
            <a:r>
              <a:rPr lang="en-US" sz="2000" dirty="0"/>
              <a:t>Ex: Predicting Delivery Times for a Logistics Company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8CBA31-54DA-3DFE-175E-07E0AF18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47" y="2421924"/>
            <a:ext cx="4444486" cy="371114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6A97FD4-B926-D50E-EE3E-767F1687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3405535"/>
            <a:ext cx="5167185" cy="17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C58240-A6B2-E6B8-4FC6-90DF8A09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3700" dirty="0"/>
              <a:t>Mean Squared Logarithmic Error (MSLE)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8CBC7B-26B2-EAE6-3020-92F94272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3434250"/>
          </a:xfrm>
        </p:spPr>
        <p:txBody>
          <a:bodyPr anchor="ctr">
            <a:noAutofit/>
          </a:bodyPr>
          <a:lstStyle/>
          <a:p>
            <a:r>
              <a:rPr lang="en-US" sz="2000" dirty="0"/>
              <a:t>Measures the average of the squared differences between the logarithms of the predicted values and the actual values</a:t>
            </a:r>
          </a:p>
          <a:p>
            <a:r>
              <a:rPr lang="en-US" sz="2000" dirty="0"/>
              <a:t>Less sensitive to large differences between the predicted and actual values when both are large (helps focus on relative errors rather than absolute errors)</a:t>
            </a:r>
          </a:p>
          <a:p>
            <a:r>
              <a:rPr lang="en-US" sz="2000" dirty="0"/>
              <a:t>Useful when modeling growth rates or multiplicative factors</a:t>
            </a:r>
          </a:p>
          <a:p>
            <a:pPr marL="0" indent="0">
              <a:buNone/>
            </a:pPr>
            <a:r>
              <a:rPr lang="en-US" sz="2000" dirty="0"/>
              <a:t>Ex: Predicting the Number of Daily Visitors to a Website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2BF6D00-5A28-5BBF-14E8-34556A9D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33" y="2421924"/>
            <a:ext cx="4100714" cy="371114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C3C4287-5F49-F8DD-CCD2-4CC54C8D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56" y="4831424"/>
            <a:ext cx="5167185" cy="9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7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AD52C3-F510-4AD2-8B1D-7D8A574B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6B009C-411E-6386-0353-E0F26D01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4451009"/>
            <a:ext cx="5171299" cy="1659925"/>
          </a:xfrm>
        </p:spPr>
        <p:txBody>
          <a:bodyPr>
            <a:normAutofit/>
          </a:bodyPr>
          <a:lstStyle/>
          <a:p>
            <a:r>
              <a:rPr lang="en-US" sz="4000" dirty="0"/>
              <a:t>Huber Loss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3938861-C641-69D6-8BA5-4A627A71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59" y="548814"/>
            <a:ext cx="4568176" cy="352891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D91DF4E-FD59-C954-1594-BD08253F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0" y="658152"/>
            <a:ext cx="5171299" cy="930834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2794A8-8965-E221-BA71-9880DC0F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70" y="2821858"/>
            <a:ext cx="5130957" cy="36429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Combination of the mean squared error (MSE) and the mean absolute error (MAE)</a:t>
            </a:r>
          </a:p>
          <a:p>
            <a:r>
              <a:rPr lang="en-US" sz="2000" dirty="0"/>
              <a:t>Quadratic for errors smaller than threshold and linear for errors larger than threshold</a:t>
            </a:r>
          </a:p>
          <a:p>
            <a:r>
              <a:rPr lang="en-US" sz="2000" dirty="0"/>
              <a:t>By adjusting the δ parameter, we can control the transition point between the quadratic and linear regions of the loss function, allowing us to fine-tune the model’s sensitivity to outliers</a:t>
            </a:r>
          </a:p>
          <a:p>
            <a:pPr marL="0" indent="0" algn="l">
              <a:buNone/>
            </a:pPr>
            <a:r>
              <a:rPr lang="en-US" sz="2000" dirty="0"/>
              <a:t>Ex: 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Electricity Consumption for a Smart Grid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068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showing independent variables vs dependent variables">
            <a:extLst>
              <a:ext uri="{FF2B5EF4-FFF2-40B4-BE49-F238E27FC236}">
                <a16:creationId xmlns:a16="http://schemas.microsoft.com/office/drawing/2014/main" id="{13C12A58-00C6-3C03-DB85-C5E627CDF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" b="1412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2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2D9F671-5491-426F-20E5-849A7EC1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Suitable Model Selection</a:t>
            </a:r>
            <a:endParaRPr lang="en-US" sz="4000" dirty="0"/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FAD18B51-B628-0DC5-D076-03BBCBAE6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9407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716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C1939B-CE9C-7AAA-CDD0-DF87FB6C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Selection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998633F-952D-E254-5E6E-5D8F5927AA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78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4592429A-50CD-414E-3251-47D88037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Practical Use of Regression</a:t>
            </a: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A5FBCE-83FF-08E8-0EC4-2E609119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Data Preparation and Preprocessing </a:t>
            </a:r>
          </a:p>
          <a:p>
            <a:pPr marL="514350" indent="-514350">
              <a:buAutoNum type="arabicPeriod"/>
            </a:pPr>
            <a:r>
              <a:rPr lang="en-US" dirty="0"/>
              <a:t>Model Training and Evaluation</a:t>
            </a:r>
          </a:p>
          <a:p>
            <a:pPr marL="514350" indent="-514350">
              <a:buAutoNum type="arabicPeriod"/>
            </a:pPr>
            <a:r>
              <a:rPr lang="en-US" dirty="0"/>
              <a:t>Feature Selection and Engineering </a:t>
            </a:r>
          </a:p>
          <a:p>
            <a:pPr marL="514350" indent="-514350">
              <a:buAutoNum type="arabicPeriod"/>
            </a:pPr>
            <a:r>
              <a:rPr lang="en-US" dirty="0"/>
              <a:t>Regularization and Overfitting </a:t>
            </a:r>
          </a:p>
          <a:p>
            <a:endParaRPr lang="en-US" dirty="0"/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7" descr="Tasarım">
            <a:extLst>
              <a:ext uri="{FF2B5EF4-FFF2-40B4-BE49-F238E27FC236}">
                <a16:creationId xmlns:a16="http://schemas.microsoft.com/office/drawing/2014/main" id="{104990E1-7113-E5F3-21A6-BF238E09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0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5E99ED-1640-3BAC-DE2E-DA71B5C3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09" y="477998"/>
            <a:ext cx="10997194" cy="603095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Data Preparation and Preprocessing </a:t>
            </a:r>
          </a:p>
          <a:p>
            <a:pPr lvl="1"/>
            <a:r>
              <a:rPr lang="en-US" b="1" dirty="0"/>
              <a:t>Cleaning the Data</a:t>
            </a:r>
          </a:p>
          <a:p>
            <a:pPr lvl="1">
              <a:buFontTx/>
              <a:buChar char="-"/>
            </a:pPr>
            <a:r>
              <a:rPr lang="en-US" dirty="0"/>
              <a:t>Correcting data entry errors, inconsistencies, and duplicate records</a:t>
            </a:r>
          </a:p>
          <a:p>
            <a:pPr lvl="1">
              <a:buFontTx/>
              <a:buChar char="-"/>
            </a:pPr>
            <a:r>
              <a:rPr lang="en-US" dirty="0"/>
              <a:t>Ensuring that the data is in a suitable format</a:t>
            </a:r>
          </a:p>
          <a:p>
            <a:pPr lvl="1"/>
            <a:r>
              <a:rPr lang="en-US" b="1" dirty="0"/>
              <a:t>Handling Missing Values</a:t>
            </a:r>
          </a:p>
          <a:p>
            <a:pPr lvl="1">
              <a:buFontTx/>
              <a:buChar char="-"/>
            </a:pPr>
            <a:r>
              <a:rPr lang="en-US" dirty="0"/>
              <a:t>Removing records with missing values</a:t>
            </a:r>
          </a:p>
          <a:p>
            <a:pPr lvl="1">
              <a:buFontTx/>
              <a:buChar char="-"/>
            </a:pPr>
            <a:r>
              <a:rPr lang="en-US" dirty="0"/>
              <a:t>Imputation</a:t>
            </a:r>
          </a:p>
          <a:p>
            <a:pPr lvl="1">
              <a:buFontTx/>
              <a:buChar char="-"/>
            </a:pPr>
            <a:r>
              <a:rPr lang="en-US" dirty="0"/>
              <a:t>Using models that can handle missing values directly (decision trees, random forests etc.)</a:t>
            </a:r>
          </a:p>
          <a:p>
            <a:pPr lvl="1"/>
            <a:r>
              <a:rPr lang="en-US" b="1" dirty="0"/>
              <a:t>Transforming Variables</a:t>
            </a:r>
          </a:p>
          <a:p>
            <a:pPr lvl="1">
              <a:buFontTx/>
              <a:buChar char="-"/>
            </a:pPr>
            <a:r>
              <a:rPr lang="en-US" dirty="0"/>
              <a:t>Logarithmic transformation</a:t>
            </a:r>
          </a:p>
          <a:p>
            <a:pPr lvl="1">
              <a:buFontTx/>
              <a:buChar char="-"/>
            </a:pPr>
            <a:r>
              <a:rPr lang="en-US" dirty="0"/>
              <a:t>Standardization</a:t>
            </a:r>
          </a:p>
          <a:p>
            <a:pPr lvl="1">
              <a:buFontTx/>
              <a:buChar char="-"/>
            </a:pPr>
            <a:r>
              <a:rPr lang="en-US" dirty="0"/>
              <a:t>Categorical encoding</a:t>
            </a:r>
          </a:p>
          <a:p>
            <a:pPr lvl="1"/>
            <a:r>
              <a:rPr lang="en-US" b="1" dirty="0"/>
              <a:t>Variable Selection</a:t>
            </a:r>
          </a:p>
          <a:p>
            <a:pPr lvl="1">
              <a:buFontTx/>
              <a:buChar char="-"/>
            </a:pPr>
            <a:r>
              <a:rPr lang="en-US" dirty="0"/>
              <a:t>Identifying relevant independent variables based on domain knowledge or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144317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5E99ED-1640-3BAC-DE2E-DA71B5C3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2.   Model Training and Evaluation</a:t>
            </a:r>
          </a:p>
          <a:p>
            <a:pPr lvl="1"/>
            <a:r>
              <a:rPr lang="en-US" b="1" dirty="0"/>
              <a:t>Training the Regression Model</a:t>
            </a:r>
          </a:p>
          <a:p>
            <a:pPr lvl="1">
              <a:buFontTx/>
              <a:buChar char="-"/>
            </a:pPr>
            <a:r>
              <a:rPr lang="en-US" dirty="0"/>
              <a:t>Select appropriate regression algorithm</a:t>
            </a:r>
          </a:p>
          <a:p>
            <a:pPr lvl="1">
              <a:buFontTx/>
              <a:buChar char="-"/>
            </a:pPr>
            <a:r>
              <a:rPr lang="en-US" dirty="0"/>
              <a:t>Tune hyperparameters (learning rate, regularization strength, or the degree of a polynomial)</a:t>
            </a:r>
          </a:p>
          <a:p>
            <a:pPr lvl="1"/>
            <a:r>
              <a:rPr lang="en-US" b="1" dirty="0"/>
              <a:t>Evaluating the Model on a Test Set</a:t>
            </a:r>
          </a:p>
          <a:p>
            <a:pPr lvl="1">
              <a:buFontTx/>
              <a:buChar char="-"/>
            </a:pPr>
            <a:r>
              <a:rPr lang="en-US" dirty="0"/>
              <a:t>Test the performance on unseen data</a:t>
            </a:r>
          </a:p>
          <a:p>
            <a:pPr lvl="1"/>
            <a:r>
              <a:rPr lang="en-US" b="1" dirty="0"/>
              <a:t>Model Evaluation Metrics</a:t>
            </a:r>
          </a:p>
          <a:p>
            <a:pPr lvl="1">
              <a:buFontTx/>
              <a:buChar char="-"/>
            </a:pPr>
            <a:r>
              <a:rPr lang="en-US" dirty="0"/>
              <a:t>MSE, RMSE, MAE</a:t>
            </a:r>
          </a:p>
          <a:p>
            <a:pPr lvl="1">
              <a:buFontTx/>
              <a:buChar char="-"/>
            </a:pPr>
            <a:r>
              <a:rPr lang="en-US" dirty="0"/>
              <a:t>Compare its performance to a baseline (performance of a simple linear regression model etc.)</a:t>
            </a:r>
          </a:p>
        </p:txBody>
      </p:sp>
    </p:spTree>
    <p:extLst>
      <p:ext uri="{BB962C8B-B14F-4D97-AF65-F5344CB8AC3E}">
        <p14:creationId xmlns:p14="http://schemas.microsoft.com/office/powerpoint/2010/main" val="1987649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5E99ED-1640-3BAC-DE2E-DA71B5C3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  Feature Selection and Engineering</a:t>
            </a:r>
          </a:p>
          <a:p>
            <a:pPr lvl="1"/>
            <a:r>
              <a:rPr lang="en-US" b="1" dirty="0"/>
              <a:t>Feature Selection</a:t>
            </a:r>
          </a:p>
          <a:p>
            <a:pPr lvl="1">
              <a:buFontTx/>
              <a:buChar char="-"/>
            </a:pPr>
            <a:r>
              <a:rPr lang="en-US" dirty="0"/>
              <a:t>Reducing the number of input features (filters, wrapper methods, embedded methods)</a:t>
            </a:r>
          </a:p>
          <a:p>
            <a:pPr lvl="1"/>
            <a:r>
              <a:rPr lang="en-US" b="1" dirty="0"/>
              <a:t>Feature Engineering</a:t>
            </a:r>
          </a:p>
          <a:p>
            <a:pPr lvl="1">
              <a:buFontTx/>
              <a:buChar char="-"/>
            </a:pPr>
            <a:r>
              <a:rPr lang="en-US" dirty="0"/>
              <a:t>Creating new features from existing ones (transformations, interaction terms, polynomial features, domain-specific features)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Dişliler">
            <a:extLst>
              <a:ext uri="{FF2B5EF4-FFF2-40B4-BE49-F238E27FC236}">
                <a16:creationId xmlns:a16="http://schemas.microsoft.com/office/drawing/2014/main" id="{B0A767A2-7559-EAD3-FCA3-133640227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0852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Dişliler">
            <a:extLst>
              <a:ext uri="{FF2B5EF4-FFF2-40B4-BE49-F238E27FC236}">
                <a16:creationId xmlns:a16="http://schemas.microsoft.com/office/drawing/2014/main" id="{B0A767A2-7559-EAD3-FCA3-133640227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5E99ED-1640-3BAC-DE2E-DA71B5C3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084438"/>
            <a:ext cx="5754896" cy="35189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4.   Regularization and Overfitting</a:t>
            </a:r>
          </a:p>
          <a:p>
            <a:pPr lvl="1"/>
            <a:r>
              <a:rPr lang="en-US" b="1" dirty="0"/>
              <a:t>Regularization</a:t>
            </a:r>
          </a:p>
          <a:p>
            <a:pPr lvl="1">
              <a:buFontTx/>
              <a:buChar char="-"/>
            </a:pPr>
            <a:r>
              <a:rPr lang="en-US" dirty="0"/>
              <a:t>Adding penalties to the model coefficients (LASSO, Ridge etc.)</a:t>
            </a:r>
          </a:p>
          <a:p>
            <a:pPr lvl="1"/>
            <a:r>
              <a:rPr lang="en-US" b="1" dirty="0"/>
              <a:t>Overfitting</a:t>
            </a:r>
          </a:p>
          <a:p>
            <a:pPr lvl="1">
              <a:buFontTx/>
              <a:buChar char="-"/>
            </a:pPr>
            <a:r>
              <a:rPr lang="en-US" dirty="0"/>
              <a:t>Regularization</a:t>
            </a:r>
          </a:p>
          <a:p>
            <a:pPr lvl="1">
              <a:buFontTx/>
              <a:buChar char="-"/>
            </a:pPr>
            <a:r>
              <a:rPr lang="en-US" dirty="0"/>
              <a:t>Feature Selection</a:t>
            </a:r>
          </a:p>
          <a:p>
            <a:pPr lvl="1">
              <a:buFontTx/>
              <a:buChar char="-"/>
            </a:pPr>
            <a:r>
              <a:rPr lang="en-US" dirty="0"/>
              <a:t>Cross-validation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32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A84543-4683-E07E-6921-AF5B4B59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Applications</a:t>
            </a:r>
            <a:endParaRPr lang="en-US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DB2A953-2583-3904-C1AE-0E575AFF89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1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showing independent variables vs dependent variables">
            <a:extLst>
              <a:ext uri="{FF2B5EF4-FFF2-40B4-BE49-F238E27FC236}">
                <a16:creationId xmlns:a16="http://schemas.microsoft.com/office/drawing/2014/main" id="{90F7CFBA-9A74-921D-9E20-68021E65B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" b="1411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8220917-5B69-7675-8C7A-53A2E157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51858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Predicting Exam Scores Based on Study Time</a:t>
            </a:r>
          </a:p>
        </p:txBody>
      </p:sp>
    </p:spTree>
    <p:extLst>
      <p:ext uri="{BB962C8B-B14F-4D97-AF65-F5344CB8AC3E}">
        <p14:creationId xmlns:p14="http://schemas.microsoft.com/office/powerpoint/2010/main" val="224874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showing independent variables vs dependent variables">
            <a:extLst>
              <a:ext uri="{FF2B5EF4-FFF2-40B4-BE49-F238E27FC236}">
                <a16:creationId xmlns:a16="http://schemas.microsoft.com/office/drawing/2014/main" id="{4A970F96-9FDF-C371-B378-F9F514349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" b="1412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ADD75C4-1107-6830-4977-486B9AFF2D83}"/>
              </a:ext>
            </a:extLst>
          </p:cNvPr>
          <p:cNvSpPr txBox="1"/>
          <p:nvPr/>
        </p:nvSpPr>
        <p:spPr>
          <a:xfrm>
            <a:off x="3480621" y="0"/>
            <a:ext cx="5378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REAL ESTATE MARKET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465FF6B-6675-692B-46F5-9B70AE456A88}"/>
              </a:ext>
            </a:extLst>
          </p:cNvPr>
          <p:cNvSpPr txBox="1"/>
          <p:nvPr/>
        </p:nvSpPr>
        <p:spPr>
          <a:xfrm>
            <a:off x="7435645" y="2772698"/>
            <a:ext cx="284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Housing Prices</a:t>
            </a:r>
          </a:p>
        </p:txBody>
      </p:sp>
    </p:spTree>
    <p:extLst>
      <p:ext uri="{BB962C8B-B14F-4D97-AF65-F5344CB8AC3E}">
        <p14:creationId xmlns:p14="http://schemas.microsoft.com/office/powerpoint/2010/main" val="55555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showing independent variables vs dependent variables">
            <a:extLst>
              <a:ext uri="{FF2B5EF4-FFF2-40B4-BE49-F238E27FC236}">
                <a16:creationId xmlns:a16="http://schemas.microsoft.com/office/drawing/2014/main" id="{4A970F96-9FDF-C371-B378-F9F514349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" b="14122"/>
          <a:stretch/>
        </p:blipFill>
        <p:spPr bwMode="auto">
          <a:xfrm>
            <a:off x="0" y="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ADD75C4-1107-6830-4977-486B9AFF2D83}"/>
              </a:ext>
            </a:extLst>
          </p:cNvPr>
          <p:cNvSpPr txBox="1"/>
          <p:nvPr/>
        </p:nvSpPr>
        <p:spPr>
          <a:xfrm>
            <a:off x="3480621" y="0"/>
            <a:ext cx="5378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REAL ESTATE MARKET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465FF6B-6675-692B-46F5-9B70AE456A88}"/>
              </a:ext>
            </a:extLst>
          </p:cNvPr>
          <p:cNvSpPr txBox="1"/>
          <p:nvPr/>
        </p:nvSpPr>
        <p:spPr>
          <a:xfrm>
            <a:off x="7435645" y="2772698"/>
            <a:ext cx="284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Housing Prices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FED9A0E-97BA-7B20-F8BA-59B6C9C1426D}"/>
              </a:ext>
            </a:extLst>
          </p:cNvPr>
          <p:cNvSpPr txBox="1"/>
          <p:nvPr/>
        </p:nvSpPr>
        <p:spPr>
          <a:xfrm>
            <a:off x="1563328" y="2538161"/>
            <a:ext cx="3193028" cy="13234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Square Footage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# of Bedrooms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Age of the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Proximity to Amenities etc.</a:t>
            </a:r>
          </a:p>
        </p:txBody>
      </p:sp>
    </p:spTree>
    <p:extLst>
      <p:ext uri="{BB962C8B-B14F-4D97-AF65-F5344CB8AC3E}">
        <p14:creationId xmlns:p14="http://schemas.microsoft.com/office/powerpoint/2010/main" val="110563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arrows pointing at a red button">
            <a:extLst>
              <a:ext uri="{FF2B5EF4-FFF2-40B4-BE49-F238E27FC236}">
                <a16:creationId xmlns:a16="http://schemas.microsoft.com/office/drawing/2014/main" id="{48065E8E-EBCD-915B-BA88-16063C040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828" r="-1" b="488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9C84DEB-21D6-9370-7841-9EC78EDE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predictions &amp; inform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341757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A8243F-3BFB-FE1E-ED7A-589667C8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specific applications of regression analysis:</a:t>
            </a:r>
          </a:p>
        </p:txBody>
      </p:sp>
      <p:pic>
        <p:nvPicPr>
          <p:cNvPr id="2050" name="Picture 2" descr="Homes for sale in L.A. are going for over the listing price - Los Angeles  Times">
            <a:extLst>
              <a:ext uri="{FF2B5EF4-FFF2-40B4-BE49-F238E27FC236}">
                <a16:creationId xmlns:a16="http://schemas.microsoft.com/office/drawing/2014/main" id="{E532C926-0260-5487-C3A1-2277E848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5" y="3293805"/>
            <a:ext cx="3605981" cy="27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8F3B2FD-C5F3-F749-C1CB-A40CC5001189}"/>
              </a:ext>
            </a:extLst>
          </p:cNvPr>
          <p:cNvSpPr txBox="1"/>
          <p:nvPr/>
        </p:nvSpPr>
        <p:spPr>
          <a:xfrm>
            <a:off x="479487" y="2275516"/>
            <a:ext cx="36059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Linear Regression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97BCAA7-D7F7-F8DB-AB7F-50C43794ECAF}"/>
              </a:ext>
            </a:extLst>
          </p:cNvPr>
          <p:cNvSpPr txBox="1"/>
          <p:nvPr/>
        </p:nvSpPr>
        <p:spPr>
          <a:xfrm>
            <a:off x="4572001" y="2291745"/>
            <a:ext cx="33036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Logistic Regression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686BD41-E5FB-2C20-05AF-BECB7F1D4193}"/>
              </a:ext>
            </a:extLst>
          </p:cNvPr>
          <p:cNvSpPr txBox="1"/>
          <p:nvPr/>
        </p:nvSpPr>
        <p:spPr>
          <a:xfrm>
            <a:off x="8362173" y="2316977"/>
            <a:ext cx="28021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Poisson regression</a:t>
            </a:r>
          </a:p>
        </p:txBody>
      </p:sp>
      <p:pic>
        <p:nvPicPr>
          <p:cNvPr id="2052" name="Picture 4" descr="The Science of Traffic - JSTOR Daily">
            <a:extLst>
              <a:ext uri="{FF2B5EF4-FFF2-40B4-BE49-F238E27FC236}">
                <a16:creationId xmlns:a16="http://schemas.microsoft.com/office/drawing/2014/main" id="{BF63290E-0E67-531E-DBCE-6A2FA6E1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245" y="3293804"/>
            <a:ext cx="3821962" cy="27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nline arka plan - in Online satın alma müşteri alışveriş — Stok Vektör">
            <a:extLst>
              <a:ext uri="{FF2B5EF4-FFF2-40B4-BE49-F238E27FC236}">
                <a16:creationId xmlns:a16="http://schemas.microsoft.com/office/drawing/2014/main" id="{F46FC5F8-078F-353B-48CB-C941FCF0B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33" y="3293805"/>
            <a:ext cx="3052494" cy="270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3BA56D-5950-EB8F-A4AA-FB53BEC3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Theoretical Background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67879E4-B498-3CD4-082C-9611A667A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0102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25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2DFAED47-6DE8-B0A7-7973-34381CC1E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3608" b="12122"/>
          <a:stretch/>
        </p:blipFill>
        <p:spPr>
          <a:xfrm>
            <a:off x="3048" y="14767"/>
            <a:ext cx="12192001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F1805C4-0272-9F78-7481-CF85438D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556" y="383457"/>
            <a:ext cx="10158984" cy="2686825"/>
          </a:xfrm>
        </p:spPr>
        <p:txBody>
          <a:bodyPr anchor="b">
            <a:normAutofit/>
          </a:bodyPr>
          <a:lstStyle/>
          <a:p>
            <a:pPr algn="ctr"/>
            <a:r>
              <a:rPr lang="en-US" sz="5500" dirty="0">
                <a:solidFill>
                  <a:schemeClr val="accent1">
                    <a:lumMod val="50000"/>
                  </a:schemeClr>
                </a:solidFill>
              </a:rPr>
              <a:t>Basic Regression Models</a:t>
            </a:r>
          </a:p>
        </p:txBody>
      </p:sp>
      <p:graphicFrame>
        <p:nvGraphicFramePr>
          <p:cNvPr id="46" name="İçerik Yer Tutucusu 2">
            <a:extLst>
              <a:ext uri="{FF2B5EF4-FFF2-40B4-BE49-F238E27FC236}">
                <a16:creationId xmlns:a16="http://schemas.microsoft.com/office/drawing/2014/main" id="{15E662AD-E81C-3139-E607-1EA21D6CD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150737"/>
              </p:ext>
            </p:extLst>
          </p:nvPr>
        </p:nvGraphicFramePr>
        <p:xfrm>
          <a:off x="1019556" y="3183805"/>
          <a:ext cx="10158984" cy="3094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271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1296</Words>
  <Application>Microsoft Office PowerPoint</Application>
  <PresentationFormat>Geniş ekran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Teması</vt:lpstr>
      <vt:lpstr>PowerPoint Sunusu</vt:lpstr>
      <vt:lpstr>PowerPoint Sunusu</vt:lpstr>
      <vt:lpstr>Predicting Exam Scores Based on Study Time</vt:lpstr>
      <vt:lpstr>PowerPoint Sunusu</vt:lpstr>
      <vt:lpstr>PowerPoint Sunusu</vt:lpstr>
      <vt:lpstr>predictions &amp; inform decision-making</vt:lpstr>
      <vt:lpstr>Examples of specific applications of regression analysis:</vt:lpstr>
      <vt:lpstr>Theoretical Background</vt:lpstr>
      <vt:lpstr>Basic Regression Models</vt:lpstr>
      <vt:lpstr>Assumptions:</vt:lpstr>
      <vt:lpstr>1. Linear Regression Models</vt:lpstr>
      <vt:lpstr>2. Polynomial Regression Models</vt:lpstr>
      <vt:lpstr>3. Logistic Regression Models</vt:lpstr>
      <vt:lpstr>4. Time Series Regression Models</vt:lpstr>
      <vt:lpstr>Performance of Regression Models (Error Functions)</vt:lpstr>
      <vt:lpstr>Mean Squared Error (MSE) </vt:lpstr>
      <vt:lpstr>Mean Absolute Error (MAE)</vt:lpstr>
      <vt:lpstr>Mean Squared Logarithmic Error (MSLE)</vt:lpstr>
      <vt:lpstr>Huber Loss</vt:lpstr>
      <vt:lpstr>Suitable Model Selection</vt:lpstr>
      <vt:lpstr>Loss Function Selection</vt:lpstr>
      <vt:lpstr>Practical Use of Regression</vt:lpstr>
      <vt:lpstr>PowerPoint Sunusu</vt:lpstr>
      <vt:lpstr>PowerPoint Sunusu</vt:lpstr>
      <vt:lpstr>PowerPoint Sunusu</vt:lpstr>
      <vt:lpstr>PowerPoint Sunusu</vt:lpstr>
      <vt:lpstr>Practical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Şevval Belkıs Dikkaya</dc:creator>
  <cp:lastModifiedBy>Şevval Belkıs Dikkaya</cp:lastModifiedBy>
  <cp:revision>4</cp:revision>
  <dcterms:created xsi:type="dcterms:W3CDTF">2023-03-26T12:57:48Z</dcterms:created>
  <dcterms:modified xsi:type="dcterms:W3CDTF">2023-03-27T09:28:10Z</dcterms:modified>
</cp:coreProperties>
</file>