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C075-F3B3-4FFA-BA6C-700E94998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927D61-958B-4288-AE04-25418CA4EAE8}">
      <dgm:prSet/>
      <dgm:spPr/>
      <dgm:t>
        <a:bodyPr/>
        <a:lstStyle/>
        <a:p>
          <a:r>
            <a:rPr lang="tr-TR"/>
            <a:t>Gelişmiş Deniz Gözlemi: SAR Tabanlı Gemi Tespiti için CNN Algoritmalarının Kullanımı</a:t>
          </a:r>
          <a:endParaRPr lang="en-US"/>
        </a:p>
      </dgm:t>
    </dgm:pt>
    <dgm:pt modelId="{FFFD737E-A267-4FF1-AAAD-3769E43B75D1}" type="parTrans" cxnId="{301C194A-793A-4AED-9AF4-716D0517C3F5}">
      <dgm:prSet/>
      <dgm:spPr/>
      <dgm:t>
        <a:bodyPr/>
        <a:lstStyle/>
        <a:p>
          <a:endParaRPr lang="en-US"/>
        </a:p>
      </dgm:t>
    </dgm:pt>
    <dgm:pt modelId="{12E6F9DE-98F4-45DA-9BEC-18186D7B54AC}" type="sibTrans" cxnId="{301C194A-793A-4AED-9AF4-716D0517C3F5}">
      <dgm:prSet/>
      <dgm:spPr/>
      <dgm:t>
        <a:bodyPr/>
        <a:lstStyle/>
        <a:p>
          <a:endParaRPr lang="en-US"/>
        </a:p>
      </dgm:t>
    </dgm:pt>
    <dgm:pt modelId="{6EA7CE7E-4EBB-455F-921A-FE95E5476E2E}">
      <dgm:prSet/>
      <dgm:spPr/>
      <dgm:t>
        <a:bodyPr/>
        <a:lstStyle/>
        <a:p>
          <a:r>
            <a:rPr lang="tr-TR" b="1"/>
            <a:t>Yazar</a:t>
          </a:r>
          <a:br>
            <a:rPr lang="tr-TR"/>
          </a:br>
          <a:r>
            <a:rPr lang="tr-TR"/>
            <a:t>Halil İbrahim Şenol – Harran Üniversitesi</a:t>
          </a:r>
          <a:endParaRPr lang="en-US"/>
        </a:p>
      </dgm:t>
    </dgm:pt>
    <dgm:pt modelId="{89D7354A-1EC5-4AAC-95E9-D6776A090045}" type="parTrans" cxnId="{13B5A6E5-AF9A-46DD-BDA9-141E1DF77BBC}">
      <dgm:prSet/>
      <dgm:spPr/>
      <dgm:t>
        <a:bodyPr/>
        <a:lstStyle/>
        <a:p>
          <a:endParaRPr lang="en-US"/>
        </a:p>
      </dgm:t>
    </dgm:pt>
    <dgm:pt modelId="{1217DB96-291A-4300-9623-9488F2C721DD}" type="sibTrans" cxnId="{13B5A6E5-AF9A-46DD-BDA9-141E1DF77BBC}">
      <dgm:prSet/>
      <dgm:spPr/>
      <dgm:t>
        <a:bodyPr/>
        <a:lstStyle/>
        <a:p>
          <a:endParaRPr lang="en-US"/>
        </a:p>
      </dgm:t>
    </dgm:pt>
    <dgm:pt modelId="{1A12C661-F39A-45BB-843E-9CABA2BC87E8}">
      <dgm:prSet/>
      <dgm:spPr/>
      <dgm:t>
        <a:bodyPr/>
        <a:lstStyle/>
        <a:p>
          <a:r>
            <a:rPr lang="tr-TR" b="1"/>
            <a:t>Yayın Bilgisi</a:t>
          </a:r>
          <a:br>
            <a:rPr lang="tr-TR"/>
          </a:br>
          <a:r>
            <a:rPr lang="tr-TR"/>
            <a:t>Türkiye LiDAR Dergisi, 2023</a:t>
          </a:r>
          <a:endParaRPr lang="en-US"/>
        </a:p>
      </dgm:t>
    </dgm:pt>
    <dgm:pt modelId="{5FF3CB4C-F2BC-4ED4-B9C1-BCC46BB38BC3}" type="parTrans" cxnId="{64146A73-E40E-415E-894C-1613A23B15CE}">
      <dgm:prSet/>
      <dgm:spPr/>
      <dgm:t>
        <a:bodyPr/>
        <a:lstStyle/>
        <a:p>
          <a:endParaRPr lang="en-US"/>
        </a:p>
      </dgm:t>
    </dgm:pt>
    <dgm:pt modelId="{6E701D19-5E69-4DDE-B8BA-CC45F190F5D2}" type="sibTrans" cxnId="{64146A73-E40E-415E-894C-1613A23B15CE}">
      <dgm:prSet/>
      <dgm:spPr/>
      <dgm:t>
        <a:bodyPr/>
        <a:lstStyle/>
        <a:p>
          <a:endParaRPr lang="en-US"/>
        </a:p>
      </dgm:t>
    </dgm:pt>
    <dgm:pt modelId="{F2346065-066D-46EB-99FD-9C907E26DC11}" type="pres">
      <dgm:prSet presAssocID="{3336C075-F3B3-4FFA-BA6C-700E94998B7E}" presName="root" presStyleCnt="0">
        <dgm:presLayoutVars>
          <dgm:dir/>
          <dgm:resizeHandles val="exact"/>
        </dgm:presLayoutVars>
      </dgm:prSet>
      <dgm:spPr/>
    </dgm:pt>
    <dgm:pt modelId="{3183A198-59BC-4509-8539-74A6E928A955}" type="pres">
      <dgm:prSet presAssocID="{BF927D61-958B-4288-AE04-25418CA4EAE8}" presName="compNode" presStyleCnt="0"/>
      <dgm:spPr/>
    </dgm:pt>
    <dgm:pt modelId="{171FA13C-836B-42D6-87FA-97C03FCF513E}" type="pres">
      <dgm:prSet presAssocID="{BF927D61-958B-4288-AE04-25418CA4EAE8}" presName="bgRect" presStyleLbl="bgShp" presStyleIdx="0" presStyleCnt="3"/>
      <dgm:spPr/>
    </dgm:pt>
    <dgm:pt modelId="{29CA7575-C967-41F5-A229-CB6CE338919A}" type="pres">
      <dgm:prSet presAssocID="{BF927D61-958B-4288-AE04-25418CA4EA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ina"/>
        </a:ext>
      </dgm:extLst>
    </dgm:pt>
    <dgm:pt modelId="{F8306897-0AA9-48BB-8622-3A8CEBEF7A9A}" type="pres">
      <dgm:prSet presAssocID="{BF927D61-958B-4288-AE04-25418CA4EAE8}" presName="spaceRect" presStyleCnt="0"/>
      <dgm:spPr/>
    </dgm:pt>
    <dgm:pt modelId="{85D5E277-FF58-40F6-BB85-321D76D55EA7}" type="pres">
      <dgm:prSet presAssocID="{BF927D61-958B-4288-AE04-25418CA4EAE8}" presName="parTx" presStyleLbl="revTx" presStyleIdx="0" presStyleCnt="3">
        <dgm:presLayoutVars>
          <dgm:chMax val="0"/>
          <dgm:chPref val="0"/>
        </dgm:presLayoutVars>
      </dgm:prSet>
      <dgm:spPr/>
    </dgm:pt>
    <dgm:pt modelId="{77DA7309-5F02-46AC-BE92-D045A767295F}" type="pres">
      <dgm:prSet presAssocID="{12E6F9DE-98F4-45DA-9BEC-18186D7B54AC}" presName="sibTrans" presStyleCnt="0"/>
      <dgm:spPr/>
    </dgm:pt>
    <dgm:pt modelId="{403C41B2-2F64-463E-8B91-A5DADD8F84EB}" type="pres">
      <dgm:prSet presAssocID="{6EA7CE7E-4EBB-455F-921A-FE95E5476E2E}" presName="compNode" presStyleCnt="0"/>
      <dgm:spPr/>
    </dgm:pt>
    <dgm:pt modelId="{65A0EB41-9F90-4E72-BCB9-F9C5B9269F5D}" type="pres">
      <dgm:prSet presAssocID="{6EA7CE7E-4EBB-455F-921A-FE95E5476E2E}" presName="bgRect" presStyleLbl="bgShp" presStyleIdx="1" presStyleCnt="3"/>
      <dgm:spPr/>
    </dgm:pt>
    <dgm:pt modelId="{F76B6139-E1EB-4F44-AACD-33BCCC88778C}" type="pres">
      <dgm:prSet presAssocID="{6EA7CE7E-4EBB-455F-921A-FE95E5476E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rşun kalem"/>
        </a:ext>
      </dgm:extLst>
    </dgm:pt>
    <dgm:pt modelId="{493FB716-601A-42EB-B0D1-AB6B4C3C8B3B}" type="pres">
      <dgm:prSet presAssocID="{6EA7CE7E-4EBB-455F-921A-FE95E5476E2E}" presName="spaceRect" presStyleCnt="0"/>
      <dgm:spPr/>
    </dgm:pt>
    <dgm:pt modelId="{3229545D-D984-4A2A-802C-1104B9F4D0C2}" type="pres">
      <dgm:prSet presAssocID="{6EA7CE7E-4EBB-455F-921A-FE95E5476E2E}" presName="parTx" presStyleLbl="revTx" presStyleIdx="1" presStyleCnt="3">
        <dgm:presLayoutVars>
          <dgm:chMax val="0"/>
          <dgm:chPref val="0"/>
        </dgm:presLayoutVars>
      </dgm:prSet>
      <dgm:spPr/>
    </dgm:pt>
    <dgm:pt modelId="{51CABCCA-91FC-4A5A-A1E2-721C49BCC3D8}" type="pres">
      <dgm:prSet presAssocID="{1217DB96-291A-4300-9623-9488F2C721DD}" presName="sibTrans" presStyleCnt="0"/>
      <dgm:spPr/>
    </dgm:pt>
    <dgm:pt modelId="{AD6ACCD2-3518-403C-B3B8-4647E8D8F91C}" type="pres">
      <dgm:prSet presAssocID="{1A12C661-F39A-45BB-843E-9CABA2BC87E8}" presName="compNode" presStyleCnt="0"/>
      <dgm:spPr/>
    </dgm:pt>
    <dgm:pt modelId="{DEC99DEF-4CCB-48A6-B58F-5A42E7592BAC}" type="pres">
      <dgm:prSet presAssocID="{1A12C661-F39A-45BB-843E-9CABA2BC87E8}" presName="bgRect" presStyleLbl="bgShp" presStyleIdx="2" presStyleCnt="3"/>
      <dgm:spPr/>
    </dgm:pt>
    <dgm:pt modelId="{B77622A2-2E93-4A7C-A908-69B9119E1E20}" type="pres">
      <dgm:prSet presAssocID="{1A12C661-F39A-45BB-843E-9CABA2BC8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zete"/>
        </a:ext>
      </dgm:extLst>
    </dgm:pt>
    <dgm:pt modelId="{02242C96-53CB-471E-BB84-F6E66FA44270}" type="pres">
      <dgm:prSet presAssocID="{1A12C661-F39A-45BB-843E-9CABA2BC87E8}" presName="spaceRect" presStyleCnt="0"/>
      <dgm:spPr/>
    </dgm:pt>
    <dgm:pt modelId="{961EFF27-F333-4EC4-A996-88219DAC1758}" type="pres">
      <dgm:prSet presAssocID="{1A12C661-F39A-45BB-843E-9CABA2BC87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CB4E3A-A673-4CC8-9B29-7ED1D245982C}" type="presOf" srcId="{BF927D61-958B-4288-AE04-25418CA4EAE8}" destId="{85D5E277-FF58-40F6-BB85-321D76D55EA7}" srcOrd="0" destOrd="0" presId="urn:microsoft.com/office/officeart/2018/2/layout/IconVerticalSolidList"/>
    <dgm:cxn modelId="{58F14B5F-CAA7-4A13-AA86-AEC70ADC73FD}" type="presOf" srcId="{3336C075-F3B3-4FFA-BA6C-700E94998B7E}" destId="{F2346065-066D-46EB-99FD-9C907E26DC11}" srcOrd="0" destOrd="0" presId="urn:microsoft.com/office/officeart/2018/2/layout/IconVerticalSolidList"/>
    <dgm:cxn modelId="{301C194A-793A-4AED-9AF4-716D0517C3F5}" srcId="{3336C075-F3B3-4FFA-BA6C-700E94998B7E}" destId="{BF927D61-958B-4288-AE04-25418CA4EAE8}" srcOrd="0" destOrd="0" parTransId="{FFFD737E-A267-4FF1-AAAD-3769E43B75D1}" sibTransId="{12E6F9DE-98F4-45DA-9BEC-18186D7B54AC}"/>
    <dgm:cxn modelId="{98765750-874E-476A-A13E-E0AE1FFDFBBA}" type="presOf" srcId="{6EA7CE7E-4EBB-455F-921A-FE95E5476E2E}" destId="{3229545D-D984-4A2A-802C-1104B9F4D0C2}" srcOrd="0" destOrd="0" presId="urn:microsoft.com/office/officeart/2018/2/layout/IconVerticalSolidList"/>
    <dgm:cxn modelId="{64146A73-E40E-415E-894C-1613A23B15CE}" srcId="{3336C075-F3B3-4FFA-BA6C-700E94998B7E}" destId="{1A12C661-F39A-45BB-843E-9CABA2BC87E8}" srcOrd="2" destOrd="0" parTransId="{5FF3CB4C-F2BC-4ED4-B9C1-BCC46BB38BC3}" sibTransId="{6E701D19-5E69-4DDE-B8BA-CC45F190F5D2}"/>
    <dgm:cxn modelId="{A8FA89A7-66AC-4617-8039-B8601891CA70}" type="presOf" srcId="{1A12C661-F39A-45BB-843E-9CABA2BC87E8}" destId="{961EFF27-F333-4EC4-A996-88219DAC1758}" srcOrd="0" destOrd="0" presId="urn:microsoft.com/office/officeart/2018/2/layout/IconVerticalSolidList"/>
    <dgm:cxn modelId="{13B5A6E5-AF9A-46DD-BDA9-141E1DF77BBC}" srcId="{3336C075-F3B3-4FFA-BA6C-700E94998B7E}" destId="{6EA7CE7E-4EBB-455F-921A-FE95E5476E2E}" srcOrd="1" destOrd="0" parTransId="{89D7354A-1EC5-4AAC-95E9-D6776A090045}" sibTransId="{1217DB96-291A-4300-9623-9488F2C721DD}"/>
    <dgm:cxn modelId="{05C38B02-47C0-416B-87E3-17917D0995D8}" type="presParOf" srcId="{F2346065-066D-46EB-99FD-9C907E26DC11}" destId="{3183A198-59BC-4509-8539-74A6E928A955}" srcOrd="0" destOrd="0" presId="urn:microsoft.com/office/officeart/2018/2/layout/IconVerticalSolidList"/>
    <dgm:cxn modelId="{C1C642FB-5488-416A-8345-39AFE47BF889}" type="presParOf" srcId="{3183A198-59BC-4509-8539-74A6E928A955}" destId="{171FA13C-836B-42D6-87FA-97C03FCF513E}" srcOrd="0" destOrd="0" presId="urn:microsoft.com/office/officeart/2018/2/layout/IconVerticalSolidList"/>
    <dgm:cxn modelId="{7A3BE9D2-7E41-4E59-8E33-DC68E9A8E8F1}" type="presParOf" srcId="{3183A198-59BC-4509-8539-74A6E928A955}" destId="{29CA7575-C967-41F5-A229-CB6CE338919A}" srcOrd="1" destOrd="0" presId="urn:microsoft.com/office/officeart/2018/2/layout/IconVerticalSolidList"/>
    <dgm:cxn modelId="{B52B30C0-1849-46CF-88C1-B1711BBDBF95}" type="presParOf" srcId="{3183A198-59BC-4509-8539-74A6E928A955}" destId="{F8306897-0AA9-48BB-8622-3A8CEBEF7A9A}" srcOrd="2" destOrd="0" presId="urn:microsoft.com/office/officeart/2018/2/layout/IconVerticalSolidList"/>
    <dgm:cxn modelId="{418415EA-B488-4665-A055-A4E044892A33}" type="presParOf" srcId="{3183A198-59BC-4509-8539-74A6E928A955}" destId="{85D5E277-FF58-40F6-BB85-321D76D55EA7}" srcOrd="3" destOrd="0" presId="urn:microsoft.com/office/officeart/2018/2/layout/IconVerticalSolidList"/>
    <dgm:cxn modelId="{EE0000CC-6B90-4FBB-B427-3ED0A992008E}" type="presParOf" srcId="{F2346065-066D-46EB-99FD-9C907E26DC11}" destId="{77DA7309-5F02-46AC-BE92-D045A767295F}" srcOrd="1" destOrd="0" presId="urn:microsoft.com/office/officeart/2018/2/layout/IconVerticalSolidList"/>
    <dgm:cxn modelId="{A8F2ABAC-F9E6-464F-ADFA-747027C03539}" type="presParOf" srcId="{F2346065-066D-46EB-99FD-9C907E26DC11}" destId="{403C41B2-2F64-463E-8B91-A5DADD8F84EB}" srcOrd="2" destOrd="0" presId="urn:microsoft.com/office/officeart/2018/2/layout/IconVerticalSolidList"/>
    <dgm:cxn modelId="{B2E7EBE5-1DC2-4DF1-B101-A01FD340782A}" type="presParOf" srcId="{403C41B2-2F64-463E-8B91-A5DADD8F84EB}" destId="{65A0EB41-9F90-4E72-BCB9-F9C5B9269F5D}" srcOrd="0" destOrd="0" presId="urn:microsoft.com/office/officeart/2018/2/layout/IconVerticalSolidList"/>
    <dgm:cxn modelId="{04E4857B-5C7B-412D-A807-84ED824C4443}" type="presParOf" srcId="{403C41B2-2F64-463E-8B91-A5DADD8F84EB}" destId="{F76B6139-E1EB-4F44-AACD-33BCCC88778C}" srcOrd="1" destOrd="0" presId="urn:microsoft.com/office/officeart/2018/2/layout/IconVerticalSolidList"/>
    <dgm:cxn modelId="{4868820C-1E1A-44A7-B18A-DC78CB4B72A6}" type="presParOf" srcId="{403C41B2-2F64-463E-8B91-A5DADD8F84EB}" destId="{493FB716-601A-42EB-B0D1-AB6B4C3C8B3B}" srcOrd="2" destOrd="0" presId="urn:microsoft.com/office/officeart/2018/2/layout/IconVerticalSolidList"/>
    <dgm:cxn modelId="{F2B090AA-4A0A-4472-A5A6-037BE5997EBE}" type="presParOf" srcId="{403C41B2-2F64-463E-8B91-A5DADD8F84EB}" destId="{3229545D-D984-4A2A-802C-1104B9F4D0C2}" srcOrd="3" destOrd="0" presId="urn:microsoft.com/office/officeart/2018/2/layout/IconVerticalSolidList"/>
    <dgm:cxn modelId="{2C3713E4-04D7-4ECE-9013-FA595C55A3CF}" type="presParOf" srcId="{F2346065-066D-46EB-99FD-9C907E26DC11}" destId="{51CABCCA-91FC-4A5A-A1E2-721C49BCC3D8}" srcOrd="3" destOrd="0" presId="urn:microsoft.com/office/officeart/2018/2/layout/IconVerticalSolidList"/>
    <dgm:cxn modelId="{4DAD042B-BF39-4B8F-B29A-D1CC5B049B69}" type="presParOf" srcId="{F2346065-066D-46EB-99FD-9C907E26DC11}" destId="{AD6ACCD2-3518-403C-B3B8-4647E8D8F91C}" srcOrd="4" destOrd="0" presId="urn:microsoft.com/office/officeart/2018/2/layout/IconVerticalSolidList"/>
    <dgm:cxn modelId="{A9D136AF-0475-4902-B923-A017D376C928}" type="presParOf" srcId="{AD6ACCD2-3518-403C-B3B8-4647E8D8F91C}" destId="{DEC99DEF-4CCB-48A6-B58F-5A42E7592BAC}" srcOrd="0" destOrd="0" presId="urn:microsoft.com/office/officeart/2018/2/layout/IconVerticalSolidList"/>
    <dgm:cxn modelId="{3099D67B-0CB0-416A-9A06-DCDC2E5DD8D9}" type="presParOf" srcId="{AD6ACCD2-3518-403C-B3B8-4647E8D8F91C}" destId="{B77622A2-2E93-4A7C-A908-69B9119E1E20}" srcOrd="1" destOrd="0" presId="urn:microsoft.com/office/officeart/2018/2/layout/IconVerticalSolidList"/>
    <dgm:cxn modelId="{42D06E9E-BE0C-40B4-AE15-5ED59C42812A}" type="presParOf" srcId="{AD6ACCD2-3518-403C-B3B8-4647E8D8F91C}" destId="{02242C96-53CB-471E-BB84-F6E66FA44270}" srcOrd="2" destOrd="0" presId="urn:microsoft.com/office/officeart/2018/2/layout/IconVerticalSolidList"/>
    <dgm:cxn modelId="{C7598AD3-1FCB-46FD-BB65-BE5C21C88237}" type="presParOf" srcId="{AD6ACCD2-3518-403C-B3B8-4647E8D8F91C}" destId="{961EFF27-F333-4EC4-A996-88219DAC17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A5D2F-6D35-4199-AE42-9894373F6D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798945-7906-43BE-9782-39745CC999DD}">
      <dgm:prSet/>
      <dgm:spPr/>
      <dgm:t>
        <a:bodyPr/>
        <a:lstStyle/>
        <a:p>
          <a:r>
            <a:rPr lang="tr-TR"/>
            <a:t>Gemi tespiti, deniz güvenliği, gemi trafiği yönetimi, çevresel izleme ve arama-kurtarma operasyonları için kritik bir konudur.</a:t>
          </a:r>
          <a:endParaRPr lang="en-US"/>
        </a:p>
      </dgm:t>
    </dgm:pt>
    <dgm:pt modelId="{F98B8DB7-B26F-4D81-8F72-14DF53D86B72}" type="parTrans" cxnId="{12EE1514-EA36-4A89-BEED-0D9BA06FD317}">
      <dgm:prSet/>
      <dgm:spPr/>
      <dgm:t>
        <a:bodyPr/>
        <a:lstStyle/>
        <a:p>
          <a:endParaRPr lang="en-US"/>
        </a:p>
      </dgm:t>
    </dgm:pt>
    <dgm:pt modelId="{B15515A3-A8CF-4AA9-A0E4-3726354BB2D3}" type="sibTrans" cxnId="{12EE1514-EA36-4A89-BEED-0D9BA06FD317}">
      <dgm:prSet/>
      <dgm:spPr/>
      <dgm:t>
        <a:bodyPr/>
        <a:lstStyle/>
        <a:p>
          <a:endParaRPr lang="en-US"/>
        </a:p>
      </dgm:t>
    </dgm:pt>
    <dgm:pt modelId="{853D2544-2416-403D-BC16-73102AABF094}">
      <dgm:prSet/>
      <dgm:spPr/>
      <dgm:t>
        <a:bodyPr/>
        <a:lstStyle/>
        <a:p>
          <a:r>
            <a:rPr lang="tr-TR"/>
            <a:t>Uydu görüntüleme ve radar teknolojilerindeki gelişmeler, gemi tespitinde derin öğrenme algoritmalarının kullanımını artırmıştır.</a:t>
          </a:r>
          <a:br>
            <a:rPr lang="tr-TR"/>
          </a:br>
          <a:endParaRPr lang="en-US"/>
        </a:p>
      </dgm:t>
    </dgm:pt>
    <dgm:pt modelId="{0680809D-1BEA-4F0A-B173-53261C5131F9}" type="parTrans" cxnId="{3C8D187D-46D8-450D-85D4-BBC3CCFF7A59}">
      <dgm:prSet/>
      <dgm:spPr/>
      <dgm:t>
        <a:bodyPr/>
        <a:lstStyle/>
        <a:p>
          <a:endParaRPr lang="en-US"/>
        </a:p>
      </dgm:t>
    </dgm:pt>
    <dgm:pt modelId="{D54D1636-F6BA-4223-8298-C017E0BA518A}" type="sibTrans" cxnId="{3C8D187D-46D8-450D-85D4-BBC3CCFF7A59}">
      <dgm:prSet/>
      <dgm:spPr/>
      <dgm:t>
        <a:bodyPr/>
        <a:lstStyle/>
        <a:p>
          <a:endParaRPr lang="en-US"/>
        </a:p>
      </dgm:t>
    </dgm:pt>
    <dgm:pt modelId="{7BB953E7-6A10-43AE-9813-94FC5977F6C6}">
      <dgm:prSet/>
      <dgm:spPr/>
      <dgm:t>
        <a:bodyPr/>
        <a:lstStyle/>
        <a:p>
          <a:r>
            <a:rPr lang="tr-TR"/>
            <a:t>Bu çalışma, Sentinel-1 SAR (Sentetik Açıklıklı Radar) görüntüleri kullanılarak Faster R-CNN algoritmasıyla gemi tespiti gerçekleştirmektedir.</a:t>
          </a:r>
          <a:endParaRPr lang="en-US"/>
        </a:p>
      </dgm:t>
    </dgm:pt>
    <dgm:pt modelId="{DF5D1F71-038D-4D98-8960-FC607BF6E3B0}" type="parTrans" cxnId="{05EEBF31-32C4-4E50-98CF-781CED39CB33}">
      <dgm:prSet/>
      <dgm:spPr/>
      <dgm:t>
        <a:bodyPr/>
        <a:lstStyle/>
        <a:p>
          <a:endParaRPr lang="en-US"/>
        </a:p>
      </dgm:t>
    </dgm:pt>
    <dgm:pt modelId="{CBC3E701-B27F-4454-B14A-81D9D0117353}" type="sibTrans" cxnId="{05EEBF31-32C4-4E50-98CF-781CED39CB33}">
      <dgm:prSet/>
      <dgm:spPr/>
      <dgm:t>
        <a:bodyPr/>
        <a:lstStyle/>
        <a:p>
          <a:endParaRPr lang="en-US"/>
        </a:p>
      </dgm:t>
    </dgm:pt>
    <dgm:pt modelId="{962ADDED-0493-43F9-9CE9-1A0253B78419}" type="pres">
      <dgm:prSet presAssocID="{A31A5D2F-6D35-4199-AE42-9894373F6D01}" presName="vert0" presStyleCnt="0">
        <dgm:presLayoutVars>
          <dgm:dir/>
          <dgm:animOne val="branch"/>
          <dgm:animLvl val="lvl"/>
        </dgm:presLayoutVars>
      </dgm:prSet>
      <dgm:spPr/>
    </dgm:pt>
    <dgm:pt modelId="{7373704A-849A-4E8A-B2B1-742916AEC003}" type="pres">
      <dgm:prSet presAssocID="{03798945-7906-43BE-9782-39745CC999DD}" presName="thickLine" presStyleLbl="alignNode1" presStyleIdx="0" presStyleCnt="3"/>
      <dgm:spPr/>
    </dgm:pt>
    <dgm:pt modelId="{8A9009B5-D9B2-4F0B-86F1-C5DF8C99494A}" type="pres">
      <dgm:prSet presAssocID="{03798945-7906-43BE-9782-39745CC999DD}" presName="horz1" presStyleCnt="0"/>
      <dgm:spPr/>
    </dgm:pt>
    <dgm:pt modelId="{41857D03-57A7-4DCF-A511-868936AFA1AC}" type="pres">
      <dgm:prSet presAssocID="{03798945-7906-43BE-9782-39745CC999DD}" presName="tx1" presStyleLbl="revTx" presStyleIdx="0" presStyleCnt="3"/>
      <dgm:spPr/>
    </dgm:pt>
    <dgm:pt modelId="{16F43A36-C427-4738-8D69-625914FD2579}" type="pres">
      <dgm:prSet presAssocID="{03798945-7906-43BE-9782-39745CC999DD}" presName="vert1" presStyleCnt="0"/>
      <dgm:spPr/>
    </dgm:pt>
    <dgm:pt modelId="{2F57D67C-D38F-449E-80B2-93C6E1C43796}" type="pres">
      <dgm:prSet presAssocID="{853D2544-2416-403D-BC16-73102AABF094}" presName="thickLine" presStyleLbl="alignNode1" presStyleIdx="1" presStyleCnt="3"/>
      <dgm:spPr/>
    </dgm:pt>
    <dgm:pt modelId="{7E9022A1-63C4-4AB8-9ED5-E1BEED45FFC0}" type="pres">
      <dgm:prSet presAssocID="{853D2544-2416-403D-BC16-73102AABF094}" presName="horz1" presStyleCnt="0"/>
      <dgm:spPr/>
    </dgm:pt>
    <dgm:pt modelId="{4FD5838B-8D77-438B-8FA8-85D3C02AF0E1}" type="pres">
      <dgm:prSet presAssocID="{853D2544-2416-403D-BC16-73102AABF094}" presName="tx1" presStyleLbl="revTx" presStyleIdx="1" presStyleCnt="3"/>
      <dgm:spPr/>
    </dgm:pt>
    <dgm:pt modelId="{32066111-1769-4D21-BEEC-1191A717A481}" type="pres">
      <dgm:prSet presAssocID="{853D2544-2416-403D-BC16-73102AABF094}" presName="vert1" presStyleCnt="0"/>
      <dgm:spPr/>
    </dgm:pt>
    <dgm:pt modelId="{AD943B2C-ECB0-4690-9ACE-16386D8E01A6}" type="pres">
      <dgm:prSet presAssocID="{7BB953E7-6A10-43AE-9813-94FC5977F6C6}" presName="thickLine" presStyleLbl="alignNode1" presStyleIdx="2" presStyleCnt="3"/>
      <dgm:spPr/>
    </dgm:pt>
    <dgm:pt modelId="{B4AC951E-5436-47C0-9D06-2919C26B0D2B}" type="pres">
      <dgm:prSet presAssocID="{7BB953E7-6A10-43AE-9813-94FC5977F6C6}" presName="horz1" presStyleCnt="0"/>
      <dgm:spPr/>
    </dgm:pt>
    <dgm:pt modelId="{0AE95A7D-24EB-41DD-A7EE-8459CC475B95}" type="pres">
      <dgm:prSet presAssocID="{7BB953E7-6A10-43AE-9813-94FC5977F6C6}" presName="tx1" presStyleLbl="revTx" presStyleIdx="2" presStyleCnt="3"/>
      <dgm:spPr/>
    </dgm:pt>
    <dgm:pt modelId="{052FBEB1-B0D2-41B4-B0C6-75ACC9F4354A}" type="pres">
      <dgm:prSet presAssocID="{7BB953E7-6A10-43AE-9813-94FC5977F6C6}" presName="vert1" presStyleCnt="0"/>
      <dgm:spPr/>
    </dgm:pt>
  </dgm:ptLst>
  <dgm:cxnLst>
    <dgm:cxn modelId="{14FF8708-936B-42BA-94A2-C35A1C1805A8}" type="presOf" srcId="{03798945-7906-43BE-9782-39745CC999DD}" destId="{41857D03-57A7-4DCF-A511-868936AFA1AC}" srcOrd="0" destOrd="0" presId="urn:microsoft.com/office/officeart/2008/layout/LinedList"/>
    <dgm:cxn modelId="{12EE1514-EA36-4A89-BEED-0D9BA06FD317}" srcId="{A31A5D2F-6D35-4199-AE42-9894373F6D01}" destId="{03798945-7906-43BE-9782-39745CC999DD}" srcOrd="0" destOrd="0" parTransId="{F98B8DB7-B26F-4D81-8F72-14DF53D86B72}" sibTransId="{B15515A3-A8CF-4AA9-A0E4-3726354BB2D3}"/>
    <dgm:cxn modelId="{05EEBF31-32C4-4E50-98CF-781CED39CB33}" srcId="{A31A5D2F-6D35-4199-AE42-9894373F6D01}" destId="{7BB953E7-6A10-43AE-9813-94FC5977F6C6}" srcOrd="2" destOrd="0" parTransId="{DF5D1F71-038D-4D98-8960-FC607BF6E3B0}" sibTransId="{CBC3E701-B27F-4454-B14A-81D9D0117353}"/>
    <dgm:cxn modelId="{96392D52-86A2-4B23-AB24-CF3FCB3265FE}" type="presOf" srcId="{A31A5D2F-6D35-4199-AE42-9894373F6D01}" destId="{962ADDED-0493-43F9-9CE9-1A0253B78419}" srcOrd="0" destOrd="0" presId="urn:microsoft.com/office/officeart/2008/layout/LinedList"/>
    <dgm:cxn modelId="{3C8D187D-46D8-450D-85D4-BBC3CCFF7A59}" srcId="{A31A5D2F-6D35-4199-AE42-9894373F6D01}" destId="{853D2544-2416-403D-BC16-73102AABF094}" srcOrd="1" destOrd="0" parTransId="{0680809D-1BEA-4F0A-B173-53261C5131F9}" sibTransId="{D54D1636-F6BA-4223-8298-C017E0BA518A}"/>
    <dgm:cxn modelId="{1374588B-0A84-4EE8-935C-F4F5D1AC956E}" type="presOf" srcId="{7BB953E7-6A10-43AE-9813-94FC5977F6C6}" destId="{0AE95A7D-24EB-41DD-A7EE-8459CC475B95}" srcOrd="0" destOrd="0" presId="urn:microsoft.com/office/officeart/2008/layout/LinedList"/>
    <dgm:cxn modelId="{0A92B3D5-BE81-4B5E-90B9-28364D59C8DD}" type="presOf" srcId="{853D2544-2416-403D-BC16-73102AABF094}" destId="{4FD5838B-8D77-438B-8FA8-85D3C02AF0E1}" srcOrd="0" destOrd="0" presId="urn:microsoft.com/office/officeart/2008/layout/LinedList"/>
    <dgm:cxn modelId="{6E668A3E-FA8B-40E6-B929-D6803DCE00D0}" type="presParOf" srcId="{962ADDED-0493-43F9-9CE9-1A0253B78419}" destId="{7373704A-849A-4E8A-B2B1-742916AEC003}" srcOrd="0" destOrd="0" presId="urn:microsoft.com/office/officeart/2008/layout/LinedList"/>
    <dgm:cxn modelId="{0738A6CD-0D25-4918-902C-DCFE27029DEE}" type="presParOf" srcId="{962ADDED-0493-43F9-9CE9-1A0253B78419}" destId="{8A9009B5-D9B2-4F0B-86F1-C5DF8C99494A}" srcOrd="1" destOrd="0" presId="urn:microsoft.com/office/officeart/2008/layout/LinedList"/>
    <dgm:cxn modelId="{2CF72986-663B-490E-9A57-5AADFB0582E4}" type="presParOf" srcId="{8A9009B5-D9B2-4F0B-86F1-C5DF8C99494A}" destId="{41857D03-57A7-4DCF-A511-868936AFA1AC}" srcOrd="0" destOrd="0" presId="urn:microsoft.com/office/officeart/2008/layout/LinedList"/>
    <dgm:cxn modelId="{C7231B28-52BF-4426-AD3E-13B40563726D}" type="presParOf" srcId="{8A9009B5-D9B2-4F0B-86F1-C5DF8C99494A}" destId="{16F43A36-C427-4738-8D69-625914FD2579}" srcOrd="1" destOrd="0" presId="urn:microsoft.com/office/officeart/2008/layout/LinedList"/>
    <dgm:cxn modelId="{5DF1BB46-40A0-46CD-84AB-25A1539C306C}" type="presParOf" srcId="{962ADDED-0493-43F9-9CE9-1A0253B78419}" destId="{2F57D67C-D38F-449E-80B2-93C6E1C43796}" srcOrd="2" destOrd="0" presId="urn:microsoft.com/office/officeart/2008/layout/LinedList"/>
    <dgm:cxn modelId="{E7EA3A5C-9748-44EB-8ABB-0B9E4C6D666A}" type="presParOf" srcId="{962ADDED-0493-43F9-9CE9-1A0253B78419}" destId="{7E9022A1-63C4-4AB8-9ED5-E1BEED45FFC0}" srcOrd="3" destOrd="0" presId="urn:microsoft.com/office/officeart/2008/layout/LinedList"/>
    <dgm:cxn modelId="{A9B6443A-8A42-4BD3-9F3B-99B12F016919}" type="presParOf" srcId="{7E9022A1-63C4-4AB8-9ED5-E1BEED45FFC0}" destId="{4FD5838B-8D77-438B-8FA8-85D3C02AF0E1}" srcOrd="0" destOrd="0" presId="urn:microsoft.com/office/officeart/2008/layout/LinedList"/>
    <dgm:cxn modelId="{D3711621-F2AC-4B79-B152-AB361E4ED71A}" type="presParOf" srcId="{7E9022A1-63C4-4AB8-9ED5-E1BEED45FFC0}" destId="{32066111-1769-4D21-BEEC-1191A717A481}" srcOrd="1" destOrd="0" presId="urn:microsoft.com/office/officeart/2008/layout/LinedList"/>
    <dgm:cxn modelId="{EACD9DC4-5CE4-4ADF-86E0-4421F1950D6B}" type="presParOf" srcId="{962ADDED-0493-43F9-9CE9-1A0253B78419}" destId="{AD943B2C-ECB0-4690-9ACE-16386D8E01A6}" srcOrd="4" destOrd="0" presId="urn:microsoft.com/office/officeart/2008/layout/LinedList"/>
    <dgm:cxn modelId="{452D2A76-639B-44DC-A770-CC07F1D76DCE}" type="presParOf" srcId="{962ADDED-0493-43F9-9CE9-1A0253B78419}" destId="{B4AC951E-5436-47C0-9D06-2919C26B0D2B}" srcOrd="5" destOrd="0" presId="urn:microsoft.com/office/officeart/2008/layout/LinedList"/>
    <dgm:cxn modelId="{66DBDAE7-3F84-4AE3-8EE6-45A7D17745C3}" type="presParOf" srcId="{B4AC951E-5436-47C0-9D06-2919C26B0D2B}" destId="{0AE95A7D-24EB-41DD-A7EE-8459CC475B95}" srcOrd="0" destOrd="0" presId="urn:microsoft.com/office/officeart/2008/layout/LinedList"/>
    <dgm:cxn modelId="{36A52716-080E-4954-B75A-25C7DA821A76}" type="presParOf" srcId="{B4AC951E-5436-47C0-9D06-2919C26B0D2B}" destId="{052FBEB1-B0D2-41B4-B0C6-75ACC9F435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CCEE4-BE17-46EA-9DC2-406772CEE1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7425BF-0735-4B9A-9D58-496E510375CC}">
      <dgm:prSet/>
      <dgm:spPr/>
      <dgm:t>
        <a:bodyPr/>
        <a:lstStyle/>
        <a:p>
          <a:r>
            <a:rPr lang="tr-TR" b="1"/>
            <a:t>Faster R-CNN Algoritması</a:t>
          </a:r>
          <a:endParaRPr lang="en-US"/>
        </a:p>
      </dgm:t>
    </dgm:pt>
    <dgm:pt modelId="{AA9E7929-94DA-479A-A39C-E0BF62F122D5}" type="parTrans" cxnId="{3329C46C-780D-45D7-BB21-0D75C64F13B1}">
      <dgm:prSet/>
      <dgm:spPr/>
      <dgm:t>
        <a:bodyPr/>
        <a:lstStyle/>
        <a:p>
          <a:endParaRPr lang="en-US"/>
        </a:p>
      </dgm:t>
    </dgm:pt>
    <dgm:pt modelId="{FE1F9AF5-9E2B-4223-B036-2A16D9CEC518}" type="sibTrans" cxnId="{3329C46C-780D-45D7-BB21-0D75C64F13B1}">
      <dgm:prSet/>
      <dgm:spPr/>
      <dgm:t>
        <a:bodyPr/>
        <a:lstStyle/>
        <a:p>
          <a:endParaRPr lang="en-US"/>
        </a:p>
      </dgm:t>
    </dgm:pt>
    <dgm:pt modelId="{EA7F04AB-277B-4EC1-8070-16BDFF07E5F3}">
      <dgm:prSet/>
      <dgm:spPr/>
      <dgm:t>
        <a:bodyPr/>
        <a:lstStyle/>
        <a:p>
          <a:r>
            <a:rPr lang="tr-TR"/>
            <a:t>Bölge Öneri Ağı (RPN) – Gemi olabilecek bölgeleri belirler.</a:t>
          </a:r>
          <a:endParaRPr lang="en-US"/>
        </a:p>
      </dgm:t>
    </dgm:pt>
    <dgm:pt modelId="{73580F11-2A7C-474D-962A-C14037AE538D}" type="parTrans" cxnId="{83E6A674-BE32-4B3F-8AEA-22BC681311C8}">
      <dgm:prSet/>
      <dgm:spPr/>
      <dgm:t>
        <a:bodyPr/>
        <a:lstStyle/>
        <a:p>
          <a:endParaRPr lang="en-US"/>
        </a:p>
      </dgm:t>
    </dgm:pt>
    <dgm:pt modelId="{4804FE7E-B84F-4F3B-BB81-C2A17B047CCE}" type="sibTrans" cxnId="{83E6A674-BE32-4B3F-8AEA-22BC681311C8}">
      <dgm:prSet/>
      <dgm:spPr/>
      <dgm:t>
        <a:bodyPr/>
        <a:lstStyle/>
        <a:p>
          <a:endParaRPr lang="en-US"/>
        </a:p>
      </dgm:t>
    </dgm:pt>
    <dgm:pt modelId="{C0F9D267-A8DF-4411-80B4-2E2F59B6A4AC}">
      <dgm:prSet/>
      <dgm:spPr/>
      <dgm:t>
        <a:bodyPr/>
        <a:lstStyle/>
        <a:p>
          <a:r>
            <a:rPr lang="tr-TR"/>
            <a:t>Nesne Sınıflandırma Ağı – Önerilen bölgelerde gemi olup olmadığını değerlendirir.</a:t>
          </a:r>
          <a:endParaRPr lang="en-US"/>
        </a:p>
      </dgm:t>
    </dgm:pt>
    <dgm:pt modelId="{6680A6E1-B01A-4376-AB32-FB0EA0A4B9E8}" type="parTrans" cxnId="{54A579CF-9C74-44C9-9669-1C492F5A07E0}">
      <dgm:prSet/>
      <dgm:spPr/>
      <dgm:t>
        <a:bodyPr/>
        <a:lstStyle/>
        <a:p>
          <a:endParaRPr lang="en-US"/>
        </a:p>
      </dgm:t>
    </dgm:pt>
    <dgm:pt modelId="{4407A795-8FC9-403F-8D55-A8E7559DDA3D}" type="sibTrans" cxnId="{54A579CF-9C74-44C9-9669-1C492F5A07E0}">
      <dgm:prSet/>
      <dgm:spPr/>
      <dgm:t>
        <a:bodyPr/>
        <a:lstStyle/>
        <a:p>
          <a:endParaRPr lang="en-US"/>
        </a:p>
      </dgm:t>
    </dgm:pt>
    <dgm:pt modelId="{07C09AF5-8C60-4D99-8796-3CEC15C95463}">
      <dgm:prSet/>
      <dgm:spPr/>
      <dgm:t>
        <a:bodyPr/>
        <a:lstStyle/>
        <a:p>
          <a:r>
            <a:rPr lang="tr-TR" b="1"/>
            <a:t>SARfish Modeli</a:t>
          </a:r>
          <a:endParaRPr lang="en-US"/>
        </a:p>
      </dgm:t>
    </dgm:pt>
    <dgm:pt modelId="{0ED5920B-B64C-4035-A211-055831523241}" type="parTrans" cxnId="{11ACB0F2-92C6-4938-9857-39A37FB93E3D}">
      <dgm:prSet/>
      <dgm:spPr/>
      <dgm:t>
        <a:bodyPr/>
        <a:lstStyle/>
        <a:p>
          <a:endParaRPr lang="en-US"/>
        </a:p>
      </dgm:t>
    </dgm:pt>
    <dgm:pt modelId="{9FD72C09-9E1D-4F5A-A33C-CC5927126306}" type="sibTrans" cxnId="{11ACB0F2-92C6-4938-9857-39A37FB93E3D}">
      <dgm:prSet/>
      <dgm:spPr/>
      <dgm:t>
        <a:bodyPr/>
        <a:lstStyle/>
        <a:p>
          <a:endParaRPr lang="en-US"/>
        </a:p>
      </dgm:t>
    </dgm:pt>
    <dgm:pt modelId="{3BAB6681-FC64-43D9-9471-F12B1E15B60B}">
      <dgm:prSet/>
      <dgm:spPr/>
      <dgm:t>
        <a:bodyPr/>
        <a:lstStyle/>
        <a:p>
          <a:r>
            <a:rPr lang="tr-TR"/>
            <a:t>SAR görüntülerini ön işleyerek gürültüyü temizler.</a:t>
          </a:r>
          <a:endParaRPr lang="en-US"/>
        </a:p>
      </dgm:t>
    </dgm:pt>
    <dgm:pt modelId="{AC04BBDD-4A08-4A14-B664-BC11CAFAA7E2}" type="parTrans" cxnId="{B59F7250-672C-4DD3-8CDE-14AD3699E2E8}">
      <dgm:prSet/>
      <dgm:spPr/>
      <dgm:t>
        <a:bodyPr/>
        <a:lstStyle/>
        <a:p>
          <a:endParaRPr lang="en-US"/>
        </a:p>
      </dgm:t>
    </dgm:pt>
    <dgm:pt modelId="{D140ACEE-5FAD-4222-A6DE-D836D0752ABF}" type="sibTrans" cxnId="{B59F7250-672C-4DD3-8CDE-14AD3699E2E8}">
      <dgm:prSet/>
      <dgm:spPr/>
      <dgm:t>
        <a:bodyPr/>
        <a:lstStyle/>
        <a:p>
          <a:endParaRPr lang="en-US"/>
        </a:p>
      </dgm:t>
    </dgm:pt>
    <dgm:pt modelId="{7437AC5E-8F7E-4176-B3F3-71B3131C0CB4}">
      <dgm:prSet/>
      <dgm:spPr/>
      <dgm:t>
        <a:bodyPr/>
        <a:lstStyle/>
        <a:p>
          <a:r>
            <a:rPr lang="tr-TR"/>
            <a:t>Faster R-CNN ile gemi tespitini gerçekleştirir.</a:t>
          </a:r>
          <a:endParaRPr lang="en-US"/>
        </a:p>
      </dgm:t>
    </dgm:pt>
    <dgm:pt modelId="{F955F231-1C6F-47B2-9092-91E76606EF6F}" type="parTrans" cxnId="{1FDD8BE2-6047-4C2B-BC48-7EC1A7BF79AE}">
      <dgm:prSet/>
      <dgm:spPr/>
      <dgm:t>
        <a:bodyPr/>
        <a:lstStyle/>
        <a:p>
          <a:endParaRPr lang="en-US"/>
        </a:p>
      </dgm:t>
    </dgm:pt>
    <dgm:pt modelId="{BF8970B2-C451-4523-8FBB-3D1FCE2CBF87}" type="sibTrans" cxnId="{1FDD8BE2-6047-4C2B-BC48-7EC1A7BF79AE}">
      <dgm:prSet/>
      <dgm:spPr/>
      <dgm:t>
        <a:bodyPr/>
        <a:lstStyle/>
        <a:p>
          <a:endParaRPr lang="en-US"/>
        </a:p>
      </dgm:t>
    </dgm:pt>
    <dgm:pt modelId="{F6915A88-F9DE-4E72-9A3B-0419680C9288}">
      <dgm:prSet/>
      <dgm:spPr/>
      <dgm:t>
        <a:bodyPr/>
        <a:lstStyle/>
        <a:p>
          <a:r>
            <a:rPr lang="tr-TR"/>
            <a:t>Sınırlayıcı kutular ve koordinatlar belirler.</a:t>
          </a:r>
          <a:endParaRPr lang="en-US"/>
        </a:p>
      </dgm:t>
    </dgm:pt>
    <dgm:pt modelId="{6D8FEE64-F24B-4215-A516-ADBC8FA453E8}" type="parTrans" cxnId="{CD05CCF1-7EB1-4BAC-9437-651CCFB0525C}">
      <dgm:prSet/>
      <dgm:spPr/>
      <dgm:t>
        <a:bodyPr/>
        <a:lstStyle/>
        <a:p>
          <a:endParaRPr lang="en-US"/>
        </a:p>
      </dgm:t>
    </dgm:pt>
    <dgm:pt modelId="{853F8A48-6809-4DD8-A7FD-C085F33A3714}" type="sibTrans" cxnId="{CD05CCF1-7EB1-4BAC-9437-651CCFB0525C}">
      <dgm:prSet/>
      <dgm:spPr/>
      <dgm:t>
        <a:bodyPr/>
        <a:lstStyle/>
        <a:p>
          <a:endParaRPr lang="en-US"/>
        </a:p>
      </dgm:t>
    </dgm:pt>
    <dgm:pt modelId="{1AF2361E-26C2-487A-8542-E8662D40236F}" type="pres">
      <dgm:prSet presAssocID="{442CCEE4-BE17-46EA-9DC2-406772CEE166}" presName="linear" presStyleCnt="0">
        <dgm:presLayoutVars>
          <dgm:animLvl val="lvl"/>
          <dgm:resizeHandles val="exact"/>
        </dgm:presLayoutVars>
      </dgm:prSet>
      <dgm:spPr/>
    </dgm:pt>
    <dgm:pt modelId="{524D8FD9-0AA8-4143-9E86-2BBDD4A51173}" type="pres">
      <dgm:prSet presAssocID="{807425BF-0735-4B9A-9D58-496E510375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387E05-0447-4126-9945-B36C0E153136}" type="pres">
      <dgm:prSet presAssocID="{807425BF-0735-4B9A-9D58-496E510375CC}" presName="childText" presStyleLbl="revTx" presStyleIdx="0" presStyleCnt="2">
        <dgm:presLayoutVars>
          <dgm:bulletEnabled val="1"/>
        </dgm:presLayoutVars>
      </dgm:prSet>
      <dgm:spPr/>
    </dgm:pt>
    <dgm:pt modelId="{1F88EFF6-ADA5-440D-B97A-E6AAF497309D}" type="pres">
      <dgm:prSet presAssocID="{07C09AF5-8C60-4D99-8796-3CEC15C954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94050D-A693-46A2-B7EF-A9D9F63672D2}" type="pres">
      <dgm:prSet presAssocID="{07C09AF5-8C60-4D99-8796-3CEC15C954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365783B-E19B-4247-9B65-F2246A5D8383}" type="presOf" srcId="{3BAB6681-FC64-43D9-9471-F12B1E15B60B}" destId="{A994050D-A693-46A2-B7EF-A9D9F63672D2}" srcOrd="0" destOrd="0" presId="urn:microsoft.com/office/officeart/2005/8/layout/vList2"/>
    <dgm:cxn modelId="{272A5B3E-0424-4C95-A21A-7D5F132B62ED}" type="presOf" srcId="{F6915A88-F9DE-4E72-9A3B-0419680C9288}" destId="{A994050D-A693-46A2-B7EF-A9D9F63672D2}" srcOrd="0" destOrd="2" presId="urn:microsoft.com/office/officeart/2005/8/layout/vList2"/>
    <dgm:cxn modelId="{8034905C-089A-4B5E-8015-82CC9711410F}" type="presOf" srcId="{07C09AF5-8C60-4D99-8796-3CEC15C95463}" destId="{1F88EFF6-ADA5-440D-B97A-E6AAF497309D}" srcOrd="0" destOrd="0" presId="urn:microsoft.com/office/officeart/2005/8/layout/vList2"/>
    <dgm:cxn modelId="{3329C46C-780D-45D7-BB21-0D75C64F13B1}" srcId="{442CCEE4-BE17-46EA-9DC2-406772CEE166}" destId="{807425BF-0735-4B9A-9D58-496E510375CC}" srcOrd="0" destOrd="0" parTransId="{AA9E7929-94DA-479A-A39C-E0BF62F122D5}" sibTransId="{FE1F9AF5-9E2B-4223-B036-2A16D9CEC518}"/>
    <dgm:cxn modelId="{B59F7250-672C-4DD3-8CDE-14AD3699E2E8}" srcId="{07C09AF5-8C60-4D99-8796-3CEC15C95463}" destId="{3BAB6681-FC64-43D9-9471-F12B1E15B60B}" srcOrd="0" destOrd="0" parTransId="{AC04BBDD-4A08-4A14-B664-BC11CAFAA7E2}" sibTransId="{D140ACEE-5FAD-4222-A6DE-D836D0752ABF}"/>
    <dgm:cxn modelId="{61CD9951-C6B4-4AAA-BE53-F4589F9EDE62}" type="presOf" srcId="{807425BF-0735-4B9A-9D58-496E510375CC}" destId="{524D8FD9-0AA8-4143-9E86-2BBDD4A51173}" srcOrd="0" destOrd="0" presId="urn:microsoft.com/office/officeart/2005/8/layout/vList2"/>
    <dgm:cxn modelId="{83E6A674-BE32-4B3F-8AEA-22BC681311C8}" srcId="{807425BF-0735-4B9A-9D58-496E510375CC}" destId="{EA7F04AB-277B-4EC1-8070-16BDFF07E5F3}" srcOrd="0" destOrd="0" parTransId="{73580F11-2A7C-474D-962A-C14037AE538D}" sibTransId="{4804FE7E-B84F-4F3B-BB81-C2A17B047CCE}"/>
    <dgm:cxn modelId="{6EFB9156-B732-4DD7-BE87-CF97C3D5584B}" type="presOf" srcId="{7437AC5E-8F7E-4176-B3F3-71B3131C0CB4}" destId="{A994050D-A693-46A2-B7EF-A9D9F63672D2}" srcOrd="0" destOrd="1" presId="urn:microsoft.com/office/officeart/2005/8/layout/vList2"/>
    <dgm:cxn modelId="{DC0F108A-16F0-4569-B46B-C05E88EEFF36}" type="presOf" srcId="{EA7F04AB-277B-4EC1-8070-16BDFF07E5F3}" destId="{05387E05-0447-4126-9945-B36C0E153136}" srcOrd="0" destOrd="0" presId="urn:microsoft.com/office/officeart/2005/8/layout/vList2"/>
    <dgm:cxn modelId="{78CA5A9A-E314-4E4E-9153-309D8B2B781B}" type="presOf" srcId="{C0F9D267-A8DF-4411-80B4-2E2F59B6A4AC}" destId="{05387E05-0447-4126-9945-B36C0E153136}" srcOrd="0" destOrd="1" presId="urn:microsoft.com/office/officeart/2005/8/layout/vList2"/>
    <dgm:cxn modelId="{D91506A6-15F4-449E-881A-C87E981BC493}" type="presOf" srcId="{442CCEE4-BE17-46EA-9DC2-406772CEE166}" destId="{1AF2361E-26C2-487A-8542-E8662D40236F}" srcOrd="0" destOrd="0" presId="urn:microsoft.com/office/officeart/2005/8/layout/vList2"/>
    <dgm:cxn modelId="{54A579CF-9C74-44C9-9669-1C492F5A07E0}" srcId="{807425BF-0735-4B9A-9D58-496E510375CC}" destId="{C0F9D267-A8DF-4411-80B4-2E2F59B6A4AC}" srcOrd="1" destOrd="0" parTransId="{6680A6E1-B01A-4376-AB32-FB0EA0A4B9E8}" sibTransId="{4407A795-8FC9-403F-8D55-A8E7559DDA3D}"/>
    <dgm:cxn modelId="{1FDD8BE2-6047-4C2B-BC48-7EC1A7BF79AE}" srcId="{07C09AF5-8C60-4D99-8796-3CEC15C95463}" destId="{7437AC5E-8F7E-4176-B3F3-71B3131C0CB4}" srcOrd="1" destOrd="0" parTransId="{F955F231-1C6F-47B2-9092-91E76606EF6F}" sibTransId="{BF8970B2-C451-4523-8FBB-3D1FCE2CBF87}"/>
    <dgm:cxn modelId="{CD05CCF1-7EB1-4BAC-9437-651CCFB0525C}" srcId="{07C09AF5-8C60-4D99-8796-3CEC15C95463}" destId="{F6915A88-F9DE-4E72-9A3B-0419680C9288}" srcOrd="2" destOrd="0" parTransId="{6D8FEE64-F24B-4215-A516-ADBC8FA453E8}" sibTransId="{853F8A48-6809-4DD8-A7FD-C085F33A3714}"/>
    <dgm:cxn modelId="{11ACB0F2-92C6-4938-9857-39A37FB93E3D}" srcId="{442CCEE4-BE17-46EA-9DC2-406772CEE166}" destId="{07C09AF5-8C60-4D99-8796-3CEC15C95463}" srcOrd="1" destOrd="0" parTransId="{0ED5920B-B64C-4035-A211-055831523241}" sibTransId="{9FD72C09-9E1D-4F5A-A33C-CC5927126306}"/>
    <dgm:cxn modelId="{01F77829-E8FD-468F-8DA4-B2F159058178}" type="presParOf" srcId="{1AF2361E-26C2-487A-8542-E8662D40236F}" destId="{524D8FD9-0AA8-4143-9E86-2BBDD4A51173}" srcOrd="0" destOrd="0" presId="urn:microsoft.com/office/officeart/2005/8/layout/vList2"/>
    <dgm:cxn modelId="{EFEC440A-1D2A-480E-B70E-C6E7CB764D3E}" type="presParOf" srcId="{1AF2361E-26C2-487A-8542-E8662D40236F}" destId="{05387E05-0447-4126-9945-B36C0E153136}" srcOrd="1" destOrd="0" presId="urn:microsoft.com/office/officeart/2005/8/layout/vList2"/>
    <dgm:cxn modelId="{0E80F26E-89CD-4A3F-98C3-F4D560A30098}" type="presParOf" srcId="{1AF2361E-26C2-487A-8542-E8662D40236F}" destId="{1F88EFF6-ADA5-440D-B97A-E6AAF497309D}" srcOrd="2" destOrd="0" presId="urn:microsoft.com/office/officeart/2005/8/layout/vList2"/>
    <dgm:cxn modelId="{CC0E3B0F-293B-4226-88DD-F0DF1BA799C2}" type="presParOf" srcId="{1AF2361E-26C2-487A-8542-E8662D40236F}" destId="{A994050D-A693-46A2-B7EF-A9D9F63672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D955D5-5D45-49CC-AB87-DFB52843FA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BDC16-2D67-4D09-A44F-8EFC92AD3602}">
      <dgm:prSet/>
      <dgm:spPr/>
      <dgm:t>
        <a:bodyPr/>
        <a:lstStyle/>
        <a:p>
          <a:r>
            <a:rPr lang="tr-TR"/>
            <a:t>Başarı Oranı:</a:t>
          </a:r>
          <a:br>
            <a:rPr lang="tr-TR"/>
          </a:br>
          <a:r>
            <a:rPr lang="tr-TR"/>
            <a:t> %86.11 doğruluk oranı</a:t>
          </a:r>
          <a:br>
            <a:rPr lang="tr-TR"/>
          </a:br>
          <a:r>
            <a:rPr lang="tr-TR"/>
            <a:t> Farklı hava koşullarında yüksek doğruluk</a:t>
          </a:r>
          <a:br>
            <a:rPr lang="tr-TR"/>
          </a:br>
          <a:r>
            <a:rPr lang="tr-TR"/>
            <a:t> Küçük ve büyük gemilerin başarılı tespiti</a:t>
          </a:r>
          <a:endParaRPr lang="en-US"/>
        </a:p>
      </dgm:t>
    </dgm:pt>
    <dgm:pt modelId="{53C72C90-704E-43DD-9895-E8D9CE9C4F09}" type="parTrans" cxnId="{6DD34754-E8C5-438D-9941-B18457764C00}">
      <dgm:prSet/>
      <dgm:spPr/>
      <dgm:t>
        <a:bodyPr/>
        <a:lstStyle/>
        <a:p>
          <a:endParaRPr lang="en-US"/>
        </a:p>
      </dgm:t>
    </dgm:pt>
    <dgm:pt modelId="{875E9953-3975-4770-99A0-81E52E337859}" type="sibTrans" cxnId="{6DD34754-E8C5-438D-9941-B18457764C00}">
      <dgm:prSet/>
      <dgm:spPr/>
      <dgm:t>
        <a:bodyPr/>
        <a:lstStyle/>
        <a:p>
          <a:endParaRPr lang="en-US"/>
        </a:p>
      </dgm:t>
    </dgm:pt>
    <dgm:pt modelId="{B54AE50B-3532-4807-9E2D-6517D539444E}">
      <dgm:prSet/>
      <dgm:spPr/>
      <dgm:t>
        <a:bodyPr/>
        <a:lstStyle/>
        <a:p>
          <a:r>
            <a:rPr lang="tr-TR"/>
            <a:t>Hatalar ve Eksikler</a:t>
          </a:r>
          <a:br>
            <a:rPr lang="tr-TR"/>
          </a:br>
          <a:r>
            <a:rPr lang="tr-TR"/>
            <a:t> Yakın konumlu gemilerde model bazen hata yapmaktadır.</a:t>
          </a:r>
          <a:br>
            <a:rPr lang="tr-TR"/>
          </a:br>
          <a:r>
            <a:rPr lang="tr-TR"/>
            <a:t> Küçük teknelerin bazıları eksik tespit edilmiştir.</a:t>
          </a:r>
          <a:endParaRPr lang="en-US"/>
        </a:p>
      </dgm:t>
    </dgm:pt>
    <dgm:pt modelId="{8C0CE818-20D2-4FFC-BA43-447C2D831592}" type="parTrans" cxnId="{012BABE9-7CEA-41CF-9247-B3FD15D64E48}">
      <dgm:prSet/>
      <dgm:spPr/>
      <dgm:t>
        <a:bodyPr/>
        <a:lstStyle/>
        <a:p>
          <a:endParaRPr lang="en-US"/>
        </a:p>
      </dgm:t>
    </dgm:pt>
    <dgm:pt modelId="{D175CC78-F794-4E71-A0B6-1AC4DCD0DE8D}" type="sibTrans" cxnId="{012BABE9-7CEA-41CF-9247-B3FD15D64E48}">
      <dgm:prSet/>
      <dgm:spPr/>
      <dgm:t>
        <a:bodyPr/>
        <a:lstStyle/>
        <a:p>
          <a:endParaRPr lang="en-US"/>
        </a:p>
      </dgm:t>
    </dgm:pt>
    <dgm:pt modelId="{7CD244C4-0B2A-43C9-88C9-E91634F4A356}" type="pres">
      <dgm:prSet presAssocID="{73D955D5-5D45-49CC-AB87-DFB52843FA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9293A1-3339-4689-8264-3F92770C0697}" type="pres">
      <dgm:prSet presAssocID="{6C6BDC16-2D67-4D09-A44F-8EFC92AD3602}" presName="hierRoot1" presStyleCnt="0"/>
      <dgm:spPr/>
    </dgm:pt>
    <dgm:pt modelId="{9D57F8B7-0920-4921-823B-828E0EF0DD1E}" type="pres">
      <dgm:prSet presAssocID="{6C6BDC16-2D67-4D09-A44F-8EFC92AD3602}" presName="composite" presStyleCnt="0"/>
      <dgm:spPr/>
    </dgm:pt>
    <dgm:pt modelId="{DE5D6DFD-AF86-4EBE-BCC0-8D049E4E2018}" type="pres">
      <dgm:prSet presAssocID="{6C6BDC16-2D67-4D09-A44F-8EFC92AD3602}" presName="background" presStyleLbl="node0" presStyleIdx="0" presStyleCnt="2"/>
      <dgm:spPr/>
    </dgm:pt>
    <dgm:pt modelId="{A83E8A24-5EEF-49CB-B49D-46B47C2387A5}" type="pres">
      <dgm:prSet presAssocID="{6C6BDC16-2D67-4D09-A44F-8EFC92AD3602}" presName="text" presStyleLbl="fgAcc0" presStyleIdx="0" presStyleCnt="2">
        <dgm:presLayoutVars>
          <dgm:chPref val="3"/>
        </dgm:presLayoutVars>
      </dgm:prSet>
      <dgm:spPr/>
    </dgm:pt>
    <dgm:pt modelId="{BA4B02BD-3232-4336-9442-50BFDD72C6A1}" type="pres">
      <dgm:prSet presAssocID="{6C6BDC16-2D67-4D09-A44F-8EFC92AD3602}" presName="hierChild2" presStyleCnt="0"/>
      <dgm:spPr/>
    </dgm:pt>
    <dgm:pt modelId="{54B72734-A32D-4518-ACD1-43A599542FE6}" type="pres">
      <dgm:prSet presAssocID="{B54AE50B-3532-4807-9E2D-6517D539444E}" presName="hierRoot1" presStyleCnt="0"/>
      <dgm:spPr/>
    </dgm:pt>
    <dgm:pt modelId="{5DC2E379-4D5D-438F-856E-5BDDF179A032}" type="pres">
      <dgm:prSet presAssocID="{B54AE50B-3532-4807-9E2D-6517D539444E}" presName="composite" presStyleCnt="0"/>
      <dgm:spPr/>
    </dgm:pt>
    <dgm:pt modelId="{3F1E7CEE-4FF9-480B-92A0-C4495EAAA613}" type="pres">
      <dgm:prSet presAssocID="{B54AE50B-3532-4807-9E2D-6517D539444E}" presName="background" presStyleLbl="node0" presStyleIdx="1" presStyleCnt="2"/>
      <dgm:spPr/>
    </dgm:pt>
    <dgm:pt modelId="{EE53BE3D-691B-4C00-8D21-EDDCDA8AF612}" type="pres">
      <dgm:prSet presAssocID="{B54AE50B-3532-4807-9E2D-6517D539444E}" presName="text" presStyleLbl="fgAcc0" presStyleIdx="1" presStyleCnt="2">
        <dgm:presLayoutVars>
          <dgm:chPref val="3"/>
        </dgm:presLayoutVars>
      </dgm:prSet>
      <dgm:spPr/>
    </dgm:pt>
    <dgm:pt modelId="{D975D52E-7DAF-4F96-BC5D-E51C64D2FD1E}" type="pres">
      <dgm:prSet presAssocID="{B54AE50B-3532-4807-9E2D-6517D539444E}" presName="hierChild2" presStyleCnt="0"/>
      <dgm:spPr/>
    </dgm:pt>
  </dgm:ptLst>
  <dgm:cxnLst>
    <dgm:cxn modelId="{29726863-3F71-48C6-A46F-49AF1BD54A74}" type="presOf" srcId="{B54AE50B-3532-4807-9E2D-6517D539444E}" destId="{EE53BE3D-691B-4C00-8D21-EDDCDA8AF612}" srcOrd="0" destOrd="0" presId="urn:microsoft.com/office/officeart/2005/8/layout/hierarchy1"/>
    <dgm:cxn modelId="{E06BB347-AA9F-4E0D-8A9B-F3CE95BE8818}" type="presOf" srcId="{73D955D5-5D45-49CC-AB87-DFB52843FA58}" destId="{7CD244C4-0B2A-43C9-88C9-E91634F4A356}" srcOrd="0" destOrd="0" presId="urn:microsoft.com/office/officeart/2005/8/layout/hierarchy1"/>
    <dgm:cxn modelId="{6DD34754-E8C5-438D-9941-B18457764C00}" srcId="{73D955D5-5D45-49CC-AB87-DFB52843FA58}" destId="{6C6BDC16-2D67-4D09-A44F-8EFC92AD3602}" srcOrd="0" destOrd="0" parTransId="{53C72C90-704E-43DD-9895-E8D9CE9C4F09}" sibTransId="{875E9953-3975-4770-99A0-81E52E337859}"/>
    <dgm:cxn modelId="{012BABE9-7CEA-41CF-9247-B3FD15D64E48}" srcId="{73D955D5-5D45-49CC-AB87-DFB52843FA58}" destId="{B54AE50B-3532-4807-9E2D-6517D539444E}" srcOrd="1" destOrd="0" parTransId="{8C0CE818-20D2-4FFC-BA43-447C2D831592}" sibTransId="{D175CC78-F794-4E71-A0B6-1AC4DCD0DE8D}"/>
    <dgm:cxn modelId="{516AF2ED-B58C-4ACC-913B-45750980B87C}" type="presOf" srcId="{6C6BDC16-2D67-4D09-A44F-8EFC92AD3602}" destId="{A83E8A24-5EEF-49CB-B49D-46B47C2387A5}" srcOrd="0" destOrd="0" presId="urn:microsoft.com/office/officeart/2005/8/layout/hierarchy1"/>
    <dgm:cxn modelId="{8A415BCC-0C72-47A5-8CEA-0C32E47CB243}" type="presParOf" srcId="{7CD244C4-0B2A-43C9-88C9-E91634F4A356}" destId="{899293A1-3339-4689-8264-3F92770C0697}" srcOrd="0" destOrd="0" presId="urn:microsoft.com/office/officeart/2005/8/layout/hierarchy1"/>
    <dgm:cxn modelId="{1A334B6E-3B45-44AF-9126-624A45B2A3B0}" type="presParOf" srcId="{899293A1-3339-4689-8264-3F92770C0697}" destId="{9D57F8B7-0920-4921-823B-828E0EF0DD1E}" srcOrd="0" destOrd="0" presId="urn:microsoft.com/office/officeart/2005/8/layout/hierarchy1"/>
    <dgm:cxn modelId="{9EAB947B-BE78-405A-BC52-717C8686F0E3}" type="presParOf" srcId="{9D57F8B7-0920-4921-823B-828E0EF0DD1E}" destId="{DE5D6DFD-AF86-4EBE-BCC0-8D049E4E2018}" srcOrd="0" destOrd="0" presId="urn:microsoft.com/office/officeart/2005/8/layout/hierarchy1"/>
    <dgm:cxn modelId="{EC870C97-4524-4701-B0E0-F9069BF282FF}" type="presParOf" srcId="{9D57F8B7-0920-4921-823B-828E0EF0DD1E}" destId="{A83E8A24-5EEF-49CB-B49D-46B47C2387A5}" srcOrd="1" destOrd="0" presId="urn:microsoft.com/office/officeart/2005/8/layout/hierarchy1"/>
    <dgm:cxn modelId="{19039245-5A32-4077-BAC9-8E3EC7425FF7}" type="presParOf" srcId="{899293A1-3339-4689-8264-3F92770C0697}" destId="{BA4B02BD-3232-4336-9442-50BFDD72C6A1}" srcOrd="1" destOrd="0" presId="urn:microsoft.com/office/officeart/2005/8/layout/hierarchy1"/>
    <dgm:cxn modelId="{9A654EBD-BC48-4A5E-A7C8-28CC898A67E9}" type="presParOf" srcId="{7CD244C4-0B2A-43C9-88C9-E91634F4A356}" destId="{54B72734-A32D-4518-ACD1-43A599542FE6}" srcOrd="1" destOrd="0" presId="urn:microsoft.com/office/officeart/2005/8/layout/hierarchy1"/>
    <dgm:cxn modelId="{5C1A9D7E-2035-4003-8EFA-E47BFE99667D}" type="presParOf" srcId="{54B72734-A32D-4518-ACD1-43A599542FE6}" destId="{5DC2E379-4D5D-438F-856E-5BDDF179A032}" srcOrd="0" destOrd="0" presId="urn:microsoft.com/office/officeart/2005/8/layout/hierarchy1"/>
    <dgm:cxn modelId="{BFD59D53-7CE2-4B1B-BF90-A6773EEE2D4E}" type="presParOf" srcId="{5DC2E379-4D5D-438F-856E-5BDDF179A032}" destId="{3F1E7CEE-4FF9-480B-92A0-C4495EAAA613}" srcOrd="0" destOrd="0" presId="urn:microsoft.com/office/officeart/2005/8/layout/hierarchy1"/>
    <dgm:cxn modelId="{5502AF3B-C620-4964-8507-276DA549E6CC}" type="presParOf" srcId="{5DC2E379-4D5D-438F-856E-5BDDF179A032}" destId="{EE53BE3D-691B-4C00-8D21-EDDCDA8AF612}" srcOrd="1" destOrd="0" presId="urn:microsoft.com/office/officeart/2005/8/layout/hierarchy1"/>
    <dgm:cxn modelId="{3CF1D3BC-0C5D-4A0D-9D5B-3E8B0231AB54}" type="presParOf" srcId="{54B72734-A32D-4518-ACD1-43A599542FE6}" destId="{D975D52E-7DAF-4F96-BC5D-E51C64D2FD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C8A8B-2559-4290-B17C-4A518630E5B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31C2BB-BBA5-484F-A11C-DA244C71525C}">
      <dgm:prSet/>
      <dgm:spPr/>
      <dgm:t>
        <a:bodyPr/>
        <a:lstStyle/>
        <a:p>
          <a:r>
            <a:rPr lang="tr-TR"/>
            <a:t>Önceki yöntemlere göre daha yüksek doğruluk</a:t>
          </a:r>
          <a:endParaRPr lang="en-US"/>
        </a:p>
      </dgm:t>
    </dgm:pt>
    <dgm:pt modelId="{D7ED5B1E-0F34-4460-9499-471B9CE1911D}" type="parTrans" cxnId="{F47F2A2D-082D-4BEA-AA01-F809D7D7223F}">
      <dgm:prSet/>
      <dgm:spPr/>
      <dgm:t>
        <a:bodyPr/>
        <a:lstStyle/>
        <a:p>
          <a:endParaRPr lang="en-US"/>
        </a:p>
      </dgm:t>
    </dgm:pt>
    <dgm:pt modelId="{40F19827-ECAE-4497-BDA0-CD08837074A5}" type="sibTrans" cxnId="{F47F2A2D-082D-4BEA-AA01-F809D7D7223F}">
      <dgm:prSet/>
      <dgm:spPr/>
      <dgm:t>
        <a:bodyPr/>
        <a:lstStyle/>
        <a:p>
          <a:endParaRPr lang="en-US"/>
        </a:p>
      </dgm:t>
    </dgm:pt>
    <dgm:pt modelId="{DA3EBD35-2550-441A-9DF9-3B2C774F71D8}">
      <dgm:prSet/>
      <dgm:spPr/>
      <dgm:t>
        <a:bodyPr/>
        <a:lstStyle/>
        <a:p>
          <a:r>
            <a:rPr lang="tr-TR"/>
            <a:t>Bölge öneri ağı ile daha hassas tespit</a:t>
          </a:r>
          <a:endParaRPr lang="en-US"/>
        </a:p>
      </dgm:t>
    </dgm:pt>
    <dgm:pt modelId="{4F7A8FBB-0B11-4CA5-AA23-E3229A478C38}" type="parTrans" cxnId="{67F86F2C-4E5D-4E79-A8E4-DD40A8FA348E}">
      <dgm:prSet/>
      <dgm:spPr/>
      <dgm:t>
        <a:bodyPr/>
        <a:lstStyle/>
        <a:p>
          <a:endParaRPr lang="en-US"/>
        </a:p>
      </dgm:t>
    </dgm:pt>
    <dgm:pt modelId="{2DD493E4-EC18-42EC-AB6D-AD435A0FCDF2}" type="sibTrans" cxnId="{67F86F2C-4E5D-4E79-A8E4-DD40A8FA348E}">
      <dgm:prSet/>
      <dgm:spPr/>
      <dgm:t>
        <a:bodyPr/>
        <a:lstStyle/>
        <a:p>
          <a:endParaRPr lang="en-US"/>
        </a:p>
      </dgm:t>
    </dgm:pt>
    <dgm:pt modelId="{62F3CEF2-260F-4A6A-8781-9210C4BB5D9D}">
      <dgm:prSet/>
      <dgm:spPr/>
      <dgm:t>
        <a:bodyPr/>
        <a:lstStyle/>
        <a:p>
          <a:r>
            <a:rPr lang="tr-TR"/>
            <a:t>Yoğun trafiğe sahip limanlarda etkili performans</a:t>
          </a:r>
          <a:endParaRPr lang="en-US"/>
        </a:p>
      </dgm:t>
    </dgm:pt>
    <dgm:pt modelId="{6D05F2D6-620D-425A-8029-D34141A66CF1}" type="parTrans" cxnId="{CC3D8EFE-616A-4ED5-B182-16BA3A65A47D}">
      <dgm:prSet/>
      <dgm:spPr/>
      <dgm:t>
        <a:bodyPr/>
        <a:lstStyle/>
        <a:p>
          <a:endParaRPr lang="en-US"/>
        </a:p>
      </dgm:t>
    </dgm:pt>
    <dgm:pt modelId="{0F503FE2-24AB-4DC5-BF8C-8E77BB63B7E2}" type="sibTrans" cxnId="{CC3D8EFE-616A-4ED5-B182-16BA3A65A47D}">
      <dgm:prSet/>
      <dgm:spPr/>
      <dgm:t>
        <a:bodyPr/>
        <a:lstStyle/>
        <a:p>
          <a:endParaRPr lang="en-US"/>
        </a:p>
      </dgm:t>
    </dgm:pt>
    <dgm:pt modelId="{5607DEF5-9B5D-43B4-AAE6-4F202C0E9BAE}" type="pres">
      <dgm:prSet presAssocID="{9E0C8A8B-2559-4290-B17C-4A518630E5BD}" presName="vert0" presStyleCnt="0">
        <dgm:presLayoutVars>
          <dgm:dir/>
          <dgm:animOne val="branch"/>
          <dgm:animLvl val="lvl"/>
        </dgm:presLayoutVars>
      </dgm:prSet>
      <dgm:spPr/>
    </dgm:pt>
    <dgm:pt modelId="{CD9F7B1C-F172-4F11-8132-6DB684DF64A5}" type="pres">
      <dgm:prSet presAssocID="{E231C2BB-BBA5-484F-A11C-DA244C71525C}" presName="thickLine" presStyleLbl="alignNode1" presStyleIdx="0" presStyleCnt="3"/>
      <dgm:spPr/>
    </dgm:pt>
    <dgm:pt modelId="{31B3001F-C857-4F84-8341-9C2B2E1FCE5E}" type="pres">
      <dgm:prSet presAssocID="{E231C2BB-BBA5-484F-A11C-DA244C71525C}" presName="horz1" presStyleCnt="0"/>
      <dgm:spPr/>
    </dgm:pt>
    <dgm:pt modelId="{1B994B37-B682-4033-93FB-FB648288A1E2}" type="pres">
      <dgm:prSet presAssocID="{E231C2BB-BBA5-484F-A11C-DA244C71525C}" presName="tx1" presStyleLbl="revTx" presStyleIdx="0" presStyleCnt="3"/>
      <dgm:spPr/>
    </dgm:pt>
    <dgm:pt modelId="{264F16B4-BB16-42FC-B5C2-392BDE71961A}" type="pres">
      <dgm:prSet presAssocID="{E231C2BB-BBA5-484F-A11C-DA244C71525C}" presName="vert1" presStyleCnt="0"/>
      <dgm:spPr/>
    </dgm:pt>
    <dgm:pt modelId="{B7A69376-2773-4F38-8D97-968BB32AC05A}" type="pres">
      <dgm:prSet presAssocID="{DA3EBD35-2550-441A-9DF9-3B2C774F71D8}" presName="thickLine" presStyleLbl="alignNode1" presStyleIdx="1" presStyleCnt="3"/>
      <dgm:spPr/>
    </dgm:pt>
    <dgm:pt modelId="{A5238E25-0E07-437A-AE58-84E32EAE4B6B}" type="pres">
      <dgm:prSet presAssocID="{DA3EBD35-2550-441A-9DF9-3B2C774F71D8}" presName="horz1" presStyleCnt="0"/>
      <dgm:spPr/>
    </dgm:pt>
    <dgm:pt modelId="{3371A350-E87C-414B-BD95-3D1116CD652C}" type="pres">
      <dgm:prSet presAssocID="{DA3EBD35-2550-441A-9DF9-3B2C774F71D8}" presName="tx1" presStyleLbl="revTx" presStyleIdx="1" presStyleCnt="3"/>
      <dgm:spPr/>
    </dgm:pt>
    <dgm:pt modelId="{44E64858-50D9-4F78-9C4D-55DCD113943E}" type="pres">
      <dgm:prSet presAssocID="{DA3EBD35-2550-441A-9DF9-3B2C774F71D8}" presName="vert1" presStyleCnt="0"/>
      <dgm:spPr/>
    </dgm:pt>
    <dgm:pt modelId="{546BADFA-B705-45E3-BD41-F6D4A136E77A}" type="pres">
      <dgm:prSet presAssocID="{62F3CEF2-260F-4A6A-8781-9210C4BB5D9D}" presName="thickLine" presStyleLbl="alignNode1" presStyleIdx="2" presStyleCnt="3"/>
      <dgm:spPr/>
    </dgm:pt>
    <dgm:pt modelId="{AD9B98DC-9830-4B02-8DE5-4A391C3B1BA8}" type="pres">
      <dgm:prSet presAssocID="{62F3CEF2-260F-4A6A-8781-9210C4BB5D9D}" presName="horz1" presStyleCnt="0"/>
      <dgm:spPr/>
    </dgm:pt>
    <dgm:pt modelId="{80680874-8D83-4AF8-B2E6-5AC9CC8D5ABA}" type="pres">
      <dgm:prSet presAssocID="{62F3CEF2-260F-4A6A-8781-9210C4BB5D9D}" presName="tx1" presStyleLbl="revTx" presStyleIdx="2" presStyleCnt="3"/>
      <dgm:spPr/>
    </dgm:pt>
    <dgm:pt modelId="{D86241B0-FB18-48E8-9B3B-36BF3D36676D}" type="pres">
      <dgm:prSet presAssocID="{62F3CEF2-260F-4A6A-8781-9210C4BB5D9D}" presName="vert1" presStyleCnt="0"/>
      <dgm:spPr/>
    </dgm:pt>
  </dgm:ptLst>
  <dgm:cxnLst>
    <dgm:cxn modelId="{67F86F2C-4E5D-4E79-A8E4-DD40A8FA348E}" srcId="{9E0C8A8B-2559-4290-B17C-4A518630E5BD}" destId="{DA3EBD35-2550-441A-9DF9-3B2C774F71D8}" srcOrd="1" destOrd="0" parTransId="{4F7A8FBB-0B11-4CA5-AA23-E3229A478C38}" sibTransId="{2DD493E4-EC18-42EC-AB6D-AD435A0FCDF2}"/>
    <dgm:cxn modelId="{F47F2A2D-082D-4BEA-AA01-F809D7D7223F}" srcId="{9E0C8A8B-2559-4290-B17C-4A518630E5BD}" destId="{E231C2BB-BBA5-484F-A11C-DA244C71525C}" srcOrd="0" destOrd="0" parTransId="{D7ED5B1E-0F34-4460-9499-471B9CE1911D}" sibTransId="{40F19827-ECAE-4497-BDA0-CD08837074A5}"/>
    <dgm:cxn modelId="{D939805D-C0E0-4211-924C-038B090661C9}" type="presOf" srcId="{DA3EBD35-2550-441A-9DF9-3B2C774F71D8}" destId="{3371A350-E87C-414B-BD95-3D1116CD652C}" srcOrd="0" destOrd="0" presId="urn:microsoft.com/office/officeart/2008/layout/LinedList"/>
    <dgm:cxn modelId="{9B6E4745-A3D3-4CEA-8D5B-C127D36CA0F6}" type="presOf" srcId="{62F3CEF2-260F-4A6A-8781-9210C4BB5D9D}" destId="{80680874-8D83-4AF8-B2E6-5AC9CC8D5ABA}" srcOrd="0" destOrd="0" presId="urn:microsoft.com/office/officeart/2008/layout/LinedList"/>
    <dgm:cxn modelId="{D7777C6D-6195-4159-8733-59072B9FE344}" type="presOf" srcId="{E231C2BB-BBA5-484F-A11C-DA244C71525C}" destId="{1B994B37-B682-4033-93FB-FB648288A1E2}" srcOrd="0" destOrd="0" presId="urn:microsoft.com/office/officeart/2008/layout/LinedList"/>
    <dgm:cxn modelId="{8B2658E2-E949-4BD2-A6BF-66CCA850D035}" type="presOf" srcId="{9E0C8A8B-2559-4290-B17C-4A518630E5BD}" destId="{5607DEF5-9B5D-43B4-AAE6-4F202C0E9BAE}" srcOrd="0" destOrd="0" presId="urn:microsoft.com/office/officeart/2008/layout/LinedList"/>
    <dgm:cxn modelId="{CC3D8EFE-616A-4ED5-B182-16BA3A65A47D}" srcId="{9E0C8A8B-2559-4290-B17C-4A518630E5BD}" destId="{62F3CEF2-260F-4A6A-8781-9210C4BB5D9D}" srcOrd="2" destOrd="0" parTransId="{6D05F2D6-620D-425A-8029-D34141A66CF1}" sibTransId="{0F503FE2-24AB-4DC5-BF8C-8E77BB63B7E2}"/>
    <dgm:cxn modelId="{457AF176-D898-4542-AA61-25D5C00085B3}" type="presParOf" srcId="{5607DEF5-9B5D-43B4-AAE6-4F202C0E9BAE}" destId="{CD9F7B1C-F172-4F11-8132-6DB684DF64A5}" srcOrd="0" destOrd="0" presId="urn:microsoft.com/office/officeart/2008/layout/LinedList"/>
    <dgm:cxn modelId="{F3F18E9E-DF8B-4CD8-91DA-D38BE94660FC}" type="presParOf" srcId="{5607DEF5-9B5D-43B4-AAE6-4F202C0E9BAE}" destId="{31B3001F-C857-4F84-8341-9C2B2E1FCE5E}" srcOrd="1" destOrd="0" presId="urn:microsoft.com/office/officeart/2008/layout/LinedList"/>
    <dgm:cxn modelId="{C88974DA-390E-4497-8874-C0BD5666AD8D}" type="presParOf" srcId="{31B3001F-C857-4F84-8341-9C2B2E1FCE5E}" destId="{1B994B37-B682-4033-93FB-FB648288A1E2}" srcOrd="0" destOrd="0" presId="urn:microsoft.com/office/officeart/2008/layout/LinedList"/>
    <dgm:cxn modelId="{448EAC50-EA6A-4D92-85B1-DC7B007E0841}" type="presParOf" srcId="{31B3001F-C857-4F84-8341-9C2B2E1FCE5E}" destId="{264F16B4-BB16-42FC-B5C2-392BDE71961A}" srcOrd="1" destOrd="0" presId="urn:microsoft.com/office/officeart/2008/layout/LinedList"/>
    <dgm:cxn modelId="{5CCEB306-B887-4479-9AFF-54B5ACCDC662}" type="presParOf" srcId="{5607DEF5-9B5D-43B4-AAE6-4F202C0E9BAE}" destId="{B7A69376-2773-4F38-8D97-968BB32AC05A}" srcOrd="2" destOrd="0" presId="urn:microsoft.com/office/officeart/2008/layout/LinedList"/>
    <dgm:cxn modelId="{471B7743-B77B-49AC-B4F9-6A5AE7F707A9}" type="presParOf" srcId="{5607DEF5-9B5D-43B4-AAE6-4F202C0E9BAE}" destId="{A5238E25-0E07-437A-AE58-84E32EAE4B6B}" srcOrd="3" destOrd="0" presId="urn:microsoft.com/office/officeart/2008/layout/LinedList"/>
    <dgm:cxn modelId="{7A419EAC-2C42-4390-88D1-C82974138DDF}" type="presParOf" srcId="{A5238E25-0E07-437A-AE58-84E32EAE4B6B}" destId="{3371A350-E87C-414B-BD95-3D1116CD652C}" srcOrd="0" destOrd="0" presId="urn:microsoft.com/office/officeart/2008/layout/LinedList"/>
    <dgm:cxn modelId="{CAD2E537-0E91-47ED-86AC-EEF9B624E51C}" type="presParOf" srcId="{A5238E25-0E07-437A-AE58-84E32EAE4B6B}" destId="{44E64858-50D9-4F78-9C4D-55DCD113943E}" srcOrd="1" destOrd="0" presId="urn:microsoft.com/office/officeart/2008/layout/LinedList"/>
    <dgm:cxn modelId="{EEB0C1BA-3E35-4C0E-80E8-C050AD4E2C2D}" type="presParOf" srcId="{5607DEF5-9B5D-43B4-AAE6-4F202C0E9BAE}" destId="{546BADFA-B705-45E3-BD41-F6D4A136E77A}" srcOrd="4" destOrd="0" presId="urn:microsoft.com/office/officeart/2008/layout/LinedList"/>
    <dgm:cxn modelId="{EFFB030C-9D73-4D3E-861D-A2F1EA870067}" type="presParOf" srcId="{5607DEF5-9B5D-43B4-AAE6-4F202C0E9BAE}" destId="{AD9B98DC-9830-4B02-8DE5-4A391C3B1BA8}" srcOrd="5" destOrd="0" presId="urn:microsoft.com/office/officeart/2008/layout/LinedList"/>
    <dgm:cxn modelId="{3696E2FE-F41E-4E90-B30A-54FD1584AF35}" type="presParOf" srcId="{AD9B98DC-9830-4B02-8DE5-4A391C3B1BA8}" destId="{80680874-8D83-4AF8-B2E6-5AC9CC8D5ABA}" srcOrd="0" destOrd="0" presId="urn:microsoft.com/office/officeart/2008/layout/LinedList"/>
    <dgm:cxn modelId="{3EB14ABE-7801-46E2-BDF2-357DED1487A2}" type="presParOf" srcId="{AD9B98DC-9830-4B02-8DE5-4A391C3B1BA8}" destId="{D86241B0-FB18-48E8-9B3B-36BF3D3667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1B084-13AE-4E7F-8611-D6F4C9CD63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3AEF79-6FD2-4476-AE4C-C8F0AA7274A7}">
      <dgm:prSet/>
      <dgm:spPr/>
      <dgm:t>
        <a:bodyPr/>
        <a:lstStyle/>
        <a:p>
          <a:r>
            <a:rPr lang="tr-TR" b="1"/>
            <a:t>Sonuçlar:</a:t>
          </a:r>
          <a:br>
            <a:rPr lang="tr-TR"/>
          </a:br>
          <a:r>
            <a:rPr lang="tr-TR"/>
            <a:t>Sentinel-1 SAR görüntüleri, Faster R-CNN ile başarılı şekilde entegre edilmiştir.</a:t>
          </a:r>
          <a:br>
            <a:rPr lang="tr-TR"/>
          </a:br>
          <a:r>
            <a:rPr lang="tr-TR"/>
            <a:t>Model, yüksek doğruluk oranı ile gemi tespiti için uygundur.</a:t>
          </a:r>
          <a:br>
            <a:rPr lang="tr-TR"/>
          </a:br>
          <a:r>
            <a:rPr lang="tr-TR"/>
            <a:t>SAR görüntülerinin hava koşullarından bağımsız olması, modelin avantajlarını artırmıştır.</a:t>
          </a:r>
          <a:endParaRPr lang="en-US"/>
        </a:p>
      </dgm:t>
    </dgm:pt>
    <dgm:pt modelId="{E4C4B59F-757B-41C5-9D86-F8AD667FB2DA}" type="parTrans" cxnId="{DA2060A0-AEC7-4FC5-A430-B472C812BD8D}">
      <dgm:prSet/>
      <dgm:spPr/>
      <dgm:t>
        <a:bodyPr/>
        <a:lstStyle/>
        <a:p>
          <a:endParaRPr lang="en-US"/>
        </a:p>
      </dgm:t>
    </dgm:pt>
    <dgm:pt modelId="{1C806EF3-9648-44EB-9126-C9E0448388ED}" type="sibTrans" cxnId="{DA2060A0-AEC7-4FC5-A430-B472C812BD8D}">
      <dgm:prSet/>
      <dgm:spPr/>
      <dgm:t>
        <a:bodyPr/>
        <a:lstStyle/>
        <a:p>
          <a:endParaRPr lang="en-US"/>
        </a:p>
      </dgm:t>
    </dgm:pt>
    <dgm:pt modelId="{012F61AE-23E5-47EE-9EEF-E44D22216CEA}">
      <dgm:prSet/>
      <dgm:spPr/>
      <dgm:t>
        <a:bodyPr/>
        <a:lstStyle/>
        <a:p>
          <a:r>
            <a:rPr lang="tr-TR" b="1"/>
            <a:t>Gelecek Çalışmalar İçin Öneriler:</a:t>
          </a:r>
          <a:br>
            <a:rPr lang="tr-TR"/>
          </a:br>
          <a:r>
            <a:rPr lang="tr-TR"/>
            <a:t>Daha büyük ve farklı veri setleriyle modelin eğitilmesi</a:t>
          </a:r>
          <a:br>
            <a:rPr lang="tr-TR"/>
          </a:br>
          <a:r>
            <a:rPr lang="tr-TR"/>
            <a:t>Yanlış pozitif oranını düşürmek için ek düzenleme yöntemleri</a:t>
          </a:r>
          <a:br>
            <a:rPr lang="tr-TR"/>
          </a:br>
          <a:r>
            <a:rPr lang="tr-TR"/>
            <a:t>Gerçek zamanlı gemi tespiti için modelin hızının artırılması</a:t>
          </a:r>
          <a:endParaRPr lang="en-US"/>
        </a:p>
      </dgm:t>
    </dgm:pt>
    <dgm:pt modelId="{FD6090C3-705E-4104-9B57-81FD24AF635F}" type="parTrans" cxnId="{660CE4B7-AC74-4741-9F9F-AB7BD1AF1541}">
      <dgm:prSet/>
      <dgm:spPr/>
      <dgm:t>
        <a:bodyPr/>
        <a:lstStyle/>
        <a:p>
          <a:endParaRPr lang="en-US"/>
        </a:p>
      </dgm:t>
    </dgm:pt>
    <dgm:pt modelId="{9C5217E1-8429-4562-8C94-5FBE30FF5517}" type="sibTrans" cxnId="{660CE4B7-AC74-4741-9F9F-AB7BD1AF1541}">
      <dgm:prSet/>
      <dgm:spPr/>
      <dgm:t>
        <a:bodyPr/>
        <a:lstStyle/>
        <a:p>
          <a:endParaRPr lang="en-US"/>
        </a:p>
      </dgm:t>
    </dgm:pt>
    <dgm:pt modelId="{8139943A-B7A0-4D7C-8D44-15B027931668}" type="pres">
      <dgm:prSet presAssocID="{F7E1B084-13AE-4E7F-8611-D6F4C9CD631D}" presName="linear" presStyleCnt="0">
        <dgm:presLayoutVars>
          <dgm:animLvl val="lvl"/>
          <dgm:resizeHandles val="exact"/>
        </dgm:presLayoutVars>
      </dgm:prSet>
      <dgm:spPr/>
    </dgm:pt>
    <dgm:pt modelId="{C6D3F0B4-0296-48D1-BA5B-3E66C01AF4B1}" type="pres">
      <dgm:prSet presAssocID="{CF3AEF79-6FD2-4476-AE4C-C8F0AA7274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03960D-EB06-44CF-9094-015E117EB348}" type="pres">
      <dgm:prSet presAssocID="{1C806EF3-9648-44EB-9126-C9E0448388ED}" presName="spacer" presStyleCnt="0"/>
      <dgm:spPr/>
    </dgm:pt>
    <dgm:pt modelId="{86605A01-A363-46EF-A740-1CBF7DFCD8EB}" type="pres">
      <dgm:prSet presAssocID="{012F61AE-23E5-47EE-9EEF-E44D22216CE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2098C8E-DFD9-433B-8DA5-163E30826442}" type="presOf" srcId="{F7E1B084-13AE-4E7F-8611-D6F4C9CD631D}" destId="{8139943A-B7A0-4D7C-8D44-15B027931668}" srcOrd="0" destOrd="0" presId="urn:microsoft.com/office/officeart/2005/8/layout/vList2"/>
    <dgm:cxn modelId="{43082099-690B-4218-B899-6063225DE3A6}" type="presOf" srcId="{CF3AEF79-6FD2-4476-AE4C-C8F0AA7274A7}" destId="{C6D3F0B4-0296-48D1-BA5B-3E66C01AF4B1}" srcOrd="0" destOrd="0" presId="urn:microsoft.com/office/officeart/2005/8/layout/vList2"/>
    <dgm:cxn modelId="{DA2060A0-AEC7-4FC5-A430-B472C812BD8D}" srcId="{F7E1B084-13AE-4E7F-8611-D6F4C9CD631D}" destId="{CF3AEF79-6FD2-4476-AE4C-C8F0AA7274A7}" srcOrd="0" destOrd="0" parTransId="{E4C4B59F-757B-41C5-9D86-F8AD667FB2DA}" sibTransId="{1C806EF3-9648-44EB-9126-C9E0448388ED}"/>
    <dgm:cxn modelId="{255ED1AC-68BD-41DD-8B59-F0932C4A4832}" type="presOf" srcId="{012F61AE-23E5-47EE-9EEF-E44D22216CEA}" destId="{86605A01-A363-46EF-A740-1CBF7DFCD8EB}" srcOrd="0" destOrd="0" presId="urn:microsoft.com/office/officeart/2005/8/layout/vList2"/>
    <dgm:cxn modelId="{660CE4B7-AC74-4741-9F9F-AB7BD1AF1541}" srcId="{F7E1B084-13AE-4E7F-8611-D6F4C9CD631D}" destId="{012F61AE-23E5-47EE-9EEF-E44D22216CEA}" srcOrd="1" destOrd="0" parTransId="{FD6090C3-705E-4104-9B57-81FD24AF635F}" sibTransId="{9C5217E1-8429-4562-8C94-5FBE30FF5517}"/>
    <dgm:cxn modelId="{BCEDC3AE-C44E-4BFE-B8E9-AFC480BCCD54}" type="presParOf" srcId="{8139943A-B7A0-4D7C-8D44-15B027931668}" destId="{C6D3F0B4-0296-48D1-BA5B-3E66C01AF4B1}" srcOrd="0" destOrd="0" presId="urn:microsoft.com/office/officeart/2005/8/layout/vList2"/>
    <dgm:cxn modelId="{53B1FEEE-F6F8-4574-A759-56AAA876655A}" type="presParOf" srcId="{8139943A-B7A0-4D7C-8D44-15B027931668}" destId="{0803960D-EB06-44CF-9094-015E117EB348}" srcOrd="1" destOrd="0" presId="urn:microsoft.com/office/officeart/2005/8/layout/vList2"/>
    <dgm:cxn modelId="{D28D9A52-EDCA-44F3-8B79-4B1F0B6C6971}" type="presParOf" srcId="{8139943A-B7A0-4D7C-8D44-15B027931668}" destId="{86605A01-A363-46EF-A740-1CBF7DFCD8E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C61D158-E8B0-4B43-B4A7-214C6ED612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7DA21-FAA8-48DF-AC57-03597EDDBF4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Çalışmanın Başlığı</a:t>
          </a:r>
          <a:br>
            <a:rPr lang="tr-TR"/>
          </a:br>
          <a:r>
            <a:rPr lang="tr-TR"/>
            <a:t>Mask R-CNN ile Uydu Görüntülerinde Gemi Tespiti</a:t>
          </a:r>
          <a:endParaRPr lang="en-US"/>
        </a:p>
      </dgm:t>
    </dgm:pt>
    <dgm:pt modelId="{E16A7F6F-1ACE-4F90-BD85-B4CD7AC08C15}" type="parTrans" cxnId="{12B896C5-3CBF-4F11-A658-DA9C22FF5975}">
      <dgm:prSet/>
      <dgm:spPr/>
      <dgm:t>
        <a:bodyPr/>
        <a:lstStyle/>
        <a:p>
          <a:endParaRPr lang="en-US"/>
        </a:p>
      </dgm:t>
    </dgm:pt>
    <dgm:pt modelId="{920450BA-E4D0-45C7-9299-95C8F7309EB9}" type="sibTrans" cxnId="{12B896C5-3CBF-4F11-A658-DA9C22FF5975}">
      <dgm:prSet/>
      <dgm:spPr/>
      <dgm:t>
        <a:bodyPr/>
        <a:lstStyle/>
        <a:p>
          <a:endParaRPr lang="en-US"/>
        </a:p>
      </dgm:t>
    </dgm:pt>
    <dgm:pt modelId="{568F4551-A094-4A18-BCFB-A328812C014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Yazarlar</a:t>
          </a:r>
          <a:br>
            <a:rPr lang="tr-TR"/>
          </a:br>
          <a:r>
            <a:rPr lang="tr-TR"/>
            <a:t>Nuri Erkin Öçer, Uğur Avdan – Eskişehir Teknik Üniversitesi</a:t>
          </a:r>
          <a:endParaRPr lang="en-US"/>
        </a:p>
      </dgm:t>
    </dgm:pt>
    <dgm:pt modelId="{996BE6C2-A54F-42DF-A889-5252B7E50F3B}" type="parTrans" cxnId="{3ECE36A3-4EFE-4A78-B956-EC8A89ACE274}">
      <dgm:prSet/>
      <dgm:spPr/>
      <dgm:t>
        <a:bodyPr/>
        <a:lstStyle/>
        <a:p>
          <a:endParaRPr lang="en-US"/>
        </a:p>
      </dgm:t>
    </dgm:pt>
    <dgm:pt modelId="{3CF6C23B-30ED-4AB2-8C78-B00C13EB6F0B}" type="sibTrans" cxnId="{3ECE36A3-4EFE-4A78-B956-EC8A89ACE274}">
      <dgm:prSet/>
      <dgm:spPr/>
      <dgm:t>
        <a:bodyPr/>
        <a:lstStyle/>
        <a:p>
          <a:endParaRPr lang="en-US"/>
        </a:p>
      </dgm:t>
    </dgm:pt>
    <dgm:pt modelId="{EA8D9CA2-F206-4C52-8B6D-A28E61733CF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Yayın Bilgisi</a:t>
          </a:r>
          <a:br>
            <a:rPr lang="tr-TR"/>
          </a:br>
          <a:r>
            <a:rPr lang="tr-TR"/>
            <a:t>GSI Journals Serie C: Advancements in Information Sciences and Technologies (AIST), 2024</a:t>
          </a:r>
          <a:endParaRPr lang="en-US"/>
        </a:p>
      </dgm:t>
    </dgm:pt>
    <dgm:pt modelId="{98165F1C-7EF9-454B-BAD2-5A0EA2D6BF9B}" type="parTrans" cxnId="{C1E49A33-FF43-48F6-A465-25709D09B828}">
      <dgm:prSet/>
      <dgm:spPr/>
      <dgm:t>
        <a:bodyPr/>
        <a:lstStyle/>
        <a:p>
          <a:endParaRPr lang="en-US"/>
        </a:p>
      </dgm:t>
    </dgm:pt>
    <dgm:pt modelId="{55BF4964-2CDA-496B-BC4D-25EECF95CA6C}" type="sibTrans" cxnId="{C1E49A33-FF43-48F6-A465-25709D09B828}">
      <dgm:prSet/>
      <dgm:spPr/>
      <dgm:t>
        <a:bodyPr/>
        <a:lstStyle/>
        <a:p>
          <a:endParaRPr lang="en-US"/>
        </a:p>
      </dgm:t>
    </dgm:pt>
    <dgm:pt modelId="{54F20CDE-2558-45FE-96EE-8C284EA0031B}" type="pres">
      <dgm:prSet presAssocID="{2C61D158-E8B0-4B43-B4A7-214C6ED612EA}" presName="root" presStyleCnt="0">
        <dgm:presLayoutVars>
          <dgm:dir/>
          <dgm:resizeHandles val="exact"/>
        </dgm:presLayoutVars>
      </dgm:prSet>
      <dgm:spPr/>
    </dgm:pt>
    <dgm:pt modelId="{B7B1A5C8-15D8-4197-9F65-DFA2EE69DC06}" type="pres">
      <dgm:prSet presAssocID="{E377DA21-FAA8-48DF-AC57-03597EDDBF44}" presName="compNode" presStyleCnt="0"/>
      <dgm:spPr/>
    </dgm:pt>
    <dgm:pt modelId="{80196ABA-D195-4CEA-8A3D-E4486C1903C1}" type="pres">
      <dgm:prSet presAssocID="{E377DA21-FAA8-48DF-AC57-03597EDDBF44}" presName="bgRect" presStyleLbl="bgShp" presStyleIdx="0" presStyleCnt="3"/>
      <dgm:spPr/>
    </dgm:pt>
    <dgm:pt modelId="{14DE20AE-794A-4F42-A6B0-7F1FD05C9B88}" type="pres">
      <dgm:prSet presAssocID="{E377DA21-FAA8-48DF-AC57-03597EDDBF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B28EBA48-5E72-4921-81E7-55764111968F}" type="pres">
      <dgm:prSet presAssocID="{E377DA21-FAA8-48DF-AC57-03597EDDBF44}" presName="spaceRect" presStyleCnt="0"/>
      <dgm:spPr/>
    </dgm:pt>
    <dgm:pt modelId="{99ADB319-72C8-499D-8D23-2AF2A5B9797B}" type="pres">
      <dgm:prSet presAssocID="{E377DA21-FAA8-48DF-AC57-03597EDDBF44}" presName="parTx" presStyleLbl="revTx" presStyleIdx="0" presStyleCnt="3">
        <dgm:presLayoutVars>
          <dgm:chMax val="0"/>
          <dgm:chPref val="0"/>
        </dgm:presLayoutVars>
      </dgm:prSet>
      <dgm:spPr/>
    </dgm:pt>
    <dgm:pt modelId="{BB00E3B5-273F-4FE4-9990-71D1D64F89E1}" type="pres">
      <dgm:prSet presAssocID="{920450BA-E4D0-45C7-9299-95C8F7309EB9}" presName="sibTrans" presStyleCnt="0"/>
      <dgm:spPr/>
    </dgm:pt>
    <dgm:pt modelId="{06721CAE-7EFD-4DBD-8832-3E1FFA403C65}" type="pres">
      <dgm:prSet presAssocID="{568F4551-A094-4A18-BCFB-A328812C0148}" presName="compNode" presStyleCnt="0"/>
      <dgm:spPr/>
    </dgm:pt>
    <dgm:pt modelId="{0E790675-D18E-49C9-910F-21CA675EFA3A}" type="pres">
      <dgm:prSet presAssocID="{568F4551-A094-4A18-BCFB-A328812C0148}" presName="bgRect" presStyleLbl="bgShp" presStyleIdx="1" presStyleCnt="3"/>
      <dgm:spPr/>
    </dgm:pt>
    <dgm:pt modelId="{3243CFED-9A05-46B0-9461-5CF5B4E0B351}" type="pres">
      <dgm:prSet presAssocID="{568F4551-A094-4A18-BCFB-A328812C01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ktilo"/>
        </a:ext>
      </dgm:extLst>
    </dgm:pt>
    <dgm:pt modelId="{8D48A1BB-4134-4686-A3BF-FE1356D5F3E0}" type="pres">
      <dgm:prSet presAssocID="{568F4551-A094-4A18-BCFB-A328812C0148}" presName="spaceRect" presStyleCnt="0"/>
      <dgm:spPr/>
    </dgm:pt>
    <dgm:pt modelId="{B8F0EB03-8D02-49E9-95CF-7DB9D098B683}" type="pres">
      <dgm:prSet presAssocID="{568F4551-A094-4A18-BCFB-A328812C0148}" presName="parTx" presStyleLbl="revTx" presStyleIdx="1" presStyleCnt="3">
        <dgm:presLayoutVars>
          <dgm:chMax val="0"/>
          <dgm:chPref val="0"/>
        </dgm:presLayoutVars>
      </dgm:prSet>
      <dgm:spPr/>
    </dgm:pt>
    <dgm:pt modelId="{E4DFC13F-EB21-4C8D-A863-79B7DAFE1564}" type="pres">
      <dgm:prSet presAssocID="{3CF6C23B-30ED-4AB2-8C78-B00C13EB6F0B}" presName="sibTrans" presStyleCnt="0"/>
      <dgm:spPr/>
    </dgm:pt>
    <dgm:pt modelId="{81AB6609-587F-4E83-B2F5-11E99A5B78FE}" type="pres">
      <dgm:prSet presAssocID="{EA8D9CA2-F206-4C52-8B6D-A28E61733CF6}" presName="compNode" presStyleCnt="0"/>
      <dgm:spPr/>
    </dgm:pt>
    <dgm:pt modelId="{96AD61BF-CB4E-43CA-8CB7-5C504FE11E94}" type="pres">
      <dgm:prSet presAssocID="{EA8D9CA2-F206-4C52-8B6D-A28E61733CF6}" presName="bgRect" presStyleLbl="bgShp" presStyleIdx="2" presStyleCnt="3"/>
      <dgm:spPr/>
    </dgm:pt>
    <dgm:pt modelId="{28FB86D5-7BDC-4912-B049-405DF02F98F8}" type="pres">
      <dgm:prSet presAssocID="{EA8D9CA2-F206-4C52-8B6D-A28E61733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zete"/>
        </a:ext>
      </dgm:extLst>
    </dgm:pt>
    <dgm:pt modelId="{B76D2521-189B-43DA-90DF-5FBE34CAF579}" type="pres">
      <dgm:prSet presAssocID="{EA8D9CA2-F206-4C52-8B6D-A28E61733CF6}" presName="spaceRect" presStyleCnt="0"/>
      <dgm:spPr/>
    </dgm:pt>
    <dgm:pt modelId="{A3B3DFB8-608F-47D6-918C-0668A199F23B}" type="pres">
      <dgm:prSet presAssocID="{EA8D9CA2-F206-4C52-8B6D-A28E61733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BA670A-70AA-49B5-834D-44383FC015C6}" type="presOf" srcId="{EA8D9CA2-F206-4C52-8B6D-A28E61733CF6}" destId="{A3B3DFB8-608F-47D6-918C-0668A199F23B}" srcOrd="0" destOrd="0" presId="urn:microsoft.com/office/officeart/2018/2/layout/IconVerticalSolidList"/>
    <dgm:cxn modelId="{752E0F1B-A4D6-4D18-94A7-8A371C0AFDF6}" type="presOf" srcId="{2C61D158-E8B0-4B43-B4A7-214C6ED612EA}" destId="{54F20CDE-2558-45FE-96EE-8C284EA0031B}" srcOrd="0" destOrd="0" presId="urn:microsoft.com/office/officeart/2018/2/layout/IconVerticalSolidList"/>
    <dgm:cxn modelId="{D346D01C-3E06-4ABC-873F-C577412B9E69}" type="presOf" srcId="{E377DA21-FAA8-48DF-AC57-03597EDDBF44}" destId="{99ADB319-72C8-499D-8D23-2AF2A5B9797B}" srcOrd="0" destOrd="0" presId="urn:microsoft.com/office/officeart/2018/2/layout/IconVerticalSolidList"/>
    <dgm:cxn modelId="{C1E49A33-FF43-48F6-A465-25709D09B828}" srcId="{2C61D158-E8B0-4B43-B4A7-214C6ED612EA}" destId="{EA8D9CA2-F206-4C52-8B6D-A28E61733CF6}" srcOrd="2" destOrd="0" parTransId="{98165F1C-7EF9-454B-BAD2-5A0EA2D6BF9B}" sibTransId="{55BF4964-2CDA-496B-BC4D-25EECF95CA6C}"/>
    <dgm:cxn modelId="{73EC5E82-1158-419B-8F54-A6103FA010D4}" type="presOf" srcId="{568F4551-A094-4A18-BCFB-A328812C0148}" destId="{B8F0EB03-8D02-49E9-95CF-7DB9D098B683}" srcOrd="0" destOrd="0" presId="urn:microsoft.com/office/officeart/2018/2/layout/IconVerticalSolidList"/>
    <dgm:cxn modelId="{3ECE36A3-4EFE-4A78-B956-EC8A89ACE274}" srcId="{2C61D158-E8B0-4B43-B4A7-214C6ED612EA}" destId="{568F4551-A094-4A18-BCFB-A328812C0148}" srcOrd="1" destOrd="0" parTransId="{996BE6C2-A54F-42DF-A889-5252B7E50F3B}" sibTransId="{3CF6C23B-30ED-4AB2-8C78-B00C13EB6F0B}"/>
    <dgm:cxn modelId="{12B896C5-3CBF-4F11-A658-DA9C22FF5975}" srcId="{2C61D158-E8B0-4B43-B4A7-214C6ED612EA}" destId="{E377DA21-FAA8-48DF-AC57-03597EDDBF44}" srcOrd="0" destOrd="0" parTransId="{E16A7F6F-1ACE-4F90-BD85-B4CD7AC08C15}" sibTransId="{920450BA-E4D0-45C7-9299-95C8F7309EB9}"/>
    <dgm:cxn modelId="{C0E6F706-8F1B-4DC8-BD39-AE3BEBB2FFD5}" type="presParOf" srcId="{54F20CDE-2558-45FE-96EE-8C284EA0031B}" destId="{B7B1A5C8-15D8-4197-9F65-DFA2EE69DC06}" srcOrd="0" destOrd="0" presId="urn:microsoft.com/office/officeart/2018/2/layout/IconVerticalSolidList"/>
    <dgm:cxn modelId="{21D4B808-28EC-4E47-A57A-40B0CAAAC846}" type="presParOf" srcId="{B7B1A5C8-15D8-4197-9F65-DFA2EE69DC06}" destId="{80196ABA-D195-4CEA-8A3D-E4486C1903C1}" srcOrd="0" destOrd="0" presId="urn:microsoft.com/office/officeart/2018/2/layout/IconVerticalSolidList"/>
    <dgm:cxn modelId="{E5FABD3A-2C87-468B-B887-68EC927C84C8}" type="presParOf" srcId="{B7B1A5C8-15D8-4197-9F65-DFA2EE69DC06}" destId="{14DE20AE-794A-4F42-A6B0-7F1FD05C9B88}" srcOrd="1" destOrd="0" presId="urn:microsoft.com/office/officeart/2018/2/layout/IconVerticalSolidList"/>
    <dgm:cxn modelId="{979B41AB-7421-4E71-834F-BEF5BD1A4159}" type="presParOf" srcId="{B7B1A5C8-15D8-4197-9F65-DFA2EE69DC06}" destId="{B28EBA48-5E72-4921-81E7-55764111968F}" srcOrd="2" destOrd="0" presId="urn:microsoft.com/office/officeart/2018/2/layout/IconVerticalSolidList"/>
    <dgm:cxn modelId="{1798EED6-CA36-408F-A74F-5D10EF4B0BC5}" type="presParOf" srcId="{B7B1A5C8-15D8-4197-9F65-DFA2EE69DC06}" destId="{99ADB319-72C8-499D-8D23-2AF2A5B9797B}" srcOrd="3" destOrd="0" presId="urn:microsoft.com/office/officeart/2018/2/layout/IconVerticalSolidList"/>
    <dgm:cxn modelId="{5E912347-6D04-4A89-B055-2458A3C2C658}" type="presParOf" srcId="{54F20CDE-2558-45FE-96EE-8C284EA0031B}" destId="{BB00E3B5-273F-4FE4-9990-71D1D64F89E1}" srcOrd="1" destOrd="0" presId="urn:microsoft.com/office/officeart/2018/2/layout/IconVerticalSolidList"/>
    <dgm:cxn modelId="{73544C2C-A9EB-4E98-8276-CFE62886735B}" type="presParOf" srcId="{54F20CDE-2558-45FE-96EE-8C284EA0031B}" destId="{06721CAE-7EFD-4DBD-8832-3E1FFA403C65}" srcOrd="2" destOrd="0" presId="urn:microsoft.com/office/officeart/2018/2/layout/IconVerticalSolidList"/>
    <dgm:cxn modelId="{AFFE12E0-57E8-48E6-9F37-6F06F69B6A0A}" type="presParOf" srcId="{06721CAE-7EFD-4DBD-8832-3E1FFA403C65}" destId="{0E790675-D18E-49C9-910F-21CA675EFA3A}" srcOrd="0" destOrd="0" presId="urn:microsoft.com/office/officeart/2018/2/layout/IconVerticalSolidList"/>
    <dgm:cxn modelId="{EE92F6B7-2921-40B3-8C40-B4FCDF24B645}" type="presParOf" srcId="{06721CAE-7EFD-4DBD-8832-3E1FFA403C65}" destId="{3243CFED-9A05-46B0-9461-5CF5B4E0B351}" srcOrd="1" destOrd="0" presId="urn:microsoft.com/office/officeart/2018/2/layout/IconVerticalSolidList"/>
    <dgm:cxn modelId="{8D41E8AF-5DAB-45BA-8638-41F9F5297FA0}" type="presParOf" srcId="{06721CAE-7EFD-4DBD-8832-3E1FFA403C65}" destId="{8D48A1BB-4134-4686-A3BF-FE1356D5F3E0}" srcOrd="2" destOrd="0" presId="urn:microsoft.com/office/officeart/2018/2/layout/IconVerticalSolidList"/>
    <dgm:cxn modelId="{E0F01C7C-042C-4B2B-990E-EA1B00C02DC3}" type="presParOf" srcId="{06721CAE-7EFD-4DBD-8832-3E1FFA403C65}" destId="{B8F0EB03-8D02-49E9-95CF-7DB9D098B683}" srcOrd="3" destOrd="0" presId="urn:microsoft.com/office/officeart/2018/2/layout/IconVerticalSolidList"/>
    <dgm:cxn modelId="{120C978A-EA96-4DE2-9CAF-409DE1E01389}" type="presParOf" srcId="{54F20CDE-2558-45FE-96EE-8C284EA0031B}" destId="{E4DFC13F-EB21-4C8D-A863-79B7DAFE1564}" srcOrd="3" destOrd="0" presId="urn:microsoft.com/office/officeart/2018/2/layout/IconVerticalSolidList"/>
    <dgm:cxn modelId="{642EEEFE-E3E5-4842-A98F-F87E571619C8}" type="presParOf" srcId="{54F20CDE-2558-45FE-96EE-8C284EA0031B}" destId="{81AB6609-587F-4E83-B2F5-11E99A5B78FE}" srcOrd="4" destOrd="0" presId="urn:microsoft.com/office/officeart/2018/2/layout/IconVerticalSolidList"/>
    <dgm:cxn modelId="{BCF417C0-F2BD-477A-B92D-70CB00514401}" type="presParOf" srcId="{81AB6609-587F-4E83-B2F5-11E99A5B78FE}" destId="{96AD61BF-CB4E-43CA-8CB7-5C504FE11E94}" srcOrd="0" destOrd="0" presId="urn:microsoft.com/office/officeart/2018/2/layout/IconVerticalSolidList"/>
    <dgm:cxn modelId="{20F58E75-CA5E-47BE-A69E-8D234DD394B4}" type="presParOf" srcId="{81AB6609-587F-4E83-B2F5-11E99A5B78FE}" destId="{28FB86D5-7BDC-4912-B049-405DF02F98F8}" srcOrd="1" destOrd="0" presId="urn:microsoft.com/office/officeart/2018/2/layout/IconVerticalSolidList"/>
    <dgm:cxn modelId="{566C537C-E1FD-4F7E-A6B4-F8BF0AC6AC6A}" type="presParOf" srcId="{81AB6609-587F-4E83-B2F5-11E99A5B78FE}" destId="{B76D2521-189B-43DA-90DF-5FBE34CAF579}" srcOrd="2" destOrd="0" presId="urn:microsoft.com/office/officeart/2018/2/layout/IconVerticalSolidList"/>
    <dgm:cxn modelId="{544CE27B-ED4E-4813-AE95-AEA0D7A8E1BC}" type="presParOf" srcId="{81AB6609-587F-4E83-B2F5-11E99A5B78FE}" destId="{A3B3DFB8-608F-47D6-918C-0668A199F2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FA13C-836B-42D6-87FA-97C03FCF513E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A7575-C967-41F5-A229-CB6CE338919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5E277-FF58-40F6-BB85-321D76D55EA7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Gelişmiş Deniz Gözlemi: SAR Tabanlı Gemi Tespiti için CNN Algoritmalarının Kullanımı</a:t>
          </a:r>
          <a:endParaRPr lang="en-US" sz="2400" kern="1200"/>
        </a:p>
      </dsp:txBody>
      <dsp:txXfrm>
        <a:off x="1844034" y="682"/>
        <a:ext cx="4401230" cy="1596566"/>
      </dsp:txXfrm>
    </dsp:sp>
    <dsp:sp modelId="{65A0EB41-9F90-4E72-BCB9-F9C5B9269F5D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B6139-E1EB-4F44-AACD-33BCCC88778C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9545D-D984-4A2A-802C-1104B9F4D0C2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Yazar</a:t>
          </a:r>
          <a:br>
            <a:rPr lang="tr-TR" sz="2400" kern="1200"/>
          </a:br>
          <a:r>
            <a:rPr lang="tr-TR" sz="2400" kern="1200"/>
            <a:t>Halil İbrahim Şenol – Harran Üniversitesi</a:t>
          </a:r>
          <a:endParaRPr lang="en-US" sz="2400" kern="1200"/>
        </a:p>
      </dsp:txBody>
      <dsp:txXfrm>
        <a:off x="1844034" y="1996390"/>
        <a:ext cx="4401230" cy="1596566"/>
      </dsp:txXfrm>
    </dsp:sp>
    <dsp:sp modelId="{DEC99DEF-4CCB-48A6-B58F-5A42E7592BA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622A2-2E93-4A7C-A908-69B9119E1E2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FF27-F333-4EC4-A996-88219DAC175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Yayın Bilgisi</a:t>
          </a:r>
          <a:br>
            <a:rPr lang="tr-TR" sz="2400" kern="1200"/>
          </a:br>
          <a:r>
            <a:rPr lang="tr-TR" sz="2400" kern="1200"/>
            <a:t>Türkiye LiDAR Dergisi, 2023</a:t>
          </a:r>
          <a:endParaRPr lang="en-US" sz="2400" kern="120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3704A-849A-4E8A-B2B1-742916AEC003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7D03-57A7-4DCF-A511-868936AFA1AC}">
      <dsp:nvSpPr>
        <dsp:cNvPr id="0" name=""/>
        <dsp:cNvSpPr/>
      </dsp:nvSpPr>
      <dsp:spPr>
        <a:xfrm>
          <a:off x="0" y="2729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Gemi tespiti, deniz güvenliği, gemi trafiği yönetimi, çevresel izleme ve arama-kurtarma operasyonları için kritik bir konudur.</a:t>
          </a:r>
          <a:endParaRPr lang="en-US" sz="2400" kern="1200"/>
        </a:p>
      </dsp:txBody>
      <dsp:txXfrm>
        <a:off x="0" y="2729"/>
        <a:ext cx="6245265" cy="1861296"/>
      </dsp:txXfrm>
    </dsp:sp>
    <dsp:sp modelId="{2F57D67C-D38F-449E-80B2-93C6E1C43796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5838B-8D77-438B-8FA8-85D3C02AF0E1}">
      <dsp:nvSpPr>
        <dsp:cNvPr id="0" name=""/>
        <dsp:cNvSpPr/>
      </dsp:nvSpPr>
      <dsp:spPr>
        <a:xfrm>
          <a:off x="0" y="1864025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Uydu görüntüleme ve radar teknolojilerindeki gelişmeler, gemi tespitinde derin öğrenme algoritmalarının kullanımını artırmıştır.</a:t>
          </a:r>
          <a:br>
            <a:rPr lang="tr-TR" sz="2400" kern="1200"/>
          </a:br>
          <a:endParaRPr lang="en-US" sz="2400" kern="1200"/>
        </a:p>
      </dsp:txBody>
      <dsp:txXfrm>
        <a:off x="0" y="1864025"/>
        <a:ext cx="6245265" cy="1861296"/>
      </dsp:txXfrm>
    </dsp:sp>
    <dsp:sp modelId="{AD943B2C-ECB0-4690-9ACE-16386D8E01A6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95A7D-24EB-41DD-A7EE-8459CC475B95}">
      <dsp:nvSpPr>
        <dsp:cNvPr id="0" name=""/>
        <dsp:cNvSpPr/>
      </dsp:nvSpPr>
      <dsp:spPr>
        <a:xfrm>
          <a:off x="0" y="3725321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Bu çalışma, Sentinel-1 SAR (Sentetik Açıklıklı Radar) görüntüleri kullanılarak Faster R-CNN algoritmasıyla gemi tespiti gerçekleştirmektedir.</a:t>
          </a:r>
          <a:endParaRPr lang="en-US" sz="2400" kern="1200"/>
        </a:p>
      </dsp:txBody>
      <dsp:txXfrm>
        <a:off x="0" y="3725321"/>
        <a:ext cx="6245265" cy="1861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D8FD9-0AA8-4143-9E86-2BBDD4A51173}">
      <dsp:nvSpPr>
        <dsp:cNvPr id="0" name=""/>
        <dsp:cNvSpPr/>
      </dsp:nvSpPr>
      <dsp:spPr>
        <a:xfrm>
          <a:off x="0" y="54353"/>
          <a:ext cx="6245265" cy="786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1" kern="1200"/>
            <a:t>Faster R-CNN Algoritması</a:t>
          </a:r>
          <a:endParaRPr lang="en-US" sz="3200" kern="1200"/>
        </a:p>
      </dsp:txBody>
      <dsp:txXfrm>
        <a:off x="38381" y="92734"/>
        <a:ext cx="6168503" cy="709478"/>
      </dsp:txXfrm>
    </dsp:sp>
    <dsp:sp modelId="{05387E05-0447-4126-9945-B36C0E153136}">
      <dsp:nvSpPr>
        <dsp:cNvPr id="0" name=""/>
        <dsp:cNvSpPr/>
      </dsp:nvSpPr>
      <dsp:spPr>
        <a:xfrm>
          <a:off x="0" y="840593"/>
          <a:ext cx="6245265" cy="192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500" kern="1200"/>
            <a:t>Bölge Öneri Ağı (RPN) – Gemi olabilecek bölgeleri belirler.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500" kern="1200"/>
            <a:t>Nesne Sınıflandırma Ağı – Önerilen bölgelerde gemi olup olmadığını değerlendirir.</a:t>
          </a:r>
          <a:endParaRPr lang="en-US" sz="2500" kern="1200"/>
        </a:p>
      </dsp:txBody>
      <dsp:txXfrm>
        <a:off x="0" y="840593"/>
        <a:ext cx="6245265" cy="1920960"/>
      </dsp:txXfrm>
    </dsp:sp>
    <dsp:sp modelId="{1F88EFF6-ADA5-440D-B97A-E6AAF497309D}">
      <dsp:nvSpPr>
        <dsp:cNvPr id="0" name=""/>
        <dsp:cNvSpPr/>
      </dsp:nvSpPr>
      <dsp:spPr>
        <a:xfrm>
          <a:off x="0" y="2761553"/>
          <a:ext cx="6245265" cy="7862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b="1" kern="1200"/>
            <a:t>SARfish Modeli</a:t>
          </a:r>
          <a:endParaRPr lang="en-US" sz="3200" kern="1200"/>
        </a:p>
      </dsp:txBody>
      <dsp:txXfrm>
        <a:off x="38381" y="2799934"/>
        <a:ext cx="6168503" cy="709478"/>
      </dsp:txXfrm>
    </dsp:sp>
    <dsp:sp modelId="{A994050D-A693-46A2-B7EF-A9D9F63672D2}">
      <dsp:nvSpPr>
        <dsp:cNvPr id="0" name=""/>
        <dsp:cNvSpPr/>
      </dsp:nvSpPr>
      <dsp:spPr>
        <a:xfrm>
          <a:off x="0" y="3547793"/>
          <a:ext cx="6245265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500" kern="1200"/>
            <a:t>SAR görüntülerini ön işleyerek gürültüyü temizler.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500" kern="1200"/>
            <a:t>Faster R-CNN ile gemi tespitini gerçekleştirir.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2500" kern="1200"/>
            <a:t>Sınırlayıcı kutular ve koordinatlar belirler.</a:t>
          </a:r>
          <a:endParaRPr lang="en-US" sz="2500" kern="1200"/>
        </a:p>
      </dsp:txBody>
      <dsp:txXfrm>
        <a:off x="0" y="3547793"/>
        <a:ext cx="6245265" cy="1987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D6DFD-AF86-4EBE-BCC0-8D049E4E2018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E8A24-5EEF-49CB-B49D-46B47C2387A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Başarı Oranı:</a:t>
          </a:r>
          <a:br>
            <a:rPr lang="tr-TR" sz="2800" kern="1200"/>
          </a:br>
          <a:r>
            <a:rPr lang="tr-TR" sz="2800" kern="1200"/>
            <a:t> %86.11 doğruluk oranı</a:t>
          </a:r>
          <a:br>
            <a:rPr lang="tr-TR" sz="2800" kern="1200"/>
          </a:br>
          <a:r>
            <a:rPr lang="tr-TR" sz="2800" kern="1200"/>
            <a:t> Farklı hava koşullarında yüksek doğruluk</a:t>
          </a:r>
          <a:br>
            <a:rPr lang="tr-TR" sz="2800" kern="1200"/>
          </a:br>
          <a:r>
            <a:rPr lang="tr-TR" sz="2800" kern="1200"/>
            <a:t> Küçük ve büyük gemilerin başarılı tespiti</a:t>
          </a:r>
          <a:endParaRPr lang="en-US" sz="2800" kern="1200"/>
        </a:p>
      </dsp:txBody>
      <dsp:txXfrm>
        <a:off x="696297" y="538547"/>
        <a:ext cx="4171627" cy="2590157"/>
      </dsp:txXfrm>
    </dsp:sp>
    <dsp:sp modelId="{3F1E7CEE-4FF9-480B-92A0-C4495EAAA613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3BE3D-691B-4C00-8D21-EDDCDA8AF61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Hatalar ve Eksikler</a:t>
          </a:r>
          <a:br>
            <a:rPr lang="tr-TR" sz="2800" kern="1200"/>
          </a:br>
          <a:r>
            <a:rPr lang="tr-TR" sz="2800" kern="1200"/>
            <a:t> Yakın konumlu gemilerde model bazen hata yapmaktadır.</a:t>
          </a:r>
          <a:br>
            <a:rPr lang="tr-TR" sz="2800" kern="1200"/>
          </a:br>
          <a:r>
            <a:rPr lang="tr-TR" sz="2800" kern="1200"/>
            <a:t> Küçük teknelerin bazıları eksik tespit edilmiştir.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F7B1C-F172-4F11-8132-6DB684DF64A5}">
      <dsp:nvSpPr>
        <dsp:cNvPr id="0" name=""/>
        <dsp:cNvSpPr/>
      </dsp:nvSpPr>
      <dsp:spPr>
        <a:xfrm>
          <a:off x="0" y="2729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94B37-B682-4033-93FB-FB648288A1E2}">
      <dsp:nvSpPr>
        <dsp:cNvPr id="0" name=""/>
        <dsp:cNvSpPr/>
      </dsp:nvSpPr>
      <dsp:spPr>
        <a:xfrm>
          <a:off x="0" y="2729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/>
            <a:t>Önceki yöntemlere göre daha yüksek doğruluk</a:t>
          </a:r>
          <a:endParaRPr lang="en-US" sz="3800" kern="1200"/>
        </a:p>
      </dsp:txBody>
      <dsp:txXfrm>
        <a:off x="0" y="2729"/>
        <a:ext cx="6245265" cy="1861296"/>
      </dsp:txXfrm>
    </dsp:sp>
    <dsp:sp modelId="{B7A69376-2773-4F38-8D97-968BB32AC05A}">
      <dsp:nvSpPr>
        <dsp:cNvPr id="0" name=""/>
        <dsp:cNvSpPr/>
      </dsp:nvSpPr>
      <dsp:spPr>
        <a:xfrm>
          <a:off x="0" y="1864025"/>
          <a:ext cx="624526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A350-E87C-414B-BD95-3D1116CD652C}">
      <dsp:nvSpPr>
        <dsp:cNvPr id="0" name=""/>
        <dsp:cNvSpPr/>
      </dsp:nvSpPr>
      <dsp:spPr>
        <a:xfrm>
          <a:off x="0" y="1864025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/>
            <a:t>Bölge öneri ağı ile daha hassas tespit</a:t>
          </a:r>
          <a:endParaRPr lang="en-US" sz="3800" kern="1200"/>
        </a:p>
      </dsp:txBody>
      <dsp:txXfrm>
        <a:off x="0" y="1864025"/>
        <a:ext cx="6245265" cy="1861296"/>
      </dsp:txXfrm>
    </dsp:sp>
    <dsp:sp modelId="{546BADFA-B705-45E3-BD41-F6D4A136E77A}">
      <dsp:nvSpPr>
        <dsp:cNvPr id="0" name=""/>
        <dsp:cNvSpPr/>
      </dsp:nvSpPr>
      <dsp:spPr>
        <a:xfrm>
          <a:off x="0" y="3725321"/>
          <a:ext cx="624526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80874-8D83-4AF8-B2E6-5AC9CC8D5ABA}">
      <dsp:nvSpPr>
        <dsp:cNvPr id="0" name=""/>
        <dsp:cNvSpPr/>
      </dsp:nvSpPr>
      <dsp:spPr>
        <a:xfrm>
          <a:off x="0" y="3725321"/>
          <a:ext cx="6245265" cy="1861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800" kern="1200"/>
            <a:t>Yoğun trafiğe sahip limanlarda etkili performans</a:t>
          </a:r>
          <a:endParaRPr lang="en-US" sz="3800" kern="1200"/>
        </a:p>
      </dsp:txBody>
      <dsp:txXfrm>
        <a:off x="0" y="3725321"/>
        <a:ext cx="6245265" cy="1861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3F0B4-0296-48D1-BA5B-3E66C01AF4B1}">
      <dsp:nvSpPr>
        <dsp:cNvPr id="0" name=""/>
        <dsp:cNvSpPr/>
      </dsp:nvSpPr>
      <dsp:spPr>
        <a:xfrm>
          <a:off x="0" y="151208"/>
          <a:ext cx="10515600" cy="199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kern="1200"/>
            <a:t>Sonuçlar:</a:t>
          </a:r>
          <a:br>
            <a:rPr lang="tr-TR" sz="2300" kern="1200"/>
          </a:br>
          <a:r>
            <a:rPr lang="tr-TR" sz="2300" kern="1200"/>
            <a:t>Sentinel-1 SAR görüntüleri, Faster R-CNN ile başarılı şekilde entegre edilmiştir.</a:t>
          </a:r>
          <a:br>
            <a:rPr lang="tr-TR" sz="2300" kern="1200"/>
          </a:br>
          <a:r>
            <a:rPr lang="tr-TR" sz="2300" kern="1200"/>
            <a:t>Model, yüksek doğruluk oranı ile gemi tespiti için uygundur.</a:t>
          </a:r>
          <a:br>
            <a:rPr lang="tr-TR" sz="2300" kern="1200"/>
          </a:br>
          <a:r>
            <a:rPr lang="tr-TR" sz="2300" kern="1200"/>
            <a:t>SAR görüntülerinin hava koşullarından bağımsız olması, modelin avantajlarını artırmıştır.</a:t>
          </a:r>
          <a:endParaRPr lang="en-US" sz="2300" kern="1200"/>
        </a:p>
      </dsp:txBody>
      <dsp:txXfrm>
        <a:off x="97209" y="248417"/>
        <a:ext cx="10321182" cy="1796922"/>
      </dsp:txXfrm>
    </dsp:sp>
    <dsp:sp modelId="{86605A01-A363-46EF-A740-1CBF7DFCD8EB}">
      <dsp:nvSpPr>
        <dsp:cNvPr id="0" name=""/>
        <dsp:cNvSpPr/>
      </dsp:nvSpPr>
      <dsp:spPr>
        <a:xfrm>
          <a:off x="0" y="2208789"/>
          <a:ext cx="10515600" cy="1991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kern="1200"/>
            <a:t>Gelecek Çalışmalar İçin Öneriler:</a:t>
          </a:r>
          <a:br>
            <a:rPr lang="tr-TR" sz="2300" kern="1200"/>
          </a:br>
          <a:r>
            <a:rPr lang="tr-TR" sz="2300" kern="1200"/>
            <a:t>Daha büyük ve farklı veri setleriyle modelin eğitilmesi</a:t>
          </a:r>
          <a:br>
            <a:rPr lang="tr-TR" sz="2300" kern="1200"/>
          </a:br>
          <a:r>
            <a:rPr lang="tr-TR" sz="2300" kern="1200"/>
            <a:t>Yanlış pozitif oranını düşürmek için ek düzenleme yöntemleri</a:t>
          </a:r>
          <a:br>
            <a:rPr lang="tr-TR" sz="2300" kern="1200"/>
          </a:br>
          <a:r>
            <a:rPr lang="tr-TR" sz="2300" kern="1200"/>
            <a:t>Gerçek zamanlı gemi tespiti için modelin hızının artırılması</a:t>
          </a:r>
          <a:endParaRPr lang="en-US" sz="2300" kern="1200"/>
        </a:p>
      </dsp:txBody>
      <dsp:txXfrm>
        <a:off x="97209" y="2305998"/>
        <a:ext cx="10321182" cy="17969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6ABA-D195-4CEA-8A3D-E4486C1903C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E20AE-794A-4F42-A6B0-7F1FD05C9B8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B319-72C8-499D-8D23-2AF2A5B9797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Çalışmanın Başlığı</a:t>
          </a:r>
          <a:br>
            <a:rPr lang="tr-TR" sz="2100" kern="1200"/>
          </a:br>
          <a:r>
            <a:rPr lang="tr-TR" sz="2100" kern="1200"/>
            <a:t>Mask R-CNN ile Uydu Görüntülerinde Gemi Tespiti</a:t>
          </a:r>
          <a:endParaRPr lang="en-US" sz="2100" kern="1200"/>
        </a:p>
      </dsp:txBody>
      <dsp:txXfrm>
        <a:off x="1435590" y="531"/>
        <a:ext cx="9080009" cy="1242935"/>
      </dsp:txXfrm>
    </dsp:sp>
    <dsp:sp modelId="{0E790675-D18E-49C9-910F-21CA675EFA3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CFED-9A05-46B0-9461-5CF5B4E0B35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0EB03-8D02-49E9-95CF-7DB9D098B68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Yazarlar</a:t>
          </a:r>
          <a:br>
            <a:rPr lang="tr-TR" sz="2100" kern="1200"/>
          </a:br>
          <a:r>
            <a:rPr lang="tr-TR" sz="2100" kern="1200"/>
            <a:t>Nuri Erkin Öçer, Uğur Avdan – Eskişehir Teknik Üniversitesi</a:t>
          </a:r>
          <a:endParaRPr lang="en-US" sz="2100" kern="1200"/>
        </a:p>
      </dsp:txBody>
      <dsp:txXfrm>
        <a:off x="1435590" y="1554201"/>
        <a:ext cx="9080009" cy="1242935"/>
      </dsp:txXfrm>
    </dsp:sp>
    <dsp:sp modelId="{96AD61BF-CB4E-43CA-8CB7-5C504FE11E9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B86D5-7BDC-4912-B049-405DF02F98F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3DFB8-608F-47D6-918C-0668A199F23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Yayın Bilgisi</a:t>
          </a:r>
          <a:br>
            <a:rPr lang="tr-TR" sz="2100" kern="1200"/>
          </a:br>
          <a:r>
            <a:rPr lang="tr-TR" sz="2100" kern="1200"/>
            <a:t>GSI Journals Serie C: Advancements in Information Sciences and Technologies (AIST), 2024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760EAA-F86C-F995-B5F4-62C4B7DE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BD6582-4C77-EC55-6CA1-1CF389DA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1A87F6-31D6-37F5-3823-EE66CFF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9B22E-A5D3-146B-A4E8-DA97CD1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AE215-EC0F-A2F3-854D-E6B17E7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C0EABE-A8D3-DD87-1FF0-BAC4AEB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16E5AC-1269-7862-715C-D86498DB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160649-B11B-E2EA-9A14-2641988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F7F5D5-1407-338E-D3E0-E3BDE60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59A76-B615-F699-6586-0A0FA55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6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F8BDA47-196D-1C64-EF1E-E328144F0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BC9282-D953-8F2E-1714-196D294C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A4E94C-E6C0-83B1-65A7-05DEED9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2DCB4-DCF6-3876-78F4-F256548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CB759-3C25-BB3D-CD3E-8C7E5BF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79596-C0E3-6CCB-444A-93C1BA0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71F6E-1BDB-5533-9305-0226D05C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89DEE7-73E3-9A31-34C5-24CB616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606E2-05B1-1D4C-39E3-E220F9BD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8D71A1-73D3-6E5E-C436-D01F3D0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9CC22-5A62-5DD3-20BC-7F03F848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150EB0-AECF-BAB4-407F-9BCE3454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43D26-FA44-A397-E6D9-69296EBD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CCDF1D-AFC3-047D-3DD7-EE331AE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0BFE52-3F0F-D2D6-0DFC-324DE24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8C0FB-EE43-1E91-9BF5-D171A0F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D1D1B-A13B-247D-253F-EAF250EF7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D0A2D12-3ECF-6571-8789-98FC18A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63EA06-DD39-9D7C-79A0-F0562A32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8F3D84-0CD0-6166-09AD-83D0F3C5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9181E2-45D9-1397-37CD-BD14D37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6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2E77A-92D7-F3AD-9A13-8EA32E37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0E5A2A-48EB-C400-8298-D5AAC903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217F30-A78B-0307-26F0-4709A1C3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388FB25-2239-CDE0-A46C-CA7D6E882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BD9945-E376-F9CA-DA40-B1D08EAC2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0AE1DA-96E3-29B0-8A88-5EAFDCC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8BB2775-DC00-0300-32C4-2CAFD8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7CFE949-9A54-2BF2-DA81-B0F0C4F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2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7259A-DF77-9050-6AB0-B4FE29B9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0B6BD-1E7A-E081-017D-46C94FF3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138C1E2-D73F-5514-E4B1-436EBD5D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1EACA3-403E-4431-79CE-61F1D33E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8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9AE8A1-FC6A-A3FE-E321-5262383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6A2F45-4A48-7CBD-84E2-027E5FCD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8B386E-B3FB-6F35-5410-C7D91CF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C9335-B911-E8AC-E3F4-A81F377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F5F8D-04DA-8FE4-8604-C75C5A70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23D1F1-08B1-E0D2-EEA7-543B573F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7ADB40-93CC-10FF-25D4-105DA80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37C960-B5CA-8A99-A4DF-DAA6F8B6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5271CA-5637-CC56-6409-3D304AEC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8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C7896-E617-7D44-57BA-0DDC4ECC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27ACC8-B280-27D1-0C49-0E5690D1D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C6E540-1440-38FF-3E5A-B126E4E0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1A5E18-FD56-CF14-3BA0-E0EDA263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4CA1C8-0A0B-BBE1-4C71-3807FC99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65C2B5-6CB7-474E-CBCB-66639AB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0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C150E3-B6FB-9184-4560-D252848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5DA35F-CE92-076B-DD77-BECDB1FF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D062C-B5B3-D488-8E07-DA6E03F2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74029-B88F-46C1-9508-CC8534A171E1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AD781-5B69-6109-0C5E-FBEA973BF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F6A6C-AB21-BA3D-6B02-FAEEB2E5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7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5D1A7A-4679-AB16-7884-52FFE6C2B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Dergi Özet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86D3B67-274D-7DB1-4B2B-E88FBA628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Hazırlayan </a:t>
            </a:r>
          </a:p>
          <a:p>
            <a:r>
              <a:rPr lang="tr-TR" dirty="0"/>
              <a:t>Sezer Demir</a:t>
            </a:r>
          </a:p>
          <a:p>
            <a:r>
              <a:rPr lang="tr-TR" dirty="0"/>
              <a:t>02210224002</a:t>
            </a:r>
          </a:p>
        </p:txBody>
      </p:sp>
    </p:spTree>
    <p:extLst>
      <p:ext uri="{BB962C8B-B14F-4D97-AF65-F5344CB8AC3E}">
        <p14:creationId xmlns:p14="http://schemas.microsoft.com/office/powerpoint/2010/main" val="389855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D12581-E761-38B3-B7C4-826BAEF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2000" b="1"/>
              <a:t>Gemi tespiti</a:t>
            </a:r>
            <a:r>
              <a:rPr lang="tr-TR" sz="2000"/>
              <a:t>, deniz taşımacılığı, güvenlik ve çevresel izleme için kritik bir konudur.</a:t>
            </a:r>
            <a:br>
              <a:rPr lang="tr-TR" sz="2000"/>
            </a:br>
            <a:r>
              <a:rPr lang="tr-TR" sz="2000"/>
              <a:t>Uydu görüntüleme teknikleri ile yüksek doğrulukta otomatik gemi tespiti mümkündür.</a:t>
            </a:r>
            <a:br>
              <a:rPr lang="tr-TR" sz="2000"/>
            </a:br>
            <a:r>
              <a:rPr lang="tr-TR" sz="2000"/>
              <a:t> u çalışmada, optik uydu görüntülerinde gemi tespiti için Mask R-CNN yöntemi kullanılmıştır.</a:t>
            </a:r>
            <a:br>
              <a:rPr lang="tr-TR" sz="2000"/>
            </a:br>
            <a:r>
              <a:rPr lang="tr-TR" sz="2000" b="1"/>
              <a:t>Çalışmanın amacı:</a:t>
            </a:r>
            <a:br>
              <a:rPr lang="tr-TR" sz="2000"/>
            </a:br>
            <a:r>
              <a:rPr lang="tr-TR" sz="2000"/>
              <a:t>Mask R-CNN algoritmasının gemi tespit performansını ve sınırlarını incelemek</a:t>
            </a:r>
            <a:br>
              <a:rPr lang="tr-TR" sz="2000"/>
            </a:br>
            <a:r>
              <a:rPr lang="tr-TR" sz="2000"/>
              <a:t>Uydu görüntülerinde gemilerin tespit doğruluğunu artırmak</a:t>
            </a:r>
          </a:p>
        </p:txBody>
      </p:sp>
    </p:spTree>
    <p:extLst>
      <p:ext uri="{BB962C8B-B14F-4D97-AF65-F5344CB8AC3E}">
        <p14:creationId xmlns:p14="http://schemas.microsoft.com/office/powerpoint/2010/main" val="324346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108CE1-EC29-0E4A-9407-E6014C9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tr-TR" sz="5400"/>
              <a:t>Veri Seti ve Çalışma Alanı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510473-2155-CB2B-EC5D-CDD5C4C5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2000" dirty="0"/>
              <a:t>Çalışma Alanı:</a:t>
            </a:r>
            <a:br>
              <a:rPr lang="tr-TR" sz="2000" dirty="0"/>
            </a:br>
            <a:r>
              <a:rPr lang="tr-TR" sz="2000" dirty="0"/>
              <a:t>Gemi yoğunluğunun yüksek olduğu kıyı ve açık deniz bölgeleri</a:t>
            </a:r>
          </a:p>
          <a:p>
            <a:r>
              <a:rPr lang="tr-TR" sz="2000" dirty="0"/>
              <a:t>Kullanılan Veri Seti: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1838 adet 1 metre mekânsal çözünürlüğe sahip optik uydu görüntüsü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GIS yazılımı ile maskelenmiş ve etiketlenmiş gemiler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RGB formatında Google Earth uydu görüntüleri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000" dirty="0"/>
              <a:t>Eğitim, doğrulama ve test veri kümeleri olarak bölünmüş veri seti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0192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CC6347D-6B13-2116-2FEC-BF6374C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4600"/>
              <a:t>Yöntem: Mask R-CNN ile Gemi Tespiti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6767C-B99E-BE49-852F-CFD0C76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tr-TR" sz="1500"/>
              <a:t>Mask R-CNN Nedir?</a:t>
            </a:r>
            <a:br>
              <a:rPr lang="tr-TR" sz="1500"/>
            </a:br>
            <a:r>
              <a:rPr lang="tr-TR" sz="1500"/>
              <a:t>Bölge-tabanlı konvolüsyonel sinir ağı (R-CNN) modelidir.</a:t>
            </a:r>
            <a:br>
              <a:rPr lang="tr-TR" sz="1500"/>
            </a:br>
            <a:r>
              <a:rPr lang="tr-TR" sz="1500"/>
              <a:t>Görüntüdeki nesnelerin tespiti, sınıflandırılması ve maskelenmesi için geliştirilmiştir.</a:t>
            </a:r>
            <a:br>
              <a:rPr lang="tr-TR" sz="1500"/>
            </a:br>
            <a:r>
              <a:rPr lang="tr-TR" sz="1500"/>
              <a:t>Faster R-CNN'in gelişmiş bir sürümü olup, nesne konumlarını belirlemek için maskeler kullanır.</a:t>
            </a:r>
          </a:p>
          <a:p>
            <a:r>
              <a:rPr lang="tr-TR" sz="1500"/>
              <a:t>Çalışmada Kullanılan İş Akışı:</a:t>
            </a:r>
            <a:br>
              <a:rPr lang="tr-TR" sz="1500"/>
            </a:br>
            <a:r>
              <a:rPr lang="tr-TR" sz="1500"/>
              <a:t>Özellik Çıkarma Ağı (FPN - Feature Pyramid Network)</a:t>
            </a:r>
            <a:br>
              <a:rPr lang="tr-TR" sz="1500"/>
            </a:br>
            <a:r>
              <a:rPr lang="tr-TR" sz="1500"/>
              <a:t>Bölge Öneri Ağı (RPN - Region Proposal Network)</a:t>
            </a:r>
            <a:br>
              <a:rPr lang="tr-TR" sz="1500"/>
            </a:br>
            <a:r>
              <a:rPr lang="tr-TR" sz="1500"/>
              <a:t>Önerilen Bölgelerin Sınıflandırılması</a:t>
            </a:r>
            <a:br>
              <a:rPr lang="tr-TR" sz="1500"/>
            </a:br>
            <a:r>
              <a:rPr lang="tr-TR" sz="1500"/>
              <a:t>Maskelerin ve Sınırlayıcı Kutuların Üretilmesi</a:t>
            </a:r>
          </a:p>
          <a:p>
            <a:r>
              <a:rPr lang="tr-TR" sz="1500"/>
              <a:t>Modelin Eğitimi: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ResNet-101 tabanlı ön-eğitimli model kullanıldı.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TensorFlow ve Keras derin öğrenme çerçeveleri ile uygulandı.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80.000 iterasyon boyunca eğitim gerçekleştirildi.</a:t>
            </a:r>
          </a:p>
          <a:p>
            <a:endParaRPr lang="tr-TR" sz="1500"/>
          </a:p>
        </p:txBody>
      </p:sp>
    </p:spTree>
    <p:extLst>
      <p:ext uri="{BB962C8B-B14F-4D97-AF65-F5344CB8AC3E}">
        <p14:creationId xmlns:p14="http://schemas.microsoft.com/office/powerpoint/2010/main" val="386435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DE5755-5F7C-C2EF-251D-39300895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Deneysel 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58EE50-DDCC-1DFD-6F83-0BBABB04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1700"/>
              <a:t>Başarı Oranı:</a:t>
            </a:r>
            <a:br>
              <a:rPr lang="tr-TR" sz="1700"/>
            </a:br>
            <a:r>
              <a:rPr lang="tr-TR" sz="1700"/>
              <a:t>Model yüksek doğrulukla gemileri tespit edebilmiştir.</a:t>
            </a:r>
            <a:br>
              <a:rPr lang="tr-TR" sz="1700"/>
            </a:br>
            <a:r>
              <a:rPr lang="tr-TR" sz="1700"/>
              <a:t>Farklı hava ve ışık koşullarında başarılı sonuçlar elde edilmiştir.</a:t>
            </a:r>
            <a:br>
              <a:rPr lang="tr-TR" sz="1700"/>
            </a:br>
            <a:r>
              <a:rPr lang="tr-TR" sz="1700"/>
              <a:t>Kıyıya yakın gemilerin tespitinde bazı zorluklar yaşanmıştır.</a:t>
            </a:r>
          </a:p>
          <a:p>
            <a:r>
              <a:rPr lang="tr-TR" sz="1700"/>
              <a:t>Mask R-CNN ile Gemi Tespitinin Avantajları:</a:t>
            </a:r>
            <a:br>
              <a:rPr lang="tr-TR" sz="1700"/>
            </a:br>
            <a:r>
              <a:rPr lang="tr-TR" sz="1700"/>
              <a:t>Nesneleri sadece sınırlayıcı kutularla değil, maskelerle de belirler.</a:t>
            </a:r>
            <a:br>
              <a:rPr lang="tr-TR" sz="1700"/>
            </a:br>
            <a:r>
              <a:rPr lang="tr-TR" sz="1700"/>
              <a:t>Yoğun gemi trafiği olan bölgelerde başarılı tespit sağlar.</a:t>
            </a:r>
            <a:br>
              <a:rPr lang="tr-TR" sz="1700"/>
            </a:br>
            <a:r>
              <a:rPr lang="tr-TR" sz="1700"/>
              <a:t>Küçük ölçekli nesneleri diğer yöntemlere kıyasla daha iyi tanımlar.</a:t>
            </a:r>
          </a:p>
          <a:p>
            <a:r>
              <a:rPr lang="tr-TR" sz="1700"/>
              <a:t>Tespit Zorlukları:</a:t>
            </a:r>
            <a:br>
              <a:rPr lang="tr-TR" sz="1700"/>
            </a:br>
            <a:r>
              <a:rPr lang="tr-TR" sz="1700"/>
              <a:t>Birbirine çok yakın konumlanmış gemilerde hata oranı artmıştır.</a:t>
            </a:r>
            <a:br>
              <a:rPr lang="tr-TR" sz="1700"/>
            </a:br>
            <a:r>
              <a:rPr lang="tr-TR" sz="1700"/>
              <a:t>Küçük ve bulanık nesnelerde model performansı düşmüştür.</a:t>
            </a:r>
          </a:p>
          <a:p>
            <a:endParaRPr lang="tr-TR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8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599D9-F4B5-DF3F-BB49-6E483C5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Sonuç ve Gelecek Çalışmalar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C4ECF1-6730-19DC-B502-1801B31D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 b="1"/>
              <a:t>Sonuçlar:</a:t>
            </a:r>
            <a:br>
              <a:rPr lang="tr-TR" sz="2200"/>
            </a:br>
            <a:r>
              <a:rPr lang="tr-TR" sz="2200"/>
              <a:t>Mask R-CNN, uydu görüntülerinde gemi tespiti için etkili bir yöntemdir.</a:t>
            </a:r>
            <a:br>
              <a:rPr lang="tr-TR" sz="2200"/>
            </a:br>
            <a:r>
              <a:rPr lang="tr-TR" sz="2200"/>
              <a:t>Yoğun trafiğe sahip deniz bölgelerinde yüksek doğruluk sağlamaktadır.</a:t>
            </a:r>
            <a:br>
              <a:rPr lang="tr-TR" sz="2200"/>
            </a:br>
            <a:r>
              <a:rPr lang="tr-TR" sz="2200"/>
              <a:t>Küçük nesneleri tespit etme konusunda geleneksel R-CNN modellerinden daha başarılıdır.</a:t>
            </a:r>
          </a:p>
          <a:p>
            <a:r>
              <a:rPr lang="tr-TR" sz="2200" b="1"/>
              <a:t>Gelecek Çalışmalar İçin Öneriler:</a:t>
            </a:r>
            <a:br>
              <a:rPr lang="tr-TR" sz="2200"/>
            </a:br>
            <a:r>
              <a:rPr lang="tr-TR" sz="2200"/>
              <a:t>Daha büyük ve çeşitli veri setleriyle modelin eğitilmesi</a:t>
            </a:r>
            <a:br>
              <a:rPr lang="tr-TR" sz="2200"/>
            </a:br>
            <a:r>
              <a:rPr lang="tr-TR" sz="2200"/>
              <a:t>Yakın konumlanmış gemileri daha iyi ayırt edebilen yeni teknikler geliştirilmesi</a:t>
            </a:r>
            <a:br>
              <a:rPr lang="tr-TR" sz="2200"/>
            </a:br>
            <a:r>
              <a:rPr lang="tr-TR" sz="2200"/>
              <a:t>Gerçek zamanlı gemi tespiti için modelin optimizasyonu</a:t>
            </a:r>
          </a:p>
          <a:p>
            <a:endParaRPr lang="tr-TR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1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A284D0-5660-9662-ABA2-F012C92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Genel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FEE2D-139E-425F-47C2-A57BC9FA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 b="1"/>
              <a:t>Çalışmanın Katkıları:</a:t>
            </a:r>
            <a:br>
              <a:rPr lang="tr-TR" sz="2200"/>
            </a:br>
            <a:r>
              <a:rPr lang="tr-TR" sz="2200"/>
              <a:t>Derin öğrenme ile uydu görüntülerinde gemi tespitinin etkinliği gösterildi.</a:t>
            </a:r>
            <a:br>
              <a:rPr lang="tr-TR" sz="2200"/>
            </a:br>
            <a:r>
              <a:rPr lang="tr-TR" sz="2200"/>
              <a:t>Mask R-CNN’in optik uydu görüntülerinde yüksek doğruluk sunduğu tespit edildi.</a:t>
            </a:r>
            <a:br>
              <a:rPr lang="tr-TR" sz="2200"/>
            </a:br>
            <a:r>
              <a:rPr lang="tr-TR" sz="2200"/>
              <a:t>Denizcilik, güvenlik ve çevresel izleme gibi alanlara katkı sağladı.</a:t>
            </a:r>
          </a:p>
          <a:p>
            <a:r>
              <a:rPr lang="tr-TR" sz="2200" b="1"/>
              <a:t>Çalışmanın Sınırlamaları:</a:t>
            </a:r>
            <a:br>
              <a:rPr lang="tr-TR" sz="2200"/>
            </a:br>
            <a:r>
              <a:rPr lang="tr-TR" sz="2200"/>
              <a:t>Birbirine yakın gemileri ayırt etme konusunda sınırlamalar bulunmaktadır.</a:t>
            </a:r>
            <a:br>
              <a:rPr lang="tr-TR" sz="2200"/>
            </a:br>
            <a:r>
              <a:rPr lang="tr-TR" sz="2200"/>
              <a:t>Daha fazla veri artırımı (augmentation) teknikleri ile modelin geliştirilmesi gerekmektedir.</a:t>
            </a:r>
          </a:p>
          <a:p>
            <a:endParaRPr lang="tr-TR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5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43B6A-CE30-D747-5C1F-31485047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tr-TR" sz="4200"/>
              <a:t>Uluslararası Sürdürülebilir Mühendislik ve Teknoloji Dergisi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13E860-0972-34FD-FDB0-5FF4A718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2000" b="1"/>
              <a:t>Çalışmanın Başlığı</a:t>
            </a:r>
            <a:br>
              <a:rPr lang="tr-TR" sz="2000"/>
            </a:br>
            <a:r>
              <a:rPr lang="tr-TR" sz="2000"/>
              <a:t>Gemi Tespiti Uygulamasında YOLOv8 ve YOLOv9 Algoritmalarının Performans Değerlendirmesi</a:t>
            </a:r>
          </a:p>
          <a:p>
            <a:r>
              <a:rPr lang="tr-TR" sz="2000" b="1"/>
              <a:t>Yazarlar</a:t>
            </a:r>
            <a:br>
              <a:rPr lang="tr-TR" sz="2000"/>
            </a:br>
            <a:r>
              <a:rPr lang="tr-TR" sz="2000"/>
              <a:t>Beyzanur Tekindemir, Fatih Ahmet Şenel – Süleyman Demirel Üniversitesi</a:t>
            </a:r>
          </a:p>
          <a:p>
            <a:r>
              <a:rPr lang="tr-TR" sz="2000" b="1"/>
              <a:t>Yayın Bilgisi</a:t>
            </a:r>
            <a:br>
              <a:rPr lang="tr-TR" sz="2000"/>
            </a:br>
            <a:r>
              <a:rPr lang="tr-TR" sz="2000"/>
              <a:t>Uluslararası Sürdürülebilir Mühendislik ve Teknoloji Dergisi, 2024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22771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F259F8-5415-5872-EE38-A9DC9245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D0ED0B-9D97-D827-B197-28FEB7CC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/>
              <a:t>Gemi tespiti, deniz gözetimi, yasa dışı göç izleme, balıkçılık yönetimi, deniz savaşları gibi birçok alanda kritik öneme sahiptir.</a:t>
            </a:r>
            <a:br>
              <a:rPr lang="tr-TR" sz="2200"/>
            </a:br>
            <a:r>
              <a:rPr lang="tr-TR" sz="2200"/>
              <a:t>Uzaktan algılama teknolojileri, geniş kapsama alanı ve düşük maliyetli erişim sunduğundan gemi izleme için yaygın olarak kullanılmaktadır.</a:t>
            </a:r>
            <a:br>
              <a:rPr lang="tr-TR" sz="2200"/>
            </a:br>
            <a:r>
              <a:rPr lang="tr-TR" sz="2200"/>
              <a:t>Bu çalışmada, YOLO mimarileri (YOLOv8 ve YOLOv9) kullanılarak uzaktan algılama görüntülerinde gemi tespiti gerçekleştirilmiştir.</a:t>
            </a:r>
            <a:br>
              <a:rPr lang="tr-TR" sz="2200"/>
            </a:br>
            <a:r>
              <a:rPr lang="tr-TR" sz="2200"/>
              <a:t>Çalışmanın amacı:</a:t>
            </a:r>
            <a:br>
              <a:rPr lang="tr-TR" sz="2200"/>
            </a:br>
            <a:r>
              <a:rPr lang="tr-TR" sz="2200"/>
              <a:t>YOLOv8 ve YOLOv9 modellerinin performanslarını karşılaştırmak</a:t>
            </a:r>
            <a:br>
              <a:rPr lang="tr-TR" sz="2200"/>
            </a:br>
            <a:r>
              <a:rPr lang="tr-TR" sz="2200"/>
              <a:t>Gemi tespiti doğruluğunu artırmak ve hızlı tespit yöntemlerini değerlendirmek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969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5D27B2-0890-A72A-89A1-8BEFBB2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Veri Seti ve Çalışma Alanı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1EBE6A-5605-3BEE-4718-1452B8D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/>
              <a:t>Kullanılan Veri Seti: "Ships in Google Earth"</a:t>
            </a:r>
            <a:br>
              <a:rPr lang="tr-TR" sz="2200"/>
            </a:br>
            <a:r>
              <a:rPr lang="tr-TR" sz="2200"/>
              <a:t>Toplam 1658 uydu görüntüsü içerir.</a:t>
            </a:r>
            <a:br>
              <a:rPr lang="tr-TR" sz="2200"/>
            </a:br>
            <a:r>
              <a:rPr lang="tr-TR" sz="2200"/>
              <a:t>Görüntüler farklı hava şartlarında ve ışık koşullarında çekilmiştir.</a:t>
            </a:r>
            <a:br>
              <a:rPr lang="tr-TR" sz="2200"/>
            </a:br>
            <a:r>
              <a:rPr lang="tr-TR" sz="2200"/>
              <a:t>Eğitim, doğrulama ve test veri kümeleri olarak bölünmüştür.</a:t>
            </a:r>
          </a:p>
          <a:p>
            <a:r>
              <a:rPr lang="tr-TR" sz="2200"/>
              <a:t>Veri işleme adımları:</a:t>
            </a:r>
          </a:p>
          <a:p>
            <a:pPr marL="0" indent="0">
              <a:buNone/>
            </a:pPr>
            <a:r>
              <a:rPr lang="tr-TR" sz="2200"/>
              <a:t>Görüntü yönlendirme ve yeniden boyutlandırma (640x640 px)</a:t>
            </a:r>
          </a:p>
          <a:p>
            <a:pPr marL="0" indent="0">
              <a:buNone/>
            </a:pPr>
            <a:r>
              <a:rPr lang="tr-TR" sz="2200"/>
              <a:t>Veri artırma teknikleri (çevirme, döndürme, parlaklık değişimi)</a:t>
            </a:r>
          </a:p>
          <a:p>
            <a:pPr marL="0" indent="0">
              <a:buNone/>
            </a:pPr>
            <a:r>
              <a:rPr lang="tr-TR" sz="2200"/>
              <a:t>Gemi konumlarının sınırlayıcı kutularla etiketlenmesi</a:t>
            </a:r>
          </a:p>
          <a:p>
            <a:endParaRPr lang="tr-TR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757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DF84BD-41C8-1583-C4F2-99FBD3D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YOLOv8 ve YOLOv9 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121BBB-C8FB-EC8E-A919-1DB58028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1900"/>
              <a:t>YOLO (You Only Look Once) Nedir?</a:t>
            </a:r>
            <a:br>
              <a:rPr lang="tr-TR" sz="1900"/>
            </a:br>
            <a:r>
              <a:rPr lang="tr-TR" sz="1900"/>
              <a:t>Nesne tespiti için geliştirilen hızlı ve güçlü bir algoritmadır.</a:t>
            </a:r>
            <a:br>
              <a:rPr lang="tr-TR" sz="1900"/>
            </a:br>
            <a:r>
              <a:rPr lang="tr-TR" sz="1900"/>
              <a:t>Tek aşamada tespit yaparak yüksek hız ve doğruluk sağlar.</a:t>
            </a:r>
            <a:br>
              <a:rPr lang="tr-TR" sz="1900"/>
            </a:br>
            <a:r>
              <a:rPr lang="tr-TR" sz="1900"/>
              <a:t>YOLO mimarileri üç ana bölümden oluşur:</a:t>
            </a:r>
            <a:br>
              <a:rPr lang="tr-TR" sz="1900"/>
            </a:br>
            <a:r>
              <a:rPr lang="tr-TR" sz="1900"/>
              <a:t>Omurga (Backbone) – Görüntüden öznitelik çıkarımı yapar.</a:t>
            </a:r>
            <a:br>
              <a:rPr lang="tr-TR" sz="1900"/>
            </a:br>
            <a:r>
              <a:rPr lang="tr-TR" sz="1900"/>
              <a:t>Boyun (Neck) – Öznitelikleri birleştirir ve optimize eder.</a:t>
            </a:r>
            <a:br>
              <a:rPr lang="tr-TR" sz="1900"/>
            </a:br>
            <a:r>
              <a:rPr lang="tr-TR" sz="1900"/>
              <a:t>Baş (Head) – Sınıflandırma ve konum tahminleme yapar.</a:t>
            </a:r>
          </a:p>
          <a:p>
            <a:r>
              <a:rPr lang="tr-TR" sz="1900"/>
              <a:t>YOLOv8 ve YOLOv9’un Temel Farkları</a:t>
            </a:r>
            <a:br>
              <a:rPr lang="tr-TR" sz="1900"/>
            </a:br>
            <a:r>
              <a:rPr lang="tr-TR" sz="1900"/>
              <a:t>YOLOv9, daha derin sinir ağı yapıları kullanarak daha hızlı yakınsama sağlar.</a:t>
            </a:r>
            <a:br>
              <a:rPr lang="tr-TR" sz="1900"/>
            </a:br>
            <a:r>
              <a:rPr lang="tr-TR" sz="1900"/>
              <a:t> YOLOv9’un öğrenme hızı ve hassasiyeti, YOLOv8’den daha yüksektir.</a:t>
            </a:r>
            <a:br>
              <a:rPr lang="tr-TR" sz="1900"/>
            </a:br>
            <a:r>
              <a:rPr lang="tr-TR" sz="1900"/>
              <a:t>YOLOv9, küçük nesneleri daha iyi tespit eder.</a:t>
            </a:r>
          </a:p>
          <a:p>
            <a:endParaRPr lang="tr-TR" sz="1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18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04198B-2100-785E-14D5-20EB1312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tr-TR" sz="8000"/>
              <a:t>Türkiye LiDAR Dergisi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0FF1A81-A25E-8452-C63F-8383765D1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1442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778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079003-6F03-51FC-F3C5-2F02F46F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Sonuç ve Gelecek Çalışmalar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7572B3-2552-9705-588C-6C2B14F5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/>
              <a:t>Sonuçlar:</a:t>
            </a:r>
            <a:br>
              <a:rPr lang="tr-TR" sz="2200"/>
            </a:br>
            <a:r>
              <a:rPr lang="tr-TR" sz="2200"/>
              <a:t>YOLOv8 ve YOLOv9 gemi tespitinde yüksek başarı göstermiştir.</a:t>
            </a:r>
            <a:br>
              <a:rPr lang="tr-TR" sz="2200"/>
            </a:br>
            <a:r>
              <a:rPr lang="tr-TR" sz="2200"/>
              <a:t>YOLOv9, hızlı yakınsama ve yüksek hassasiyet açısından üstün olmuştur.</a:t>
            </a:r>
            <a:br>
              <a:rPr lang="tr-TR" sz="2200"/>
            </a:br>
            <a:r>
              <a:rPr lang="tr-TR" sz="2200"/>
              <a:t>Her iki model de uzaktan algılama verileri ile etkili sonuçlar üretmiştir.</a:t>
            </a:r>
          </a:p>
          <a:p>
            <a:r>
              <a:rPr lang="tr-TR" sz="2200"/>
              <a:t> Gelecek Çalışmalar İçin Öneriler:</a:t>
            </a:r>
            <a:br>
              <a:rPr lang="tr-TR" sz="2200"/>
            </a:br>
            <a:r>
              <a:rPr lang="tr-TR" sz="2200"/>
              <a:t> YOLOv9’un optimize edilerek gerçek zamanlı gemi takibinde kullanılması</a:t>
            </a:r>
            <a:br>
              <a:rPr lang="tr-TR" sz="2200"/>
            </a:br>
            <a:r>
              <a:rPr lang="tr-TR" sz="2200"/>
              <a:t> Modelin büyük ölçekli veri setleri ile eğitilerek daha kapsamlı hale getirilmesi</a:t>
            </a:r>
            <a:br>
              <a:rPr lang="tr-TR" sz="2200"/>
            </a:br>
            <a:r>
              <a:rPr lang="tr-TR" sz="2200"/>
              <a:t> Daha farklı uydu görüntüleri ile test edilmesi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2E5EA1-66B1-2D5B-9549-2779519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Genel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239F1-286B-BDC2-3E8D-E0A5BF33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tr-TR" sz="2200"/>
              <a:t>Çalışmanın Katkıları:</a:t>
            </a:r>
            <a:br>
              <a:rPr lang="tr-TR" sz="2200"/>
            </a:br>
            <a:r>
              <a:rPr lang="tr-TR" sz="2200"/>
              <a:t>YOLO algoritmalarının denizcilik alanında etkinliği gösterildi.</a:t>
            </a:r>
            <a:br>
              <a:rPr lang="tr-TR" sz="2200"/>
            </a:br>
            <a:r>
              <a:rPr lang="tr-TR" sz="2200"/>
              <a:t>Uzaktan algılama teknolojileri ile hızlı ve düşük maliyetli gemi tespiti sağlandı.</a:t>
            </a:r>
            <a:br>
              <a:rPr lang="tr-TR" sz="2200"/>
            </a:br>
            <a:r>
              <a:rPr lang="tr-TR" sz="2200"/>
              <a:t>Gemi sınıflandırma ve takibi için derin öğrenme yöntemlerinin önemi vurgulandı.</a:t>
            </a:r>
          </a:p>
          <a:p>
            <a:r>
              <a:rPr lang="tr-TR" sz="2200"/>
              <a:t>Çalışmanın Sınırlamaları:</a:t>
            </a:r>
            <a:br>
              <a:rPr lang="tr-TR" sz="2200"/>
            </a:br>
            <a:r>
              <a:rPr lang="tr-TR" sz="2200"/>
              <a:t>YOLOv9’un hesaplama maliyeti YOLOv8’e göre daha yüksektir.</a:t>
            </a:r>
            <a:br>
              <a:rPr lang="tr-TR" sz="2200"/>
            </a:br>
            <a:r>
              <a:rPr lang="tr-TR" sz="2200"/>
              <a:t>Gerçek zamanlı uygulamalar için model optimizasyonu gerekmektedir.</a:t>
            </a:r>
          </a:p>
          <a:p>
            <a:endParaRPr lang="tr-TR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CE7612-8E9F-A2B9-749A-3EE5F304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tr-TR" sz="8000"/>
              <a:t>Giriş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8D052FA-89B0-DE81-A723-D89FA8B8C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46514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3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Okyanusta konteyner gemisinin üst kısmına havadan bakış">
            <a:extLst>
              <a:ext uri="{FF2B5EF4-FFF2-40B4-BE49-F238E27FC236}">
                <a16:creationId xmlns:a16="http://schemas.microsoft.com/office/drawing/2014/main" id="{926F2F36-3159-4BFA-C520-674C447A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16" r="23904" b="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1BB459-A783-5903-D30B-6E5195E3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i-FI" sz="4000"/>
              <a:t>Çalışma Alanı ve Kullanılan Veri</a:t>
            </a:r>
            <a:endParaRPr lang="tr-TR" sz="40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4C568-D8D2-A7AC-4C23-701CE28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tr-TR" sz="1700" b="1"/>
              <a:t>Çalışma Alanı:</a:t>
            </a:r>
            <a:r>
              <a:rPr lang="tr-TR" sz="1700"/>
              <a:t> Mersin Limanı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/>
              <a:t>Türkiye’nin en büyük ve en yoğun limanlarından biri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/>
              <a:t>Ticari gemiler, balıkçı tekneleri ve askeri gemilerden oluşan geniş bir gemi çeşitliliği</a:t>
            </a:r>
          </a:p>
          <a:p>
            <a:r>
              <a:rPr lang="tr-TR" sz="1700" b="1"/>
              <a:t>Kullanılan Veri:</a:t>
            </a:r>
            <a:endParaRPr lang="tr-TR" sz="1700"/>
          </a:p>
          <a:p>
            <a:pPr lvl="1"/>
            <a:r>
              <a:rPr lang="tr-TR" sz="1700"/>
              <a:t>Sentinel-1 SAR görüntüleri</a:t>
            </a:r>
          </a:p>
          <a:p>
            <a:pPr lvl="1"/>
            <a:r>
              <a:rPr lang="tr-TR" sz="1700"/>
              <a:t>VH polarizasyonlu radar verileri</a:t>
            </a:r>
          </a:p>
          <a:p>
            <a:pPr lvl="1"/>
            <a:r>
              <a:rPr lang="tr-TR" sz="1700"/>
              <a:t>6-12 günlük yeniden ziyaret süresi</a:t>
            </a:r>
          </a:p>
          <a:p>
            <a:pPr lvl="1"/>
            <a:r>
              <a:rPr lang="tr-TR" sz="1700"/>
              <a:t>Hava koşullarından bağımsız gece/gündüz tespit</a:t>
            </a:r>
          </a:p>
          <a:p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33138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4FF2B4-F68E-9059-4F85-56A7005D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tr-TR" sz="7400"/>
              <a:t>Yöntem: Faster R-CNN ile Gemi Tespiti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E94E0D1-E1A8-FAD1-23EE-50BC59DB8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4137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3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96D45E-FCCE-16F9-3393-DE65D37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Deneysel Sonuçlar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09D5C7-33E1-5D04-62A5-95350923A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90934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1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706338-6424-C87C-D148-3038A3D0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tr-TR" sz="6800"/>
              <a:t>Faster R-CNN'in Avantajları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18FB039-5762-E445-B958-CC2F4F233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426094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98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6CC369-75D4-BDC4-9B07-BDC9DDE4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Sonuç ve Gelecek Çalışmalar</a:t>
            </a:r>
            <a:endParaRPr lang="tr-TR" dirty="0"/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2E82F60D-3CF8-9E7D-1C75-96094F1EF8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05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8CBB21-A4F0-FD43-D1EA-6D6FF51F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GSI Journals Serie C (AIST)</a:t>
            </a:r>
            <a:r>
              <a:rPr lang="tr-TR" dirty="0"/>
              <a:t> DERGİSİ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EC95AF4-5B51-D298-8BAC-DA81655BC3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54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1311</Words>
  <Application>Microsoft Office PowerPoint</Application>
  <PresentationFormat>Geniş ekran</PresentationFormat>
  <Paragraphs>89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Teması</vt:lpstr>
      <vt:lpstr>Dergi Özet</vt:lpstr>
      <vt:lpstr>Türkiye LiDAR Dergisi</vt:lpstr>
      <vt:lpstr>Giriş</vt:lpstr>
      <vt:lpstr>Çalışma Alanı ve Kullanılan Veri</vt:lpstr>
      <vt:lpstr>Yöntem: Faster R-CNN ile Gemi Tespiti</vt:lpstr>
      <vt:lpstr>Deneysel Sonuçlar</vt:lpstr>
      <vt:lpstr>Faster R-CNN'in Avantajları</vt:lpstr>
      <vt:lpstr>Sonuç ve Gelecek Çalışmalar</vt:lpstr>
      <vt:lpstr>GSI Journals Serie C (AIST) DERGİSİ</vt:lpstr>
      <vt:lpstr>PowerPoint Sunusu</vt:lpstr>
      <vt:lpstr>Veri Seti ve Çalışma Alanı</vt:lpstr>
      <vt:lpstr>Yöntem: Mask R-CNN ile Gemi Tespiti</vt:lpstr>
      <vt:lpstr>Deneysel Sonuçlar</vt:lpstr>
      <vt:lpstr>Sonuç ve Gelecek Çalışmalar</vt:lpstr>
      <vt:lpstr>Genel Değerlendirme</vt:lpstr>
      <vt:lpstr>Uluslararası Sürdürülebilir Mühendislik ve Teknoloji Dergisi</vt:lpstr>
      <vt:lpstr>Giriş</vt:lpstr>
      <vt:lpstr>Veri Seti ve Çalışma Alanı</vt:lpstr>
      <vt:lpstr>YOLOv8 ve YOLOv9 Algoritmaları</vt:lpstr>
      <vt:lpstr>Sonuç ve Gelecek Çalışmalar</vt:lpstr>
      <vt:lpstr>Genel 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SEZER DEMIR</dc:creator>
  <cp:lastModifiedBy>SEZER DEMIR</cp:lastModifiedBy>
  <cp:revision>2</cp:revision>
  <dcterms:created xsi:type="dcterms:W3CDTF">2025-03-01T18:33:04Z</dcterms:created>
  <dcterms:modified xsi:type="dcterms:W3CDTF">2025-03-01T19:13:17Z</dcterms:modified>
</cp:coreProperties>
</file>