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41634-AE6C-85D0-A04B-C83546AF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FE52574-E6BE-BA12-352C-63AC1749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EB278-D39F-AD87-1F58-A8062FB4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7EE95D-5802-8CF9-AFDA-1A62B8F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CE6A9A-84C8-5DC3-312F-6589B2D0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1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E8FE30-B6DB-540A-97E1-E2E0FDD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A391E1-DBF0-5E89-94B8-5641559D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80F485-38CC-94F5-1624-3A2C7690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B9AA5B-7B6D-FE93-BCDE-FD77046E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43FB8F-FA70-E6DC-68F0-12D9E544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37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A978406-85C1-4572-F55B-3C96308BE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6DD5CB-7151-FF86-8D2C-6E61EAFA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E70AD8-2EA2-300A-0C19-F3281CB2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533D6B-BDA5-C479-1E4F-B970F573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D0A580-23A3-66F0-9806-DA6DB32E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32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536137-EDEE-A88F-A5D1-DBC2FA7E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0E51B7-322F-17CF-3DFA-42DE5BCE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59F737-7386-C002-9A0E-C58EAAF4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8C1326-2DFE-78F4-174D-E34DAC5A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1832F2-25FE-17B6-EB04-DFFCE31E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8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057982-F96B-14F3-ACCC-A50EC763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D5BF32-EB74-CC57-EE3E-4D9D8A45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1C545D-FD38-9ABE-4AFF-87A13560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7E338E-B3EA-2A49-B7CA-33DACC5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88B3DD-657D-ADDF-CC7A-4A4C97D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7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18F73C-B2CE-8944-A38F-D1679025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8ACADD-223D-9EBD-8F2D-FB60D45F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456CEE-4764-D4B3-8052-512449AF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045F70-20DE-93AF-91DC-D2B5DC98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86322F-CBDD-A1D8-73E7-1AAF2290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02A346-E87E-C264-8759-5F15C7F3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3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EEFEC-25C0-8BF7-78FB-066D06B5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0F60EF-781D-BA89-E0E1-1C600692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96E3B2-ED67-46F4-837F-B257F567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24C381C-2B8C-25FF-B301-EFB62C09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52B50D2-F317-9372-2452-EFEDBF7E6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2F91F2-7458-86E7-9578-2AEC631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15EF33D-4807-7093-FA63-AB8D5FE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70CA9D6-E7A2-8BB5-7BF3-BE5581D4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70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D20F2-1015-5C64-FA43-3DACC3F1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2FFB8F5-6A64-B811-9F7E-D6B3EF94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15546C7-C0A1-7553-6069-62AE2D80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467F00-612A-40CE-BF00-4BC2D1D3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7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CEE8103-4CD3-8E18-0C2D-82670E2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207113C-F274-6926-258F-272DFDA7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E6D897-606C-C8C9-342A-30CD801A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21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B6C537-AF04-4427-5FD6-BA1342BE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6E8726-CB2C-7210-64F3-05918037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FB0A6C-558F-C70E-5993-85FA36AB8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B54ECD5-E46A-5C6C-796B-633650FC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70F456-3175-20E6-A4FB-207FCA04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8A01CD-4ABA-B04A-854E-6FACFAC2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6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38FC5-9CDC-0425-F451-EB4E4870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6983990-4031-214B-4F6E-0D7344E92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34F816-CD30-29A3-C7CC-63187550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E39D79-3D21-6489-3506-78DDC7C7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994497-3615-B69F-74F3-150DFE7C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0B7F63-F646-5095-503B-A0465D0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D6593C-5EF8-7A50-3E7F-40E01317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FCE1A2-9DA8-E1E4-51D2-59D630F8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BA5D57-E974-D433-2C68-C3683E3E5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B9ECB-0E03-4E9C-B971-E31E1DC83F9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B8A563-87C9-607B-59EF-484B4BBA7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151D1E-98A2-F952-8CC0-D4432C461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F696B-A896-489F-804A-710C1833A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3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3350E2-1D99-1404-CE90-29DBC4B6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tr-TR" sz="5600" b="1"/>
              <a:t>DERİN ÖĞRENME TABANLI OTOMATİK BEYİN TÜMÖR TESPİTİ</a:t>
            </a:r>
            <a:endParaRPr lang="tr-TR" sz="56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6033F2-B119-8F5A-317A-D5FBCB69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5930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F6854-E2B6-9252-25DD-8AD9B038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D32163-B4E7-BA66-17B2-D25DEDCC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Giriş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152B0-87D5-6683-D214-80794027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Beyin tümörleri, dünya genelinde ölümcül hastalıklar arasında önemli bir yere sahiptir. Özellikle erken teşhis, hastaların yaşam süresini önemli ölçüde artırabilir.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yöntemler (MRG, BT, biyopsi) tümör teşhisinde yaygın olarak kullanılmaktadır. Ancak, manuel analiz süreci uzun sürebilir ve hata payı içerebilir.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Derin öğrenme tabanlı yaklaşımlar, büyük veri kümeleri üzerinde yüksek doğrulukla analiz yaparak beyin tümörlerinin tespitinde büyük kolaylık sağlar.</a:t>
            </a:r>
          </a:p>
        </p:txBody>
      </p:sp>
    </p:spTree>
    <p:extLst>
      <p:ext uri="{BB962C8B-B14F-4D97-AF65-F5344CB8AC3E}">
        <p14:creationId xmlns:p14="http://schemas.microsoft.com/office/powerpoint/2010/main" val="10786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CE295E-D186-DD24-7801-A3F6AECB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Kullanılan Derin Öğrenme Mimarisi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DF6C80-C3FD-B94F-10A0-73204331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tr-TR" sz="1800" b="1"/>
              <a:t>MobileNetV2 Modeli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1"/>
              <a:t>MobileNetV2</a:t>
            </a:r>
            <a:r>
              <a:rPr lang="tr-TR" sz="1800"/>
              <a:t>, Google tarafından geliştirilen ve mobil cihazlarda çalıştırılabilen hafif bir derin öğrenme modelidir.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1"/>
              <a:t>Ters çevrilmiş artık bağlantılar</a:t>
            </a:r>
            <a:r>
              <a:rPr lang="tr-TR" sz="1800"/>
              <a:t> kullanarak daha hızlı ve düşük hesaplama gücüyle daha verimli öznitelik çıkarımı yapar.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1"/>
              <a:t>Doğrusal darboğazlar</a:t>
            </a:r>
            <a:r>
              <a:rPr lang="tr-TR" sz="1800"/>
              <a:t>, modelin öğrenme hızını artırarak doğruluğu artırmaya yardımcı olur.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1"/>
              <a:t>3x3 derinlemesine </a:t>
            </a:r>
            <a:r>
              <a:rPr lang="tr-TR" sz="1800" b="1" err="1"/>
              <a:t>evrişim</a:t>
            </a:r>
            <a:r>
              <a:rPr lang="tr-TR" sz="1800" b="1"/>
              <a:t> katmanları</a:t>
            </a:r>
            <a:r>
              <a:rPr lang="tr-TR" sz="1800"/>
              <a:t>, veriden anlamlı öznitelikler çıkarmak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7454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4F7B4-863F-2F3F-F4FE-69E5709D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EE5DC7-B099-3A01-16CE-37A294F9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k-En Yakın Komşu (k-EYK) Sınıflandırıcı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26895F-05CA-78AE-D1DA-890F00B1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600"/>
              <a:t>MobileNetV2 tarafından çıkarılan öznitelikler </a:t>
            </a:r>
            <a:r>
              <a:rPr lang="tr-TR" sz="2600" b="1"/>
              <a:t>k-EYK algoritması</a:t>
            </a:r>
            <a:r>
              <a:rPr lang="tr-TR" sz="2600"/>
              <a:t> ile sınıflandırılır.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600" b="1"/>
              <a:t>Çoğunluk oylama yöntemi</a:t>
            </a:r>
            <a:r>
              <a:rPr lang="tr-TR" sz="2600"/>
              <a:t>, test edilen görüntünün en yakın komşularına göre sınıflandırılmasını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600" b="1"/>
              <a:t>Öklid mesafesi ölçütü</a:t>
            </a:r>
            <a:r>
              <a:rPr lang="tr-TR" sz="2600"/>
              <a:t>, öznitelik uzayında en yakın noktaların belirlenmesini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19143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ADCC42-9E6C-D915-4BF8-32BB9B3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853EE0-0D3E-6786-9B6C-CED22B4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Materyal ve Metodoloji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F69A58-B727-468D-8629-30042152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tr-TR" sz="1400" b="1"/>
              <a:t>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1"/>
              <a:t>Kaynak:</a:t>
            </a:r>
            <a:r>
              <a:rPr lang="tr-TR" sz="1400"/>
              <a:t> </a:t>
            </a:r>
            <a:r>
              <a:rPr lang="tr-TR" sz="1400" err="1"/>
              <a:t>Kaggle</a:t>
            </a:r>
            <a:r>
              <a:rPr lang="tr-TR" sz="1400"/>
              <a:t> platformundan alınan </a:t>
            </a:r>
            <a:r>
              <a:rPr lang="tr-TR" sz="1400" b="1"/>
              <a:t>253 MRG görüntüsü</a:t>
            </a:r>
            <a:endParaRPr lang="tr-TR" sz="1400"/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1"/>
              <a:t>Sınıflandırma:</a:t>
            </a:r>
            <a:r>
              <a:rPr lang="tr-TR" sz="1400"/>
              <a:t> 155 tümörlü ve 98 tümörsüz görüntü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1"/>
              <a:t>Veri Çoğaltma Teknikleri:</a:t>
            </a:r>
            <a:endParaRPr lang="tr-T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/>
              <a:t>Yatay ve dikey çevirme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/>
              <a:t>90° ve 270° döndürme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/>
              <a:t>Gürültü ekleme ve kontrast ayarlamaları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400"/>
              <a:t>Bu tekniklerle veri seti </a:t>
            </a:r>
            <a:r>
              <a:rPr lang="tr-TR" sz="1400" b="1"/>
              <a:t>1265 görüntüye çıkarılmıştır.</a:t>
            </a:r>
            <a:endParaRPr lang="tr-TR" sz="1400"/>
          </a:p>
          <a:p>
            <a:endParaRPr lang="tr-TR" sz="1400"/>
          </a:p>
        </p:txBody>
      </p:sp>
    </p:spTree>
    <p:extLst>
      <p:ext uri="{BB962C8B-B14F-4D97-AF65-F5344CB8AC3E}">
        <p14:creationId xmlns:p14="http://schemas.microsoft.com/office/powerpoint/2010/main" val="6246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EDB02-E60C-20BB-8EF2-D97E62296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ED4049-F421-03EF-B56A-66900B24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Modelin Adımları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49B758-09B8-79E1-A71D-611719EF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1. Veri Ön İşleme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Görüntülerin 224x224x3 boyutuna ölçeklendirilmesi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Normalizasyon işlemleri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2. Öznitelik Çıkarımı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MobileNetV2 kullanılarak </a:t>
            </a:r>
            <a:r>
              <a:rPr lang="tr-TR" b="1" dirty="0"/>
              <a:t>tam bağlantı katmanından 1000 derin öznitelik çıkarımı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3. Sınıflandırma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k-EYK algoritması ile tümörlü/tümörsüz ayrımı yapılması</a:t>
            </a:r>
          </a:p>
          <a:p>
            <a:endParaRPr lang="tr-T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7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0B5F4-EE34-2542-42CD-070F76F4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475A97-18CA-1F08-89FC-5212CA8D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tr-TR" sz="5200" b="1"/>
              <a:t>Deneysel Sonuçlar</a:t>
            </a:r>
            <a:endParaRPr lang="tr-TR" sz="5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DFCFBA-7D07-E41A-6460-ABEDE619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MobileNetV2 kullanılarak tek başına %92,88 doğruluk elde edilmiştir.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MobileNetV2 + k-EYK yöntemiyle doğruluk %96,44'e ulaşmıştır.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Önerilen modelin başarımı, literatürdeki diğer yöntemlerle karşılaştırıldığında daha yüksek doğruluk oranı sunmaktadır: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Kapsül Ağlar (</a:t>
            </a:r>
            <a:r>
              <a:rPr lang="tr-TR" sz="2000" dirty="0" err="1"/>
              <a:t>CapsNet</a:t>
            </a:r>
            <a:r>
              <a:rPr lang="tr-TR" sz="2000" dirty="0"/>
              <a:t>): %86,56 doğruluk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VGG19 modeli: %94,82 doğruluk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ResNet50 modeli: %95,00 doğruluk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MobileNetV2 + k-EYK: %96,44 doğruluk (Önerilen Yöntem)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745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5994F-8BF6-57E6-99FC-EBA43A14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0FD4E5-D223-7CF5-EA50-EE498F24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tr-TR" sz="5200" b="1"/>
              <a:t>Sonuç ve Gelecek Çalışmalar</a:t>
            </a:r>
            <a:endParaRPr lang="tr-TR" sz="5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A32CF-E89B-0F01-2E4B-F2D08FD6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Derin öğrenme ve makine öğrenmesi teknikleri, beyin tümörü tespitinde geleneksel yöntemlere kıyasla daha hızlı ve doğru sonuçlar verebilmektedir.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MobileNetV2 + k-EYK yöntemi, düşük hesaplama maliyetiyle yüksek doğruluk sağlayan bir model olarak öne çıkmaktadır.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Gelecek çalışmalar: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/>
              <a:t>Daha geniş ve çeşitli beyin tümörü veri setleri ile modelin test edilmesi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/>
              <a:t>Gerçek zamanlı klinik uygulamalara entegrasyon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/>
              <a:t>Diğer derin öğrenme mimarileri ile karşılaştırmalı analiz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6131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3A2C62-753C-8522-EECE-5AB4AD2F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tr-TR" sz="5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22F086-D5EA-FD95-E82B-850B3DB5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tr-TR" sz="2000" dirty="0"/>
              <a:t>02210224002 - Sezer Demir</a:t>
            </a:r>
          </a:p>
        </p:txBody>
      </p:sp>
    </p:spTree>
    <p:extLst>
      <p:ext uri="{BB962C8B-B14F-4D97-AF65-F5344CB8AC3E}">
        <p14:creationId xmlns:p14="http://schemas.microsoft.com/office/powerpoint/2010/main" val="4198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406</Words>
  <Application>Microsoft Office PowerPoint</Application>
  <PresentationFormat>Geniş ekran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Teması</vt:lpstr>
      <vt:lpstr>DERİN ÖĞRENME TABANLI OTOMATİK BEYİN TÜMÖR TESPİTİ</vt:lpstr>
      <vt:lpstr>Giriş</vt:lpstr>
      <vt:lpstr>Kullanılan Derin Öğrenme Mimarisi</vt:lpstr>
      <vt:lpstr>k-En Yakın Komşu (k-EYK) Sınıflandırıcı</vt:lpstr>
      <vt:lpstr>Materyal ve Metodoloji</vt:lpstr>
      <vt:lpstr>Modelin Adımları</vt:lpstr>
      <vt:lpstr>Deneysel Sonuçlar</vt:lpstr>
      <vt:lpstr>Sonuç ve Gelecek Çalışmalar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SEZER DEMIR</dc:creator>
  <cp:lastModifiedBy>SEZER DEMIR</cp:lastModifiedBy>
  <cp:revision>1</cp:revision>
  <dcterms:created xsi:type="dcterms:W3CDTF">2025-03-09T16:45:22Z</dcterms:created>
  <dcterms:modified xsi:type="dcterms:W3CDTF">2025-03-09T16:49:09Z</dcterms:modified>
</cp:coreProperties>
</file>