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07C7EE-A44F-4C34-A45F-9663C8DB0DD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4C2ABBF-794E-4A62-AF46-B925F1F10EEB}">
      <dgm:prSet/>
      <dgm:spPr/>
      <dgm:t>
        <a:bodyPr/>
        <a:lstStyle/>
        <a:p>
          <a:r>
            <a:rPr lang="tr-TR" b="1" i="0"/>
            <a:t>Karakter Tanıma:</a:t>
          </a:r>
          <a:r>
            <a:rPr lang="tr-TR" b="0" i="0"/>
            <a:t> Ham %88.86, Normalize %96.12, Bitişik %97.37</a:t>
          </a:r>
          <a:endParaRPr lang="en-US"/>
        </a:p>
      </dgm:t>
    </dgm:pt>
    <dgm:pt modelId="{07CE9B88-4C74-4B8A-B4CE-B0EE1EED4B98}" type="parTrans" cxnId="{CB7E6D1E-43D0-4BC1-B09B-6B2AF1ED9678}">
      <dgm:prSet/>
      <dgm:spPr/>
      <dgm:t>
        <a:bodyPr/>
        <a:lstStyle/>
        <a:p>
          <a:endParaRPr lang="en-US"/>
        </a:p>
      </dgm:t>
    </dgm:pt>
    <dgm:pt modelId="{4833764B-B9D3-4F9A-BD5C-285BBB01C93D}" type="sibTrans" cxnId="{CB7E6D1E-43D0-4BC1-B09B-6B2AF1ED9678}">
      <dgm:prSet/>
      <dgm:spPr/>
      <dgm:t>
        <a:bodyPr/>
        <a:lstStyle/>
        <a:p>
          <a:endParaRPr lang="en-US"/>
        </a:p>
      </dgm:t>
    </dgm:pt>
    <dgm:pt modelId="{842DA7AA-7CED-415B-B3DC-CE96DA049C0E}">
      <dgm:prSet/>
      <dgm:spPr/>
      <dgm:t>
        <a:bodyPr/>
        <a:lstStyle/>
        <a:p>
          <a:r>
            <a:rPr lang="tr-TR" b="1" i="0"/>
            <a:t>Bağlı Karakter Katarı Tanıma:</a:t>
          </a:r>
          <a:r>
            <a:rPr lang="tr-TR" b="0" i="0"/>
            <a:t> Ham %80.48, Normalize %91.60, Bitişik %97.37</a:t>
          </a:r>
          <a:endParaRPr lang="en-US"/>
        </a:p>
      </dgm:t>
    </dgm:pt>
    <dgm:pt modelId="{2CC3E381-C727-42B7-A923-8E19EC502FD0}" type="parTrans" cxnId="{B862CC31-B402-411B-B2D7-595EB47BD52B}">
      <dgm:prSet/>
      <dgm:spPr/>
      <dgm:t>
        <a:bodyPr/>
        <a:lstStyle/>
        <a:p>
          <a:endParaRPr lang="en-US"/>
        </a:p>
      </dgm:t>
    </dgm:pt>
    <dgm:pt modelId="{2E0ADBF8-C8D6-44C9-A52F-B0B99F9003E9}" type="sibTrans" cxnId="{B862CC31-B402-411B-B2D7-595EB47BD52B}">
      <dgm:prSet/>
      <dgm:spPr/>
      <dgm:t>
        <a:bodyPr/>
        <a:lstStyle/>
        <a:p>
          <a:endParaRPr lang="en-US"/>
        </a:p>
      </dgm:t>
    </dgm:pt>
    <dgm:pt modelId="{B80B2023-6812-4D2D-B126-B951BC229482}">
      <dgm:prSet/>
      <dgm:spPr/>
      <dgm:t>
        <a:bodyPr/>
        <a:lstStyle/>
        <a:p>
          <a:r>
            <a:rPr lang="tr-TR" b="1" i="0"/>
            <a:t>Kelime Tanıma:</a:t>
          </a:r>
          <a:r>
            <a:rPr lang="tr-TR" b="0" i="0"/>
            <a:t> Ham %44.08, Normalize %66.45</a:t>
          </a:r>
          <a:endParaRPr lang="en-US"/>
        </a:p>
      </dgm:t>
    </dgm:pt>
    <dgm:pt modelId="{7F7C2A5B-5956-4C1D-BE36-8985ED895E0A}" type="parTrans" cxnId="{C0F950E8-BC2C-4103-A15F-340BE087F9C8}">
      <dgm:prSet/>
      <dgm:spPr/>
      <dgm:t>
        <a:bodyPr/>
        <a:lstStyle/>
        <a:p>
          <a:endParaRPr lang="en-US"/>
        </a:p>
      </dgm:t>
    </dgm:pt>
    <dgm:pt modelId="{D7143C2A-D122-41C3-9E29-4BC225624C03}" type="sibTrans" cxnId="{C0F950E8-BC2C-4103-A15F-340BE087F9C8}">
      <dgm:prSet/>
      <dgm:spPr/>
      <dgm:t>
        <a:bodyPr/>
        <a:lstStyle/>
        <a:p>
          <a:endParaRPr lang="en-US"/>
        </a:p>
      </dgm:t>
    </dgm:pt>
    <dgm:pt modelId="{3FCFBB63-175C-4944-A264-DE5C148E1F4C}" type="pres">
      <dgm:prSet presAssocID="{0007C7EE-A44F-4C34-A45F-9663C8DB0DD2}" presName="vert0" presStyleCnt="0">
        <dgm:presLayoutVars>
          <dgm:dir/>
          <dgm:animOne val="branch"/>
          <dgm:animLvl val="lvl"/>
        </dgm:presLayoutVars>
      </dgm:prSet>
      <dgm:spPr/>
    </dgm:pt>
    <dgm:pt modelId="{03EAAC32-A851-4FD8-8C10-C8E0962D5594}" type="pres">
      <dgm:prSet presAssocID="{D4C2ABBF-794E-4A62-AF46-B925F1F10EEB}" presName="thickLine" presStyleLbl="alignNode1" presStyleIdx="0" presStyleCnt="3"/>
      <dgm:spPr/>
    </dgm:pt>
    <dgm:pt modelId="{EF889DA8-CEE4-47A2-94AE-6972A93B1C00}" type="pres">
      <dgm:prSet presAssocID="{D4C2ABBF-794E-4A62-AF46-B925F1F10EEB}" presName="horz1" presStyleCnt="0"/>
      <dgm:spPr/>
    </dgm:pt>
    <dgm:pt modelId="{A5DA9565-98A9-41C4-B986-E68DDB78AB12}" type="pres">
      <dgm:prSet presAssocID="{D4C2ABBF-794E-4A62-AF46-B925F1F10EEB}" presName="tx1" presStyleLbl="revTx" presStyleIdx="0" presStyleCnt="3"/>
      <dgm:spPr/>
    </dgm:pt>
    <dgm:pt modelId="{A64503DE-BEB2-4E4A-96A7-29887514FB39}" type="pres">
      <dgm:prSet presAssocID="{D4C2ABBF-794E-4A62-AF46-B925F1F10EEB}" presName="vert1" presStyleCnt="0"/>
      <dgm:spPr/>
    </dgm:pt>
    <dgm:pt modelId="{8E9FF3F1-101E-4C00-821F-399ECC48F6F9}" type="pres">
      <dgm:prSet presAssocID="{842DA7AA-7CED-415B-B3DC-CE96DA049C0E}" presName="thickLine" presStyleLbl="alignNode1" presStyleIdx="1" presStyleCnt="3"/>
      <dgm:spPr/>
    </dgm:pt>
    <dgm:pt modelId="{BDE7E85F-87E3-4B0C-A2DD-7109FCDF012B}" type="pres">
      <dgm:prSet presAssocID="{842DA7AA-7CED-415B-B3DC-CE96DA049C0E}" presName="horz1" presStyleCnt="0"/>
      <dgm:spPr/>
    </dgm:pt>
    <dgm:pt modelId="{E78A70C6-75D4-4F1A-8ED0-CDD9F4C3868F}" type="pres">
      <dgm:prSet presAssocID="{842DA7AA-7CED-415B-B3DC-CE96DA049C0E}" presName="tx1" presStyleLbl="revTx" presStyleIdx="1" presStyleCnt="3"/>
      <dgm:spPr/>
    </dgm:pt>
    <dgm:pt modelId="{BDFEE1C6-9634-4573-8B15-57871E69C023}" type="pres">
      <dgm:prSet presAssocID="{842DA7AA-7CED-415B-B3DC-CE96DA049C0E}" presName="vert1" presStyleCnt="0"/>
      <dgm:spPr/>
    </dgm:pt>
    <dgm:pt modelId="{23E53B5F-C335-4680-BD0C-9E9F6FDB1069}" type="pres">
      <dgm:prSet presAssocID="{B80B2023-6812-4D2D-B126-B951BC229482}" presName="thickLine" presStyleLbl="alignNode1" presStyleIdx="2" presStyleCnt="3"/>
      <dgm:spPr/>
    </dgm:pt>
    <dgm:pt modelId="{9CB41252-6DFD-47AF-95A7-8BB21E116796}" type="pres">
      <dgm:prSet presAssocID="{B80B2023-6812-4D2D-B126-B951BC229482}" presName="horz1" presStyleCnt="0"/>
      <dgm:spPr/>
    </dgm:pt>
    <dgm:pt modelId="{21150D19-F611-4A3C-B678-C5E7443AC2A0}" type="pres">
      <dgm:prSet presAssocID="{B80B2023-6812-4D2D-B126-B951BC229482}" presName="tx1" presStyleLbl="revTx" presStyleIdx="2" presStyleCnt="3"/>
      <dgm:spPr/>
    </dgm:pt>
    <dgm:pt modelId="{1FF287C9-DC50-4B9F-9C92-ACEC0B94AF5C}" type="pres">
      <dgm:prSet presAssocID="{B80B2023-6812-4D2D-B126-B951BC229482}" presName="vert1" presStyleCnt="0"/>
      <dgm:spPr/>
    </dgm:pt>
  </dgm:ptLst>
  <dgm:cxnLst>
    <dgm:cxn modelId="{CB7E6D1E-43D0-4BC1-B09B-6B2AF1ED9678}" srcId="{0007C7EE-A44F-4C34-A45F-9663C8DB0DD2}" destId="{D4C2ABBF-794E-4A62-AF46-B925F1F10EEB}" srcOrd="0" destOrd="0" parTransId="{07CE9B88-4C74-4B8A-B4CE-B0EE1EED4B98}" sibTransId="{4833764B-B9D3-4F9A-BD5C-285BBB01C93D}"/>
    <dgm:cxn modelId="{B862CC31-B402-411B-B2D7-595EB47BD52B}" srcId="{0007C7EE-A44F-4C34-A45F-9663C8DB0DD2}" destId="{842DA7AA-7CED-415B-B3DC-CE96DA049C0E}" srcOrd="1" destOrd="0" parTransId="{2CC3E381-C727-42B7-A923-8E19EC502FD0}" sibTransId="{2E0ADBF8-C8D6-44C9-A52F-B0B99F9003E9}"/>
    <dgm:cxn modelId="{A9743052-02D4-4E7A-B0E3-9F58C39E9A1E}" type="presOf" srcId="{842DA7AA-7CED-415B-B3DC-CE96DA049C0E}" destId="{E78A70C6-75D4-4F1A-8ED0-CDD9F4C3868F}" srcOrd="0" destOrd="0" presId="urn:microsoft.com/office/officeart/2008/layout/LinedList"/>
    <dgm:cxn modelId="{1A278079-DA31-4E36-A626-5D78E1658CB8}" type="presOf" srcId="{B80B2023-6812-4D2D-B126-B951BC229482}" destId="{21150D19-F611-4A3C-B678-C5E7443AC2A0}" srcOrd="0" destOrd="0" presId="urn:microsoft.com/office/officeart/2008/layout/LinedList"/>
    <dgm:cxn modelId="{7EB3ADA0-FAC6-47E7-9864-A037EA0B08CD}" type="presOf" srcId="{D4C2ABBF-794E-4A62-AF46-B925F1F10EEB}" destId="{A5DA9565-98A9-41C4-B986-E68DDB78AB12}" srcOrd="0" destOrd="0" presId="urn:microsoft.com/office/officeart/2008/layout/LinedList"/>
    <dgm:cxn modelId="{C0F950E8-BC2C-4103-A15F-340BE087F9C8}" srcId="{0007C7EE-A44F-4C34-A45F-9663C8DB0DD2}" destId="{B80B2023-6812-4D2D-B126-B951BC229482}" srcOrd="2" destOrd="0" parTransId="{7F7C2A5B-5956-4C1D-BE36-8985ED895E0A}" sibTransId="{D7143C2A-D122-41C3-9E29-4BC225624C03}"/>
    <dgm:cxn modelId="{7BC878FB-FA69-4ACB-9897-0BB35CD5E8D9}" type="presOf" srcId="{0007C7EE-A44F-4C34-A45F-9663C8DB0DD2}" destId="{3FCFBB63-175C-4944-A264-DE5C148E1F4C}" srcOrd="0" destOrd="0" presId="urn:microsoft.com/office/officeart/2008/layout/LinedList"/>
    <dgm:cxn modelId="{7A985051-B76A-444B-8251-9C766446D95D}" type="presParOf" srcId="{3FCFBB63-175C-4944-A264-DE5C148E1F4C}" destId="{03EAAC32-A851-4FD8-8C10-C8E0962D5594}" srcOrd="0" destOrd="0" presId="urn:microsoft.com/office/officeart/2008/layout/LinedList"/>
    <dgm:cxn modelId="{8AAD7321-2165-4A9F-B7C7-C1648E187835}" type="presParOf" srcId="{3FCFBB63-175C-4944-A264-DE5C148E1F4C}" destId="{EF889DA8-CEE4-47A2-94AE-6972A93B1C00}" srcOrd="1" destOrd="0" presId="urn:microsoft.com/office/officeart/2008/layout/LinedList"/>
    <dgm:cxn modelId="{35368E1E-8DB1-4B2F-B25A-78014C62B1F3}" type="presParOf" srcId="{EF889DA8-CEE4-47A2-94AE-6972A93B1C00}" destId="{A5DA9565-98A9-41C4-B986-E68DDB78AB12}" srcOrd="0" destOrd="0" presId="urn:microsoft.com/office/officeart/2008/layout/LinedList"/>
    <dgm:cxn modelId="{1270B61A-56A9-43EA-94E1-41A770E3BA66}" type="presParOf" srcId="{EF889DA8-CEE4-47A2-94AE-6972A93B1C00}" destId="{A64503DE-BEB2-4E4A-96A7-29887514FB39}" srcOrd="1" destOrd="0" presId="urn:microsoft.com/office/officeart/2008/layout/LinedList"/>
    <dgm:cxn modelId="{81888237-ED0C-4595-AA81-89F4CE8F9062}" type="presParOf" srcId="{3FCFBB63-175C-4944-A264-DE5C148E1F4C}" destId="{8E9FF3F1-101E-4C00-821F-399ECC48F6F9}" srcOrd="2" destOrd="0" presId="urn:microsoft.com/office/officeart/2008/layout/LinedList"/>
    <dgm:cxn modelId="{0DE90840-4459-46E3-8E9C-6E7D6EE978AC}" type="presParOf" srcId="{3FCFBB63-175C-4944-A264-DE5C148E1F4C}" destId="{BDE7E85F-87E3-4B0C-A2DD-7109FCDF012B}" srcOrd="3" destOrd="0" presId="urn:microsoft.com/office/officeart/2008/layout/LinedList"/>
    <dgm:cxn modelId="{1372DC1D-F3BC-41EC-901C-D265F349B055}" type="presParOf" srcId="{BDE7E85F-87E3-4B0C-A2DD-7109FCDF012B}" destId="{E78A70C6-75D4-4F1A-8ED0-CDD9F4C3868F}" srcOrd="0" destOrd="0" presId="urn:microsoft.com/office/officeart/2008/layout/LinedList"/>
    <dgm:cxn modelId="{6CD54440-92D9-4997-B703-30C36D664C5E}" type="presParOf" srcId="{BDE7E85F-87E3-4B0C-A2DD-7109FCDF012B}" destId="{BDFEE1C6-9634-4573-8B15-57871E69C023}" srcOrd="1" destOrd="0" presId="urn:microsoft.com/office/officeart/2008/layout/LinedList"/>
    <dgm:cxn modelId="{CDA92F4B-41FC-4F4E-AD98-45E9F76B9E20}" type="presParOf" srcId="{3FCFBB63-175C-4944-A264-DE5C148E1F4C}" destId="{23E53B5F-C335-4680-BD0C-9E9F6FDB1069}" srcOrd="4" destOrd="0" presId="urn:microsoft.com/office/officeart/2008/layout/LinedList"/>
    <dgm:cxn modelId="{4455C115-AA71-4BA4-8605-2C500DBBE410}" type="presParOf" srcId="{3FCFBB63-175C-4944-A264-DE5C148E1F4C}" destId="{9CB41252-6DFD-47AF-95A7-8BB21E116796}" srcOrd="5" destOrd="0" presId="urn:microsoft.com/office/officeart/2008/layout/LinedList"/>
    <dgm:cxn modelId="{D0D7B7B7-1F9B-4A3D-BA26-469655E82D15}" type="presParOf" srcId="{9CB41252-6DFD-47AF-95A7-8BB21E116796}" destId="{21150D19-F611-4A3C-B678-C5E7443AC2A0}" srcOrd="0" destOrd="0" presId="urn:microsoft.com/office/officeart/2008/layout/LinedList"/>
    <dgm:cxn modelId="{14DE40E9-DD2D-42AF-8E13-10804C140404}" type="presParOf" srcId="{9CB41252-6DFD-47AF-95A7-8BB21E116796}" destId="{1FF287C9-DC50-4B9F-9C92-ACEC0B94AF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770380-42DC-46B1-A149-4634D666442C}"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3DFF38EF-64C1-4CAC-A66F-14E505AE4841}">
      <dgm:prSet/>
      <dgm:spPr/>
      <dgm:t>
        <a:bodyPr/>
        <a:lstStyle/>
        <a:p>
          <a:r>
            <a:rPr lang="tr-TR" b="0" i="0"/>
            <a:t>Hibrit model, mevcut OCR sistemlerine kıyasla karakter ve kelime tanımada daha yüksek başarı oranlarına ulaşmıştır.</a:t>
          </a:r>
          <a:endParaRPr lang="en-US"/>
        </a:p>
      </dgm:t>
    </dgm:pt>
    <dgm:pt modelId="{4F896B5C-96D1-4DA4-9A55-5FE36A1E64E6}" type="parTrans" cxnId="{841BEF4A-8C8F-4E97-8DA9-2D5BF22C6784}">
      <dgm:prSet/>
      <dgm:spPr/>
      <dgm:t>
        <a:bodyPr/>
        <a:lstStyle/>
        <a:p>
          <a:endParaRPr lang="en-US"/>
        </a:p>
      </dgm:t>
    </dgm:pt>
    <dgm:pt modelId="{CF8CC85A-1C2A-4FF6-BADF-47DF1EBA4F84}" type="sibTrans" cxnId="{841BEF4A-8C8F-4E97-8DA9-2D5BF22C6784}">
      <dgm:prSet/>
      <dgm:spPr/>
      <dgm:t>
        <a:bodyPr/>
        <a:lstStyle/>
        <a:p>
          <a:endParaRPr lang="en-US"/>
        </a:p>
      </dgm:t>
    </dgm:pt>
    <dgm:pt modelId="{94DC4A01-2FE6-447A-8A50-61CEF347E553}">
      <dgm:prSet/>
      <dgm:spPr/>
      <dgm:t>
        <a:bodyPr/>
        <a:lstStyle/>
        <a:p>
          <a:r>
            <a:rPr lang="tr-TR" b="0" i="0"/>
            <a:t>Normalize edilmiş metinler üzerinden yapılan analizler, modelin yazım hatalarını ve OCR kaynaklı bozulmaları minimize ettiğini göstermektedir.</a:t>
          </a:r>
          <a:endParaRPr lang="en-US"/>
        </a:p>
      </dgm:t>
    </dgm:pt>
    <dgm:pt modelId="{899D7052-B23E-4047-8788-B3AAED32C475}" type="parTrans" cxnId="{C8B7C6E2-1177-452B-9751-E232A25314F7}">
      <dgm:prSet/>
      <dgm:spPr/>
      <dgm:t>
        <a:bodyPr/>
        <a:lstStyle/>
        <a:p>
          <a:endParaRPr lang="en-US"/>
        </a:p>
      </dgm:t>
    </dgm:pt>
    <dgm:pt modelId="{D932091E-C582-48B1-AAAC-3A275DE37955}" type="sibTrans" cxnId="{C8B7C6E2-1177-452B-9751-E232A25314F7}">
      <dgm:prSet/>
      <dgm:spPr/>
      <dgm:t>
        <a:bodyPr/>
        <a:lstStyle/>
        <a:p>
          <a:endParaRPr lang="en-US"/>
        </a:p>
      </dgm:t>
    </dgm:pt>
    <dgm:pt modelId="{9D8160A5-6CA6-4545-AAB5-1CD9D46145E6}">
      <dgm:prSet/>
      <dgm:spPr/>
      <dgm:t>
        <a:bodyPr/>
        <a:lstStyle/>
        <a:p>
          <a:r>
            <a:rPr lang="tr-TR" b="0" i="0"/>
            <a:t>Bağlı karakter tanımada sağlanan yüksek doğruluk, Osmanlı alfabesindeki bitişken harflerin daha başarılı tanındığını ortaya koymaktadır.</a:t>
          </a:r>
          <a:endParaRPr lang="en-US"/>
        </a:p>
      </dgm:t>
    </dgm:pt>
    <dgm:pt modelId="{F6FC452D-2982-4296-B746-16119BCBCA74}" type="parTrans" cxnId="{4914E772-F3A8-48DA-800F-CA04F45D707D}">
      <dgm:prSet/>
      <dgm:spPr/>
      <dgm:t>
        <a:bodyPr/>
        <a:lstStyle/>
        <a:p>
          <a:endParaRPr lang="en-US"/>
        </a:p>
      </dgm:t>
    </dgm:pt>
    <dgm:pt modelId="{31C92E9E-4828-4D18-9015-990ABA8FAE13}" type="sibTrans" cxnId="{4914E772-F3A8-48DA-800F-CA04F45D707D}">
      <dgm:prSet/>
      <dgm:spPr/>
      <dgm:t>
        <a:bodyPr/>
        <a:lstStyle/>
        <a:p>
          <a:endParaRPr lang="en-US"/>
        </a:p>
      </dgm:t>
    </dgm:pt>
    <dgm:pt modelId="{760848FE-33D9-430F-AB45-25E3B0ADE786}" type="pres">
      <dgm:prSet presAssocID="{15770380-42DC-46B1-A149-4634D666442C}" presName="vert0" presStyleCnt="0">
        <dgm:presLayoutVars>
          <dgm:dir/>
          <dgm:animOne val="branch"/>
          <dgm:animLvl val="lvl"/>
        </dgm:presLayoutVars>
      </dgm:prSet>
      <dgm:spPr/>
    </dgm:pt>
    <dgm:pt modelId="{0ED01E9C-79D3-4840-98A0-2DF8FE4CD043}" type="pres">
      <dgm:prSet presAssocID="{3DFF38EF-64C1-4CAC-A66F-14E505AE4841}" presName="thickLine" presStyleLbl="alignNode1" presStyleIdx="0" presStyleCnt="3"/>
      <dgm:spPr/>
    </dgm:pt>
    <dgm:pt modelId="{A377D46D-014E-4D5B-90EC-693BDC5CBFDA}" type="pres">
      <dgm:prSet presAssocID="{3DFF38EF-64C1-4CAC-A66F-14E505AE4841}" presName="horz1" presStyleCnt="0"/>
      <dgm:spPr/>
    </dgm:pt>
    <dgm:pt modelId="{BB4749CC-2430-4652-93FB-8CDE4327ADBB}" type="pres">
      <dgm:prSet presAssocID="{3DFF38EF-64C1-4CAC-A66F-14E505AE4841}" presName="tx1" presStyleLbl="revTx" presStyleIdx="0" presStyleCnt="3"/>
      <dgm:spPr/>
    </dgm:pt>
    <dgm:pt modelId="{35A1C260-8D3E-4377-B775-97F8F4968DEA}" type="pres">
      <dgm:prSet presAssocID="{3DFF38EF-64C1-4CAC-A66F-14E505AE4841}" presName="vert1" presStyleCnt="0"/>
      <dgm:spPr/>
    </dgm:pt>
    <dgm:pt modelId="{1ABB652F-B87F-4E6E-9E43-7CECD7EB25D6}" type="pres">
      <dgm:prSet presAssocID="{94DC4A01-2FE6-447A-8A50-61CEF347E553}" presName="thickLine" presStyleLbl="alignNode1" presStyleIdx="1" presStyleCnt="3"/>
      <dgm:spPr/>
    </dgm:pt>
    <dgm:pt modelId="{C3A86324-E418-4807-A863-49BE4BE98D6D}" type="pres">
      <dgm:prSet presAssocID="{94DC4A01-2FE6-447A-8A50-61CEF347E553}" presName="horz1" presStyleCnt="0"/>
      <dgm:spPr/>
    </dgm:pt>
    <dgm:pt modelId="{3B53CCE2-54B6-4EF4-BAE7-5C7B24C83B3C}" type="pres">
      <dgm:prSet presAssocID="{94DC4A01-2FE6-447A-8A50-61CEF347E553}" presName="tx1" presStyleLbl="revTx" presStyleIdx="1" presStyleCnt="3"/>
      <dgm:spPr/>
    </dgm:pt>
    <dgm:pt modelId="{34193A06-F20B-4C06-B09B-EC5803CFC52D}" type="pres">
      <dgm:prSet presAssocID="{94DC4A01-2FE6-447A-8A50-61CEF347E553}" presName="vert1" presStyleCnt="0"/>
      <dgm:spPr/>
    </dgm:pt>
    <dgm:pt modelId="{763AEAAB-6376-466E-ACB4-0FFFB8117E76}" type="pres">
      <dgm:prSet presAssocID="{9D8160A5-6CA6-4545-AAB5-1CD9D46145E6}" presName="thickLine" presStyleLbl="alignNode1" presStyleIdx="2" presStyleCnt="3"/>
      <dgm:spPr/>
    </dgm:pt>
    <dgm:pt modelId="{5689E612-C28D-49C9-8793-C0D7DD8481A8}" type="pres">
      <dgm:prSet presAssocID="{9D8160A5-6CA6-4545-AAB5-1CD9D46145E6}" presName="horz1" presStyleCnt="0"/>
      <dgm:spPr/>
    </dgm:pt>
    <dgm:pt modelId="{1A4E9D51-2A6B-474B-B5E2-240E7B1C554F}" type="pres">
      <dgm:prSet presAssocID="{9D8160A5-6CA6-4545-AAB5-1CD9D46145E6}" presName="tx1" presStyleLbl="revTx" presStyleIdx="2" presStyleCnt="3"/>
      <dgm:spPr/>
    </dgm:pt>
    <dgm:pt modelId="{C81FE4BD-AC0B-4605-8401-4E8DC779CF4F}" type="pres">
      <dgm:prSet presAssocID="{9D8160A5-6CA6-4545-AAB5-1CD9D46145E6}" presName="vert1" presStyleCnt="0"/>
      <dgm:spPr/>
    </dgm:pt>
  </dgm:ptLst>
  <dgm:cxnLst>
    <dgm:cxn modelId="{91CA3608-0803-4D3D-856E-93FF5A9BCDF5}" type="presOf" srcId="{3DFF38EF-64C1-4CAC-A66F-14E505AE4841}" destId="{BB4749CC-2430-4652-93FB-8CDE4327ADBB}" srcOrd="0" destOrd="0" presId="urn:microsoft.com/office/officeart/2008/layout/LinedList"/>
    <dgm:cxn modelId="{841BEF4A-8C8F-4E97-8DA9-2D5BF22C6784}" srcId="{15770380-42DC-46B1-A149-4634D666442C}" destId="{3DFF38EF-64C1-4CAC-A66F-14E505AE4841}" srcOrd="0" destOrd="0" parTransId="{4F896B5C-96D1-4DA4-9A55-5FE36A1E64E6}" sibTransId="{CF8CC85A-1C2A-4FF6-BADF-47DF1EBA4F84}"/>
    <dgm:cxn modelId="{4914E772-F3A8-48DA-800F-CA04F45D707D}" srcId="{15770380-42DC-46B1-A149-4634D666442C}" destId="{9D8160A5-6CA6-4545-AAB5-1CD9D46145E6}" srcOrd="2" destOrd="0" parTransId="{F6FC452D-2982-4296-B746-16119BCBCA74}" sibTransId="{31C92E9E-4828-4D18-9015-990ABA8FAE13}"/>
    <dgm:cxn modelId="{CBD3707D-D136-4D81-9381-E7E98C04061F}" type="presOf" srcId="{9D8160A5-6CA6-4545-AAB5-1CD9D46145E6}" destId="{1A4E9D51-2A6B-474B-B5E2-240E7B1C554F}" srcOrd="0" destOrd="0" presId="urn:microsoft.com/office/officeart/2008/layout/LinedList"/>
    <dgm:cxn modelId="{7517DF7D-0DCC-4D12-88A3-0431A8371E7B}" type="presOf" srcId="{15770380-42DC-46B1-A149-4634D666442C}" destId="{760848FE-33D9-430F-AB45-25E3B0ADE786}" srcOrd="0" destOrd="0" presId="urn:microsoft.com/office/officeart/2008/layout/LinedList"/>
    <dgm:cxn modelId="{F3A90E98-FD48-424A-98A4-34D9A4C58841}" type="presOf" srcId="{94DC4A01-2FE6-447A-8A50-61CEF347E553}" destId="{3B53CCE2-54B6-4EF4-BAE7-5C7B24C83B3C}" srcOrd="0" destOrd="0" presId="urn:microsoft.com/office/officeart/2008/layout/LinedList"/>
    <dgm:cxn modelId="{C8B7C6E2-1177-452B-9751-E232A25314F7}" srcId="{15770380-42DC-46B1-A149-4634D666442C}" destId="{94DC4A01-2FE6-447A-8A50-61CEF347E553}" srcOrd="1" destOrd="0" parTransId="{899D7052-B23E-4047-8788-B3AAED32C475}" sibTransId="{D932091E-C582-48B1-AAAC-3A275DE37955}"/>
    <dgm:cxn modelId="{87925F42-BBD7-4232-8A63-819D4E02D882}" type="presParOf" srcId="{760848FE-33D9-430F-AB45-25E3B0ADE786}" destId="{0ED01E9C-79D3-4840-98A0-2DF8FE4CD043}" srcOrd="0" destOrd="0" presId="urn:microsoft.com/office/officeart/2008/layout/LinedList"/>
    <dgm:cxn modelId="{638B6DEC-4B8D-41CF-AE6E-5D29B799B4DA}" type="presParOf" srcId="{760848FE-33D9-430F-AB45-25E3B0ADE786}" destId="{A377D46D-014E-4D5B-90EC-693BDC5CBFDA}" srcOrd="1" destOrd="0" presId="urn:microsoft.com/office/officeart/2008/layout/LinedList"/>
    <dgm:cxn modelId="{81F62153-CFAB-423D-927E-62354B4ADB75}" type="presParOf" srcId="{A377D46D-014E-4D5B-90EC-693BDC5CBFDA}" destId="{BB4749CC-2430-4652-93FB-8CDE4327ADBB}" srcOrd="0" destOrd="0" presId="urn:microsoft.com/office/officeart/2008/layout/LinedList"/>
    <dgm:cxn modelId="{B284EB87-D660-493B-93EB-C4217B088365}" type="presParOf" srcId="{A377D46D-014E-4D5B-90EC-693BDC5CBFDA}" destId="{35A1C260-8D3E-4377-B775-97F8F4968DEA}" srcOrd="1" destOrd="0" presId="urn:microsoft.com/office/officeart/2008/layout/LinedList"/>
    <dgm:cxn modelId="{923A68B2-CDAC-4A05-8EA6-BDE15CC2C2B2}" type="presParOf" srcId="{760848FE-33D9-430F-AB45-25E3B0ADE786}" destId="{1ABB652F-B87F-4E6E-9E43-7CECD7EB25D6}" srcOrd="2" destOrd="0" presId="urn:microsoft.com/office/officeart/2008/layout/LinedList"/>
    <dgm:cxn modelId="{48AECED4-2471-435F-9A08-4B701E4556A9}" type="presParOf" srcId="{760848FE-33D9-430F-AB45-25E3B0ADE786}" destId="{C3A86324-E418-4807-A863-49BE4BE98D6D}" srcOrd="3" destOrd="0" presId="urn:microsoft.com/office/officeart/2008/layout/LinedList"/>
    <dgm:cxn modelId="{D63C898E-074C-4965-87D4-B91FEA89F2FE}" type="presParOf" srcId="{C3A86324-E418-4807-A863-49BE4BE98D6D}" destId="{3B53CCE2-54B6-4EF4-BAE7-5C7B24C83B3C}" srcOrd="0" destOrd="0" presId="urn:microsoft.com/office/officeart/2008/layout/LinedList"/>
    <dgm:cxn modelId="{D7680F18-FBC3-4150-A69F-BC2F61EA0A3A}" type="presParOf" srcId="{C3A86324-E418-4807-A863-49BE4BE98D6D}" destId="{34193A06-F20B-4C06-B09B-EC5803CFC52D}" srcOrd="1" destOrd="0" presId="urn:microsoft.com/office/officeart/2008/layout/LinedList"/>
    <dgm:cxn modelId="{2B237788-EB1E-4BA4-8B88-C972D51BF606}" type="presParOf" srcId="{760848FE-33D9-430F-AB45-25E3B0ADE786}" destId="{763AEAAB-6376-466E-ACB4-0FFFB8117E76}" srcOrd="4" destOrd="0" presId="urn:microsoft.com/office/officeart/2008/layout/LinedList"/>
    <dgm:cxn modelId="{50E2037C-2F8D-4A25-ABDD-B2BAF21EC42E}" type="presParOf" srcId="{760848FE-33D9-430F-AB45-25E3B0ADE786}" destId="{5689E612-C28D-49C9-8793-C0D7DD8481A8}" srcOrd="5" destOrd="0" presId="urn:microsoft.com/office/officeart/2008/layout/LinedList"/>
    <dgm:cxn modelId="{6EE28067-C622-498C-91CD-86FE92EE358B}" type="presParOf" srcId="{5689E612-C28D-49C9-8793-C0D7DD8481A8}" destId="{1A4E9D51-2A6B-474B-B5E2-240E7B1C554F}" srcOrd="0" destOrd="0" presId="urn:microsoft.com/office/officeart/2008/layout/LinedList"/>
    <dgm:cxn modelId="{AB186121-C666-41D7-82EF-46BDBDA42D27}" type="presParOf" srcId="{5689E612-C28D-49C9-8793-C0D7DD8481A8}" destId="{C81FE4BD-AC0B-4605-8401-4E8DC779CF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32A575-7D63-4405-9FDA-61C171EC86E8}"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F8EE516F-EA3C-4084-8EC4-67E8662D6599}">
      <dgm:prSet/>
      <dgm:spPr/>
      <dgm:t>
        <a:bodyPr/>
        <a:lstStyle/>
        <a:p>
          <a:r>
            <a:rPr lang="tr-TR" b="0" i="0"/>
            <a:t>Osmanlı alfabesinde harfler kelime içinde farklı şekillerde yazılabilir ve bu, OCR modelleri için büyük bir zorluk teşkil eder.</a:t>
          </a:r>
          <a:endParaRPr lang="en-US"/>
        </a:p>
      </dgm:t>
    </dgm:pt>
    <dgm:pt modelId="{333F2117-8132-4712-A43B-C15AC4444525}" type="parTrans" cxnId="{3D00D8A7-1763-400F-8794-728EEC9F04D0}">
      <dgm:prSet/>
      <dgm:spPr/>
      <dgm:t>
        <a:bodyPr/>
        <a:lstStyle/>
        <a:p>
          <a:endParaRPr lang="en-US"/>
        </a:p>
      </dgm:t>
    </dgm:pt>
    <dgm:pt modelId="{2B61212F-3A8C-449B-863A-BEC1A1392002}" type="sibTrans" cxnId="{3D00D8A7-1763-400F-8794-728EEC9F04D0}">
      <dgm:prSet/>
      <dgm:spPr/>
      <dgm:t>
        <a:bodyPr/>
        <a:lstStyle/>
        <a:p>
          <a:endParaRPr lang="en-US"/>
        </a:p>
      </dgm:t>
    </dgm:pt>
    <dgm:pt modelId="{5A77F9B0-E53D-4AB7-8655-C20D0B60695C}">
      <dgm:prSet/>
      <dgm:spPr/>
      <dgm:t>
        <a:bodyPr/>
        <a:lstStyle/>
        <a:p>
          <a:r>
            <a:rPr lang="tr-TR" b="1" i="0"/>
            <a:t>Harflerin Birleşmesi:</a:t>
          </a:r>
          <a:r>
            <a:rPr lang="tr-TR" b="0" i="0"/>
            <a:t> Harflerin farklı konumlarda (başta, ortada, sonda) değişen formları, modelin doğru tahminde bulunmasını zorlaştırabilir.</a:t>
          </a:r>
          <a:endParaRPr lang="en-US"/>
        </a:p>
      </dgm:t>
    </dgm:pt>
    <dgm:pt modelId="{3B7ED414-9B0F-46CC-A186-C9C0131C6363}" type="parTrans" cxnId="{50689188-EFB2-4DF6-AD28-BB80EF381007}">
      <dgm:prSet/>
      <dgm:spPr/>
      <dgm:t>
        <a:bodyPr/>
        <a:lstStyle/>
        <a:p>
          <a:endParaRPr lang="en-US"/>
        </a:p>
      </dgm:t>
    </dgm:pt>
    <dgm:pt modelId="{77CE3241-ABE5-49EB-B574-D14B1C1DFF8F}" type="sibTrans" cxnId="{50689188-EFB2-4DF6-AD28-BB80EF381007}">
      <dgm:prSet/>
      <dgm:spPr/>
      <dgm:t>
        <a:bodyPr/>
        <a:lstStyle/>
        <a:p>
          <a:endParaRPr lang="en-US"/>
        </a:p>
      </dgm:t>
    </dgm:pt>
    <dgm:pt modelId="{A7C693DB-A3D6-410B-B914-F1D82BF84C51}">
      <dgm:prSet/>
      <dgm:spPr/>
      <dgm:t>
        <a:bodyPr/>
        <a:lstStyle/>
        <a:p>
          <a:r>
            <a:rPr lang="tr-TR" b="1" i="0"/>
            <a:t>Benzer Harfler:</a:t>
          </a:r>
          <a:r>
            <a:rPr lang="tr-TR" b="0" i="0"/>
            <a:t> Görsel olarak birbirine çok benzeyen harfler (örn. </a:t>
          </a:r>
          <a:r>
            <a:rPr lang="ar-AE" b="0" i="0"/>
            <a:t>س </a:t>
          </a:r>
          <a:r>
            <a:rPr lang="tr-TR" b="0" i="0"/>
            <a:t>ve </a:t>
          </a:r>
          <a:r>
            <a:rPr lang="ar-AE" b="0" i="0"/>
            <a:t>ش) </a:t>
          </a:r>
          <a:r>
            <a:rPr lang="tr-TR" b="0" i="0"/>
            <a:t>OCR hatalarına neden olabilir.</a:t>
          </a:r>
          <a:endParaRPr lang="en-US"/>
        </a:p>
      </dgm:t>
    </dgm:pt>
    <dgm:pt modelId="{A0328376-1905-4533-8363-3CBED308613E}" type="parTrans" cxnId="{19DEC9DA-8373-4FB2-B66E-40C8B9CA2268}">
      <dgm:prSet/>
      <dgm:spPr/>
      <dgm:t>
        <a:bodyPr/>
        <a:lstStyle/>
        <a:p>
          <a:endParaRPr lang="en-US"/>
        </a:p>
      </dgm:t>
    </dgm:pt>
    <dgm:pt modelId="{0CF84753-E10E-4E41-884C-8F879AE9B489}" type="sibTrans" cxnId="{19DEC9DA-8373-4FB2-B66E-40C8B9CA2268}">
      <dgm:prSet/>
      <dgm:spPr/>
      <dgm:t>
        <a:bodyPr/>
        <a:lstStyle/>
        <a:p>
          <a:endParaRPr lang="en-US"/>
        </a:p>
      </dgm:t>
    </dgm:pt>
    <dgm:pt modelId="{D1696D83-709A-4195-84C1-2559AEE48963}">
      <dgm:prSet/>
      <dgm:spPr/>
      <dgm:t>
        <a:bodyPr/>
        <a:lstStyle/>
        <a:p>
          <a:r>
            <a:rPr lang="tr-TR" b="1" i="0"/>
            <a:t>Harf Noktaları ve Hareke Kullanımı:</a:t>
          </a:r>
          <a:r>
            <a:rPr lang="tr-TR" b="0" i="0"/>
            <a:t> Noktalama hataları ve eksik hareke bilgisi, OCR doğruluğunu düşürebilir.</a:t>
          </a:r>
          <a:endParaRPr lang="en-US"/>
        </a:p>
      </dgm:t>
    </dgm:pt>
    <dgm:pt modelId="{10BDC51D-ECB1-4908-95B6-068F8BD57145}" type="parTrans" cxnId="{A4C5EF31-2F72-4977-B17B-CD75A3CEC32E}">
      <dgm:prSet/>
      <dgm:spPr/>
      <dgm:t>
        <a:bodyPr/>
        <a:lstStyle/>
        <a:p>
          <a:endParaRPr lang="en-US"/>
        </a:p>
      </dgm:t>
    </dgm:pt>
    <dgm:pt modelId="{4CDE8113-D2C4-4B11-A5AB-9BF6DC1383C6}" type="sibTrans" cxnId="{A4C5EF31-2F72-4977-B17B-CD75A3CEC32E}">
      <dgm:prSet/>
      <dgm:spPr/>
      <dgm:t>
        <a:bodyPr/>
        <a:lstStyle/>
        <a:p>
          <a:endParaRPr lang="en-US"/>
        </a:p>
      </dgm:t>
    </dgm:pt>
    <dgm:pt modelId="{75AE3BCD-76D6-426B-9573-6BADE2562A29}">
      <dgm:prSet/>
      <dgm:spPr/>
      <dgm:t>
        <a:bodyPr/>
        <a:lstStyle/>
        <a:p>
          <a:r>
            <a:rPr lang="tr-TR" b="1" i="0"/>
            <a:t>Kelime Bölünmeleri:</a:t>
          </a:r>
          <a:r>
            <a:rPr lang="tr-TR" b="0" i="0"/>
            <a:t> Osmanlıca kelimeler içinde harf birleşme kuralları nedeniyle yanlış bölünmeler oluşabilir, bu da kelime tanıma oranlarını etkileyebilir.</a:t>
          </a:r>
          <a:endParaRPr lang="en-US"/>
        </a:p>
      </dgm:t>
    </dgm:pt>
    <dgm:pt modelId="{1AF87BDF-9623-44C9-8ACE-5957083761A4}" type="parTrans" cxnId="{4FEB6055-062C-4DA0-9901-42E40608B733}">
      <dgm:prSet/>
      <dgm:spPr/>
      <dgm:t>
        <a:bodyPr/>
        <a:lstStyle/>
        <a:p>
          <a:endParaRPr lang="en-US"/>
        </a:p>
      </dgm:t>
    </dgm:pt>
    <dgm:pt modelId="{3ED01F63-0A9D-4998-BA20-12433B438038}" type="sibTrans" cxnId="{4FEB6055-062C-4DA0-9901-42E40608B733}">
      <dgm:prSet/>
      <dgm:spPr/>
      <dgm:t>
        <a:bodyPr/>
        <a:lstStyle/>
        <a:p>
          <a:endParaRPr lang="en-US"/>
        </a:p>
      </dgm:t>
    </dgm:pt>
    <dgm:pt modelId="{290D5935-9250-4A61-AB2D-93ADB5278D21}" type="pres">
      <dgm:prSet presAssocID="{5132A575-7D63-4405-9FDA-61C171EC86E8}" presName="vert0" presStyleCnt="0">
        <dgm:presLayoutVars>
          <dgm:dir/>
          <dgm:animOne val="branch"/>
          <dgm:animLvl val="lvl"/>
        </dgm:presLayoutVars>
      </dgm:prSet>
      <dgm:spPr/>
    </dgm:pt>
    <dgm:pt modelId="{B4D9D599-B114-4BB4-9274-397FB9D0797D}" type="pres">
      <dgm:prSet presAssocID="{F8EE516F-EA3C-4084-8EC4-67E8662D6599}" presName="thickLine" presStyleLbl="alignNode1" presStyleIdx="0" presStyleCnt="5"/>
      <dgm:spPr/>
    </dgm:pt>
    <dgm:pt modelId="{6B29D462-5F6A-43A8-B65A-BBD3E09A2891}" type="pres">
      <dgm:prSet presAssocID="{F8EE516F-EA3C-4084-8EC4-67E8662D6599}" presName="horz1" presStyleCnt="0"/>
      <dgm:spPr/>
    </dgm:pt>
    <dgm:pt modelId="{809304B3-E3C9-42A1-AFA3-4A285B942A62}" type="pres">
      <dgm:prSet presAssocID="{F8EE516F-EA3C-4084-8EC4-67E8662D6599}" presName="tx1" presStyleLbl="revTx" presStyleIdx="0" presStyleCnt="5"/>
      <dgm:spPr/>
    </dgm:pt>
    <dgm:pt modelId="{A8DA2C1B-3BD4-4076-850F-DF6852DC5719}" type="pres">
      <dgm:prSet presAssocID="{F8EE516F-EA3C-4084-8EC4-67E8662D6599}" presName="vert1" presStyleCnt="0"/>
      <dgm:spPr/>
    </dgm:pt>
    <dgm:pt modelId="{E5CC4E7D-6AFC-4B25-972D-9E2232B494B2}" type="pres">
      <dgm:prSet presAssocID="{5A77F9B0-E53D-4AB7-8655-C20D0B60695C}" presName="thickLine" presStyleLbl="alignNode1" presStyleIdx="1" presStyleCnt="5"/>
      <dgm:spPr/>
    </dgm:pt>
    <dgm:pt modelId="{31C515BF-B066-44C0-8F23-AD572797CF40}" type="pres">
      <dgm:prSet presAssocID="{5A77F9B0-E53D-4AB7-8655-C20D0B60695C}" presName="horz1" presStyleCnt="0"/>
      <dgm:spPr/>
    </dgm:pt>
    <dgm:pt modelId="{220BCBBF-F3EA-4ECF-9485-208F5B28AA82}" type="pres">
      <dgm:prSet presAssocID="{5A77F9B0-E53D-4AB7-8655-C20D0B60695C}" presName="tx1" presStyleLbl="revTx" presStyleIdx="1" presStyleCnt="5"/>
      <dgm:spPr/>
    </dgm:pt>
    <dgm:pt modelId="{CC684245-CE5C-4C6E-B48B-C00FCAACC060}" type="pres">
      <dgm:prSet presAssocID="{5A77F9B0-E53D-4AB7-8655-C20D0B60695C}" presName="vert1" presStyleCnt="0"/>
      <dgm:spPr/>
    </dgm:pt>
    <dgm:pt modelId="{A7EADAD1-9284-40AA-A48E-256CC6451E2E}" type="pres">
      <dgm:prSet presAssocID="{A7C693DB-A3D6-410B-B914-F1D82BF84C51}" presName="thickLine" presStyleLbl="alignNode1" presStyleIdx="2" presStyleCnt="5"/>
      <dgm:spPr/>
    </dgm:pt>
    <dgm:pt modelId="{447FBD2A-E31E-4596-AE3B-299A86A21E48}" type="pres">
      <dgm:prSet presAssocID="{A7C693DB-A3D6-410B-B914-F1D82BF84C51}" presName="horz1" presStyleCnt="0"/>
      <dgm:spPr/>
    </dgm:pt>
    <dgm:pt modelId="{4BB071B3-BDFE-4126-B254-7B8262D2B6E3}" type="pres">
      <dgm:prSet presAssocID="{A7C693DB-A3D6-410B-B914-F1D82BF84C51}" presName="tx1" presStyleLbl="revTx" presStyleIdx="2" presStyleCnt="5"/>
      <dgm:spPr/>
    </dgm:pt>
    <dgm:pt modelId="{C074CD55-8587-4EF0-9857-48363973F7BB}" type="pres">
      <dgm:prSet presAssocID="{A7C693DB-A3D6-410B-B914-F1D82BF84C51}" presName="vert1" presStyleCnt="0"/>
      <dgm:spPr/>
    </dgm:pt>
    <dgm:pt modelId="{8F8B7061-0200-450D-B2BB-4410422D5EE5}" type="pres">
      <dgm:prSet presAssocID="{D1696D83-709A-4195-84C1-2559AEE48963}" presName="thickLine" presStyleLbl="alignNode1" presStyleIdx="3" presStyleCnt="5"/>
      <dgm:spPr/>
    </dgm:pt>
    <dgm:pt modelId="{AC2FCA0F-A03D-4527-8D00-BAE883AD0D72}" type="pres">
      <dgm:prSet presAssocID="{D1696D83-709A-4195-84C1-2559AEE48963}" presName="horz1" presStyleCnt="0"/>
      <dgm:spPr/>
    </dgm:pt>
    <dgm:pt modelId="{BEC4E296-CB85-4FC5-9D18-F86C72724B5F}" type="pres">
      <dgm:prSet presAssocID="{D1696D83-709A-4195-84C1-2559AEE48963}" presName="tx1" presStyleLbl="revTx" presStyleIdx="3" presStyleCnt="5"/>
      <dgm:spPr/>
    </dgm:pt>
    <dgm:pt modelId="{ADE4FA24-25F2-4AD5-8EF7-DD95944F29EB}" type="pres">
      <dgm:prSet presAssocID="{D1696D83-709A-4195-84C1-2559AEE48963}" presName="vert1" presStyleCnt="0"/>
      <dgm:spPr/>
    </dgm:pt>
    <dgm:pt modelId="{D2F4EA62-CE0E-4BE7-93F5-8CA6060AFBF0}" type="pres">
      <dgm:prSet presAssocID="{75AE3BCD-76D6-426B-9573-6BADE2562A29}" presName="thickLine" presStyleLbl="alignNode1" presStyleIdx="4" presStyleCnt="5"/>
      <dgm:spPr/>
    </dgm:pt>
    <dgm:pt modelId="{5B755EA7-AF5E-4FD3-ADBD-A13011EF7353}" type="pres">
      <dgm:prSet presAssocID="{75AE3BCD-76D6-426B-9573-6BADE2562A29}" presName="horz1" presStyleCnt="0"/>
      <dgm:spPr/>
    </dgm:pt>
    <dgm:pt modelId="{7AE8E7D4-DE7D-4F91-881D-124313F5B8D8}" type="pres">
      <dgm:prSet presAssocID="{75AE3BCD-76D6-426B-9573-6BADE2562A29}" presName="tx1" presStyleLbl="revTx" presStyleIdx="4" presStyleCnt="5"/>
      <dgm:spPr/>
    </dgm:pt>
    <dgm:pt modelId="{272352E7-3B47-4D08-B771-85824639DAE2}" type="pres">
      <dgm:prSet presAssocID="{75AE3BCD-76D6-426B-9573-6BADE2562A29}" presName="vert1" presStyleCnt="0"/>
      <dgm:spPr/>
    </dgm:pt>
  </dgm:ptLst>
  <dgm:cxnLst>
    <dgm:cxn modelId="{A4C5EF31-2F72-4977-B17B-CD75A3CEC32E}" srcId="{5132A575-7D63-4405-9FDA-61C171EC86E8}" destId="{D1696D83-709A-4195-84C1-2559AEE48963}" srcOrd="3" destOrd="0" parTransId="{10BDC51D-ECB1-4908-95B6-068F8BD57145}" sibTransId="{4CDE8113-D2C4-4B11-A5AB-9BF6DC1383C6}"/>
    <dgm:cxn modelId="{46E4F13A-E12D-4756-8046-6E61BB081503}" type="presOf" srcId="{D1696D83-709A-4195-84C1-2559AEE48963}" destId="{BEC4E296-CB85-4FC5-9D18-F86C72724B5F}" srcOrd="0" destOrd="0" presId="urn:microsoft.com/office/officeart/2008/layout/LinedList"/>
    <dgm:cxn modelId="{4FEB6055-062C-4DA0-9901-42E40608B733}" srcId="{5132A575-7D63-4405-9FDA-61C171EC86E8}" destId="{75AE3BCD-76D6-426B-9573-6BADE2562A29}" srcOrd="4" destOrd="0" parTransId="{1AF87BDF-9623-44C9-8ACE-5957083761A4}" sibTransId="{3ED01F63-0A9D-4998-BA20-12433B438038}"/>
    <dgm:cxn modelId="{50689188-EFB2-4DF6-AD28-BB80EF381007}" srcId="{5132A575-7D63-4405-9FDA-61C171EC86E8}" destId="{5A77F9B0-E53D-4AB7-8655-C20D0B60695C}" srcOrd="1" destOrd="0" parTransId="{3B7ED414-9B0F-46CC-A186-C9C0131C6363}" sibTransId="{77CE3241-ABE5-49EB-B574-D14B1C1DFF8F}"/>
    <dgm:cxn modelId="{C948059B-B344-436D-ADCD-02A3FCBDD66F}" type="presOf" srcId="{F8EE516F-EA3C-4084-8EC4-67E8662D6599}" destId="{809304B3-E3C9-42A1-AFA3-4A285B942A62}" srcOrd="0" destOrd="0" presId="urn:microsoft.com/office/officeart/2008/layout/LinedList"/>
    <dgm:cxn modelId="{3D00D8A7-1763-400F-8794-728EEC9F04D0}" srcId="{5132A575-7D63-4405-9FDA-61C171EC86E8}" destId="{F8EE516F-EA3C-4084-8EC4-67E8662D6599}" srcOrd="0" destOrd="0" parTransId="{333F2117-8132-4712-A43B-C15AC4444525}" sibTransId="{2B61212F-3A8C-449B-863A-BEC1A1392002}"/>
    <dgm:cxn modelId="{7E17A7A9-FC25-4E42-B564-BB5AC445473A}" type="presOf" srcId="{75AE3BCD-76D6-426B-9573-6BADE2562A29}" destId="{7AE8E7D4-DE7D-4F91-881D-124313F5B8D8}" srcOrd="0" destOrd="0" presId="urn:microsoft.com/office/officeart/2008/layout/LinedList"/>
    <dgm:cxn modelId="{7394E6CB-7800-4E1C-8515-5338880FEDF6}" type="presOf" srcId="{5A77F9B0-E53D-4AB7-8655-C20D0B60695C}" destId="{220BCBBF-F3EA-4ECF-9485-208F5B28AA82}" srcOrd="0" destOrd="0" presId="urn:microsoft.com/office/officeart/2008/layout/LinedList"/>
    <dgm:cxn modelId="{D06B52CC-E5C6-43D6-948D-DC8D45DF0C76}" type="presOf" srcId="{5132A575-7D63-4405-9FDA-61C171EC86E8}" destId="{290D5935-9250-4A61-AB2D-93ADB5278D21}" srcOrd="0" destOrd="0" presId="urn:microsoft.com/office/officeart/2008/layout/LinedList"/>
    <dgm:cxn modelId="{19DEC9DA-8373-4FB2-B66E-40C8B9CA2268}" srcId="{5132A575-7D63-4405-9FDA-61C171EC86E8}" destId="{A7C693DB-A3D6-410B-B914-F1D82BF84C51}" srcOrd="2" destOrd="0" parTransId="{A0328376-1905-4533-8363-3CBED308613E}" sibTransId="{0CF84753-E10E-4E41-884C-8F879AE9B489}"/>
    <dgm:cxn modelId="{1A23FAED-823F-41AD-80E6-0C1EFEC90C7B}" type="presOf" srcId="{A7C693DB-A3D6-410B-B914-F1D82BF84C51}" destId="{4BB071B3-BDFE-4126-B254-7B8262D2B6E3}" srcOrd="0" destOrd="0" presId="urn:microsoft.com/office/officeart/2008/layout/LinedList"/>
    <dgm:cxn modelId="{014FC726-C35D-44A7-91AB-1EA6DE0F54C1}" type="presParOf" srcId="{290D5935-9250-4A61-AB2D-93ADB5278D21}" destId="{B4D9D599-B114-4BB4-9274-397FB9D0797D}" srcOrd="0" destOrd="0" presId="urn:microsoft.com/office/officeart/2008/layout/LinedList"/>
    <dgm:cxn modelId="{A899C5AE-222C-4A7D-9E68-8A47410D17C4}" type="presParOf" srcId="{290D5935-9250-4A61-AB2D-93ADB5278D21}" destId="{6B29D462-5F6A-43A8-B65A-BBD3E09A2891}" srcOrd="1" destOrd="0" presId="urn:microsoft.com/office/officeart/2008/layout/LinedList"/>
    <dgm:cxn modelId="{F8456028-3D40-4E3D-8398-5655E199839B}" type="presParOf" srcId="{6B29D462-5F6A-43A8-B65A-BBD3E09A2891}" destId="{809304B3-E3C9-42A1-AFA3-4A285B942A62}" srcOrd="0" destOrd="0" presId="urn:microsoft.com/office/officeart/2008/layout/LinedList"/>
    <dgm:cxn modelId="{83B967C2-2970-477B-A119-28FDDA03FCED}" type="presParOf" srcId="{6B29D462-5F6A-43A8-B65A-BBD3E09A2891}" destId="{A8DA2C1B-3BD4-4076-850F-DF6852DC5719}" srcOrd="1" destOrd="0" presId="urn:microsoft.com/office/officeart/2008/layout/LinedList"/>
    <dgm:cxn modelId="{71BC0E97-98C7-4DB5-9856-CF9AF4752262}" type="presParOf" srcId="{290D5935-9250-4A61-AB2D-93ADB5278D21}" destId="{E5CC4E7D-6AFC-4B25-972D-9E2232B494B2}" srcOrd="2" destOrd="0" presId="urn:microsoft.com/office/officeart/2008/layout/LinedList"/>
    <dgm:cxn modelId="{4CC44A3E-5768-408D-8135-0ADB69BA1973}" type="presParOf" srcId="{290D5935-9250-4A61-AB2D-93ADB5278D21}" destId="{31C515BF-B066-44C0-8F23-AD572797CF40}" srcOrd="3" destOrd="0" presId="urn:microsoft.com/office/officeart/2008/layout/LinedList"/>
    <dgm:cxn modelId="{03AEFD8C-721E-488F-B239-338CD52ED983}" type="presParOf" srcId="{31C515BF-B066-44C0-8F23-AD572797CF40}" destId="{220BCBBF-F3EA-4ECF-9485-208F5B28AA82}" srcOrd="0" destOrd="0" presId="urn:microsoft.com/office/officeart/2008/layout/LinedList"/>
    <dgm:cxn modelId="{DA21AED3-4E4A-4D65-9719-0823CCA3FCE0}" type="presParOf" srcId="{31C515BF-B066-44C0-8F23-AD572797CF40}" destId="{CC684245-CE5C-4C6E-B48B-C00FCAACC060}" srcOrd="1" destOrd="0" presId="urn:microsoft.com/office/officeart/2008/layout/LinedList"/>
    <dgm:cxn modelId="{BF7666DA-32B0-402F-AD92-98D23DEE2A48}" type="presParOf" srcId="{290D5935-9250-4A61-AB2D-93ADB5278D21}" destId="{A7EADAD1-9284-40AA-A48E-256CC6451E2E}" srcOrd="4" destOrd="0" presId="urn:microsoft.com/office/officeart/2008/layout/LinedList"/>
    <dgm:cxn modelId="{39209F82-6BC5-4B3C-BE8C-3AE535248499}" type="presParOf" srcId="{290D5935-9250-4A61-AB2D-93ADB5278D21}" destId="{447FBD2A-E31E-4596-AE3B-299A86A21E48}" srcOrd="5" destOrd="0" presId="urn:microsoft.com/office/officeart/2008/layout/LinedList"/>
    <dgm:cxn modelId="{94F0AEBB-45C9-4449-B334-A411DA00C0E8}" type="presParOf" srcId="{447FBD2A-E31E-4596-AE3B-299A86A21E48}" destId="{4BB071B3-BDFE-4126-B254-7B8262D2B6E3}" srcOrd="0" destOrd="0" presId="urn:microsoft.com/office/officeart/2008/layout/LinedList"/>
    <dgm:cxn modelId="{C21E721B-B434-432F-86B8-5BFB44A8236F}" type="presParOf" srcId="{447FBD2A-E31E-4596-AE3B-299A86A21E48}" destId="{C074CD55-8587-4EF0-9857-48363973F7BB}" srcOrd="1" destOrd="0" presId="urn:microsoft.com/office/officeart/2008/layout/LinedList"/>
    <dgm:cxn modelId="{0D6C052B-FB48-4D8F-B461-B21F3B1E4894}" type="presParOf" srcId="{290D5935-9250-4A61-AB2D-93ADB5278D21}" destId="{8F8B7061-0200-450D-B2BB-4410422D5EE5}" srcOrd="6" destOrd="0" presId="urn:microsoft.com/office/officeart/2008/layout/LinedList"/>
    <dgm:cxn modelId="{DD18915D-27A3-4755-8686-BC08BFDF5091}" type="presParOf" srcId="{290D5935-9250-4A61-AB2D-93ADB5278D21}" destId="{AC2FCA0F-A03D-4527-8D00-BAE883AD0D72}" srcOrd="7" destOrd="0" presId="urn:microsoft.com/office/officeart/2008/layout/LinedList"/>
    <dgm:cxn modelId="{98461961-9912-4EFD-98A2-AD541FCADCE3}" type="presParOf" srcId="{AC2FCA0F-A03D-4527-8D00-BAE883AD0D72}" destId="{BEC4E296-CB85-4FC5-9D18-F86C72724B5F}" srcOrd="0" destOrd="0" presId="urn:microsoft.com/office/officeart/2008/layout/LinedList"/>
    <dgm:cxn modelId="{97D0EE2B-D718-476B-99F8-C1C32E4B62D9}" type="presParOf" srcId="{AC2FCA0F-A03D-4527-8D00-BAE883AD0D72}" destId="{ADE4FA24-25F2-4AD5-8EF7-DD95944F29EB}" srcOrd="1" destOrd="0" presId="urn:microsoft.com/office/officeart/2008/layout/LinedList"/>
    <dgm:cxn modelId="{A5A4AEA2-0951-40DF-82D2-B1EDB4237120}" type="presParOf" srcId="{290D5935-9250-4A61-AB2D-93ADB5278D21}" destId="{D2F4EA62-CE0E-4BE7-93F5-8CA6060AFBF0}" srcOrd="8" destOrd="0" presId="urn:microsoft.com/office/officeart/2008/layout/LinedList"/>
    <dgm:cxn modelId="{1877838C-62D4-4BFB-AEF7-62E58AB91F92}" type="presParOf" srcId="{290D5935-9250-4A61-AB2D-93ADB5278D21}" destId="{5B755EA7-AF5E-4FD3-ADBD-A13011EF7353}" srcOrd="9" destOrd="0" presId="urn:microsoft.com/office/officeart/2008/layout/LinedList"/>
    <dgm:cxn modelId="{48F4B906-9A5D-45FD-A66F-BB04E4087B7B}" type="presParOf" srcId="{5B755EA7-AF5E-4FD3-ADBD-A13011EF7353}" destId="{7AE8E7D4-DE7D-4F91-881D-124313F5B8D8}" srcOrd="0" destOrd="0" presId="urn:microsoft.com/office/officeart/2008/layout/LinedList"/>
    <dgm:cxn modelId="{CD9BC0EF-C4C1-4F30-8696-C25CB2BDA2DE}" type="presParOf" srcId="{5B755EA7-AF5E-4FD3-ADBD-A13011EF7353}" destId="{272352E7-3B47-4D08-B771-85824639DA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CD181E-D1BD-4040-9CB3-821C6E5E670F}"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E7446C27-CCE1-48A4-9DE6-42E599B4AA2A}">
      <dgm:prSet/>
      <dgm:spPr/>
      <dgm:t>
        <a:bodyPr/>
        <a:lstStyle/>
        <a:p>
          <a:r>
            <a:rPr lang="tr-TR" b="1"/>
            <a:t>CNN + LSTM + CTC mimarisi</a:t>
          </a:r>
          <a:r>
            <a:rPr lang="tr-TR"/>
            <a:t>, Osmanlıca OCR için başarılı sonuçlar üretmektedir.</a:t>
          </a:r>
          <a:endParaRPr lang="en-US"/>
        </a:p>
      </dgm:t>
    </dgm:pt>
    <dgm:pt modelId="{E9A95C47-CA96-4F40-9C63-BDEF779BA403}" type="parTrans" cxnId="{C599AF7C-6431-4905-86F5-F8FCCD7B8307}">
      <dgm:prSet/>
      <dgm:spPr/>
      <dgm:t>
        <a:bodyPr/>
        <a:lstStyle/>
        <a:p>
          <a:endParaRPr lang="en-US"/>
        </a:p>
      </dgm:t>
    </dgm:pt>
    <dgm:pt modelId="{4F06FB4B-FB3C-4CBC-900B-221E2367D583}" type="sibTrans" cxnId="{C599AF7C-6431-4905-86F5-F8FCCD7B8307}">
      <dgm:prSet/>
      <dgm:spPr/>
      <dgm:t>
        <a:bodyPr/>
        <a:lstStyle/>
        <a:p>
          <a:endParaRPr lang="en-US"/>
        </a:p>
      </dgm:t>
    </dgm:pt>
    <dgm:pt modelId="{CF81C04C-2F6B-4CF7-9795-3FFF2DD84D82}">
      <dgm:prSet/>
      <dgm:spPr/>
      <dgm:t>
        <a:bodyPr/>
        <a:lstStyle/>
        <a:p>
          <a:r>
            <a:rPr lang="tr-TR"/>
            <a:t>Model, hem karakter hem de kelime tanımada geleneksel OCR araçlarına göre daha iyi performans göstermiştir.</a:t>
          </a:r>
          <a:endParaRPr lang="en-US"/>
        </a:p>
      </dgm:t>
    </dgm:pt>
    <dgm:pt modelId="{2376B0A3-96EF-4BD9-AB9F-26EE76C36978}" type="parTrans" cxnId="{93244D73-46CC-4D07-8F76-6AB3BAA986D8}">
      <dgm:prSet/>
      <dgm:spPr/>
      <dgm:t>
        <a:bodyPr/>
        <a:lstStyle/>
        <a:p>
          <a:endParaRPr lang="en-US"/>
        </a:p>
      </dgm:t>
    </dgm:pt>
    <dgm:pt modelId="{063C5406-F2CE-4789-8849-49669CF25F7C}" type="sibTrans" cxnId="{93244D73-46CC-4D07-8F76-6AB3BAA986D8}">
      <dgm:prSet/>
      <dgm:spPr/>
      <dgm:t>
        <a:bodyPr/>
        <a:lstStyle/>
        <a:p>
          <a:endParaRPr lang="en-US"/>
        </a:p>
      </dgm:t>
    </dgm:pt>
    <dgm:pt modelId="{CD2426F0-1DE9-4F9F-AA91-4044D33723A8}">
      <dgm:prSet/>
      <dgm:spPr/>
      <dgm:t>
        <a:bodyPr/>
        <a:lstStyle/>
        <a:p>
          <a:r>
            <a:rPr lang="tr-TR"/>
            <a:t>Osmanlı alfabesinin özgün özellikleri (bağlanabilirlik, harf gövde yapısı, noktalama) doğruluk oranlarını etkileyen kritik faktörlerdendir.</a:t>
          </a:r>
          <a:endParaRPr lang="en-US"/>
        </a:p>
      </dgm:t>
    </dgm:pt>
    <dgm:pt modelId="{7449C61C-A9C1-47AC-9CFD-8E3C17EDE049}" type="parTrans" cxnId="{9CD1AB46-529C-4817-8A72-805469866308}">
      <dgm:prSet/>
      <dgm:spPr/>
      <dgm:t>
        <a:bodyPr/>
        <a:lstStyle/>
        <a:p>
          <a:endParaRPr lang="en-US"/>
        </a:p>
      </dgm:t>
    </dgm:pt>
    <dgm:pt modelId="{AAD884AE-A084-4030-BF41-3A8FC5CC90DD}" type="sibTrans" cxnId="{9CD1AB46-529C-4817-8A72-805469866308}">
      <dgm:prSet/>
      <dgm:spPr/>
      <dgm:t>
        <a:bodyPr/>
        <a:lstStyle/>
        <a:p>
          <a:endParaRPr lang="en-US"/>
        </a:p>
      </dgm:t>
    </dgm:pt>
    <dgm:pt modelId="{38DD3D89-A341-41B1-947A-1E6ACBFF088B}">
      <dgm:prSet/>
      <dgm:spPr/>
      <dgm:t>
        <a:bodyPr/>
        <a:lstStyle/>
        <a:p>
          <a:r>
            <a:rPr lang="tr-TR"/>
            <a:t>Modelin çıktılarını iyileştirmek amacıyla ilerleyen çalışmalarda daha büyük veri kümeleri, veri artırma teknikleri ve gelişmiş hata düzeltme algoritmaları kullanılabilir.</a:t>
          </a:r>
          <a:endParaRPr lang="en-US"/>
        </a:p>
      </dgm:t>
    </dgm:pt>
    <dgm:pt modelId="{36F04AC0-B3D2-4313-ACDF-5C973E0B8F83}" type="parTrans" cxnId="{8C851D43-E3D5-4F54-A65E-38151A858B01}">
      <dgm:prSet/>
      <dgm:spPr/>
      <dgm:t>
        <a:bodyPr/>
        <a:lstStyle/>
        <a:p>
          <a:endParaRPr lang="en-US"/>
        </a:p>
      </dgm:t>
    </dgm:pt>
    <dgm:pt modelId="{292EFA59-2AAB-4A5E-A76D-CB88DEC5A313}" type="sibTrans" cxnId="{8C851D43-E3D5-4F54-A65E-38151A858B01}">
      <dgm:prSet/>
      <dgm:spPr/>
      <dgm:t>
        <a:bodyPr/>
        <a:lstStyle/>
        <a:p>
          <a:endParaRPr lang="en-US"/>
        </a:p>
      </dgm:t>
    </dgm:pt>
    <dgm:pt modelId="{B5A4AAC0-1C2C-4A64-8B6A-65144F81B845}">
      <dgm:prSet/>
      <dgm:spPr/>
      <dgm:t>
        <a:bodyPr/>
        <a:lstStyle/>
        <a:p>
          <a:r>
            <a:rPr lang="tr-TR"/>
            <a:t>Geliştirilen model, Osmanlica.com platformunda yayınlanarak kullanıcılara sunulmuştur ve Osmanlı belgelerinin dijitalleştirilmesine önemli bir katkı sağlamaktadır.</a:t>
          </a:r>
          <a:endParaRPr lang="en-US"/>
        </a:p>
      </dgm:t>
    </dgm:pt>
    <dgm:pt modelId="{A696CA2F-73F4-40EC-8957-7464C88C1F95}" type="parTrans" cxnId="{D00C404D-00B6-4398-A89F-2E42516EA961}">
      <dgm:prSet/>
      <dgm:spPr/>
      <dgm:t>
        <a:bodyPr/>
        <a:lstStyle/>
        <a:p>
          <a:endParaRPr lang="en-US"/>
        </a:p>
      </dgm:t>
    </dgm:pt>
    <dgm:pt modelId="{A4741929-55EA-423F-BD13-62CEDE4EF65C}" type="sibTrans" cxnId="{D00C404D-00B6-4398-A89F-2E42516EA961}">
      <dgm:prSet/>
      <dgm:spPr/>
      <dgm:t>
        <a:bodyPr/>
        <a:lstStyle/>
        <a:p>
          <a:endParaRPr lang="en-US"/>
        </a:p>
      </dgm:t>
    </dgm:pt>
    <dgm:pt modelId="{AB9A778F-6EF2-4E34-B35B-AF60FCA63562}" type="pres">
      <dgm:prSet presAssocID="{DFCD181E-D1BD-4040-9CB3-821C6E5E670F}" presName="vert0" presStyleCnt="0">
        <dgm:presLayoutVars>
          <dgm:dir/>
          <dgm:animOne val="branch"/>
          <dgm:animLvl val="lvl"/>
        </dgm:presLayoutVars>
      </dgm:prSet>
      <dgm:spPr/>
    </dgm:pt>
    <dgm:pt modelId="{E63D35C9-35D9-41A8-81DF-3AD8786FCCC3}" type="pres">
      <dgm:prSet presAssocID="{E7446C27-CCE1-48A4-9DE6-42E599B4AA2A}" presName="thickLine" presStyleLbl="alignNode1" presStyleIdx="0" presStyleCnt="5"/>
      <dgm:spPr/>
    </dgm:pt>
    <dgm:pt modelId="{943F0F4E-2CDE-4604-8B44-D83778728B26}" type="pres">
      <dgm:prSet presAssocID="{E7446C27-CCE1-48A4-9DE6-42E599B4AA2A}" presName="horz1" presStyleCnt="0"/>
      <dgm:spPr/>
    </dgm:pt>
    <dgm:pt modelId="{F4173A3C-7280-49D5-89DA-AA2AA95C5C76}" type="pres">
      <dgm:prSet presAssocID="{E7446C27-CCE1-48A4-9DE6-42E599B4AA2A}" presName="tx1" presStyleLbl="revTx" presStyleIdx="0" presStyleCnt="5"/>
      <dgm:spPr/>
    </dgm:pt>
    <dgm:pt modelId="{C20596FA-8552-4B3E-83B8-018B5BB2AA84}" type="pres">
      <dgm:prSet presAssocID="{E7446C27-CCE1-48A4-9DE6-42E599B4AA2A}" presName="vert1" presStyleCnt="0"/>
      <dgm:spPr/>
    </dgm:pt>
    <dgm:pt modelId="{76406BDE-FD34-49DE-9A18-4B5BC4E9BD52}" type="pres">
      <dgm:prSet presAssocID="{CF81C04C-2F6B-4CF7-9795-3FFF2DD84D82}" presName="thickLine" presStyleLbl="alignNode1" presStyleIdx="1" presStyleCnt="5"/>
      <dgm:spPr/>
    </dgm:pt>
    <dgm:pt modelId="{86BA8EFC-58A7-4F78-ABD6-E859611CE4AA}" type="pres">
      <dgm:prSet presAssocID="{CF81C04C-2F6B-4CF7-9795-3FFF2DD84D82}" presName="horz1" presStyleCnt="0"/>
      <dgm:spPr/>
    </dgm:pt>
    <dgm:pt modelId="{5DEDDB54-2C36-4CFE-8E84-6053115095A6}" type="pres">
      <dgm:prSet presAssocID="{CF81C04C-2F6B-4CF7-9795-3FFF2DD84D82}" presName="tx1" presStyleLbl="revTx" presStyleIdx="1" presStyleCnt="5"/>
      <dgm:spPr/>
    </dgm:pt>
    <dgm:pt modelId="{B6F63BEE-E08C-4137-A2CA-B73E0F9A9B57}" type="pres">
      <dgm:prSet presAssocID="{CF81C04C-2F6B-4CF7-9795-3FFF2DD84D82}" presName="vert1" presStyleCnt="0"/>
      <dgm:spPr/>
    </dgm:pt>
    <dgm:pt modelId="{CFB77CB9-BFA5-4B59-86B2-B5CEFA3B63C1}" type="pres">
      <dgm:prSet presAssocID="{CD2426F0-1DE9-4F9F-AA91-4044D33723A8}" presName="thickLine" presStyleLbl="alignNode1" presStyleIdx="2" presStyleCnt="5"/>
      <dgm:spPr/>
    </dgm:pt>
    <dgm:pt modelId="{52FC6354-5B23-4ADF-AD9F-721460F13506}" type="pres">
      <dgm:prSet presAssocID="{CD2426F0-1DE9-4F9F-AA91-4044D33723A8}" presName="horz1" presStyleCnt="0"/>
      <dgm:spPr/>
    </dgm:pt>
    <dgm:pt modelId="{29ACE4F2-B705-42C3-8AC6-36EAD4D7A4A8}" type="pres">
      <dgm:prSet presAssocID="{CD2426F0-1DE9-4F9F-AA91-4044D33723A8}" presName="tx1" presStyleLbl="revTx" presStyleIdx="2" presStyleCnt="5"/>
      <dgm:spPr/>
    </dgm:pt>
    <dgm:pt modelId="{D478A789-9714-4FC7-ADAD-ADCB1B7A39A3}" type="pres">
      <dgm:prSet presAssocID="{CD2426F0-1DE9-4F9F-AA91-4044D33723A8}" presName="vert1" presStyleCnt="0"/>
      <dgm:spPr/>
    </dgm:pt>
    <dgm:pt modelId="{A3C5718F-A2D2-4C76-B862-130BD44D81CB}" type="pres">
      <dgm:prSet presAssocID="{38DD3D89-A341-41B1-947A-1E6ACBFF088B}" presName="thickLine" presStyleLbl="alignNode1" presStyleIdx="3" presStyleCnt="5"/>
      <dgm:spPr/>
    </dgm:pt>
    <dgm:pt modelId="{92A2D1CF-7483-46BF-9B14-86B02F46B672}" type="pres">
      <dgm:prSet presAssocID="{38DD3D89-A341-41B1-947A-1E6ACBFF088B}" presName="horz1" presStyleCnt="0"/>
      <dgm:spPr/>
    </dgm:pt>
    <dgm:pt modelId="{2EE1DA40-65EE-44A6-96A7-A10441180739}" type="pres">
      <dgm:prSet presAssocID="{38DD3D89-A341-41B1-947A-1E6ACBFF088B}" presName="tx1" presStyleLbl="revTx" presStyleIdx="3" presStyleCnt="5"/>
      <dgm:spPr/>
    </dgm:pt>
    <dgm:pt modelId="{C8CDAF4F-E589-4B39-805B-CE5A3420C925}" type="pres">
      <dgm:prSet presAssocID="{38DD3D89-A341-41B1-947A-1E6ACBFF088B}" presName="vert1" presStyleCnt="0"/>
      <dgm:spPr/>
    </dgm:pt>
    <dgm:pt modelId="{973A84CA-DF7B-4F76-B719-7E8F22F2C262}" type="pres">
      <dgm:prSet presAssocID="{B5A4AAC0-1C2C-4A64-8B6A-65144F81B845}" presName="thickLine" presStyleLbl="alignNode1" presStyleIdx="4" presStyleCnt="5"/>
      <dgm:spPr/>
    </dgm:pt>
    <dgm:pt modelId="{608B93AC-1BB0-4DE5-A320-E30351C7ACA5}" type="pres">
      <dgm:prSet presAssocID="{B5A4AAC0-1C2C-4A64-8B6A-65144F81B845}" presName="horz1" presStyleCnt="0"/>
      <dgm:spPr/>
    </dgm:pt>
    <dgm:pt modelId="{DC2D488E-93D4-4F07-BA3D-D47A77CF320D}" type="pres">
      <dgm:prSet presAssocID="{B5A4AAC0-1C2C-4A64-8B6A-65144F81B845}" presName="tx1" presStyleLbl="revTx" presStyleIdx="4" presStyleCnt="5"/>
      <dgm:spPr/>
    </dgm:pt>
    <dgm:pt modelId="{7F13FC2F-6F72-4A93-B65B-E113B2BD7C66}" type="pres">
      <dgm:prSet presAssocID="{B5A4AAC0-1C2C-4A64-8B6A-65144F81B845}" presName="vert1" presStyleCnt="0"/>
      <dgm:spPr/>
    </dgm:pt>
  </dgm:ptLst>
  <dgm:cxnLst>
    <dgm:cxn modelId="{1FDC8D5B-1363-4496-A958-8ABE2457E220}" type="presOf" srcId="{CD2426F0-1DE9-4F9F-AA91-4044D33723A8}" destId="{29ACE4F2-B705-42C3-8AC6-36EAD4D7A4A8}" srcOrd="0" destOrd="0" presId="urn:microsoft.com/office/officeart/2008/layout/LinedList"/>
    <dgm:cxn modelId="{B161785F-7599-4285-B8C7-AF46D2494284}" type="presOf" srcId="{CF81C04C-2F6B-4CF7-9795-3FFF2DD84D82}" destId="{5DEDDB54-2C36-4CFE-8E84-6053115095A6}" srcOrd="0" destOrd="0" presId="urn:microsoft.com/office/officeart/2008/layout/LinedList"/>
    <dgm:cxn modelId="{8C851D43-E3D5-4F54-A65E-38151A858B01}" srcId="{DFCD181E-D1BD-4040-9CB3-821C6E5E670F}" destId="{38DD3D89-A341-41B1-947A-1E6ACBFF088B}" srcOrd="3" destOrd="0" parTransId="{36F04AC0-B3D2-4313-ACDF-5C973E0B8F83}" sibTransId="{292EFA59-2AAB-4A5E-A76D-CB88DEC5A313}"/>
    <dgm:cxn modelId="{9CD1AB46-529C-4817-8A72-805469866308}" srcId="{DFCD181E-D1BD-4040-9CB3-821C6E5E670F}" destId="{CD2426F0-1DE9-4F9F-AA91-4044D33723A8}" srcOrd="2" destOrd="0" parTransId="{7449C61C-A9C1-47AC-9CFD-8E3C17EDE049}" sibTransId="{AAD884AE-A084-4030-BF41-3A8FC5CC90DD}"/>
    <dgm:cxn modelId="{D00C404D-00B6-4398-A89F-2E42516EA961}" srcId="{DFCD181E-D1BD-4040-9CB3-821C6E5E670F}" destId="{B5A4AAC0-1C2C-4A64-8B6A-65144F81B845}" srcOrd="4" destOrd="0" parTransId="{A696CA2F-73F4-40EC-8957-7464C88C1F95}" sibTransId="{A4741929-55EA-423F-BD13-62CEDE4EF65C}"/>
    <dgm:cxn modelId="{93244D73-46CC-4D07-8F76-6AB3BAA986D8}" srcId="{DFCD181E-D1BD-4040-9CB3-821C6E5E670F}" destId="{CF81C04C-2F6B-4CF7-9795-3FFF2DD84D82}" srcOrd="1" destOrd="0" parTransId="{2376B0A3-96EF-4BD9-AB9F-26EE76C36978}" sibTransId="{063C5406-F2CE-4789-8849-49669CF25F7C}"/>
    <dgm:cxn modelId="{C599AF7C-6431-4905-86F5-F8FCCD7B8307}" srcId="{DFCD181E-D1BD-4040-9CB3-821C6E5E670F}" destId="{E7446C27-CCE1-48A4-9DE6-42E599B4AA2A}" srcOrd="0" destOrd="0" parTransId="{E9A95C47-CA96-4F40-9C63-BDEF779BA403}" sibTransId="{4F06FB4B-FB3C-4CBC-900B-221E2367D583}"/>
    <dgm:cxn modelId="{54ECB792-7D43-4642-89E5-3796C27DDBF2}" type="presOf" srcId="{E7446C27-CCE1-48A4-9DE6-42E599B4AA2A}" destId="{F4173A3C-7280-49D5-89DA-AA2AA95C5C76}" srcOrd="0" destOrd="0" presId="urn:microsoft.com/office/officeart/2008/layout/LinedList"/>
    <dgm:cxn modelId="{9CCA8493-A242-46DA-87D0-B400B7F68DF1}" type="presOf" srcId="{B5A4AAC0-1C2C-4A64-8B6A-65144F81B845}" destId="{DC2D488E-93D4-4F07-BA3D-D47A77CF320D}" srcOrd="0" destOrd="0" presId="urn:microsoft.com/office/officeart/2008/layout/LinedList"/>
    <dgm:cxn modelId="{41CABEC2-072C-4B12-A453-0F9028CCA702}" type="presOf" srcId="{38DD3D89-A341-41B1-947A-1E6ACBFF088B}" destId="{2EE1DA40-65EE-44A6-96A7-A10441180739}" srcOrd="0" destOrd="0" presId="urn:microsoft.com/office/officeart/2008/layout/LinedList"/>
    <dgm:cxn modelId="{70CB67D2-F115-4D7F-B51B-10ACC8478EA6}" type="presOf" srcId="{DFCD181E-D1BD-4040-9CB3-821C6E5E670F}" destId="{AB9A778F-6EF2-4E34-B35B-AF60FCA63562}" srcOrd="0" destOrd="0" presId="urn:microsoft.com/office/officeart/2008/layout/LinedList"/>
    <dgm:cxn modelId="{4363DEE1-8811-410E-938D-48C0AA03DB78}" type="presParOf" srcId="{AB9A778F-6EF2-4E34-B35B-AF60FCA63562}" destId="{E63D35C9-35D9-41A8-81DF-3AD8786FCCC3}" srcOrd="0" destOrd="0" presId="urn:microsoft.com/office/officeart/2008/layout/LinedList"/>
    <dgm:cxn modelId="{13F9A891-CB70-4019-AAA8-D6DD0043A19C}" type="presParOf" srcId="{AB9A778F-6EF2-4E34-B35B-AF60FCA63562}" destId="{943F0F4E-2CDE-4604-8B44-D83778728B26}" srcOrd="1" destOrd="0" presId="urn:microsoft.com/office/officeart/2008/layout/LinedList"/>
    <dgm:cxn modelId="{C70DC4AE-5237-4D38-87CF-2152DD8502E4}" type="presParOf" srcId="{943F0F4E-2CDE-4604-8B44-D83778728B26}" destId="{F4173A3C-7280-49D5-89DA-AA2AA95C5C76}" srcOrd="0" destOrd="0" presId="urn:microsoft.com/office/officeart/2008/layout/LinedList"/>
    <dgm:cxn modelId="{8E10CB21-80F6-4CD1-BD59-BEB443E1FF15}" type="presParOf" srcId="{943F0F4E-2CDE-4604-8B44-D83778728B26}" destId="{C20596FA-8552-4B3E-83B8-018B5BB2AA84}" srcOrd="1" destOrd="0" presId="urn:microsoft.com/office/officeart/2008/layout/LinedList"/>
    <dgm:cxn modelId="{B0D0D2A4-CAB7-498E-AD38-3F186CC220DD}" type="presParOf" srcId="{AB9A778F-6EF2-4E34-B35B-AF60FCA63562}" destId="{76406BDE-FD34-49DE-9A18-4B5BC4E9BD52}" srcOrd="2" destOrd="0" presId="urn:microsoft.com/office/officeart/2008/layout/LinedList"/>
    <dgm:cxn modelId="{052C478A-45DD-4523-850C-0A0FF4DE0769}" type="presParOf" srcId="{AB9A778F-6EF2-4E34-B35B-AF60FCA63562}" destId="{86BA8EFC-58A7-4F78-ABD6-E859611CE4AA}" srcOrd="3" destOrd="0" presId="urn:microsoft.com/office/officeart/2008/layout/LinedList"/>
    <dgm:cxn modelId="{1F28C891-715E-406D-8ACB-8C45A0C216B0}" type="presParOf" srcId="{86BA8EFC-58A7-4F78-ABD6-E859611CE4AA}" destId="{5DEDDB54-2C36-4CFE-8E84-6053115095A6}" srcOrd="0" destOrd="0" presId="urn:microsoft.com/office/officeart/2008/layout/LinedList"/>
    <dgm:cxn modelId="{547BD84D-905D-49BC-BB21-52D9D81EB9B9}" type="presParOf" srcId="{86BA8EFC-58A7-4F78-ABD6-E859611CE4AA}" destId="{B6F63BEE-E08C-4137-A2CA-B73E0F9A9B57}" srcOrd="1" destOrd="0" presId="urn:microsoft.com/office/officeart/2008/layout/LinedList"/>
    <dgm:cxn modelId="{3554C59A-63F0-4053-9D7E-901CF72F8A37}" type="presParOf" srcId="{AB9A778F-6EF2-4E34-B35B-AF60FCA63562}" destId="{CFB77CB9-BFA5-4B59-86B2-B5CEFA3B63C1}" srcOrd="4" destOrd="0" presId="urn:microsoft.com/office/officeart/2008/layout/LinedList"/>
    <dgm:cxn modelId="{9BCE0811-5D97-4ADD-B074-EEC4E0E265F1}" type="presParOf" srcId="{AB9A778F-6EF2-4E34-B35B-AF60FCA63562}" destId="{52FC6354-5B23-4ADF-AD9F-721460F13506}" srcOrd="5" destOrd="0" presId="urn:microsoft.com/office/officeart/2008/layout/LinedList"/>
    <dgm:cxn modelId="{C308DFA0-72AF-4045-84DC-247201EF6883}" type="presParOf" srcId="{52FC6354-5B23-4ADF-AD9F-721460F13506}" destId="{29ACE4F2-B705-42C3-8AC6-36EAD4D7A4A8}" srcOrd="0" destOrd="0" presId="urn:microsoft.com/office/officeart/2008/layout/LinedList"/>
    <dgm:cxn modelId="{4C31E06E-69CA-487C-B7A9-5C4AE3702E45}" type="presParOf" srcId="{52FC6354-5B23-4ADF-AD9F-721460F13506}" destId="{D478A789-9714-4FC7-ADAD-ADCB1B7A39A3}" srcOrd="1" destOrd="0" presId="urn:microsoft.com/office/officeart/2008/layout/LinedList"/>
    <dgm:cxn modelId="{35D3A878-B82B-4DD2-8EA9-B2570396F9CB}" type="presParOf" srcId="{AB9A778F-6EF2-4E34-B35B-AF60FCA63562}" destId="{A3C5718F-A2D2-4C76-B862-130BD44D81CB}" srcOrd="6" destOrd="0" presId="urn:microsoft.com/office/officeart/2008/layout/LinedList"/>
    <dgm:cxn modelId="{FD27A2D6-5820-4791-8CEF-303453061C4C}" type="presParOf" srcId="{AB9A778F-6EF2-4E34-B35B-AF60FCA63562}" destId="{92A2D1CF-7483-46BF-9B14-86B02F46B672}" srcOrd="7" destOrd="0" presId="urn:microsoft.com/office/officeart/2008/layout/LinedList"/>
    <dgm:cxn modelId="{390D8FE6-AD82-4B55-9564-5F7C00ACD5C9}" type="presParOf" srcId="{92A2D1CF-7483-46BF-9B14-86B02F46B672}" destId="{2EE1DA40-65EE-44A6-96A7-A10441180739}" srcOrd="0" destOrd="0" presId="urn:microsoft.com/office/officeart/2008/layout/LinedList"/>
    <dgm:cxn modelId="{2EEEA5EA-6BC6-4E91-B71B-5252AA256DD8}" type="presParOf" srcId="{92A2D1CF-7483-46BF-9B14-86B02F46B672}" destId="{C8CDAF4F-E589-4B39-805B-CE5A3420C925}" srcOrd="1" destOrd="0" presId="urn:microsoft.com/office/officeart/2008/layout/LinedList"/>
    <dgm:cxn modelId="{E1D02D6E-46C1-44B6-84AD-0E2BF32D7DB9}" type="presParOf" srcId="{AB9A778F-6EF2-4E34-B35B-AF60FCA63562}" destId="{973A84CA-DF7B-4F76-B719-7E8F22F2C262}" srcOrd="8" destOrd="0" presId="urn:microsoft.com/office/officeart/2008/layout/LinedList"/>
    <dgm:cxn modelId="{3A4726ED-8C58-4E48-8DDC-68FFC97FBEDF}" type="presParOf" srcId="{AB9A778F-6EF2-4E34-B35B-AF60FCA63562}" destId="{608B93AC-1BB0-4DE5-A320-E30351C7ACA5}" srcOrd="9" destOrd="0" presId="urn:microsoft.com/office/officeart/2008/layout/LinedList"/>
    <dgm:cxn modelId="{5D9CED14-7A48-4682-A2E7-51CB397F8ABC}" type="presParOf" srcId="{608B93AC-1BB0-4DE5-A320-E30351C7ACA5}" destId="{DC2D488E-93D4-4F07-BA3D-D47A77CF320D}" srcOrd="0" destOrd="0" presId="urn:microsoft.com/office/officeart/2008/layout/LinedList"/>
    <dgm:cxn modelId="{AC48E414-328F-47FA-A79B-8BF068DD58EA}" type="presParOf" srcId="{608B93AC-1BB0-4DE5-A320-E30351C7ACA5}" destId="{7F13FC2F-6F72-4A93-B65B-E113B2BD7C6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AAC32-A851-4FD8-8C10-C8E0962D5594}">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DA9565-98A9-41C4-B986-E68DDB78AB12}">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tr-TR" sz="3600" b="1" i="0" kern="1200"/>
            <a:t>Karakter Tanıma:</a:t>
          </a:r>
          <a:r>
            <a:rPr lang="tr-TR" sz="3600" b="0" i="0" kern="1200"/>
            <a:t> Ham %88.86, Normalize %96.12, Bitişik %97.37</a:t>
          </a:r>
          <a:endParaRPr lang="en-US" sz="3600" kern="1200"/>
        </a:p>
      </dsp:txBody>
      <dsp:txXfrm>
        <a:off x="0" y="2703"/>
        <a:ext cx="6900512" cy="1843578"/>
      </dsp:txXfrm>
    </dsp:sp>
    <dsp:sp modelId="{8E9FF3F1-101E-4C00-821F-399ECC48F6F9}">
      <dsp:nvSpPr>
        <dsp:cNvPr id="0" name=""/>
        <dsp:cNvSpPr/>
      </dsp:nvSpPr>
      <dsp:spPr>
        <a:xfrm>
          <a:off x="0" y="1846281"/>
          <a:ext cx="6900512"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A70C6-75D4-4F1A-8ED0-CDD9F4C3868F}">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tr-TR" sz="3600" b="1" i="0" kern="1200"/>
            <a:t>Bağlı Karakter Katarı Tanıma:</a:t>
          </a:r>
          <a:r>
            <a:rPr lang="tr-TR" sz="3600" b="0" i="0" kern="1200"/>
            <a:t> Ham %80.48, Normalize %91.60, Bitişik %97.37</a:t>
          </a:r>
          <a:endParaRPr lang="en-US" sz="3600" kern="1200"/>
        </a:p>
      </dsp:txBody>
      <dsp:txXfrm>
        <a:off x="0" y="1846281"/>
        <a:ext cx="6900512" cy="1843578"/>
      </dsp:txXfrm>
    </dsp:sp>
    <dsp:sp modelId="{23E53B5F-C335-4680-BD0C-9E9F6FDB1069}">
      <dsp:nvSpPr>
        <dsp:cNvPr id="0" name=""/>
        <dsp:cNvSpPr/>
      </dsp:nvSpPr>
      <dsp:spPr>
        <a:xfrm>
          <a:off x="0" y="3689859"/>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50D19-F611-4A3C-B678-C5E7443AC2A0}">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tr-TR" sz="3600" b="1" i="0" kern="1200"/>
            <a:t>Kelime Tanıma:</a:t>
          </a:r>
          <a:r>
            <a:rPr lang="tr-TR" sz="3600" b="0" i="0" kern="1200"/>
            <a:t> Ham %44.08, Normalize %66.45</a:t>
          </a:r>
          <a:endParaRPr lang="en-US" sz="3600" kern="1200"/>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01E9C-79D3-4840-98A0-2DF8FE4CD043}">
      <dsp:nvSpPr>
        <dsp:cNvPr id="0" name=""/>
        <dsp:cNvSpPr/>
      </dsp:nvSpPr>
      <dsp:spPr>
        <a:xfrm>
          <a:off x="0" y="2703"/>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749CC-2430-4652-93FB-8CDE4327ADBB}">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tr-TR" sz="2900" b="0" i="0" kern="1200"/>
            <a:t>Hibrit model, mevcut OCR sistemlerine kıyasla karakter ve kelime tanımada daha yüksek başarı oranlarına ulaşmıştır.</a:t>
          </a:r>
          <a:endParaRPr lang="en-US" sz="2900" kern="1200"/>
        </a:p>
      </dsp:txBody>
      <dsp:txXfrm>
        <a:off x="0" y="2703"/>
        <a:ext cx="6900512" cy="1843578"/>
      </dsp:txXfrm>
    </dsp:sp>
    <dsp:sp modelId="{1ABB652F-B87F-4E6E-9E43-7CECD7EB25D6}">
      <dsp:nvSpPr>
        <dsp:cNvPr id="0" name=""/>
        <dsp:cNvSpPr/>
      </dsp:nvSpPr>
      <dsp:spPr>
        <a:xfrm>
          <a:off x="0" y="184628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53CCE2-54B6-4EF4-BAE7-5C7B24C83B3C}">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tr-TR" sz="2900" b="0" i="0" kern="1200"/>
            <a:t>Normalize edilmiş metinler üzerinden yapılan analizler, modelin yazım hatalarını ve OCR kaynaklı bozulmaları minimize ettiğini göstermektedir.</a:t>
          </a:r>
          <a:endParaRPr lang="en-US" sz="2900" kern="1200"/>
        </a:p>
      </dsp:txBody>
      <dsp:txXfrm>
        <a:off x="0" y="1846281"/>
        <a:ext cx="6900512" cy="1843578"/>
      </dsp:txXfrm>
    </dsp:sp>
    <dsp:sp modelId="{763AEAAB-6376-466E-ACB4-0FFFB8117E76}">
      <dsp:nvSpPr>
        <dsp:cNvPr id="0" name=""/>
        <dsp:cNvSpPr/>
      </dsp:nvSpPr>
      <dsp:spPr>
        <a:xfrm>
          <a:off x="0" y="368985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E9D51-2A6B-474B-B5E2-240E7B1C554F}">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tr-TR" sz="2900" b="0" i="0" kern="1200"/>
            <a:t>Bağlı karakter tanımada sağlanan yüksek doğruluk, Osmanlı alfabesindeki bitişken harflerin daha başarılı tanındığını ortaya koymaktadır.</a:t>
          </a:r>
          <a:endParaRPr lang="en-US" sz="2900" kern="1200"/>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9D599-B114-4BB4-9274-397FB9D0797D}">
      <dsp:nvSpPr>
        <dsp:cNvPr id="0" name=""/>
        <dsp:cNvSpPr/>
      </dsp:nvSpPr>
      <dsp:spPr>
        <a:xfrm>
          <a:off x="0" y="67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9304B3-E3C9-42A1-AFA3-4A285B942A62}">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b="0" i="0" kern="1200"/>
            <a:t>Osmanlı alfabesinde harfler kelime içinde farklı şekillerde yazılabilir ve bu, OCR modelleri için büyük bir zorluk teşkil eder.</a:t>
          </a:r>
          <a:endParaRPr lang="en-US" sz="2200" kern="1200"/>
        </a:p>
      </dsp:txBody>
      <dsp:txXfrm>
        <a:off x="0" y="675"/>
        <a:ext cx="6900512" cy="1106957"/>
      </dsp:txXfrm>
    </dsp:sp>
    <dsp:sp modelId="{E5CC4E7D-6AFC-4B25-972D-9E2232B494B2}">
      <dsp:nvSpPr>
        <dsp:cNvPr id="0" name=""/>
        <dsp:cNvSpPr/>
      </dsp:nvSpPr>
      <dsp:spPr>
        <a:xfrm>
          <a:off x="0" y="1107633"/>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BCBBF-F3EA-4ECF-9485-208F5B28AA82}">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b="1" i="0" kern="1200"/>
            <a:t>Harflerin Birleşmesi:</a:t>
          </a:r>
          <a:r>
            <a:rPr lang="tr-TR" sz="2200" b="0" i="0" kern="1200"/>
            <a:t> Harflerin farklı konumlarda (başta, ortada, sonda) değişen formları, modelin doğru tahminde bulunmasını zorlaştırabilir.</a:t>
          </a:r>
          <a:endParaRPr lang="en-US" sz="2200" kern="1200"/>
        </a:p>
      </dsp:txBody>
      <dsp:txXfrm>
        <a:off x="0" y="1107633"/>
        <a:ext cx="6900512" cy="1106957"/>
      </dsp:txXfrm>
    </dsp:sp>
    <dsp:sp modelId="{A7EADAD1-9284-40AA-A48E-256CC6451E2E}">
      <dsp:nvSpPr>
        <dsp:cNvPr id="0" name=""/>
        <dsp:cNvSpPr/>
      </dsp:nvSpPr>
      <dsp:spPr>
        <a:xfrm>
          <a:off x="0" y="221459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071B3-BDFE-4126-B254-7B8262D2B6E3}">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b="1" i="0" kern="1200"/>
            <a:t>Benzer Harfler:</a:t>
          </a:r>
          <a:r>
            <a:rPr lang="tr-TR" sz="2200" b="0" i="0" kern="1200"/>
            <a:t> Görsel olarak birbirine çok benzeyen harfler (örn. </a:t>
          </a:r>
          <a:r>
            <a:rPr lang="ar-AE" sz="2200" b="0" i="0" kern="1200"/>
            <a:t>س </a:t>
          </a:r>
          <a:r>
            <a:rPr lang="tr-TR" sz="2200" b="0" i="0" kern="1200"/>
            <a:t>ve </a:t>
          </a:r>
          <a:r>
            <a:rPr lang="ar-AE" sz="2200" b="0" i="0" kern="1200"/>
            <a:t>ش) </a:t>
          </a:r>
          <a:r>
            <a:rPr lang="tr-TR" sz="2200" b="0" i="0" kern="1200"/>
            <a:t>OCR hatalarına neden olabilir.</a:t>
          </a:r>
          <a:endParaRPr lang="en-US" sz="2200" kern="1200"/>
        </a:p>
      </dsp:txBody>
      <dsp:txXfrm>
        <a:off x="0" y="2214591"/>
        <a:ext cx="6900512" cy="1106957"/>
      </dsp:txXfrm>
    </dsp:sp>
    <dsp:sp modelId="{8F8B7061-0200-450D-B2BB-4410422D5EE5}">
      <dsp:nvSpPr>
        <dsp:cNvPr id="0" name=""/>
        <dsp:cNvSpPr/>
      </dsp:nvSpPr>
      <dsp:spPr>
        <a:xfrm>
          <a:off x="0" y="332154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4E296-CB85-4FC5-9D18-F86C72724B5F}">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b="1" i="0" kern="1200"/>
            <a:t>Harf Noktaları ve Hareke Kullanımı:</a:t>
          </a:r>
          <a:r>
            <a:rPr lang="tr-TR" sz="2200" b="0" i="0" kern="1200"/>
            <a:t> Noktalama hataları ve eksik hareke bilgisi, OCR doğruluğunu düşürebilir.</a:t>
          </a:r>
          <a:endParaRPr lang="en-US" sz="2200" kern="1200"/>
        </a:p>
      </dsp:txBody>
      <dsp:txXfrm>
        <a:off x="0" y="3321549"/>
        <a:ext cx="6900512" cy="1106957"/>
      </dsp:txXfrm>
    </dsp:sp>
    <dsp:sp modelId="{D2F4EA62-CE0E-4BE7-93F5-8CA6060AFBF0}">
      <dsp:nvSpPr>
        <dsp:cNvPr id="0" name=""/>
        <dsp:cNvSpPr/>
      </dsp:nvSpPr>
      <dsp:spPr>
        <a:xfrm>
          <a:off x="0" y="442850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E8E7D4-DE7D-4F91-881D-124313F5B8D8}">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b="1" i="0" kern="1200"/>
            <a:t>Kelime Bölünmeleri:</a:t>
          </a:r>
          <a:r>
            <a:rPr lang="tr-TR" sz="2200" b="0" i="0" kern="1200"/>
            <a:t> Osmanlıca kelimeler içinde harf birleşme kuralları nedeniyle yanlış bölünmeler oluşabilir, bu da kelime tanıma oranlarını etkileyebilir.</a:t>
          </a:r>
          <a:endParaRPr lang="en-US" sz="2200" kern="1200"/>
        </a:p>
      </dsp:txBody>
      <dsp:txXfrm>
        <a:off x="0" y="4428507"/>
        <a:ext cx="6900512" cy="11069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D35C9-35D9-41A8-81DF-3AD8786FCCC3}">
      <dsp:nvSpPr>
        <dsp:cNvPr id="0" name=""/>
        <dsp:cNvSpPr/>
      </dsp:nvSpPr>
      <dsp:spPr>
        <a:xfrm>
          <a:off x="0" y="67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173A3C-7280-49D5-89DA-AA2AA95C5C76}">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1" kern="1200"/>
            <a:t>CNN + LSTM + CTC mimarisi</a:t>
          </a:r>
          <a:r>
            <a:rPr lang="tr-TR" sz="1900" kern="1200"/>
            <a:t>, Osmanlıca OCR için başarılı sonuçlar üretmektedir.</a:t>
          </a:r>
          <a:endParaRPr lang="en-US" sz="1900" kern="1200"/>
        </a:p>
      </dsp:txBody>
      <dsp:txXfrm>
        <a:off x="0" y="675"/>
        <a:ext cx="6900512" cy="1106957"/>
      </dsp:txXfrm>
    </dsp:sp>
    <dsp:sp modelId="{76406BDE-FD34-49DE-9A18-4B5BC4E9BD52}">
      <dsp:nvSpPr>
        <dsp:cNvPr id="0" name=""/>
        <dsp:cNvSpPr/>
      </dsp:nvSpPr>
      <dsp:spPr>
        <a:xfrm>
          <a:off x="0" y="1107633"/>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EDDB54-2C36-4CFE-8E84-6053115095A6}">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kern="1200"/>
            <a:t>Model, hem karakter hem de kelime tanımada geleneksel OCR araçlarına göre daha iyi performans göstermiştir.</a:t>
          </a:r>
          <a:endParaRPr lang="en-US" sz="1900" kern="1200"/>
        </a:p>
      </dsp:txBody>
      <dsp:txXfrm>
        <a:off x="0" y="1107633"/>
        <a:ext cx="6900512" cy="1106957"/>
      </dsp:txXfrm>
    </dsp:sp>
    <dsp:sp modelId="{CFB77CB9-BFA5-4B59-86B2-B5CEFA3B63C1}">
      <dsp:nvSpPr>
        <dsp:cNvPr id="0" name=""/>
        <dsp:cNvSpPr/>
      </dsp:nvSpPr>
      <dsp:spPr>
        <a:xfrm>
          <a:off x="0" y="221459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ACE4F2-B705-42C3-8AC6-36EAD4D7A4A8}">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kern="1200"/>
            <a:t>Osmanlı alfabesinin özgün özellikleri (bağlanabilirlik, harf gövde yapısı, noktalama) doğruluk oranlarını etkileyen kritik faktörlerdendir.</a:t>
          </a:r>
          <a:endParaRPr lang="en-US" sz="1900" kern="1200"/>
        </a:p>
      </dsp:txBody>
      <dsp:txXfrm>
        <a:off x="0" y="2214591"/>
        <a:ext cx="6900512" cy="1106957"/>
      </dsp:txXfrm>
    </dsp:sp>
    <dsp:sp modelId="{A3C5718F-A2D2-4C76-B862-130BD44D81CB}">
      <dsp:nvSpPr>
        <dsp:cNvPr id="0" name=""/>
        <dsp:cNvSpPr/>
      </dsp:nvSpPr>
      <dsp:spPr>
        <a:xfrm>
          <a:off x="0" y="332154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1DA40-65EE-44A6-96A7-A10441180739}">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kern="1200"/>
            <a:t>Modelin çıktılarını iyileştirmek amacıyla ilerleyen çalışmalarda daha büyük veri kümeleri, veri artırma teknikleri ve gelişmiş hata düzeltme algoritmaları kullanılabilir.</a:t>
          </a:r>
          <a:endParaRPr lang="en-US" sz="1900" kern="1200"/>
        </a:p>
      </dsp:txBody>
      <dsp:txXfrm>
        <a:off x="0" y="3321549"/>
        <a:ext cx="6900512" cy="1106957"/>
      </dsp:txXfrm>
    </dsp:sp>
    <dsp:sp modelId="{973A84CA-DF7B-4F76-B719-7E8F22F2C262}">
      <dsp:nvSpPr>
        <dsp:cNvPr id="0" name=""/>
        <dsp:cNvSpPr/>
      </dsp:nvSpPr>
      <dsp:spPr>
        <a:xfrm>
          <a:off x="0" y="442850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D488E-93D4-4F07-BA3D-D47A77CF320D}">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kern="1200"/>
            <a:t>Geliştirilen model, Osmanlica.com platformunda yayınlanarak kullanıcılara sunulmuştur ve Osmanlı belgelerinin dijitalleştirilmesine önemli bir katkı sağlamaktadır.</a:t>
          </a:r>
          <a:endParaRPr lang="en-US" sz="1900" kern="120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55515C-960A-DB24-AFF4-839D140D4E0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5E9D467-C58B-0C5E-72A4-3DADC2B601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0EFE60E-138F-6E6A-9DDA-7899C1DF2435}"/>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5" name="Alt Bilgi Yer Tutucusu 4">
            <a:extLst>
              <a:ext uri="{FF2B5EF4-FFF2-40B4-BE49-F238E27FC236}">
                <a16:creationId xmlns:a16="http://schemas.microsoft.com/office/drawing/2014/main" id="{B419B447-01DD-9640-D424-E43ADE51CB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E2B3E96-3B29-0C82-99B3-31B4916EBE67}"/>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239903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D7F6B8-F2EF-3008-04DA-D260BC75EED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0E3B0C1-B2B7-0BE7-F5A2-D1B6F0FE1B5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CCC9615-C19D-55DE-9160-1DBCCDDA7B49}"/>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5" name="Alt Bilgi Yer Tutucusu 4">
            <a:extLst>
              <a:ext uri="{FF2B5EF4-FFF2-40B4-BE49-F238E27FC236}">
                <a16:creationId xmlns:a16="http://schemas.microsoft.com/office/drawing/2014/main" id="{6202F985-1463-1A7B-46CB-894D5F3598E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C47B59B-0A87-6C87-FEA9-8130D4F189A0}"/>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395946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6CA8888-9D5A-8C29-7E4D-DFF3DEF995F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C9B3E3D-6150-3B8E-BE8C-DB96929B932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2D2DACE-00EF-5A4E-B4AD-2BF7C436EC81}"/>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5" name="Alt Bilgi Yer Tutucusu 4">
            <a:extLst>
              <a:ext uri="{FF2B5EF4-FFF2-40B4-BE49-F238E27FC236}">
                <a16:creationId xmlns:a16="http://schemas.microsoft.com/office/drawing/2014/main" id="{00E28831-F5E0-C416-CB0E-FEC8DB9829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94D0300-8DB0-720B-C724-861449FC0601}"/>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215743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3E212-2598-D187-0827-5B1B6A72FDE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3B3A1FA-5D26-4D71-EE33-6C26097284D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4001803-185F-1A90-B10F-4FE38055E200}"/>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5" name="Alt Bilgi Yer Tutucusu 4">
            <a:extLst>
              <a:ext uri="{FF2B5EF4-FFF2-40B4-BE49-F238E27FC236}">
                <a16:creationId xmlns:a16="http://schemas.microsoft.com/office/drawing/2014/main" id="{6E98EAB5-3183-2645-80E1-979ABC1B3B8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7F05E7-20B5-A8F1-30DF-D191A3BCF125}"/>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315078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8193E6-9D86-6B70-9725-469FB9474F6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521483D-984C-E557-4E89-EC447D5648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9BC5043-37B3-8BB7-7E35-19B9F77139F2}"/>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5" name="Alt Bilgi Yer Tutucusu 4">
            <a:extLst>
              <a:ext uri="{FF2B5EF4-FFF2-40B4-BE49-F238E27FC236}">
                <a16:creationId xmlns:a16="http://schemas.microsoft.com/office/drawing/2014/main" id="{69527D72-863D-B3FE-8A91-4D9194D7387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0828C4-A932-6CE1-009C-3575EC1C0018}"/>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416302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D747A1-E41D-0B4F-7722-C60E2E1569E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E076F2D-DEA5-A5D1-0CC0-A82E750BE19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2D9E9BA-8248-6EAD-3997-6FCF168CB56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000C270-ECDC-8921-2906-2918CF3E3717}"/>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6" name="Alt Bilgi Yer Tutucusu 5">
            <a:extLst>
              <a:ext uri="{FF2B5EF4-FFF2-40B4-BE49-F238E27FC236}">
                <a16:creationId xmlns:a16="http://schemas.microsoft.com/office/drawing/2014/main" id="{4AE3FFBE-D1F9-171D-66EA-43AA0E84A02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D937D51-C034-F525-39EB-3C7A70AC6AD4}"/>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391345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9FFE08-6C54-E880-6AAF-781C2B70093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94FE8CF-A579-A346-4751-F12B7705F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7FE37DE-7524-0CBB-6617-63B0819642E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54D4DC3-B87C-EE96-9D49-98D562892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51A1BCE-4DCB-2888-98E3-E03D27A1182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CC68CA5-87A8-7889-C9A2-07542EE27B23}"/>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8" name="Alt Bilgi Yer Tutucusu 7">
            <a:extLst>
              <a:ext uri="{FF2B5EF4-FFF2-40B4-BE49-F238E27FC236}">
                <a16:creationId xmlns:a16="http://schemas.microsoft.com/office/drawing/2014/main" id="{2E8CE535-AC36-40F9-D232-B3BEBA60013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008B563-FF36-CE44-66FA-FFAC69281125}"/>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123777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9C88FC-DF06-9AFC-2412-13B629CCEE5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33B2038-1629-A2B5-ABA2-DBA6DC35AE8D}"/>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4" name="Alt Bilgi Yer Tutucusu 3">
            <a:extLst>
              <a:ext uri="{FF2B5EF4-FFF2-40B4-BE49-F238E27FC236}">
                <a16:creationId xmlns:a16="http://schemas.microsoft.com/office/drawing/2014/main" id="{ECFA5F16-EB3F-5D06-F319-3E5C817ADFD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14D8EFF-425E-3E1D-5200-E62F8C07C87C}"/>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318072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98B1F79-B59F-C2ED-FD91-A541DD952354}"/>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3" name="Alt Bilgi Yer Tutucusu 2">
            <a:extLst>
              <a:ext uri="{FF2B5EF4-FFF2-40B4-BE49-F238E27FC236}">
                <a16:creationId xmlns:a16="http://schemas.microsoft.com/office/drawing/2014/main" id="{935D6F20-8A05-D8D9-B140-EA7AB904121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0A6F36B-8C6E-8A41-3B17-309BEE97B2EA}"/>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409868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F5E08-585E-5F51-50C0-64CF9D48018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8F438BB-FB52-29F1-EAC1-3F2EC0817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65506AC-2FBF-69FE-85C2-2E325FE36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B052EC8-B2A9-63F8-3050-BBB4F591EDF4}"/>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6" name="Alt Bilgi Yer Tutucusu 5">
            <a:extLst>
              <a:ext uri="{FF2B5EF4-FFF2-40B4-BE49-F238E27FC236}">
                <a16:creationId xmlns:a16="http://schemas.microsoft.com/office/drawing/2014/main" id="{93246114-0252-BE0D-FAAB-55F6B906DD3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C2FFFAD-519D-1144-CA5A-7AD74DECA2EE}"/>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368018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13D06D-A093-5834-0C14-F561FB5FC14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3C72E45-331C-AD9D-1BD9-0F0399E96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2EEFE72-A723-18A9-22D8-7F312024B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05C7EAD-B74D-DE35-C573-9CAD218E1CD9}"/>
              </a:ext>
            </a:extLst>
          </p:cNvPr>
          <p:cNvSpPr>
            <a:spLocks noGrp="1"/>
          </p:cNvSpPr>
          <p:nvPr>
            <p:ph type="dt" sz="half" idx="10"/>
          </p:nvPr>
        </p:nvSpPr>
        <p:spPr/>
        <p:txBody>
          <a:bodyPr/>
          <a:lstStyle/>
          <a:p>
            <a:fld id="{3824B1FC-2BFF-4705-9D8C-B1A01752C815}" type="datetimeFigureOut">
              <a:rPr lang="tr-TR" smtClean="0"/>
              <a:t>9.03.2025</a:t>
            </a:fld>
            <a:endParaRPr lang="tr-TR"/>
          </a:p>
        </p:txBody>
      </p:sp>
      <p:sp>
        <p:nvSpPr>
          <p:cNvPr id="6" name="Alt Bilgi Yer Tutucusu 5">
            <a:extLst>
              <a:ext uri="{FF2B5EF4-FFF2-40B4-BE49-F238E27FC236}">
                <a16:creationId xmlns:a16="http://schemas.microsoft.com/office/drawing/2014/main" id="{F9DB4AD2-B22D-4745-5105-AA81CE55E09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7296ECA-97AF-F702-CF74-E64F8B9F3104}"/>
              </a:ext>
            </a:extLst>
          </p:cNvPr>
          <p:cNvSpPr>
            <a:spLocks noGrp="1"/>
          </p:cNvSpPr>
          <p:nvPr>
            <p:ph type="sldNum" sz="quarter" idx="12"/>
          </p:nvPr>
        </p:nvSpPr>
        <p:spPr/>
        <p:txBody>
          <a:bodyPr/>
          <a:lstStyle/>
          <a:p>
            <a:fld id="{7F2BE678-A530-43EC-9063-16A632FA3BA5}" type="slidenum">
              <a:rPr lang="tr-TR" smtClean="0"/>
              <a:t>‹#›</a:t>
            </a:fld>
            <a:endParaRPr lang="tr-TR"/>
          </a:p>
        </p:txBody>
      </p:sp>
    </p:spTree>
    <p:extLst>
      <p:ext uri="{BB962C8B-B14F-4D97-AF65-F5344CB8AC3E}">
        <p14:creationId xmlns:p14="http://schemas.microsoft.com/office/powerpoint/2010/main" val="177032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808995D-836C-F6AF-1010-D9A9534C9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984E8E6-B540-14B8-F3D9-4C182DF9C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E8371D5-7FB4-DFE8-A3F5-CB5D4D4ED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4B1FC-2BFF-4705-9D8C-B1A01752C815}" type="datetimeFigureOut">
              <a:rPr lang="tr-TR" smtClean="0"/>
              <a:t>9.03.2025</a:t>
            </a:fld>
            <a:endParaRPr lang="tr-TR"/>
          </a:p>
        </p:txBody>
      </p:sp>
      <p:sp>
        <p:nvSpPr>
          <p:cNvPr id="5" name="Alt Bilgi Yer Tutucusu 4">
            <a:extLst>
              <a:ext uri="{FF2B5EF4-FFF2-40B4-BE49-F238E27FC236}">
                <a16:creationId xmlns:a16="http://schemas.microsoft.com/office/drawing/2014/main" id="{DA537B35-318A-AFC3-330E-9B1F523CF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E1BE8E19-0589-886E-B93C-9290CDFEF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2BE678-A530-43EC-9063-16A632FA3BA5}" type="slidenum">
              <a:rPr lang="tr-TR" smtClean="0"/>
              <a:t>‹#›</a:t>
            </a:fld>
            <a:endParaRPr lang="tr-TR"/>
          </a:p>
        </p:txBody>
      </p:sp>
    </p:spTree>
    <p:extLst>
      <p:ext uri="{BB962C8B-B14F-4D97-AF65-F5344CB8AC3E}">
        <p14:creationId xmlns:p14="http://schemas.microsoft.com/office/powerpoint/2010/main" val="4082908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F72905A-3465-E12E-061E-7DF6B5D98261}"/>
              </a:ext>
            </a:extLst>
          </p:cNvPr>
          <p:cNvSpPr>
            <a:spLocks noGrp="1"/>
          </p:cNvSpPr>
          <p:nvPr>
            <p:ph type="ctrTitle"/>
          </p:nvPr>
        </p:nvSpPr>
        <p:spPr>
          <a:xfrm>
            <a:off x="1524000" y="1293338"/>
            <a:ext cx="9144000" cy="3274592"/>
          </a:xfrm>
        </p:spPr>
        <p:txBody>
          <a:bodyPr anchor="ctr">
            <a:normAutofit/>
          </a:bodyPr>
          <a:lstStyle/>
          <a:p>
            <a:r>
              <a:rPr lang="tr-TR" sz="7200" b="0" i="0">
                <a:effectLst/>
                <a:latin typeface="ui-sans-serif"/>
              </a:rPr>
              <a:t>Osmanlıca OCR</a:t>
            </a:r>
            <a:endParaRPr lang="tr-TR" sz="7200"/>
          </a:p>
        </p:txBody>
      </p:sp>
      <p:sp>
        <p:nvSpPr>
          <p:cNvPr id="3" name="Alt Başlık 2">
            <a:extLst>
              <a:ext uri="{FF2B5EF4-FFF2-40B4-BE49-F238E27FC236}">
                <a16:creationId xmlns:a16="http://schemas.microsoft.com/office/drawing/2014/main" id="{4CFAEE4E-90BC-F6B5-DD41-0AE1E68640FA}"/>
              </a:ext>
            </a:extLst>
          </p:cNvPr>
          <p:cNvSpPr>
            <a:spLocks noGrp="1"/>
          </p:cNvSpPr>
          <p:nvPr>
            <p:ph type="subTitle" idx="1"/>
          </p:nvPr>
        </p:nvSpPr>
        <p:spPr>
          <a:xfrm>
            <a:off x="1524000" y="5514052"/>
            <a:ext cx="9144000" cy="651910"/>
          </a:xfrm>
        </p:spPr>
        <p:txBody>
          <a:bodyPr anchor="ctr">
            <a:normAutofit/>
          </a:bodyPr>
          <a:lstStyle/>
          <a:p>
            <a:endParaRPr lang="tr-TR"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70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BC5E7A-3229-B94E-7A50-D8A9DE77DB1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E0DD9E5-EC94-BB89-2D97-BDF5576A096E}"/>
              </a:ext>
            </a:extLst>
          </p:cNvPr>
          <p:cNvSpPr>
            <a:spLocks noGrp="1"/>
          </p:cNvSpPr>
          <p:nvPr>
            <p:ph idx="1"/>
          </p:nvPr>
        </p:nvSpPr>
        <p:spPr/>
        <p:txBody>
          <a:bodyPr/>
          <a:lstStyle/>
          <a:p>
            <a:r>
              <a:rPr lang="tr-TR" dirty="0"/>
              <a:t>Hazırlayan :</a:t>
            </a:r>
          </a:p>
          <a:p>
            <a:pPr marL="0" indent="0">
              <a:buNone/>
            </a:pPr>
            <a:r>
              <a:rPr lang="tr-TR" dirty="0"/>
              <a:t>02210224002  Sezer Demir</a:t>
            </a:r>
          </a:p>
        </p:txBody>
      </p:sp>
    </p:spTree>
    <p:extLst>
      <p:ext uri="{BB962C8B-B14F-4D97-AF65-F5344CB8AC3E}">
        <p14:creationId xmlns:p14="http://schemas.microsoft.com/office/powerpoint/2010/main" val="391493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6DA1F9C-2414-CBF8-8937-0117B1D918F1}"/>
              </a:ext>
            </a:extLst>
          </p:cNvPr>
          <p:cNvSpPr>
            <a:spLocks noGrp="1"/>
          </p:cNvSpPr>
          <p:nvPr>
            <p:ph type="title"/>
          </p:nvPr>
        </p:nvSpPr>
        <p:spPr>
          <a:xfrm>
            <a:off x="686834" y="1153572"/>
            <a:ext cx="3200400" cy="4461163"/>
          </a:xfrm>
        </p:spPr>
        <p:txBody>
          <a:bodyPr>
            <a:normAutofit/>
          </a:bodyPr>
          <a:lstStyle/>
          <a:p>
            <a:r>
              <a:rPr lang="tr-TR" b="1" i="0">
                <a:solidFill>
                  <a:srgbClr val="FFFFFF"/>
                </a:solidFill>
                <a:effectLst/>
                <a:latin typeface="ui-sans-serif"/>
              </a:rPr>
              <a:t>Giriş</a:t>
            </a:r>
            <a:endParaRPr lang="tr-T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2062D17A-1E0B-4CEB-6B09-7E1E40EE6028}"/>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tr-TR" sz="2600" b="0" i="0">
                <a:effectLst/>
                <a:latin typeface="ui-sans-serif"/>
              </a:rPr>
              <a:t>Osmanlıca, 13. yüzyıldan 20. yüzyıla kadar Osmanlı İmparatorluğu'nda kullanılan ve Arap alfabesiyle yazılan bir yazı dilidir.</a:t>
            </a:r>
          </a:p>
          <a:p>
            <a:pPr>
              <a:buFont typeface="Arial" panose="020B0604020202020204" pitchFamily="34" charset="0"/>
              <a:buChar char="•"/>
            </a:pPr>
            <a:r>
              <a:rPr lang="tr-TR" sz="2600" b="0" i="0">
                <a:effectLst/>
                <a:latin typeface="ui-sans-serif"/>
              </a:rPr>
              <a:t>Osmanlıca belgelerin dijital ortama aktarılması, tarih ve dil araştırmaları için büyük önem taşımaktadır. Milyonlarca Osmanlıca belge arşivlerde beklemekte olup, bunların OCR teknolojileriyle metne dönüştürülmesi akademik ve kültürel çalışmalar için kritik bir adımdır.</a:t>
            </a:r>
          </a:p>
          <a:p>
            <a:pPr>
              <a:buFont typeface="Arial" panose="020B0604020202020204" pitchFamily="34" charset="0"/>
              <a:buChar char="•"/>
            </a:pPr>
            <a:r>
              <a:rPr lang="tr-TR" sz="2600" b="0" i="0">
                <a:effectLst/>
                <a:latin typeface="ui-sans-serif"/>
              </a:rPr>
              <a:t>Bu çalışma, Osmanlıca matbu nesih hattıyla yazılmış metinleri tanımak amacıyla CNN ve LSTM tabanlı derin öğrenme teknikleri kullanarak bir OCR sistemi geliştirmeyi amaçlamaktadır.</a:t>
            </a:r>
          </a:p>
        </p:txBody>
      </p:sp>
    </p:spTree>
    <p:extLst>
      <p:ext uri="{BB962C8B-B14F-4D97-AF65-F5344CB8AC3E}">
        <p14:creationId xmlns:p14="http://schemas.microsoft.com/office/powerpoint/2010/main" val="67075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A5289C-1E97-A42C-3E37-922B773CB6A6}"/>
              </a:ext>
            </a:extLst>
          </p:cNvPr>
          <p:cNvSpPr>
            <a:spLocks noGrp="1"/>
          </p:cNvSpPr>
          <p:nvPr>
            <p:ph type="title"/>
          </p:nvPr>
        </p:nvSpPr>
        <p:spPr>
          <a:xfrm>
            <a:off x="686834" y="1153572"/>
            <a:ext cx="3200400" cy="4461163"/>
          </a:xfrm>
        </p:spPr>
        <p:txBody>
          <a:bodyPr>
            <a:normAutofit/>
          </a:bodyPr>
          <a:lstStyle/>
          <a:p>
            <a:r>
              <a:rPr lang="fi-FI" b="1" i="0">
                <a:solidFill>
                  <a:srgbClr val="FFFFFF"/>
                </a:solidFill>
                <a:effectLst/>
                <a:latin typeface="ui-sans-serif"/>
              </a:rPr>
              <a:t> Kullanılan Derin Öğrenme Mimarisi</a:t>
            </a:r>
            <a:endParaRPr lang="tr-T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E9A43A2B-82F2-20A6-CF98-D6BF860C6AB4}"/>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tr-TR" b="1" i="0">
                <a:effectLst/>
                <a:latin typeface="ui-sans-serif"/>
              </a:rPr>
              <a:t>Model:</a:t>
            </a:r>
            <a:r>
              <a:rPr lang="tr-TR" b="0" i="0">
                <a:effectLst/>
                <a:latin typeface="ui-sans-serif"/>
              </a:rPr>
              <a:t> CRNN (</a:t>
            </a:r>
            <a:r>
              <a:rPr lang="tr-TR" b="0" i="0" err="1">
                <a:effectLst/>
                <a:latin typeface="ui-sans-serif"/>
              </a:rPr>
              <a:t>Convolutional</a:t>
            </a:r>
            <a:r>
              <a:rPr lang="tr-TR" b="0" i="0">
                <a:effectLst/>
                <a:latin typeface="ui-sans-serif"/>
              </a:rPr>
              <a:t> </a:t>
            </a:r>
            <a:r>
              <a:rPr lang="tr-TR" b="0" i="0" err="1">
                <a:effectLst/>
                <a:latin typeface="ui-sans-serif"/>
              </a:rPr>
              <a:t>Recurrent</a:t>
            </a:r>
            <a:r>
              <a:rPr lang="tr-TR" b="0" i="0">
                <a:effectLst/>
                <a:latin typeface="ui-sans-serif"/>
              </a:rPr>
              <a:t> </a:t>
            </a:r>
            <a:r>
              <a:rPr lang="tr-TR" b="0" i="0" err="1">
                <a:effectLst/>
                <a:latin typeface="ui-sans-serif"/>
              </a:rPr>
              <a:t>Neural</a:t>
            </a:r>
            <a:r>
              <a:rPr lang="tr-TR" b="0" i="0">
                <a:effectLst/>
                <a:latin typeface="ui-sans-serif"/>
              </a:rPr>
              <a:t> Network)</a:t>
            </a:r>
          </a:p>
          <a:p>
            <a:pPr>
              <a:buFont typeface="Arial" panose="020B0604020202020204" pitchFamily="34" charset="0"/>
              <a:buChar char="•"/>
            </a:pPr>
            <a:r>
              <a:rPr lang="tr-TR" b="1" i="0">
                <a:effectLst/>
                <a:latin typeface="ui-sans-serif"/>
              </a:rPr>
              <a:t>Bileşenler:</a:t>
            </a:r>
            <a:endParaRPr lang="tr-TR" b="0" i="0">
              <a:effectLst/>
              <a:latin typeface="ui-sans-serif"/>
            </a:endParaRPr>
          </a:p>
          <a:p>
            <a:pPr marL="742950" lvl="1" indent="-285750">
              <a:buFont typeface="Arial" panose="020B0604020202020204" pitchFamily="34" charset="0"/>
              <a:buChar char="•"/>
            </a:pPr>
            <a:r>
              <a:rPr lang="tr-TR" b="1" i="0">
                <a:effectLst/>
                <a:latin typeface="ui-sans-serif"/>
              </a:rPr>
              <a:t>CNN (</a:t>
            </a:r>
            <a:r>
              <a:rPr lang="tr-TR" b="1" i="0" err="1">
                <a:effectLst/>
                <a:latin typeface="ui-sans-serif"/>
              </a:rPr>
              <a:t>Convolutional</a:t>
            </a:r>
            <a:r>
              <a:rPr lang="tr-TR" b="1" i="0">
                <a:effectLst/>
                <a:latin typeface="ui-sans-serif"/>
              </a:rPr>
              <a:t> </a:t>
            </a:r>
            <a:r>
              <a:rPr lang="tr-TR" b="1" i="0" err="1">
                <a:effectLst/>
                <a:latin typeface="ui-sans-serif"/>
              </a:rPr>
              <a:t>Neural</a:t>
            </a:r>
            <a:r>
              <a:rPr lang="tr-TR" b="1" i="0">
                <a:effectLst/>
                <a:latin typeface="ui-sans-serif"/>
              </a:rPr>
              <a:t> Network):</a:t>
            </a:r>
            <a:r>
              <a:rPr lang="tr-TR" b="0" i="0">
                <a:effectLst/>
                <a:latin typeface="ui-sans-serif"/>
              </a:rPr>
              <a:t> Görsel örüntüleri tespit ederek harf ve kelime yapılarını tanır.</a:t>
            </a:r>
          </a:p>
          <a:p>
            <a:pPr marL="742950" lvl="1" indent="-285750">
              <a:buFont typeface="Arial" panose="020B0604020202020204" pitchFamily="34" charset="0"/>
              <a:buChar char="•"/>
            </a:pPr>
            <a:r>
              <a:rPr lang="tr-TR" b="1" i="0" err="1">
                <a:effectLst/>
                <a:latin typeface="ui-sans-serif"/>
              </a:rPr>
              <a:t>Bidirectional</a:t>
            </a:r>
            <a:r>
              <a:rPr lang="tr-TR" b="1" i="0">
                <a:effectLst/>
                <a:latin typeface="ui-sans-serif"/>
              </a:rPr>
              <a:t> LSTM (</a:t>
            </a:r>
            <a:r>
              <a:rPr lang="tr-TR" b="1" i="0" err="1">
                <a:effectLst/>
                <a:latin typeface="ui-sans-serif"/>
              </a:rPr>
              <a:t>Long</a:t>
            </a:r>
            <a:r>
              <a:rPr lang="tr-TR" b="1" i="0">
                <a:effectLst/>
                <a:latin typeface="ui-sans-serif"/>
              </a:rPr>
              <a:t> </a:t>
            </a:r>
            <a:r>
              <a:rPr lang="tr-TR" b="1" i="0" err="1">
                <a:effectLst/>
                <a:latin typeface="ui-sans-serif"/>
              </a:rPr>
              <a:t>Short-Term</a:t>
            </a:r>
            <a:r>
              <a:rPr lang="tr-TR" b="1" i="0">
                <a:effectLst/>
                <a:latin typeface="ui-sans-serif"/>
              </a:rPr>
              <a:t> Memory):</a:t>
            </a:r>
            <a:r>
              <a:rPr lang="tr-TR" b="0" i="0">
                <a:effectLst/>
                <a:latin typeface="ui-sans-serif"/>
              </a:rPr>
              <a:t> Harf dizilerinin bağlamsal ilişkilerini öğrenerek karakter tahmin doğruluğunu artırır.</a:t>
            </a:r>
          </a:p>
          <a:p>
            <a:pPr marL="742950" lvl="1" indent="-285750">
              <a:buFont typeface="Arial" panose="020B0604020202020204" pitchFamily="34" charset="0"/>
              <a:buChar char="•"/>
            </a:pPr>
            <a:r>
              <a:rPr lang="tr-TR" b="1" i="0">
                <a:effectLst/>
                <a:latin typeface="ui-sans-serif"/>
              </a:rPr>
              <a:t>CTC (</a:t>
            </a:r>
            <a:r>
              <a:rPr lang="tr-TR" b="1" i="0" err="1">
                <a:effectLst/>
                <a:latin typeface="ui-sans-serif"/>
              </a:rPr>
              <a:t>Connectionist</a:t>
            </a:r>
            <a:r>
              <a:rPr lang="tr-TR" b="1" i="0">
                <a:effectLst/>
                <a:latin typeface="ui-sans-serif"/>
              </a:rPr>
              <a:t> Temporal </a:t>
            </a:r>
            <a:r>
              <a:rPr lang="tr-TR" b="1" i="0" err="1">
                <a:effectLst/>
                <a:latin typeface="ui-sans-serif"/>
              </a:rPr>
              <a:t>Classification</a:t>
            </a:r>
            <a:r>
              <a:rPr lang="tr-TR" b="1" i="0">
                <a:effectLst/>
                <a:latin typeface="ui-sans-serif"/>
              </a:rPr>
              <a:t>):</a:t>
            </a:r>
            <a:r>
              <a:rPr lang="tr-TR" b="0" i="0">
                <a:effectLst/>
                <a:latin typeface="ui-sans-serif"/>
              </a:rPr>
              <a:t> OCR çıktılarını optimize ederek en iyi kelime ve karakter tahminlerini seçer.</a:t>
            </a:r>
          </a:p>
        </p:txBody>
      </p:sp>
    </p:spTree>
    <p:extLst>
      <p:ext uri="{BB962C8B-B14F-4D97-AF65-F5344CB8AC3E}">
        <p14:creationId xmlns:p14="http://schemas.microsoft.com/office/powerpoint/2010/main" val="174249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958C916-7FEB-2480-0CEF-50EC939825D6}"/>
              </a:ext>
            </a:extLst>
          </p:cNvPr>
          <p:cNvSpPr>
            <a:spLocks noGrp="1"/>
          </p:cNvSpPr>
          <p:nvPr>
            <p:ph type="title"/>
          </p:nvPr>
        </p:nvSpPr>
        <p:spPr>
          <a:xfrm>
            <a:off x="686834" y="591344"/>
            <a:ext cx="3200400" cy="5585619"/>
          </a:xfrm>
        </p:spPr>
        <p:txBody>
          <a:bodyPr>
            <a:normAutofit/>
          </a:bodyPr>
          <a:lstStyle/>
          <a:p>
            <a:r>
              <a:rPr lang="tr-TR" b="1" i="0">
                <a:solidFill>
                  <a:srgbClr val="FFFFFF"/>
                </a:solidFill>
                <a:effectLst/>
                <a:latin typeface="ui-sans-serif"/>
              </a:rPr>
              <a:t>Veri Kümesi</a:t>
            </a:r>
            <a:endParaRPr lang="tr-TR">
              <a:solidFill>
                <a:srgbClr val="FFFFFF"/>
              </a:solidFill>
            </a:endParaRP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827E601B-A1A2-13EA-5458-E174D108E3C1}"/>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tr-TR" b="1" i="0">
                <a:effectLst/>
                <a:latin typeface="ui-sans-serif"/>
              </a:rPr>
              <a:t>Orijinal Veri Seti:</a:t>
            </a:r>
            <a:r>
              <a:rPr lang="tr-TR" b="0" i="0">
                <a:effectLst/>
                <a:latin typeface="ui-sans-serif"/>
              </a:rPr>
              <a:t> 1000 sayfalık Osmanlıca belgelerden derlenmiş ve yarı otomatik yöntemlerle dijitalleştirilmiştir.</a:t>
            </a:r>
          </a:p>
          <a:p>
            <a:pPr>
              <a:buFont typeface="Arial" panose="020B0604020202020204" pitchFamily="34" charset="0"/>
              <a:buChar char="•"/>
            </a:pPr>
            <a:r>
              <a:rPr lang="tr-TR" b="1" i="0">
                <a:effectLst/>
                <a:latin typeface="ui-sans-serif"/>
              </a:rPr>
              <a:t>Sentetik Veri Seti:</a:t>
            </a:r>
            <a:r>
              <a:rPr lang="tr-TR" b="0" i="0">
                <a:effectLst/>
                <a:latin typeface="ui-sans-serif"/>
              </a:rPr>
              <a:t> 23.000 sayfalık metin-görüntü dönüşümleri içerir ve 70 farklı Arap alfabesi fontuyla üretilmiştir.</a:t>
            </a:r>
          </a:p>
          <a:p>
            <a:pPr>
              <a:buFont typeface="Arial" panose="020B0604020202020204" pitchFamily="34" charset="0"/>
              <a:buChar char="•"/>
            </a:pPr>
            <a:r>
              <a:rPr lang="tr-TR" b="1" i="0">
                <a:effectLst/>
                <a:latin typeface="ui-sans-serif"/>
              </a:rPr>
              <a:t>Hibrit Veri Seti:</a:t>
            </a:r>
            <a:r>
              <a:rPr lang="tr-TR" b="0" i="0">
                <a:effectLst/>
                <a:latin typeface="ui-sans-serif"/>
              </a:rPr>
              <a:t> Orijinal ve sentetik verilerin birleşimi olup, modelin hem gerçek hem de yapay verilerle eğitilmesine olanak tanır.</a:t>
            </a:r>
          </a:p>
        </p:txBody>
      </p:sp>
    </p:spTree>
    <p:extLst>
      <p:ext uri="{BB962C8B-B14F-4D97-AF65-F5344CB8AC3E}">
        <p14:creationId xmlns:p14="http://schemas.microsoft.com/office/powerpoint/2010/main" val="207649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901E2E2-E2A2-D18F-9DF8-B16429EAADB5}"/>
              </a:ext>
            </a:extLst>
          </p:cNvPr>
          <p:cNvSpPr>
            <a:spLocks noGrp="1"/>
          </p:cNvSpPr>
          <p:nvPr>
            <p:ph type="title"/>
          </p:nvPr>
        </p:nvSpPr>
        <p:spPr>
          <a:xfrm>
            <a:off x="1171074" y="1396686"/>
            <a:ext cx="3240506" cy="4064628"/>
          </a:xfrm>
        </p:spPr>
        <p:txBody>
          <a:bodyPr>
            <a:normAutofit/>
          </a:bodyPr>
          <a:lstStyle/>
          <a:p>
            <a:r>
              <a:rPr lang="tr-TR" b="1" i="0">
                <a:solidFill>
                  <a:srgbClr val="FFFFFF"/>
                </a:solidFill>
                <a:effectLst/>
                <a:latin typeface="ui-sans-serif"/>
              </a:rPr>
              <a:t> Deneysel Sonuçlar ve Karşılaştırma</a:t>
            </a:r>
            <a:endParaRPr lang="tr-TR">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01640FAE-EAA9-F62F-A413-982D356A9EC6}"/>
              </a:ext>
            </a:extLst>
          </p:cNvPr>
          <p:cNvSpPr>
            <a:spLocks noGrp="1"/>
          </p:cNvSpPr>
          <p:nvPr>
            <p:ph idx="1"/>
          </p:nvPr>
        </p:nvSpPr>
        <p:spPr>
          <a:xfrm>
            <a:off x="5370153" y="1526033"/>
            <a:ext cx="5536397" cy="3935281"/>
          </a:xfrm>
        </p:spPr>
        <p:txBody>
          <a:bodyPr>
            <a:normAutofit/>
          </a:bodyPr>
          <a:lstStyle/>
          <a:p>
            <a:pPr>
              <a:buFont typeface="Arial" panose="020B0604020202020204" pitchFamily="34" charset="0"/>
              <a:buChar char="•"/>
            </a:pPr>
            <a:r>
              <a:rPr lang="tr-TR" b="1" i="0">
                <a:effectLst/>
                <a:latin typeface="ui-sans-serif"/>
              </a:rPr>
              <a:t>Karşılaştırılan OCR Modelleri:</a:t>
            </a:r>
            <a:endParaRPr lang="tr-TR" b="0" i="0">
              <a:effectLst/>
              <a:latin typeface="ui-sans-serif"/>
            </a:endParaRPr>
          </a:p>
          <a:p>
            <a:pPr marL="742950" lvl="1" indent="-285750">
              <a:buFont typeface="Arial" panose="020B0604020202020204" pitchFamily="34" charset="0"/>
              <a:buChar char="•"/>
            </a:pPr>
            <a:r>
              <a:rPr lang="tr-TR" b="0" i="0">
                <a:effectLst/>
                <a:latin typeface="ui-sans-serif"/>
              </a:rPr>
              <a:t>Google </a:t>
            </a:r>
            <a:r>
              <a:rPr lang="tr-TR" b="0" i="0" err="1">
                <a:effectLst/>
                <a:latin typeface="ui-sans-serif"/>
              </a:rPr>
              <a:t>Docs</a:t>
            </a:r>
            <a:r>
              <a:rPr lang="tr-TR" b="0" i="0">
                <a:effectLst/>
                <a:latin typeface="ui-sans-serif"/>
              </a:rPr>
              <a:t> OCR</a:t>
            </a:r>
          </a:p>
          <a:p>
            <a:pPr marL="742950" lvl="1" indent="-285750">
              <a:buFont typeface="Arial" panose="020B0604020202020204" pitchFamily="34" charset="0"/>
              <a:buChar char="•"/>
            </a:pPr>
            <a:r>
              <a:rPr lang="tr-TR" b="0" i="0" err="1">
                <a:effectLst/>
                <a:latin typeface="ui-sans-serif"/>
              </a:rPr>
              <a:t>Abby</a:t>
            </a:r>
            <a:r>
              <a:rPr lang="tr-TR" b="0" i="0">
                <a:effectLst/>
                <a:latin typeface="ui-sans-serif"/>
              </a:rPr>
              <a:t> </a:t>
            </a:r>
            <a:r>
              <a:rPr lang="tr-TR" b="0" i="0" err="1">
                <a:effectLst/>
                <a:latin typeface="ui-sans-serif"/>
              </a:rPr>
              <a:t>FineReader</a:t>
            </a:r>
            <a:endParaRPr lang="tr-TR" b="0" i="0">
              <a:effectLst/>
              <a:latin typeface="ui-sans-serif"/>
            </a:endParaRPr>
          </a:p>
          <a:p>
            <a:pPr marL="742950" lvl="1" indent="-285750">
              <a:buFont typeface="Arial" panose="020B0604020202020204" pitchFamily="34" charset="0"/>
              <a:buChar char="•"/>
            </a:pPr>
            <a:r>
              <a:rPr lang="tr-TR" b="0" i="0" err="1">
                <a:effectLst/>
                <a:latin typeface="ui-sans-serif"/>
              </a:rPr>
              <a:t>Tesseract</a:t>
            </a:r>
            <a:r>
              <a:rPr lang="tr-TR" b="0" i="0">
                <a:effectLst/>
                <a:latin typeface="ui-sans-serif"/>
              </a:rPr>
              <a:t> (Arapça, Farsça)</a:t>
            </a:r>
          </a:p>
          <a:p>
            <a:pPr marL="742950" lvl="1" indent="-285750">
              <a:buFont typeface="Arial" panose="020B0604020202020204" pitchFamily="34" charset="0"/>
              <a:buChar char="•"/>
            </a:pPr>
            <a:r>
              <a:rPr lang="tr-TR" b="0" i="0">
                <a:effectLst/>
                <a:latin typeface="ui-sans-serif"/>
              </a:rPr>
              <a:t>Miletos OCR</a:t>
            </a:r>
          </a:p>
          <a:p>
            <a:pPr marL="0" indent="0">
              <a:buNone/>
            </a:pPr>
            <a:endParaRPr lang="tr-TR" dirty="0"/>
          </a:p>
        </p:txBody>
      </p:sp>
    </p:spTree>
    <p:extLst>
      <p:ext uri="{BB962C8B-B14F-4D97-AF65-F5344CB8AC3E}">
        <p14:creationId xmlns:p14="http://schemas.microsoft.com/office/powerpoint/2010/main" val="198115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11DB9B9-24A8-EEF6-DEEF-0606D1B500FF}"/>
              </a:ext>
            </a:extLst>
          </p:cNvPr>
          <p:cNvSpPr>
            <a:spLocks noGrp="1"/>
          </p:cNvSpPr>
          <p:nvPr>
            <p:ph type="title"/>
          </p:nvPr>
        </p:nvSpPr>
        <p:spPr>
          <a:xfrm>
            <a:off x="635000" y="640823"/>
            <a:ext cx="3418659" cy="5583148"/>
          </a:xfrm>
        </p:spPr>
        <p:txBody>
          <a:bodyPr anchor="ctr">
            <a:normAutofit/>
          </a:bodyPr>
          <a:lstStyle/>
          <a:p>
            <a:r>
              <a:rPr lang="tr-TR" sz="5400" b="1" i="0">
                <a:effectLst/>
                <a:latin typeface="ui-sans-serif"/>
              </a:rPr>
              <a:t>Tanıma Doğruluk Oranları</a:t>
            </a:r>
            <a:endParaRPr lang="tr-TR"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İçerik Yer Tutucusu 2">
            <a:extLst>
              <a:ext uri="{FF2B5EF4-FFF2-40B4-BE49-F238E27FC236}">
                <a16:creationId xmlns:a16="http://schemas.microsoft.com/office/drawing/2014/main" id="{44C9D5B4-187C-2C1E-9E64-FBFB7ECA39F2}"/>
              </a:ext>
            </a:extLst>
          </p:cNvPr>
          <p:cNvGraphicFramePr>
            <a:graphicFrameLocks noGrp="1"/>
          </p:cNvGraphicFramePr>
          <p:nvPr>
            <p:ph idx="1"/>
            <p:extLst>
              <p:ext uri="{D42A27DB-BD31-4B8C-83A1-F6EECF244321}">
                <p14:modId xmlns:p14="http://schemas.microsoft.com/office/powerpoint/2010/main" val="146436235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97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F4DCC52-EBB6-6281-8FA8-FF5BEEE7996E}"/>
              </a:ext>
            </a:extLst>
          </p:cNvPr>
          <p:cNvSpPr>
            <a:spLocks noGrp="1"/>
          </p:cNvSpPr>
          <p:nvPr>
            <p:ph type="title"/>
          </p:nvPr>
        </p:nvSpPr>
        <p:spPr>
          <a:xfrm>
            <a:off x="635000" y="640823"/>
            <a:ext cx="3418659" cy="5583148"/>
          </a:xfrm>
        </p:spPr>
        <p:txBody>
          <a:bodyPr anchor="ctr">
            <a:normAutofit/>
          </a:bodyPr>
          <a:lstStyle/>
          <a:p>
            <a:r>
              <a:rPr lang="tr-TR" sz="5400" b="1" i="0" dirty="0">
                <a:effectLst/>
                <a:latin typeface="ui-sans-serif"/>
              </a:rPr>
              <a:t>Sonuçların Analizi</a:t>
            </a:r>
            <a:endParaRPr lang="tr-TR" sz="54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BC8FB7C7-8269-997E-6838-8828F12B7A42}"/>
              </a:ext>
            </a:extLst>
          </p:cNvPr>
          <p:cNvGraphicFramePr>
            <a:graphicFrameLocks noGrp="1"/>
          </p:cNvGraphicFramePr>
          <p:nvPr>
            <p:ph idx="1"/>
            <p:extLst>
              <p:ext uri="{D42A27DB-BD31-4B8C-83A1-F6EECF244321}">
                <p14:modId xmlns:p14="http://schemas.microsoft.com/office/powerpoint/2010/main" val="36395190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64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C37A98-FE89-8418-02A4-66D6CBE69EC4}"/>
              </a:ext>
            </a:extLst>
          </p:cNvPr>
          <p:cNvSpPr>
            <a:spLocks noGrp="1"/>
          </p:cNvSpPr>
          <p:nvPr>
            <p:ph type="title"/>
          </p:nvPr>
        </p:nvSpPr>
        <p:spPr>
          <a:xfrm>
            <a:off x="635000" y="640823"/>
            <a:ext cx="3418659" cy="5583148"/>
          </a:xfrm>
        </p:spPr>
        <p:txBody>
          <a:bodyPr anchor="ctr">
            <a:normAutofit/>
          </a:bodyPr>
          <a:lstStyle/>
          <a:p>
            <a:r>
              <a:rPr lang="tr-TR" sz="5400" b="1" i="0">
                <a:effectLst/>
                <a:latin typeface="ui-sans-serif"/>
              </a:rPr>
              <a:t>Osmanlı Alfabesi ve OCR Zorlukları</a:t>
            </a:r>
            <a:endParaRPr lang="tr-TR"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D78E5B24-F20F-07A6-FE22-80412E7D6D74}"/>
              </a:ext>
            </a:extLst>
          </p:cNvPr>
          <p:cNvGraphicFramePr>
            <a:graphicFrameLocks noGrp="1"/>
          </p:cNvGraphicFramePr>
          <p:nvPr>
            <p:ph idx="1"/>
            <p:extLst>
              <p:ext uri="{D42A27DB-BD31-4B8C-83A1-F6EECF244321}">
                <p14:modId xmlns:p14="http://schemas.microsoft.com/office/powerpoint/2010/main" val="33249929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413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F7ED5A1-D87E-6C66-927C-C35842F44B1B}"/>
              </a:ext>
            </a:extLst>
          </p:cNvPr>
          <p:cNvSpPr>
            <a:spLocks noGrp="1"/>
          </p:cNvSpPr>
          <p:nvPr>
            <p:ph type="title"/>
          </p:nvPr>
        </p:nvSpPr>
        <p:spPr>
          <a:xfrm>
            <a:off x="635000" y="640823"/>
            <a:ext cx="3418659" cy="5583148"/>
          </a:xfrm>
        </p:spPr>
        <p:txBody>
          <a:bodyPr anchor="ctr">
            <a:normAutofit/>
          </a:bodyPr>
          <a:lstStyle/>
          <a:p>
            <a:r>
              <a:rPr lang="tr-TR" sz="3800" b="1" i="0">
                <a:effectLst/>
                <a:latin typeface="ui-sans-serif"/>
              </a:rPr>
              <a:t>Sonuç ve Değerlendirme</a:t>
            </a:r>
            <a:endParaRPr lang="tr-TR" sz="38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2CCE05B1-5723-F3B6-4400-48624C3C1CE0}"/>
              </a:ext>
            </a:extLst>
          </p:cNvPr>
          <p:cNvGraphicFramePr>
            <a:graphicFrameLocks noGrp="1"/>
          </p:cNvGraphicFramePr>
          <p:nvPr>
            <p:ph idx="1"/>
            <p:extLst>
              <p:ext uri="{D42A27DB-BD31-4B8C-83A1-F6EECF244321}">
                <p14:modId xmlns:p14="http://schemas.microsoft.com/office/powerpoint/2010/main" val="3664585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47450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530</Words>
  <Application>Microsoft Office PowerPoint</Application>
  <PresentationFormat>Geniş ekran</PresentationFormat>
  <Paragraphs>43</Paragraphs>
  <Slides>10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Aptos</vt:lpstr>
      <vt:lpstr>Aptos Display</vt:lpstr>
      <vt:lpstr>Arial</vt:lpstr>
      <vt:lpstr>Calibri</vt:lpstr>
      <vt:lpstr>ui-sans-serif</vt:lpstr>
      <vt:lpstr>Office Teması</vt:lpstr>
      <vt:lpstr>Osmanlıca OCR</vt:lpstr>
      <vt:lpstr>Giriş</vt:lpstr>
      <vt:lpstr> Kullanılan Derin Öğrenme Mimarisi</vt:lpstr>
      <vt:lpstr>Veri Kümesi</vt:lpstr>
      <vt:lpstr> Deneysel Sonuçlar ve Karşılaştırma</vt:lpstr>
      <vt:lpstr>Tanıma Doğruluk Oranları</vt:lpstr>
      <vt:lpstr>Sonuçların Analizi</vt:lpstr>
      <vt:lpstr>Osmanlı Alfabesi ve OCR Zorlukları</vt:lpstr>
      <vt:lpstr>Sonuç ve Değerlendirme</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SEZER DEMIR</dc:creator>
  <cp:lastModifiedBy>SEZER DEMIR</cp:lastModifiedBy>
  <cp:revision>2</cp:revision>
  <dcterms:created xsi:type="dcterms:W3CDTF">2025-03-09T16:31:57Z</dcterms:created>
  <dcterms:modified xsi:type="dcterms:W3CDTF">2025-03-09T16:47:40Z</dcterms:modified>
</cp:coreProperties>
</file>