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1" r:id="rId4"/>
    <p:sldId id="263" r:id="rId5"/>
    <p:sldId id="264" r:id="rId6"/>
    <p:sldId id="262" r:id="rId7"/>
    <p:sldId id="258" r:id="rId8"/>
    <p:sldId id="259" r:id="rId9"/>
    <p:sldId id="260" r:id="rId10"/>
    <p:sldId id="265" r:id="rId11"/>
    <p:sldId id="266" r:id="rId12"/>
    <p:sldId id="267" r:id="rId13"/>
    <p:sldId id="268" r:id="rId14"/>
    <p:sldId id="269" r:id="rId15"/>
    <p:sldId id="271" r:id="rId16"/>
    <p:sldId id="272" r:id="rId1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4"/>
    <p:restoredTop sz="94676"/>
  </p:normalViewPr>
  <p:slideViewPr>
    <p:cSldViewPr snapToGrid="0">
      <p:cViewPr varScale="1">
        <p:scale>
          <a:sx n="108" d="100"/>
          <a:sy n="108" d="100"/>
        </p:scale>
        <p:origin x="20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48C31-77E5-EC43-A3AC-E6F173D5AA39}" type="datetimeFigureOut">
              <a:rPr lang="en-TR" smtClean="0"/>
              <a:t>27.12.2024</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1188A-F20C-1042-82FE-413CBA844804}" type="slidenum">
              <a:rPr lang="en-TR" smtClean="0"/>
              <a:t>‹#›</a:t>
            </a:fld>
            <a:endParaRPr lang="en-TR"/>
          </a:p>
        </p:txBody>
      </p:sp>
    </p:spTree>
    <p:extLst>
      <p:ext uri="{BB962C8B-B14F-4D97-AF65-F5344CB8AC3E}">
        <p14:creationId xmlns:p14="http://schemas.microsoft.com/office/powerpoint/2010/main" val="351503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3</a:t>
            </a:fld>
            <a:endParaRPr lang="en-TR"/>
          </a:p>
        </p:txBody>
      </p:sp>
    </p:spTree>
    <p:extLst>
      <p:ext uri="{BB962C8B-B14F-4D97-AF65-F5344CB8AC3E}">
        <p14:creationId xmlns:p14="http://schemas.microsoft.com/office/powerpoint/2010/main" val="87490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14</a:t>
            </a:fld>
            <a:endParaRPr lang="en-TR"/>
          </a:p>
        </p:txBody>
      </p:sp>
    </p:spTree>
    <p:extLst>
      <p:ext uri="{BB962C8B-B14F-4D97-AF65-F5344CB8AC3E}">
        <p14:creationId xmlns:p14="http://schemas.microsoft.com/office/powerpoint/2010/main" val="108701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4</a:t>
            </a:fld>
            <a:endParaRPr lang="en-TR"/>
          </a:p>
        </p:txBody>
      </p:sp>
    </p:spTree>
    <p:extLst>
      <p:ext uri="{BB962C8B-B14F-4D97-AF65-F5344CB8AC3E}">
        <p14:creationId xmlns:p14="http://schemas.microsoft.com/office/powerpoint/2010/main" val="189950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5</a:t>
            </a:fld>
            <a:endParaRPr lang="en-TR"/>
          </a:p>
        </p:txBody>
      </p:sp>
    </p:spTree>
    <p:extLst>
      <p:ext uri="{BB962C8B-B14F-4D97-AF65-F5344CB8AC3E}">
        <p14:creationId xmlns:p14="http://schemas.microsoft.com/office/powerpoint/2010/main" val="304929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6</a:t>
            </a:fld>
            <a:endParaRPr lang="en-TR"/>
          </a:p>
        </p:txBody>
      </p:sp>
    </p:spTree>
    <p:extLst>
      <p:ext uri="{BB962C8B-B14F-4D97-AF65-F5344CB8AC3E}">
        <p14:creationId xmlns:p14="http://schemas.microsoft.com/office/powerpoint/2010/main" val="248163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7</a:t>
            </a:fld>
            <a:endParaRPr lang="en-TR"/>
          </a:p>
        </p:txBody>
      </p:sp>
    </p:spTree>
    <p:extLst>
      <p:ext uri="{BB962C8B-B14F-4D97-AF65-F5344CB8AC3E}">
        <p14:creationId xmlns:p14="http://schemas.microsoft.com/office/powerpoint/2010/main" val="409825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9</a:t>
            </a:fld>
            <a:endParaRPr lang="en-TR"/>
          </a:p>
        </p:txBody>
      </p:sp>
    </p:spTree>
    <p:extLst>
      <p:ext uri="{BB962C8B-B14F-4D97-AF65-F5344CB8AC3E}">
        <p14:creationId xmlns:p14="http://schemas.microsoft.com/office/powerpoint/2010/main" val="20146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11</a:t>
            </a:fld>
            <a:endParaRPr lang="en-TR"/>
          </a:p>
        </p:txBody>
      </p:sp>
    </p:spTree>
    <p:extLst>
      <p:ext uri="{BB962C8B-B14F-4D97-AF65-F5344CB8AC3E}">
        <p14:creationId xmlns:p14="http://schemas.microsoft.com/office/powerpoint/2010/main" val="314270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12</a:t>
            </a:fld>
            <a:endParaRPr lang="en-TR"/>
          </a:p>
        </p:txBody>
      </p:sp>
    </p:spTree>
    <p:extLst>
      <p:ext uri="{BB962C8B-B14F-4D97-AF65-F5344CB8AC3E}">
        <p14:creationId xmlns:p14="http://schemas.microsoft.com/office/powerpoint/2010/main" val="234220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D1188A-F20C-1042-82FE-413CBA844804}" type="slidenum">
              <a:rPr lang="en-TR" smtClean="0"/>
              <a:t>13</a:t>
            </a:fld>
            <a:endParaRPr lang="en-TR"/>
          </a:p>
        </p:txBody>
      </p:sp>
    </p:spTree>
    <p:extLst>
      <p:ext uri="{BB962C8B-B14F-4D97-AF65-F5344CB8AC3E}">
        <p14:creationId xmlns:p14="http://schemas.microsoft.com/office/powerpoint/2010/main" val="429241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6081-0468-73D6-10ED-9F860B9B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696B7E6D-031A-50B9-0675-E872734D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A00C965A-3410-001B-280F-4DE05D8C9876}"/>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47F5A5FE-A433-7F8B-C7E6-3CBEBE4DF8F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1095B46-3DC3-586C-F3F4-471717866C14}"/>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71952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9BB9-FFAF-B761-7524-6531631C526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44D49DCF-5088-F463-0B7F-E6799AB3C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A37B9F3-04B6-BB3D-6F55-2FD348D07CD7}"/>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AB89A7A4-A6EE-AB37-716A-12976C736C1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2F3C7A8-7F49-CD3D-1B24-DEE78ECC7C8E}"/>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367832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00B07-FF63-BD6B-DD67-798768581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4CD235BC-CDD8-0E65-25CA-259C2175F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431093F-C6BC-6EDD-1C5F-B6C8D402ADB4}"/>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4F408C39-AF65-781B-AA4F-BF6072FF64F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3A82C63-FF36-3937-1202-E136E8F2FCD2}"/>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177635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D2E-F871-01FF-C88F-2D860844F758}"/>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1EC61046-614A-086D-42A7-B8825E37A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7591124-7761-1CF4-D14F-046700B5D0A9}"/>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CFAEAC5B-2B3E-2C36-DA0B-6D4CEF3BE8B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E939AA9-15C7-4C1A-CD54-9F78E8A0B8CD}"/>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133671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80D7-9E61-1946-9F11-38EF523C4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C51EA949-95BC-739C-B1A6-9FAF3A54D7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AD6EE-BE83-20CF-B834-C6303A15CF59}"/>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8BEE21A2-C79F-F7BF-E6AD-E20C7358053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D4863BB-4B85-6159-9E99-2E90A110E142}"/>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83323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CB29-B511-72C0-97BE-2B5DD7503D9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716D8B36-6F76-45A0-EF35-4942A0E95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897ADDB2-B3BD-BD96-7790-6425F9CCD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ED334A73-1817-A95F-A471-4948B9190D0E}"/>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6" name="Footer Placeholder 5">
            <a:extLst>
              <a:ext uri="{FF2B5EF4-FFF2-40B4-BE49-F238E27FC236}">
                <a16:creationId xmlns:a16="http://schemas.microsoft.com/office/drawing/2014/main" id="{90E5E3CB-675A-038C-25BD-D3E1B413608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48CA3EE-9746-FA57-C72F-0FD9737CDBB6}"/>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107255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9259-3A0C-2F44-FCBB-545521D39D6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70641D3A-B0DE-D7B3-C7A2-2DA8F7C69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781DB-2A41-9948-5CFF-21361D46D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BFCBC0B7-0C20-6428-EB8D-575F8B03A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639EF-C384-5DE5-EFA8-BD49C614A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29E38E7E-15DB-C9E1-9C0C-64AFC3CE7B01}"/>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8" name="Footer Placeholder 7">
            <a:extLst>
              <a:ext uri="{FF2B5EF4-FFF2-40B4-BE49-F238E27FC236}">
                <a16:creationId xmlns:a16="http://schemas.microsoft.com/office/drawing/2014/main" id="{66BE1996-581F-BD94-E509-D69F4E5F338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DBB2C0A5-9011-FAF1-095F-BB9F222A2E52}"/>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425899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FBE2-0504-3E3F-FC45-8892A558A142}"/>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5467058A-3EEE-07AA-17FB-A452C3AFD064}"/>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4" name="Footer Placeholder 3">
            <a:extLst>
              <a:ext uri="{FF2B5EF4-FFF2-40B4-BE49-F238E27FC236}">
                <a16:creationId xmlns:a16="http://schemas.microsoft.com/office/drawing/2014/main" id="{E136E690-544B-6A5F-79F5-74B9516594B8}"/>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6BEF2EA6-2159-DF9A-A2D3-16D1794DF92D}"/>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351135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6FC74-1772-03E2-C1FC-10506D52C3D5}"/>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3" name="Footer Placeholder 2">
            <a:extLst>
              <a:ext uri="{FF2B5EF4-FFF2-40B4-BE49-F238E27FC236}">
                <a16:creationId xmlns:a16="http://schemas.microsoft.com/office/drawing/2014/main" id="{E6BEC172-48E1-5CDC-FF3D-5C79E3FC5053}"/>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550837E1-103C-6317-2962-9B4410E1D1B4}"/>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322732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5E47-BB57-13CC-03C3-13D269FF2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B7509EE8-115D-0EEE-23FC-8472E428D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E5B73A7E-08D5-6A5B-BF98-9995D1054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1528B-4649-0EF2-C7DC-F05E947F35A9}"/>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6" name="Footer Placeholder 5">
            <a:extLst>
              <a:ext uri="{FF2B5EF4-FFF2-40B4-BE49-F238E27FC236}">
                <a16:creationId xmlns:a16="http://schemas.microsoft.com/office/drawing/2014/main" id="{F8F58434-2417-F6CE-E0FB-9DB8F1CFCB7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43C8FA83-B453-5844-C84F-EFE123FC02E3}"/>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177939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F16E-C043-05D1-4915-BD56F21A3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B069DAD9-E7DB-8A74-E950-728243912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820B2D8-90B1-2E18-4D13-458E8BC6D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3E159-FFD2-4B44-82C8-C0B57C97E77B}"/>
              </a:ext>
            </a:extLst>
          </p:cNvPr>
          <p:cNvSpPr>
            <a:spLocks noGrp="1"/>
          </p:cNvSpPr>
          <p:nvPr>
            <p:ph type="dt" sz="half" idx="10"/>
          </p:nvPr>
        </p:nvSpPr>
        <p:spPr/>
        <p:txBody>
          <a:bodyPr/>
          <a:lstStyle/>
          <a:p>
            <a:fld id="{8ED6FADE-42A4-8B4E-BA0F-E706FE31B508}" type="datetimeFigureOut">
              <a:rPr lang="en-TR" smtClean="0"/>
              <a:t>27.12.2024</a:t>
            </a:fld>
            <a:endParaRPr lang="en-TR"/>
          </a:p>
        </p:txBody>
      </p:sp>
      <p:sp>
        <p:nvSpPr>
          <p:cNvPr id="6" name="Footer Placeholder 5">
            <a:extLst>
              <a:ext uri="{FF2B5EF4-FFF2-40B4-BE49-F238E27FC236}">
                <a16:creationId xmlns:a16="http://schemas.microsoft.com/office/drawing/2014/main" id="{D48ADDA2-A1E6-42CE-8D72-580F71E2C81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E1C3BC1-4CBB-68E8-A844-95EF87F04AFA}"/>
              </a:ext>
            </a:extLst>
          </p:cNvPr>
          <p:cNvSpPr>
            <a:spLocks noGrp="1"/>
          </p:cNvSpPr>
          <p:nvPr>
            <p:ph type="sldNum" sz="quarter" idx="12"/>
          </p:nvPr>
        </p:nvSpPr>
        <p:spPr/>
        <p:txBody>
          <a:bodyPr/>
          <a:lstStyle/>
          <a:p>
            <a:fld id="{0CE9B743-6960-D248-A4BA-AAEC3330415D}" type="slidenum">
              <a:rPr lang="en-TR" smtClean="0"/>
              <a:t>‹#›</a:t>
            </a:fld>
            <a:endParaRPr lang="en-TR"/>
          </a:p>
        </p:txBody>
      </p:sp>
    </p:spTree>
    <p:extLst>
      <p:ext uri="{BB962C8B-B14F-4D97-AF65-F5344CB8AC3E}">
        <p14:creationId xmlns:p14="http://schemas.microsoft.com/office/powerpoint/2010/main" val="87327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F3DAA-43B9-4A91-0B2B-23B7D5E26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758FE2F-0283-F434-F384-229CEBC30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313FD31-362F-1DB4-9A22-A9D8AF07D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D6FADE-42A4-8B4E-BA0F-E706FE31B508}" type="datetimeFigureOut">
              <a:rPr lang="en-TR" smtClean="0"/>
              <a:t>27.12.2024</a:t>
            </a:fld>
            <a:endParaRPr lang="en-TR"/>
          </a:p>
        </p:txBody>
      </p:sp>
      <p:sp>
        <p:nvSpPr>
          <p:cNvPr id="5" name="Footer Placeholder 4">
            <a:extLst>
              <a:ext uri="{FF2B5EF4-FFF2-40B4-BE49-F238E27FC236}">
                <a16:creationId xmlns:a16="http://schemas.microsoft.com/office/drawing/2014/main" id="{8A6BDFB4-B391-F40C-D91A-02537B4B1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E650D28D-76B4-1AF5-B585-C0B5DBF5C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E9B743-6960-D248-A4BA-AAEC3330415D}" type="slidenum">
              <a:rPr lang="en-TR" smtClean="0"/>
              <a:t>‹#›</a:t>
            </a:fld>
            <a:endParaRPr lang="en-TR"/>
          </a:p>
        </p:txBody>
      </p:sp>
    </p:spTree>
    <p:extLst>
      <p:ext uri="{BB962C8B-B14F-4D97-AF65-F5344CB8AC3E}">
        <p14:creationId xmlns:p14="http://schemas.microsoft.com/office/powerpoint/2010/main" val="122077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url?sa=i&amp;url=https%3A%2F%2Fethicalhackers.com.tr%2Flayer-7-internetin-7-katmani-nedir%2F&amp;psig=AOvVaw2F9gARdkzjMca7krmfZeaw&amp;ust=1734431935531000&amp;source=images&amp;cd=vfe&amp;opi=89978449&amp;ved=0CBcQjhxqFwoTCKC3s82MrIoDFQAAAAAdAAAAABA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url=https%3A%2F%2Fcommunity.fs.com%2Farticle%2Ftcpip-vs-osi-whats-the-difference-between-the-two-models.html&amp;psig=AOvVaw0eBXDNWll4FYniTs_5ASd_&amp;ust=1734432010863000&amp;source=images&amp;cd=vfe&amp;opi=89978449&amp;ved=0CBcQjhxqFwoTCIjRu_KMrIoDFQAAAAAdAAAAABA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www.google.com/url?sa=i&amp;url=https%3A%2F%2Fwww.infosectrain.com%2Fblog%2Fosi-model-a-comprehensive-guide-for-exam-and-interview%2F&amp;psig=AOvVaw0eBXDNWll4FYniTs_5ASd_&amp;ust=1734432010863000&amp;source=images&amp;cd=vfe&amp;opi=89978449&amp;ved=0CBcQjhxqFwoTCIjRu_KMrIoDFQAAAAAdAAAAABAJ"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91D047-57C7-E5A8-2206-7AC54B50FFEF}"/>
              </a:ext>
            </a:extLst>
          </p:cNvPr>
          <p:cNvSpPr>
            <a:spLocks noGrp="1"/>
          </p:cNvSpPr>
          <p:nvPr>
            <p:ph type="subTitle" idx="1"/>
          </p:nvPr>
        </p:nvSpPr>
        <p:spPr>
          <a:xfrm>
            <a:off x="1524000" y="5534820"/>
            <a:ext cx="9144000" cy="530347"/>
          </a:xfrm>
        </p:spPr>
        <p:txBody>
          <a:bodyPr/>
          <a:lstStyle/>
          <a:p>
            <a:r>
              <a:rPr lang="en-TR" dirty="0"/>
              <a:t>Presenter: Res. Asst. Sezer UĞUZ</a:t>
            </a:r>
          </a:p>
        </p:txBody>
      </p:sp>
      <p:pic>
        <p:nvPicPr>
          <p:cNvPr id="1026" name="Picture 2" descr="Çankaya Üniversitesi Logo">
            <a:extLst>
              <a:ext uri="{FF2B5EF4-FFF2-40B4-BE49-F238E27FC236}">
                <a16:creationId xmlns:a16="http://schemas.microsoft.com/office/drawing/2014/main" id="{C3ECC692-870C-2916-5279-FCE871E3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832" y="485165"/>
            <a:ext cx="1446335" cy="14463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yellow and black logo&#10;&#10;Description automatically generated">
            <a:extLst>
              <a:ext uri="{FF2B5EF4-FFF2-40B4-BE49-F238E27FC236}">
                <a16:creationId xmlns:a16="http://schemas.microsoft.com/office/drawing/2014/main" id="{A319DC37-169C-9519-8F2E-EADEE7E9B3F0}"/>
              </a:ext>
            </a:extLst>
          </p:cNvPr>
          <p:cNvPicPr>
            <a:picLocks noChangeAspect="1"/>
          </p:cNvPicPr>
          <p:nvPr/>
        </p:nvPicPr>
        <p:blipFill>
          <a:blip r:embed="rId3"/>
          <a:stretch>
            <a:fillRect/>
          </a:stretch>
        </p:blipFill>
        <p:spPr>
          <a:xfrm>
            <a:off x="800832" y="485164"/>
            <a:ext cx="1446336" cy="1446336"/>
          </a:xfrm>
          <a:prstGeom prst="rect">
            <a:avLst/>
          </a:prstGeom>
        </p:spPr>
      </p:pic>
      <p:pic>
        <p:nvPicPr>
          <p:cNvPr id="1028" name="Picture 4">
            <a:extLst>
              <a:ext uri="{FF2B5EF4-FFF2-40B4-BE49-F238E27FC236}">
                <a16:creationId xmlns:a16="http://schemas.microsoft.com/office/drawing/2014/main" id="{AB3C973A-D15E-63AE-F8A3-5E96DC1B4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338" y="2008662"/>
            <a:ext cx="4441323" cy="32931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86D5A0-5C47-02A6-8290-695339CD3B3A}"/>
              </a:ext>
            </a:extLst>
          </p:cNvPr>
          <p:cNvSpPr txBox="1"/>
          <p:nvPr/>
        </p:nvSpPr>
        <p:spPr>
          <a:xfrm>
            <a:off x="2066365" y="792833"/>
            <a:ext cx="8059271" cy="830997"/>
          </a:xfrm>
          <a:prstGeom prst="rect">
            <a:avLst/>
          </a:prstGeom>
          <a:noFill/>
        </p:spPr>
        <p:txBody>
          <a:bodyPr wrap="square">
            <a:spAutoFit/>
          </a:bodyPr>
          <a:lstStyle/>
          <a:p>
            <a:pPr algn="ctr"/>
            <a:r>
              <a:rPr lang="en-TR" sz="4800" dirty="0"/>
              <a:t>CENG 464 – DATA MINING</a:t>
            </a:r>
          </a:p>
        </p:txBody>
      </p:sp>
    </p:spTree>
    <p:extLst>
      <p:ext uri="{BB962C8B-B14F-4D97-AF65-F5344CB8AC3E}">
        <p14:creationId xmlns:p14="http://schemas.microsoft.com/office/powerpoint/2010/main" val="23075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EC784-51B0-041C-FCCF-F9F621C24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A7634-4F7B-538E-D6C1-E6D77A6FA967}"/>
              </a:ext>
            </a:extLst>
          </p:cNvPr>
          <p:cNvSpPr>
            <a:spLocks noGrp="1"/>
          </p:cNvSpPr>
          <p:nvPr>
            <p:ph type="title"/>
          </p:nvPr>
        </p:nvSpPr>
        <p:spPr>
          <a:xfrm>
            <a:off x="3813845" y="2766218"/>
            <a:ext cx="4564310" cy="1325563"/>
          </a:xfrm>
        </p:spPr>
        <p:txBody>
          <a:bodyPr/>
          <a:lstStyle/>
          <a:p>
            <a:r>
              <a:rPr lang="en-TR" dirty="0"/>
              <a:t>What is the HTML?</a:t>
            </a:r>
          </a:p>
        </p:txBody>
      </p:sp>
    </p:spTree>
    <p:extLst>
      <p:ext uri="{BB962C8B-B14F-4D97-AF65-F5344CB8AC3E}">
        <p14:creationId xmlns:p14="http://schemas.microsoft.com/office/powerpoint/2010/main" val="385770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E01C9-BEB4-7887-2A93-63B08C989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6AD93-A28C-CB68-D60A-B9F59CD7ACC2}"/>
              </a:ext>
            </a:extLst>
          </p:cNvPr>
          <p:cNvSpPr>
            <a:spLocks noGrp="1"/>
          </p:cNvSpPr>
          <p:nvPr>
            <p:ph type="title"/>
          </p:nvPr>
        </p:nvSpPr>
        <p:spPr/>
        <p:txBody>
          <a:bodyPr/>
          <a:lstStyle/>
          <a:p>
            <a:r>
              <a:rPr lang="en-TR" dirty="0"/>
              <a:t>What is the </a:t>
            </a:r>
            <a:r>
              <a:rPr lang="tr-TR" dirty="0"/>
              <a:t>HTML? </a:t>
            </a:r>
            <a:endParaRPr lang="en-TR" dirty="0"/>
          </a:p>
        </p:txBody>
      </p:sp>
      <p:sp>
        <p:nvSpPr>
          <p:cNvPr id="3" name="Content Placeholder 2">
            <a:extLst>
              <a:ext uri="{FF2B5EF4-FFF2-40B4-BE49-F238E27FC236}">
                <a16:creationId xmlns:a16="http://schemas.microsoft.com/office/drawing/2014/main" id="{87CA3F9E-8E77-D758-51EC-BEEF13DCF829}"/>
              </a:ext>
            </a:extLst>
          </p:cNvPr>
          <p:cNvSpPr>
            <a:spLocks noGrp="1"/>
          </p:cNvSpPr>
          <p:nvPr>
            <p:ph idx="1"/>
          </p:nvPr>
        </p:nvSpPr>
        <p:spPr>
          <a:xfrm>
            <a:off x="838200" y="1825625"/>
            <a:ext cx="10515600" cy="3107102"/>
          </a:xfrm>
        </p:spPr>
        <p:txBody>
          <a:bodyPr>
            <a:normAutofit lnSpcReduction="10000"/>
          </a:bodyPr>
          <a:lstStyle/>
          <a:p>
            <a:pPr algn="just"/>
            <a:r>
              <a:rPr lang="en-US" dirty="0">
                <a:solidFill>
                  <a:srgbClr val="0E0E0E"/>
                </a:solidFill>
                <a:effectLst/>
                <a:latin typeface=".AppleSystemUIFont"/>
              </a:rPr>
              <a:t>HTML is an English abbreviation formed from the phrase </a:t>
            </a:r>
            <a:r>
              <a:rPr lang="en-US" b="1" dirty="0" err="1">
                <a:solidFill>
                  <a:srgbClr val="0E0E0E"/>
                </a:solidFill>
                <a:effectLst/>
                <a:latin typeface=".AppleSystemUIFont"/>
              </a:rPr>
              <a:t>HyperText</a:t>
            </a:r>
            <a:r>
              <a:rPr lang="en-US" b="1" dirty="0">
                <a:solidFill>
                  <a:srgbClr val="0E0E0E"/>
                </a:solidFill>
                <a:effectLst/>
                <a:latin typeface=".AppleSystemUIFont"/>
              </a:rPr>
              <a:t> Markup Language </a:t>
            </a:r>
            <a:r>
              <a:rPr lang="en-US" dirty="0">
                <a:solidFill>
                  <a:srgbClr val="0E0E0E"/>
                </a:solidFill>
                <a:effectLst/>
                <a:latin typeface=".AppleSystemUIFont"/>
              </a:rPr>
              <a:t>(</a:t>
            </a:r>
            <a:r>
              <a:rPr lang="en-US" i="0" dirty="0" err="1">
                <a:solidFill>
                  <a:srgbClr val="242424"/>
                </a:solidFill>
                <a:effectLst/>
                <a:latin typeface="source-serif-pro"/>
              </a:rPr>
              <a:t>Hiper</a:t>
            </a:r>
            <a:r>
              <a:rPr lang="en-US" i="0" dirty="0">
                <a:solidFill>
                  <a:srgbClr val="242424"/>
                </a:solidFill>
                <a:effectLst/>
                <a:latin typeface="source-serif-pro"/>
              </a:rPr>
              <a:t> Metin </a:t>
            </a:r>
            <a:r>
              <a:rPr lang="en-US" i="0" dirty="0" err="1">
                <a:solidFill>
                  <a:srgbClr val="242424"/>
                </a:solidFill>
                <a:effectLst/>
                <a:latin typeface="source-serif-pro"/>
              </a:rPr>
              <a:t>İşaretleme</a:t>
            </a:r>
            <a:r>
              <a:rPr lang="en-US" i="0" dirty="0">
                <a:solidFill>
                  <a:srgbClr val="242424"/>
                </a:solidFill>
                <a:effectLst/>
                <a:latin typeface="source-serif-pro"/>
              </a:rPr>
              <a:t> Dili</a:t>
            </a:r>
            <a:r>
              <a:rPr lang="en-US" dirty="0">
                <a:solidFill>
                  <a:srgbClr val="0E0E0E"/>
                </a:solidFill>
                <a:effectLst/>
                <a:latin typeface=".AppleSystemUIFont"/>
              </a:rPr>
              <a:t>). The primary function of a markup language is to contain rules that define the structure, format, and overall appearance of the text within a document and allow for their implementation.</a:t>
            </a:r>
          </a:p>
          <a:p>
            <a:pPr algn="just"/>
            <a:r>
              <a:rPr lang="en-US" dirty="0">
                <a:solidFill>
                  <a:srgbClr val="0E0E0E"/>
                </a:solidFill>
                <a:effectLst/>
                <a:latin typeface=".AppleSystemUIFont"/>
              </a:rPr>
              <a:t>To run HTML files, simply add the .html extension to the files you create and open them in a web browser. This way, you can view the website created with the HTML code you wrote.</a:t>
            </a:r>
          </a:p>
        </p:txBody>
      </p:sp>
      <p:pic>
        <p:nvPicPr>
          <p:cNvPr id="2050" name="Picture 2">
            <a:extLst>
              <a:ext uri="{FF2B5EF4-FFF2-40B4-BE49-F238E27FC236}">
                <a16:creationId xmlns:a16="http://schemas.microsoft.com/office/drawing/2014/main" id="{53F38745-77F7-E697-934C-CF5436314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71" y="4781725"/>
            <a:ext cx="9027458" cy="187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8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C6AA7-78BE-CD82-2FBD-4637E53E0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1B818-D190-0ECE-BD62-E342D935179B}"/>
              </a:ext>
            </a:extLst>
          </p:cNvPr>
          <p:cNvSpPr>
            <a:spLocks noGrp="1"/>
          </p:cNvSpPr>
          <p:nvPr>
            <p:ph type="title"/>
          </p:nvPr>
        </p:nvSpPr>
        <p:spPr/>
        <p:txBody>
          <a:bodyPr/>
          <a:lstStyle/>
          <a:p>
            <a:r>
              <a:rPr lang="en-TR" dirty="0"/>
              <a:t>What is the </a:t>
            </a:r>
            <a:r>
              <a:rPr lang="tr-TR" dirty="0"/>
              <a:t>HTML?</a:t>
            </a:r>
            <a:endParaRPr lang="en-TR" dirty="0"/>
          </a:p>
        </p:txBody>
      </p:sp>
      <p:sp>
        <p:nvSpPr>
          <p:cNvPr id="3" name="Content Placeholder 2">
            <a:extLst>
              <a:ext uri="{FF2B5EF4-FFF2-40B4-BE49-F238E27FC236}">
                <a16:creationId xmlns:a16="http://schemas.microsoft.com/office/drawing/2014/main" id="{01F4204F-140F-CC90-6493-B4E2B90A087F}"/>
              </a:ext>
            </a:extLst>
          </p:cNvPr>
          <p:cNvSpPr>
            <a:spLocks noGrp="1"/>
          </p:cNvSpPr>
          <p:nvPr>
            <p:ph idx="1"/>
          </p:nvPr>
        </p:nvSpPr>
        <p:spPr>
          <a:xfrm>
            <a:off x="838200" y="1825625"/>
            <a:ext cx="10515600" cy="3107102"/>
          </a:xfrm>
        </p:spPr>
        <p:txBody>
          <a:bodyPr>
            <a:normAutofit fontScale="62500" lnSpcReduction="20000"/>
          </a:bodyPr>
          <a:lstStyle/>
          <a:p>
            <a:r>
              <a:rPr lang="en-US" dirty="0">
                <a:solidFill>
                  <a:srgbClr val="0E0E0E"/>
                </a:solidFill>
                <a:effectLst/>
                <a:latin typeface=".AppleSystemUIFont"/>
              </a:rPr>
              <a:t>An HTML document consists of two main parts:</a:t>
            </a:r>
          </a:p>
          <a:p>
            <a:pPr>
              <a:spcBef>
                <a:spcPts val="900"/>
              </a:spcBef>
            </a:pPr>
            <a:r>
              <a:rPr lang="en-US" dirty="0">
                <a:solidFill>
                  <a:srgbClr val="0E0E0E"/>
                </a:solidFill>
                <a:effectLst/>
                <a:latin typeface=".AppleSystemUIFont"/>
              </a:rPr>
              <a:t>1. </a:t>
            </a:r>
            <a:r>
              <a:rPr lang="en-US" b="1" dirty="0">
                <a:solidFill>
                  <a:srgbClr val="0E0E0E"/>
                </a:solidFill>
                <a:effectLst/>
                <a:latin typeface=".AppleSystemUIFont"/>
              </a:rPr>
              <a:t>Head</a:t>
            </a:r>
            <a:r>
              <a:rPr lang="en-US" dirty="0">
                <a:solidFill>
                  <a:srgbClr val="0E0E0E"/>
                </a:solidFill>
                <a:effectLst/>
                <a:latin typeface=".AppleSystemUIFont"/>
              </a:rPr>
              <a:t> section</a:t>
            </a:r>
          </a:p>
          <a:p>
            <a:pPr>
              <a:spcBef>
                <a:spcPts val="900"/>
              </a:spcBef>
            </a:pPr>
            <a:r>
              <a:rPr lang="en-US" dirty="0">
                <a:solidFill>
                  <a:srgbClr val="0E0E0E"/>
                </a:solidFill>
                <a:effectLst/>
                <a:latin typeface=".AppleSystemUIFont"/>
              </a:rPr>
              <a:t>2. </a:t>
            </a:r>
            <a:r>
              <a:rPr lang="en-US" b="1" dirty="0">
                <a:solidFill>
                  <a:srgbClr val="0E0E0E"/>
                </a:solidFill>
                <a:effectLst/>
                <a:latin typeface=".AppleSystemUIFont"/>
              </a:rPr>
              <a:t>Body</a:t>
            </a:r>
            <a:r>
              <a:rPr lang="en-US" dirty="0">
                <a:solidFill>
                  <a:srgbClr val="0E0E0E"/>
                </a:solidFill>
                <a:effectLst/>
                <a:latin typeface=".AppleSystemUIFont"/>
              </a:rPr>
              <a:t> section</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The </a:t>
            </a:r>
            <a:r>
              <a:rPr lang="en-US" b="1" dirty="0">
                <a:solidFill>
                  <a:srgbClr val="0E0E0E"/>
                </a:solidFill>
                <a:effectLst/>
                <a:latin typeface=".AppleSystemUIFont"/>
              </a:rPr>
              <a:t>Head</a:t>
            </a:r>
            <a:r>
              <a:rPr lang="en-US" dirty="0">
                <a:solidFill>
                  <a:srgbClr val="0E0E0E"/>
                </a:solidFill>
                <a:effectLst/>
                <a:latin typeface=".AppleSystemUIFont"/>
              </a:rPr>
              <a:t> section contains elements related to the page’s title and other meta-information.</a:t>
            </a:r>
          </a:p>
          <a:p>
            <a:endParaRPr lang="en-US" dirty="0">
              <a:solidFill>
                <a:srgbClr val="0E0E0E"/>
              </a:solidFill>
              <a:effectLst/>
              <a:latin typeface=".AppleSystemUIFont"/>
            </a:endParaRPr>
          </a:p>
          <a:p>
            <a:r>
              <a:rPr lang="en-US" dirty="0">
                <a:solidFill>
                  <a:srgbClr val="0E0E0E"/>
                </a:solidFill>
                <a:effectLst/>
                <a:latin typeface=".AppleSystemUIFont"/>
              </a:rPr>
              <a:t>The </a:t>
            </a:r>
            <a:r>
              <a:rPr lang="en-US" b="1" dirty="0">
                <a:solidFill>
                  <a:srgbClr val="0E0E0E"/>
                </a:solidFill>
                <a:effectLst/>
                <a:latin typeface=".AppleSystemUIFont"/>
              </a:rPr>
              <a:t>Body</a:t>
            </a:r>
            <a:r>
              <a:rPr lang="en-US" dirty="0">
                <a:solidFill>
                  <a:srgbClr val="0E0E0E"/>
                </a:solidFill>
                <a:effectLst/>
                <a:latin typeface=".AppleSystemUIFont"/>
              </a:rPr>
              <a:t> section contains the actual content of the HTML document, which includes:</a:t>
            </a:r>
          </a:p>
          <a:p>
            <a:pPr>
              <a:spcBef>
                <a:spcPts val="900"/>
              </a:spcBef>
            </a:pPr>
            <a:r>
              <a:rPr lang="en-US" dirty="0">
                <a:solidFill>
                  <a:srgbClr val="0E0E0E"/>
                </a:solidFill>
                <a:effectLst/>
                <a:latin typeface=".AppleSystemUIFont"/>
              </a:rPr>
              <a:t>• Paragraphs,</a:t>
            </a:r>
          </a:p>
          <a:p>
            <a:pPr>
              <a:spcBef>
                <a:spcPts val="900"/>
              </a:spcBef>
            </a:pPr>
            <a:r>
              <a:rPr lang="en-US" dirty="0">
                <a:solidFill>
                  <a:srgbClr val="0E0E0E"/>
                </a:solidFill>
                <a:effectLst/>
                <a:latin typeface=".AppleSystemUIFont"/>
              </a:rPr>
              <a:t>• Lists, and</a:t>
            </a:r>
          </a:p>
          <a:p>
            <a:pPr>
              <a:spcBef>
                <a:spcPts val="900"/>
              </a:spcBef>
            </a:pPr>
            <a:r>
              <a:rPr lang="en-US" dirty="0">
                <a:solidFill>
                  <a:srgbClr val="0E0E0E"/>
                </a:solidFill>
                <a:effectLst/>
                <a:latin typeface=".AppleSystemUIFont"/>
              </a:rPr>
              <a:t>• Other elements.</a:t>
            </a:r>
          </a:p>
        </p:txBody>
      </p:sp>
      <p:pic>
        <p:nvPicPr>
          <p:cNvPr id="2050" name="Picture 2">
            <a:extLst>
              <a:ext uri="{FF2B5EF4-FFF2-40B4-BE49-F238E27FC236}">
                <a16:creationId xmlns:a16="http://schemas.microsoft.com/office/drawing/2014/main" id="{EF81030D-A684-15F7-B38F-68699CA11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71" y="4781725"/>
            <a:ext cx="9027458" cy="187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4187B-BC84-801E-8B80-6271235596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FC64F-6E77-F07F-5977-AACE79D1A735}"/>
              </a:ext>
            </a:extLst>
          </p:cNvPr>
          <p:cNvSpPr>
            <a:spLocks noGrp="1"/>
          </p:cNvSpPr>
          <p:nvPr>
            <p:ph type="title"/>
          </p:nvPr>
        </p:nvSpPr>
        <p:spPr/>
        <p:txBody>
          <a:bodyPr/>
          <a:lstStyle/>
          <a:p>
            <a:r>
              <a:rPr lang="en-TR" dirty="0"/>
              <a:t>What is the </a:t>
            </a:r>
            <a:r>
              <a:rPr lang="tr-TR" dirty="0"/>
              <a:t>HTML?</a:t>
            </a:r>
            <a:endParaRPr lang="en-TR" dirty="0"/>
          </a:p>
        </p:txBody>
      </p:sp>
      <p:sp>
        <p:nvSpPr>
          <p:cNvPr id="3" name="Content Placeholder 2">
            <a:extLst>
              <a:ext uri="{FF2B5EF4-FFF2-40B4-BE49-F238E27FC236}">
                <a16:creationId xmlns:a16="http://schemas.microsoft.com/office/drawing/2014/main" id="{2AB6C235-453D-629E-2C2B-7FB3E47606C9}"/>
              </a:ext>
            </a:extLst>
          </p:cNvPr>
          <p:cNvSpPr>
            <a:spLocks noGrp="1"/>
          </p:cNvSpPr>
          <p:nvPr>
            <p:ph idx="1"/>
          </p:nvPr>
        </p:nvSpPr>
        <p:spPr>
          <a:xfrm>
            <a:off x="838201" y="1825625"/>
            <a:ext cx="5840505" cy="3107102"/>
          </a:xfrm>
        </p:spPr>
        <p:txBody>
          <a:bodyPr>
            <a:normAutofit fontScale="70000" lnSpcReduction="20000"/>
          </a:bodyPr>
          <a:lstStyle/>
          <a:p>
            <a:pPr algn="just"/>
            <a:r>
              <a:rPr lang="en-US" dirty="0">
                <a:solidFill>
                  <a:srgbClr val="0E0E0E"/>
                </a:solidFill>
                <a:effectLst/>
                <a:latin typeface=".AppleSystemUIFont"/>
              </a:rPr>
              <a:t>An HTML document consists of components called </a:t>
            </a:r>
            <a:r>
              <a:rPr lang="en-US" b="1" dirty="0">
                <a:solidFill>
                  <a:srgbClr val="0E0E0E"/>
                </a:solidFill>
                <a:effectLst/>
                <a:latin typeface=".AppleSystemUIFont"/>
              </a:rPr>
              <a:t>tags</a:t>
            </a:r>
            <a:r>
              <a:rPr lang="en-US" dirty="0">
                <a:solidFill>
                  <a:srgbClr val="0E0E0E"/>
                </a:solidFill>
                <a:effectLst/>
                <a:latin typeface=".AppleSystemUIFont"/>
              </a:rPr>
              <a:t>. The basic component in the HTML structure is an </a:t>
            </a:r>
            <a:r>
              <a:rPr lang="en-US" b="1" dirty="0">
                <a:solidFill>
                  <a:srgbClr val="0E0E0E"/>
                </a:solidFill>
                <a:effectLst/>
                <a:latin typeface=".AppleSystemUIFont"/>
              </a:rPr>
              <a:t>element</a:t>
            </a:r>
            <a:r>
              <a:rPr lang="en-US" dirty="0">
                <a:solidFill>
                  <a:srgbClr val="0E0E0E"/>
                </a:solidFill>
                <a:effectLst/>
                <a:latin typeface=".AppleSystemUIFont"/>
              </a:rPr>
              <a:t>. To explain elements, everyday things like headings, paragraphs, and lists are examples of elements. These elements are separated and made meaningful by using tags. </a:t>
            </a:r>
          </a:p>
          <a:p>
            <a:pPr algn="just"/>
            <a:r>
              <a:rPr lang="en-US" dirty="0">
                <a:solidFill>
                  <a:srgbClr val="0E0E0E"/>
                </a:solidFill>
                <a:effectLst/>
                <a:latin typeface=".AppleSystemUIFont"/>
              </a:rPr>
              <a:t>The structure of HTML tags is very simple. They are indicated by the </a:t>
            </a:r>
            <a:r>
              <a:rPr lang="en-US" dirty="0">
                <a:solidFill>
                  <a:srgbClr val="0E0E0E"/>
                </a:solidFill>
                <a:effectLst/>
                <a:latin typeface=".AppleSystemUIFontMonospaced"/>
              </a:rPr>
              <a:t>&lt;</a:t>
            </a:r>
            <a:r>
              <a:rPr lang="en-US" dirty="0">
                <a:solidFill>
                  <a:srgbClr val="0E0E0E"/>
                </a:solidFill>
                <a:effectLst/>
                <a:latin typeface=".AppleSystemUIFont"/>
              </a:rPr>
              <a:t> (less than sign) and </a:t>
            </a:r>
            <a:r>
              <a:rPr lang="en-US" dirty="0">
                <a:solidFill>
                  <a:srgbClr val="0E0E0E"/>
                </a:solidFill>
                <a:effectLst/>
                <a:latin typeface=".AppleSystemUIFontMonospaced"/>
              </a:rPr>
              <a:t>&gt;</a:t>
            </a:r>
            <a:r>
              <a:rPr lang="en-US" dirty="0">
                <a:solidFill>
                  <a:srgbClr val="0E0E0E"/>
                </a:solidFill>
                <a:effectLst/>
                <a:latin typeface=".AppleSystemUIFont"/>
              </a:rPr>
              <a:t> (greater than sign) symbols. For example, to define a paragraph, we use the </a:t>
            </a:r>
            <a:r>
              <a:rPr lang="en-US" dirty="0">
                <a:solidFill>
                  <a:srgbClr val="0E0E0E"/>
                </a:solidFill>
                <a:effectLst/>
                <a:latin typeface=".AppleSystemUIFontMonospaced"/>
              </a:rPr>
              <a:t>&lt;p&gt;</a:t>
            </a:r>
            <a:r>
              <a:rPr lang="en-US" dirty="0">
                <a:solidFill>
                  <a:srgbClr val="0E0E0E"/>
                </a:solidFill>
                <a:effectLst/>
                <a:latin typeface=".AppleSystemUIFont"/>
              </a:rPr>
              <a:t> tag. When we want to close the paragraph tag, we simply add a </a:t>
            </a:r>
            <a:r>
              <a:rPr lang="en-US" dirty="0">
                <a:solidFill>
                  <a:srgbClr val="0E0E0E"/>
                </a:solidFill>
                <a:effectLst/>
                <a:latin typeface=".AppleSystemUIFontMonospaced"/>
              </a:rPr>
              <a:t>/</a:t>
            </a:r>
            <a:r>
              <a:rPr lang="en-US" dirty="0">
                <a:solidFill>
                  <a:srgbClr val="0E0E0E"/>
                </a:solidFill>
                <a:effectLst/>
                <a:latin typeface=".AppleSystemUIFont"/>
              </a:rPr>
              <a:t> symbol after the </a:t>
            </a:r>
            <a:r>
              <a:rPr lang="en-US" dirty="0">
                <a:solidFill>
                  <a:srgbClr val="0E0E0E"/>
                </a:solidFill>
                <a:effectLst/>
                <a:latin typeface=".AppleSystemUIFontMonospaced"/>
              </a:rPr>
              <a:t>&lt;</a:t>
            </a:r>
            <a:r>
              <a:rPr lang="en-US" dirty="0">
                <a:solidFill>
                  <a:srgbClr val="0E0E0E"/>
                </a:solidFill>
                <a:effectLst/>
                <a:latin typeface=".AppleSystemUIFont"/>
              </a:rPr>
              <a:t> sign, like this: </a:t>
            </a:r>
            <a:r>
              <a:rPr lang="en-US" dirty="0">
                <a:solidFill>
                  <a:srgbClr val="0E0E0E"/>
                </a:solidFill>
                <a:effectLst/>
                <a:latin typeface=".AppleSystemUIFontMonospaced"/>
              </a:rPr>
              <a:t>&lt;/p&gt;</a:t>
            </a:r>
            <a:r>
              <a:rPr lang="en-US" dirty="0">
                <a:solidFill>
                  <a:srgbClr val="0E0E0E"/>
                </a:solidFill>
                <a:effectLst/>
                <a:latin typeface=".AppleSystemUIFont"/>
              </a:rPr>
              <a:t>.</a:t>
            </a:r>
          </a:p>
        </p:txBody>
      </p:sp>
      <p:pic>
        <p:nvPicPr>
          <p:cNvPr id="4" name="Picture 3">
            <a:extLst>
              <a:ext uri="{FF2B5EF4-FFF2-40B4-BE49-F238E27FC236}">
                <a16:creationId xmlns:a16="http://schemas.microsoft.com/office/drawing/2014/main" id="{E367F0F9-9A0D-2117-1DB1-47D347BFCA29}"/>
              </a:ext>
            </a:extLst>
          </p:cNvPr>
          <p:cNvPicPr>
            <a:picLocks noChangeAspect="1"/>
          </p:cNvPicPr>
          <p:nvPr/>
        </p:nvPicPr>
        <p:blipFill>
          <a:blip r:embed="rId3"/>
          <a:stretch>
            <a:fillRect/>
          </a:stretch>
        </p:blipFill>
        <p:spPr>
          <a:xfrm>
            <a:off x="6866966" y="1466506"/>
            <a:ext cx="5131921" cy="3924988"/>
          </a:xfrm>
          <a:prstGeom prst="rect">
            <a:avLst/>
          </a:prstGeom>
        </p:spPr>
      </p:pic>
    </p:spTree>
    <p:extLst>
      <p:ext uri="{BB962C8B-B14F-4D97-AF65-F5344CB8AC3E}">
        <p14:creationId xmlns:p14="http://schemas.microsoft.com/office/powerpoint/2010/main" val="22200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7BB81-3242-01F5-C521-3C704DA0D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1273E-6D73-9E62-3640-04A6B6BCC5B9}"/>
              </a:ext>
            </a:extLst>
          </p:cNvPr>
          <p:cNvSpPr>
            <a:spLocks noGrp="1"/>
          </p:cNvSpPr>
          <p:nvPr>
            <p:ph type="title"/>
          </p:nvPr>
        </p:nvSpPr>
        <p:spPr/>
        <p:txBody>
          <a:bodyPr/>
          <a:lstStyle/>
          <a:p>
            <a:r>
              <a:rPr lang="en-TR" dirty="0"/>
              <a:t>What is the </a:t>
            </a:r>
            <a:r>
              <a:rPr lang="tr-TR" dirty="0"/>
              <a:t>HTML?</a:t>
            </a:r>
            <a:endParaRPr lang="en-TR" dirty="0"/>
          </a:p>
        </p:txBody>
      </p:sp>
      <p:sp>
        <p:nvSpPr>
          <p:cNvPr id="3" name="Content Placeholder 2">
            <a:extLst>
              <a:ext uri="{FF2B5EF4-FFF2-40B4-BE49-F238E27FC236}">
                <a16:creationId xmlns:a16="http://schemas.microsoft.com/office/drawing/2014/main" id="{EA067026-733B-7FA2-0712-D8A2167F5FEC}"/>
              </a:ext>
            </a:extLst>
          </p:cNvPr>
          <p:cNvSpPr>
            <a:spLocks noGrp="1"/>
          </p:cNvSpPr>
          <p:nvPr>
            <p:ph idx="1"/>
          </p:nvPr>
        </p:nvSpPr>
        <p:spPr>
          <a:xfrm>
            <a:off x="838200" y="1825624"/>
            <a:ext cx="10515600" cy="4368988"/>
          </a:xfrm>
        </p:spPr>
        <p:txBody>
          <a:bodyPr>
            <a:normAutofit fontScale="47500" lnSpcReduction="20000"/>
          </a:bodyPr>
          <a:lstStyle/>
          <a:p>
            <a:r>
              <a:rPr lang="en-US" b="1" dirty="0">
                <a:solidFill>
                  <a:srgbClr val="0E0E0E"/>
                </a:solidFill>
                <a:effectLst/>
                <a:latin typeface=".AppleSystemUIFont"/>
              </a:rPr>
              <a:t>HTML tag</a:t>
            </a:r>
            <a:endParaRPr lang="en-US" dirty="0">
              <a:solidFill>
                <a:srgbClr val="0E0E0E"/>
              </a:solidFill>
              <a:effectLst/>
              <a:latin typeface=".AppleSystemUIFont"/>
            </a:endParaRPr>
          </a:p>
          <a:p>
            <a:r>
              <a:rPr lang="en-US" dirty="0">
                <a:solidFill>
                  <a:srgbClr val="0E0E0E"/>
                </a:solidFill>
                <a:effectLst/>
                <a:latin typeface=".AppleSystemUIFont"/>
              </a:rPr>
              <a:t>An HTML tag tells your browser that the file contains HTML code. The </a:t>
            </a:r>
            <a:r>
              <a:rPr lang="en-US" dirty="0">
                <a:solidFill>
                  <a:srgbClr val="0E0E0E"/>
                </a:solidFill>
                <a:effectLst/>
                <a:latin typeface=".AppleSystemUIFontMonospaced"/>
              </a:rPr>
              <a:t>.html</a:t>
            </a:r>
            <a:r>
              <a:rPr lang="en-US" dirty="0">
                <a:solidFill>
                  <a:srgbClr val="0E0E0E"/>
                </a:solidFill>
                <a:effectLst/>
                <a:latin typeface=".AppleSystemUIFont"/>
              </a:rPr>
              <a:t> extension in the file name indicates that the file is an HTML document.</a:t>
            </a:r>
            <a:br>
              <a:rPr lang="en-US" dirty="0">
                <a:solidFill>
                  <a:srgbClr val="0E0E0E"/>
                </a:solidFill>
                <a:effectLst/>
                <a:latin typeface=".AppleSystemUIFont"/>
              </a:rPr>
            </a:br>
            <a:endParaRPr lang="en-US" dirty="0">
              <a:solidFill>
                <a:srgbClr val="0E0E0E"/>
              </a:solidFill>
              <a:effectLst/>
              <a:latin typeface=".AppleSystemUIFont"/>
            </a:endParaRPr>
          </a:p>
          <a:p>
            <a:r>
              <a:rPr lang="en-US" b="1" dirty="0">
                <a:solidFill>
                  <a:srgbClr val="0E0E0E"/>
                </a:solidFill>
                <a:effectLst/>
                <a:latin typeface=".AppleSystemUIFont"/>
              </a:rPr>
              <a:t>HEAD tag</a:t>
            </a:r>
            <a:endParaRPr lang="en-US" dirty="0">
              <a:solidFill>
                <a:srgbClr val="0E0E0E"/>
              </a:solidFill>
              <a:effectLst/>
              <a:latin typeface=".AppleSystemUIFont"/>
            </a:endParaRPr>
          </a:p>
          <a:p>
            <a:r>
              <a:rPr lang="en-US" dirty="0">
                <a:solidFill>
                  <a:srgbClr val="0E0E0E"/>
                </a:solidFill>
                <a:effectLst/>
                <a:latin typeface=".AppleSystemUIFont"/>
              </a:rPr>
              <a:t>The </a:t>
            </a:r>
            <a:r>
              <a:rPr lang="en-US" b="1" dirty="0">
                <a:solidFill>
                  <a:srgbClr val="0E0E0E"/>
                </a:solidFill>
                <a:effectLst/>
                <a:latin typeface=".AppleSystemUIFont"/>
              </a:rPr>
              <a:t>HEAD</a:t>
            </a:r>
            <a:r>
              <a:rPr lang="en-US" dirty="0">
                <a:solidFill>
                  <a:srgbClr val="0E0E0E"/>
                </a:solidFill>
                <a:effectLst/>
                <a:latin typeface=".AppleSystemUIFont"/>
              </a:rPr>
              <a:t> tag defines the first part of an HTML document. It must contain the </a:t>
            </a:r>
            <a:r>
              <a:rPr lang="en-US" b="1" dirty="0">
                <a:solidFill>
                  <a:srgbClr val="0E0E0E"/>
                </a:solidFill>
                <a:effectLst/>
                <a:latin typeface=".AppleSystemUIFont"/>
              </a:rPr>
              <a:t>TITLE</a:t>
            </a:r>
            <a:r>
              <a:rPr lang="en-US" dirty="0">
                <a:solidFill>
                  <a:srgbClr val="0E0E0E"/>
                </a:solidFill>
                <a:effectLst/>
                <a:latin typeface=".AppleSystemUIFont"/>
              </a:rPr>
              <a:t> element, which specifies the title of the document.</a:t>
            </a:r>
          </a:p>
          <a:p>
            <a:pPr marL="0" indent="0">
              <a:buNone/>
            </a:pPr>
            <a:endParaRPr lang="en-US" dirty="0">
              <a:solidFill>
                <a:srgbClr val="0E0E0E"/>
              </a:solidFill>
              <a:effectLst/>
              <a:latin typeface=".AppleSystemUIFont"/>
            </a:endParaRPr>
          </a:p>
          <a:p>
            <a:r>
              <a:rPr lang="en-US" dirty="0">
                <a:solidFill>
                  <a:srgbClr val="0E0E0E"/>
                </a:solidFill>
                <a:effectLst/>
                <a:latin typeface=".AppleSystemUIFont"/>
              </a:rPr>
              <a:t>Let’s look at the </a:t>
            </a:r>
            <a:r>
              <a:rPr lang="en-US" b="1" dirty="0">
                <a:solidFill>
                  <a:srgbClr val="0E0E0E"/>
                </a:solidFill>
                <a:effectLst/>
                <a:latin typeface=".AppleSystemUIFont"/>
              </a:rPr>
              <a:t>HEAD</a:t>
            </a:r>
            <a:r>
              <a:rPr lang="en-US" dirty="0">
                <a:solidFill>
                  <a:srgbClr val="0E0E0E"/>
                </a:solidFill>
                <a:effectLst/>
                <a:latin typeface=".AppleSystemUIFont"/>
              </a:rPr>
              <a:t> section in the HTML code example below:</a:t>
            </a:r>
          </a:p>
          <a:p>
            <a:endParaRPr lang="en-US" b="0" i="0" dirty="0">
              <a:solidFill>
                <a:srgbClr val="242424"/>
              </a:solidFill>
              <a:effectLst/>
              <a:latin typeface="source-serif-pro"/>
            </a:endParaRPr>
          </a:p>
          <a:p>
            <a:r>
              <a:rPr lang="en-US" b="0" i="0" dirty="0">
                <a:solidFill>
                  <a:srgbClr val="242424"/>
                </a:solidFill>
                <a:effectLst/>
                <a:latin typeface="source-serif-pro"/>
              </a:rPr>
              <a:t>&lt;html&gt;</a:t>
            </a:r>
          </a:p>
          <a:p>
            <a:r>
              <a:rPr lang="en-US" b="0" i="0" dirty="0">
                <a:solidFill>
                  <a:srgbClr val="242424"/>
                </a:solidFill>
                <a:effectLst/>
                <a:latin typeface="source-serif-pro"/>
              </a:rPr>
              <a:t>  &lt;head&gt;</a:t>
            </a:r>
          </a:p>
          <a:p>
            <a:r>
              <a:rPr lang="en-US" b="0" i="0" dirty="0">
                <a:solidFill>
                  <a:srgbClr val="242424"/>
                </a:solidFill>
                <a:effectLst/>
                <a:latin typeface="source-serif-pro"/>
              </a:rPr>
              <a:t>     &lt;title&gt;BASİT BİR HTML METNİ&lt;/title&gt;</a:t>
            </a:r>
          </a:p>
          <a:p>
            <a:r>
              <a:rPr lang="en-US" b="0" i="0" dirty="0">
                <a:solidFill>
                  <a:srgbClr val="242424"/>
                </a:solidFill>
                <a:effectLst/>
                <a:latin typeface="source-serif-pro"/>
              </a:rPr>
              <a:t>  &lt;/head&gt; </a:t>
            </a:r>
          </a:p>
          <a:p>
            <a:r>
              <a:rPr lang="en-US" b="0" i="0" dirty="0">
                <a:solidFill>
                  <a:srgbClr val="242424"/>
                </a:solidFill>
                <a:effectLst/>
                <a:latin typeface="source-serif-pro"/>
              </a:rPr>
              <a:t>&lt;/html&gt;</a:t>
            </a:r>
          </a:p>
          <a:p>
            <a:endParaRPr lang="en-US" b="0" i="0" dirty="0">
              <a:solidFill>
                <a:srgbClr val="242424"/>
              </a:solidFill>
              <a:effectLst/>
              <a:latin typeface="source-serif-pro"/>
            </a:endParaRPr>
          </a:p>
          <a:p>
            <a:r>
              <a:rPr lang="en-US" dirty="0">
                <a:solidFill>
                  <a:srgbClr val="0E0E0E"/>
                </a:solidFill>
                <a:effectLst/>
                <a:latin typeface=".AppleSystemUIFont"/>
              </a:rPr>
              <a:t>In this example, the text “</a:t>
            </a:r>
            <a:r>
              <a:rPr lang="en-US" b="0" i="0" dirty="0">
                <a:solidFill>
                  <a:srgbClr val="242424"/>
                </a:solidFill>
                <a:effectLst/>
                <a:latin typeface="source-serif-pro"/>
              </a:rPr>
              <a:t>BASİT BİR HTML METNİ” </a:t>
            </a:r>
            <a:r>
              <a:rPr lang="en-US" dirty="0">
                <a:solidFill>
                  <a:srgbClr val="0E0E0E"/>
                </a:solidFill>
                <a:effectLst/>
                <a:latin typeface=".AppleSystemUIFont"/>
              </a:rPr>
              <a:t>between the </a:t>
            </a:r>
            <a:r>
              <a:rPr lang="en-US" dirty="0">
                <a:solidFill>
                  <a:srgbClr val="0E0E0E"/>
                </a:solidFill>
                <a:effectLst/>
                <a:latin typeface=".AppleSystemUIFontMonospaced"/>
              </a:rPr>
              <a:t>&lt;TITLE&gt;</a:t>
            </a:r>
            <a:r>
              <a:rPr lang="en-US" dirty="0">
                <a:solidFill>
                  <a:srgbClr val="0E0E0E"/>
                </a:solidFill>
                <a:effectLst/>
                <a:latin typeface=".AppleSystemUIFont"/>
              </a:rPr>
              <a:t> and </a:t>
            </a:r>
            <a:r>
              <a:rPr lang="en-US" dirty="0">
                <a:solidFill>
                  <a:srgbClr val="0E0E0E"/>
                </a:solidFill>
                <a:effectLst/>
                <a:latin typeface=".AppleSystemUIFontMonospaced"/>
              </a:rPr>
              <a:t>&lt;/TITLE&gt;</a:t>
            </a:r>
            <a:r>
              <a:rPr lang="en-US" dirty="0">
                <a:solidFill>
                  <a:srgbClr val="0E0E0E"/>
                </a:solidFill>
                <a:effectLst/>
                <a:latin typeface=".AppleSystemUIFont"/>
              </a:rPr>
              <a:t> tags will be displayed as the page title.</a:t>
            </a:r>
          </a:p>
        </p:txBody>
      </p:sp>
      <p:pic>
        <p:nvPicPr>
          <p:cNvPr id="9218" name="Picture 2">
            <a:extLst>
              <a:ext uri="{FF2B5EF4-FFF2-40B4-BE49-F238E27FC236}">
                <a16:creationId xmlns:a16="http://schemas.microsoft.com/office/drawing/2014/main" id="{B21F7079-1DC7-EB7E-BE8E-B605C42D0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191" y="4118379"/>
            <a:ext cx="55372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4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E353C-F68E-DD6A-CD06-06343103B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F9430-C47D-6C9A-A036-1617FD8D2569}"/>
              </a:ext>
            </a:extLst>
          </p:cNvPr>
          <p:cNvSpPr>
            <a:spLocks noGrp="1"/>
          </p:cNvSpPr>
          <p:nvPr>
            <p:ph type="title"/>
          </p:nvPr>
        </p:nvSpPr>
        <p:spPr>
          <a:xfrm>
            <a:off x="838200" y="173729"/>
            <a:ext cx="10515600" cy="1325563"/>
          </a:xfrm>
        </p:spPr>
        <p:txBody>
          <a:bodyPr/>
          <a:lstStyle/>
          <a:p>
            <a:r>
              <a:rPr lang="tr-TR" dirty="0" err="1"/>
              <a:t>Sample</a:t>
            </a:r>
            <a:r>
              <a:rPr lang="tr-TR" dirty="0"/>
              <a:t> HTML</a:t>
            </a:r>
            <a:endParaRPr lang="en-TR" dirty="0"/>
          </a:p>
        </p:txBody>
      </p:sp>
      <p:pic>
        <p:nvPicPr>
          <p:cNvPr id="4" name="Picture 3">
            <a:extLst>
              <a:ext uri="{FF2B5EF4-FFF2-40B4-BE49-F238E27FC236}">
                <a16:creationId xmlns:a16="http://schemas.microsoft.com/office/drawing/2014/main" id="{37C0BFE2-AF97-447F-3F0D-C5131230EAB0}"/>
              </a:ext>
            </a:extLst>
          </p:cNvPr>
          <p:cNvPicPr>
            <a:picLocks noChangeAspect="1"/>
          </p:cNvPicPr>
          <p:nvPr/>
        </p:nvPicPr>
        <p:blipFill>
          <a:blip r:embed="rId2"/>
          <a:stretch>
            <a:fillRect/>
          </a:stretch>
        </p:blipFill>
        <p:spPr>
          <a:xfrm>
            <a:off x="838200" y="1394174"/>
            <a:ext cx="5663422" cy="5290097"/>
          </a:xfrm>
          <a:prstGeom prst="rect">
            <a:avLst/>
          </a:prstGeom>
        </p:spPr>
      </p:pic>
      <p:pic>
        <p:nvPicPr>
          <p:cNvPr id="5" name="Picture 4">
            <a:extLst>
              <a:ext uri="{FF2B5EF4-FFF2-40B4-BE49-F238E27FC236}">
                <a16:creationId xmlns:a16="http://schemas.microsoft.com/office/drawing/2014/main" id="{E3C359FB-E838-4614-B0ED-DF5D1A6158A5}"/>
              </a:ext>
            </a:extLst>
          </p:cNvPr>
          <p:cNvPicPr>
            <a:picLocks noChangeAspect="1"/>
          </p:cNvPicPr>
          <p:nvPr/>
        </p:nvPicPr>
        <p:blipFill>
          <a:blip r:embed="rId3"/>
          <a:stretch>
            <a:fillRect/>
          </a:stretch>
        </p:blipFill>
        <p:spPr>
          <a:xfrm>
            <a:off x="6836664" y="1712507"/>
            <a:ext cx="4517136" cy="4653429"/>
          </a:xfrm>
          <a:prstGeom prst="rect">
            <a:avLst/>
          </a:prstGeom>
        </p:spPr>
      </p:pic>
    </p:spTree>
    <p:extLst>
      <p:ext uri="{BB962C8B-B14F-4D97-AF65-F5344CB8AC3E}">
        <p14:creationId xmlns:p14="http://schemas.microsoft.com/office/powerpoint/2010/main" val="213015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2F552-D694-38C8-3892-ADDF2144F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C75FB-EF31-1D76-7E96-2302190354A2}"/>
              </a:ext>
            </a:extLst>
          </p:cNvPr>
          <p:cNvSpPr>
            <a:spLocks noGrp="1"/>
          </p:cNvSpPr>
          <p:nvPr>
            <p:ph type="title"/>
          </p:nvPr>
        </p:nvSpPr>
        <p:spPr>
          <a:xfrm>
            <a:off x="838200" y="2766218"/>
            <a:ext cx="10515600" cy="1325563"/>
          </a:xfrm>
        </p:spPr>
        <p:txBody>
          <a:bodyPr/>
          <a:lstStyle/>
          <a:p>
            <a:pPr algn="ctr"/>
            <a:r>
              <a:rPr lang="tr-TR" dirty="0" err="1"/>
              <a:t>Let’s</a:t>
            </a:r>
            <a:r>
              <a:rPr lang="tr-TR" dirty="0"/>
              <a:t> do </a:t>
            </a:r>
            <a:r>
              <a:rPr lang="tr-TR" dirty="0" err="1"/>
              <a:t>some</a:t>
            </a:r>
            <a:r>
              <a:rPr lang="tr-TR" dirty="0"/>
              <a:t> </a:t>
            </a:r>
            <a:r>
              <a:rPr lang="tr-TR" dirty="0" err="1"/>
              <a:t>practice</a:t>
            </a:r>
            <a:r>
              <a:rPr lang="tr-TR" dirty="0"/>
              <a:t>!</a:t>
            </a:r>
            <a:endParaRPr lang="en-TR" dirty="0"/>
          </a:p>
        </p:txBody>
      </p:sp>
    </p:spTree>
    <p:extLst>
      <p:ext uri="{BB962C8B-B14F-4D97-AF65-F5344CB8AC3E}">
        <p14:creationId xmlns:p14="http://schemas.microsoft.com/office/powerpoint/2010/main" val="32930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B8E6-4EC2-D426-335B-CAFF9BD92541}"/>
              </a:ext>
            </a:extLst>
          </p:cNvPr>
          <p:cNvSpPr>
            <a:spLocks noGrp="1"/>
          </p:cNvSpPr>
          <p:nvPr>
            <p:ph type="title"/>
          </p:nvPr>
        </p:nvSpPr>
        <p:spPr>
          <a:xfrm>
            <a:off x="3813845" y="2766218"/>
            <a:ext cx="4564310" cy="1325563"/>
          </a:xfrm>
        </p:spPr>
        <p:txBody>
          <a:bodyPr/>
          <a:lstStyle/>
          <a:p>
            <a:r>
              <a:rPr lang="en-TR" dirty="0"/>
              <a:t>What is the HTTP?</a:t>
            </a:r>
          </a:p>
        </p:txBody>
      </p:sp>
    </p:spTree>
    <p:extLst>
      <p:ext uri="{BB962C8B-B14F-4D97-AF65-F5344CB8AC3E}">
        <p14:creationId xmlns:p14="http://schemas.microsoft.com/office/powerpoint/2010/main" val="182814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BC9D2-2088-6C63-1350-7C69DAC04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8564D-7F32-73D5-17C6-699823102E0E}"/>
              </a:ext>
            </a:extLst>
          </p:cNvPr>
          <p:cNvSpPr>
            <a:spLocks noGrp="1"/>
          </p:cNvSpPr>
          <p:nvPr>
            <p:ph type="title"/>
          </p:nvPr>
        </p:nvSpPr>
        <p:spPr/>
        <p:txBody>
          <a:bodyPr/>
          <a:lstStyle/>
          <a:p>
            <a:r>
              <a:rPr lang="en-TR" dirty="0"/>
              <a:t>What is the HTTP?</a:t>
            </a:r>
          </a:p>
        </p:txBody>
      </p:sp>
      <p:sp>
        <p:nvSpPr>
          <p:cNvPr id="3" name="Content Placeholder 2">
            <a:extLst>
              <a:ext uri="{FF2B5EF4-FFF2-40B4-BE49-F238E27FC236}">
                <a16:creationId xmlns:a16="http://schemas.microsoft.com/office/drawing/2014/main" id="{C3F39828-BFB0-D3C6-A9A3-B3A90A07CFF3}"/>
              </a:ext>
            </a:extLst>
          </p:cNvPr>
          <p:cNvSpPr>
            <a:spLocks noGrp="1"/>
          </p:cNvSpPr>
          <p:nvPr>
            <p:ph idx="1"/>
          </p:nvPr>
        </p:nvSpPr>
        <p:spPr>
          <a:xfrm>
            <a:off x="838200" y="1825624"/>
            <a:ext cx="10822496" cy="3341994"/>
          </a:xfrm>
        </p:spPr>
        <p:txBody>
          <a:bodyPr>
            <a:normAutofit fontScale="70000" lnSpcReduction="20000"/>
          </a:bodyPr>
          <a:lstStyle/>
          <a:p>
            <a:pPr algn="just"/>
            <a:r>
              <a:rPr lang="en-US" b="1" dirty="0">
                <a:solidFill>
                  <a:srgbClr val="0E0E0E"/>
                </a:solidFill>
                <a:effectLst/>
                <a:latin typeface=".AppleSystemUIFont"/>
              </a:rPr>
              <a:t>HTTP stands for “</a:t>
            </a:r>
            <a:r>
              <a:rPr lang="en-US" b="1" dirty="0" err="1">
                <a:solidFill>
                  <a:srgbClr val="0E0E0E"/>
                </a:solidFill>
                <a:effectLst/>
                <a:latin typeface=".AppleSystemUIFont"/>
              </a:rPr>
              <a:t>HyperText</a:t>
            </a:r>
            <a:r>
              <a:rPr lang="en-US" b="1" dirty="0">
                <a:solidFill>
                  <a:srgbClr val="0E0E0E"/>
                </a:solidFill>
                <a:effectLst/>
                <a:latin typeface=".AppleSystemUIFont"/>
              </a:rPr>
              <a:t> Transfer Protocol (</a:t>
            </a:r>
            <a:r>
              <a:rPr lang="en-US" b="1" dirty="0" err="1">
                <a:solidFill>
                  <a:srgbClr val="0E0E0E"/>
                </a:solidFill>
                <a:effectLst/>
                <a:latin typeface=".AppleSystemUIFont"/>
              </a:rPr>
              <a:t>Hiper</a:t>
            </a:r>
            <a:r>
              <a:rPr lang="en-US" b="1" dirty="0">
                <a:solidFill>
                  <a:srgbClr val="0E0E0E"/>
                </a:solidFill>
                <a:effectLst/>
                <a:latin typeface=".AppleSystemUIFont"/>
              </a:rPr>
              <a:t> Metin Transfer </a:t>
            </a:r>
            <a:r>
              <a:rPr lang="en-US" b="1" dirty="0" err="1">
                <a:solidFill>
                  <a:srgbClr val="0E0E0E"/>
                </a:solidFill>
                <a:effectLst/>
                <a:latin typeface=".AppleSystemUIFont"/>
              </a:rPr>
              <a:t>Protokolü</a:t>
            </a:r>
            <a:r>
              <a:rPr lang="en-US" b="1" dirty="0">
                <a:solidFill>
                  <a:srgbClr val="0E0E0E"/>
                </a:solidFill>
                <a:effectLst/>
                <a:latin typeface=".AppleSystemUIFont"/>
              </a:rPr>
              <a:t>)”.</a:t>
            </a:r>
          </a:p>
          <a:p>
            <a:pPr algn="just"/>
            <a:endParaRPr lang="en-US" b="1" dirty="0">
              <a:solidFill>
                <a:srgbClr val="0E0E0E"/>
              </a:solidFill>
              <a:effectLst/>
              <a:latin typeface=".AppleSystemUIFont"/>
            </a:endParaRPr>
          </a:p>
          <a:p>
            <a:pPr algn="just"/>
            <a:r>
              <a:rPr lang="en-US" b="1" dirty="0">
                <a:solidFill>
                  <a:srgbClr val="0E0E0E"/>
                </a:solidFill>
                <a:effectLst/>
                <a:latin typeface=".AppleSystemUIFont"/>
              </a:rPr>
              <a:t>HTTP is a protocol used for communication between computers over the internet and for the transmission of web pages.</a:t>
            </a:r>
          </a:p>
          <a:p>
            <a:pPr algn="just"/>
            <a:endParaRPr lang="en-US" b="1" dirty="0">
              <a:solidFill>
                <a:srgbClr val="0E0E0E"/>
              </a:solidFill>
              <a:effectLst/>
              <a:latin typeface=".AppleSystemUIFont"/>
            </a:endParaRPr>
          </a:p>
          <a:p>
            <a:pPr algn="just"/>
            <a:r>
              <a:rPr lang="en-US" b="1" dirty="0">
                <a:solidFill>
                  <a:srgbClr val="0E0E0E"/>
                </a:solidFill>
                <a:effectLst/>
                <a:latin typeface=".AppleSystemUIFont"/>
              </a:rPr>
              <a:t>It is based on the client-server model, facilitating the exchange of information between a client and a server.</a:t>
            </a:r>
          </a:p>
          <a:p>
            <a:pPr algn="just"/>
            <a:endParaRPr lang="en-US" b="1" dirty="0">
              <a:solidFill>
                <a:srgbClr val="0E0E0E"/>
              </a:solidFill>
              <a:effectLst/>
              <a:latin typeface=".AppleSystemUIFont"/>
            </a:endParaRPr>
          </a:p>
          <a:p>
            <a:pPr algn="just"/>
            <a:r>
              <a:rPr lang="en-US" b="1" dirty="0">
                <a:solidFill>
                  <a:srgbClr val="0E0E0E"/>
                </a:solidFill>
                <a:effectLst/>
                <a:latin typeface=".AppleSystemUIFont"/>
              </a:rPr>
              <a:t>The primary purpose of HTTP is to send client requests to web servers and receive responses from them. Web browsers (clients) send HTTP requests to servers to request and display web pages, while web servers return appropriate responses to these requests.</a:t>
            </a:r>
          </a:p>
          <a:p>
            <a:pPr algn="just"/>
            <a:endParaRPr lang="en-TR" b="1" dirty="0"/>
          </a:p>
        </p:txBody>
      </p:sp>
    </p:spTree>
    <p:extLst>
      <p:ext uri="{BB962C8B-B14F-4D97-AF65-F5344CB8AC3E}">
        <p14:creationId xmlns:p14="http://schemas.microsoft.com/office/powerpoint/2010/main" val="293733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3C31C-DED7-88A0-317B-E473AFC62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65CE9-C14D-4022-4BB0-EBAE60E94943}"/>
              </a:ext>
            </a:extLst>
          </p:cNvPr>
          <p:cNvSpPr>
            <a:spLocks noGrp="1"/>
          </p:cNvSpPr>
          <p:nvPr>
            <p:ph type="title"/>
          </p:nvPr>
        </p:nvSpPr>
        <p:spPr/>
        <p:txBody>
          <a:bodyPr/>
          <a:lstStyle/>
          <a:p>
            <a:r>
              <a:rPr lang="en-TR" dirty="0"/>
              <a:t>What is the HTTP? </a:t>
            </a:r>
            <a:r>
              <a:rPr lang="en-US" b="0" i="0" dirty="0" err="1">
                <a:solidFill>
                  <a:srgbClr val="242424"/>
                </a:solidFill>
                <a:effectLst/>
                <a:latin typeface="source-serif-pro"/>
              </a:rPr>
              <a:t>Hiper</a:t>
            </a:r>
            <a:r>
              <a:rPr lang="en-US" b="0" i="0" dirty="0">
                <a:solidFill>
                  <a:srgbClr val="242424"/>
                </a:solidFill>
                <a:effectLst/>
                <a:latin typeface="source-serif-pro"/>
              </a:rPr>
              <a:t> Metin Transfer </a:t>
            </a:r>
            <a:r>
              <a:rPr lang="en-US" b="0" i="0" dirty="0" err="1">
                <a:solidFill>
                  <a:srgbClr val="242424"/>
                </a:solidFill>
                <a:effectLst/>
                <a:latin typeface="source-serif-pro"/>
              </a:rPr>
              <a:t>Protokolü</a:t>
            </a:r>
            <a:endParaRPr lang="en-TR" dirty="0"/>
          </a:p>
        </p:txBody>
      </p:sp>
      <p:sp>
        <p:nvSpPr>
          <p:cNvPr id="3" name="Content Placeholder 2">
            <a:extLst>
              <a:ext uri="{FF2B5EF4-FFF2-40B4-BE49-F238E27FC236}">
                <a16:creationId xmlns:a16="http://schemas.microsoft.com/office/drawing/2014/main" id="{ED9FCCAA-4B1C-5583-F6DC-7D2868480B7B}"/>
              </a:ext>
            </a:extLst>
          </p:cNvPr>
          <p:cNvSpPr>
            <a:spLocks noGrp="1"/>
          </p:cNvSpPr>
          <p:nvPr>
            <p:ph idx="1"/>
          </p:nvPr>
        </p:nvSpPr>
        <p:spPr>
          <a:xfrm>
            <a:off x="838200" y="1985015"/>
            <a:ext cx="5570989" cy="3123880"/>
          </a:xfrm>
        </p:spPr>
        <p:txBody>
          <a:bodyPr>
            <a:noAutofit/>
          </a:bodyPr>
          <a:lstStyle/>
          <a:p>
            <a:pPr algn="just"/>
            <a:r>
              <a:rPr lang="en-US" sz="1600" dirty="0">
                <a:solidFill>
                  <a:srgbClr val="0E0E0E"/>
                </a:solidFill>
                <a:effectLst/>
                <a:latin typeface=".AppleSystemUIFont"/>
              </a:rPr>
              <a:t>HTTP works over TCP/IP (Transmission Control Protocol/Internet Protocol) and uses port 80 by default.</a:t>
            </a:r>
          </a:p>
          <a:p>
            <a:pPr algn="just"/>
            <a:r>
              <a:rPr lang="en-US" sz="1600" dirty="0">
                <a:solidFill>
                  <a:srgbClr val="0E0E0E"/>
                </a:solidFill>
                <a:effectLst/>
                <a:latin typeface=".AppleSystemUIFont"/>
              </a:rPr>
              <a:t>Additionally, it has a secure version called HTTPS (HTTP Secure), which uses port 443.</a:t>
            </a:r>
          </a:p>
          <a:p>
            <a:pPr algn="just"/>
            <a:r>
              <a:rPr lang="en-US" sz="1600" dirty="0">
                <a:solidFill>
                  <a:srgbClr val="0E0E0E"/>
                </a:solidFill>
                <a:effectLst/>
                <a:latin typeface=".AppleSystemUIFont"/>
              </a:rPr>
              <a:t>HTTP transfers requests (HTTP requests) sent by a client and responses (HTTP responses) sent by a server in a specific format.</a:t>
            </a:r>
          </a:p>
          <a:p>
            <a:pPr algn="just"/>
            <a:r>
              <a:rPr lang="en-US" sz="1600" dirty="0">
                <a:solidFill>
                  <a:srgbClr val="0E0E0E"/>
                </a:solidFill>
                <a:effectLst/>
                <a:latin typeface=".AppleSystemUIFont"/>
              </a:rPr>
              <a:t>HTTP requests and responses consist of two main parts: the header and the body. The header contains information about the request or response, while the body includes the requested resource or transmitted data.</a:t>
            </a:r>
          </a:p>
          <a:p>
            <a:pPr algn="just"/>
            <a:r>
              <a:rPr lang="en-US" sz="1600" dirty="0">
                <a:solidFill>
                  <a:srgbClr val="0E0E0E"/>
                </a:solidFill>
                <a:effectLst/>
                <a:latin typeface=".AppleSystemUIFont"/>
              </a:rPr>
              <a:t>HTTP supports various operations, such as displaying web pages via web browsers, data exchange, file downloads, and form submissions. Furthermore, HTTP forms the foundation of RESTful APIs and is widely used for data exchange.</a:t>
            </a:r>
          </a:p>
        </p:txBody>
      </p:sp>
      <p:pic>
        <p:nvPicPr>
          <p:cNvPr id="5124" name="Picture 4" descr="Layer 7 (İnternetin 7. Katmanı) Nedir? | Ethical Hackers">
            <a:hlinkClick r:id="rId3"/>
            <a:extLst>
              <a:ext uri="{FF2B5EF4-FFF2-40B4-BE49-F238E27FC236}">
                <a16:creationId xmlns:a16="http://schemas.microsoft.com/office/drawing/2014/main" id="{D0CED0EC-E124-17D6-B12E-1E5C4A3D5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953" y="2309929"/>
            <a:ext cx="4481940" cy="321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5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771DD-C2F3-B3D7-334C-ECC95CABE4D9}"/>
            </a:ext>
          </a:extLst>
        </p:cNvPr>
        <p:cNvGrpSpPr/>
        <p:nvPr/>
      </p:nvGrpSpPr>
      <p:grpSpPr>
        <a:xfrm>
          <a:off x="0" y="0"/>
          <a:ext cx="0" cy="0"/>
          <a:chOff x="0" y="0"/>
          <a:chExt cx="0" cy="0"/>
        </a:xfrm>
      </p:grpSpPr>
      <p:pic>
        <p:nvPicPr>
          <p:cNvPr id="7170" name="Picture 2" descr="TCP/IP vs. OSI: What's the Difference Between them? | FS Community">
            <a:hlinkClick r:id="rId3"/>
            <a:extLst>
              <a:ext uri="{FF2B5EF4-FFF2-40B4-BE49-F238E27FC236}">
                <a16:creationId xmlns:a16="http://schemas.microsoft.com/office/drawing/2014/main" id="{3BC2994E-4346-D3F5-0C7E-5D9FF5BD8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242" y="403543"/>
            <a:ext cx="6092678" cy="61959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OSI Model: A Comprehensive Guide for Exam and Interview">
            <a:hlinkClick r:id="rId5"/>
            <a:extLst>
              <a:ext uri="{FF2B5EF4-FFF2-40B4-BE49-F238E27FC236}">
                <a16:creationId xmlns:a16="http://schemas.microsoft.com/office/drawing/2014/main" id="{C6D4BC2A-61BF-1A30-4A5E-FC09FF2474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953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52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287FF-9A5D-18CB-BC6F-6054000A0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61FFD-19B0-632D-035E-F4827B86D1AD}"/>
              </a:ext>
            </a:extLst>
          </p:cNvPr>
          <p:cNvSpPr>
            <a:spLocks noGrp="1"/>
          </p:cNvSpPr>
          <p:nvPr>
            <p:ph type="title"/>
          </p:nvPr>
        </p:nvSpPr>
        <p:spPr/>
        <p:txBody>
          <a:bodyPr/>
          <a:lstStyle/>
          <a:p>
            <a:r>
              <a:rPr lang="en-TR" dirty="0"/>
              <a:t>What is the Web Scraping?</a:t>
            </a:r>
          </a:p>
        </p:txBody>
      </p:sp>
      <p:sp>
        <p:nvSpPr>
          <p:cNvPr id="3" name="Content Placeholder 2">
            <a:extLst>
              <a:ext uri="{FF2B5EF4-FFF2-40B4-BE49-F238E27FC236}">
                <a16:creationId xmlns:a16="http://schemas.microsoft.com/office/drawing/2014/main" id="{5BEB6A9F-C8D0-D9DE-1F5D-0E420C4EDDF8}"/>
              </a:ext>
            </a:extLst>
          </p:cNvPr>
          <p:cNvSpPr>
            <a:spLocks noGrp="1"/>
          </p:cNvSpPr>
          <p:nvPr>
            <p:ph idx="1"/>
          </p:nvPr>
        </p:nvSpPr>
        <p:spPr>
          <a:xfrm>
            <a:off x="838200" y="1825625"/>
            <a:ext cx="10515600" cy="2855432"/>
          </a:xfrm>
        </p:spPr>
        <p:txBody>
          <a:bodyPr>
            <a:normAutofit/>
          </a:bodyPr>
          <a:lstStyle/>
          <a:p>
            <a:pPr algn="just"/>
            <a:r>
              <a:rPr lang="en-US" dirty="0">
                <a:solidFill>
                  <a:srgbClr val="0E0E0E"/>
                </a:solidFill>
                <a:effectLst/>
                <a:latin typeface=".AppleSystemUIFont"/>
              </a:rPr>
              <a:t>Web scraping is a process that allows us to automatically and efficiently extract data from web pages on the internet.</a:t>
            </a:r>
          </a:p>
          <a:p>
            <a:pPr algn="just"/>
            <a:r>
              <a:rPr lang="en-US" dirty="0">
                <a:solidFill>
                  <a:srgbClr val="0E0E0E"/>
                </a:solidFill>
                <a:effectLst/>
                <a:latin typeface=".AppleSystemUIFont"/>
              </a:rPr>
              <a:t>This process involves analyzing the HTML or XML structure of web pages to retrieve the desired data in a specific format.</a:t>
            </a:r>
          </a:p>
          <a:p>
            <a:pPr algn="just"/>
            <a:r>
              <a:rPr lang="en-US" dirty="0">
                <a:solidFill>
                  <a:srgbClr val="0E0E0E"/>
                </a:solidFill>
                <a:effectLst/>
                <a:latin typeface=".AppleSystemUIFont"/>
              </a:rPr>
              <a:t>If there is no API providing the data we need, or if the API does not offer all the desired data, the only solution is “Web </a:t>
            </a:r>
            <a:r>
              <a:rPr lang="en-US" dirty="0">
                <a:solidFill>
                  <a:srgbClr val="0E0E0E"/>
                </a:solidFill>
                <a:latin typeface=".AppleSystemUIFont"/>
              </a:rPr>
              <a:t>S</a:t>
            </a:r>
            <a:r>
              <a:rPr lang="en-US" dirty="0">
                <a:solidFill>
                  <a:srgbClr val="0E0E0E"/>
                </a:solidFill>
                <a:effectLst/>
                <a:latin typeface=".AppleSystemUIFont"/>
              </a:rPr>
              <a:t>craping.”</a:t>
            </a:r>
          </a:p>
          <a:p>
            <a:pPr algn="just"/>
            <a:endParaRPr lang="en-US" b="0" i="0" dirty="0">
              <a:solidFill>
                <a:srgbClr val="242424"/>
              </a:solidFill>
              <a:effectLst/>
              <a:latin typeface="source-serif-pro"/>
            </a:endParaRPr>
          </a:p>
        </p:txBody>
      </p:sp>
      <p:pic>
        <p:nvPicPr>
          <p:cNvPr id="2050" name="Picture 2">
            <a:extLst>
              <a:ext uri="{FF2B5EF4-FFF2-40B4-BE49-F238E27FC236}">
                <a16:creationId xmlns:a16="http://schemas.microsoft.com/office/drawing/2014/main" id="{94A2DCD4-0DF7-59E2-0038-D85D51DC5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71" y="4502897"/>
            <a:ext cx="9027458" cy="215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69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C37CE-B53D-0BAB-3B54-2EA85A840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C7CD6-10C1-ACAB-2D3F-8E97FEDDBD80}"/>
              </a:ext>
            </a:extLst>
          </p:cNvPr>
          <p:cNvSpPr>
            <a:spLocks noGrp="1"/>
          </p:cNvSpPr>
          <p:nvPr>
            <p:ph type="title"/>
          </p:nvPr>
        </p:nvSpPr>
        <p:spPr>
          <a:xfrm>
            <a:off x="645952" y="365125"/>
            <a:ext cx="10707848" cy="1325563"/>
          </a:xfrm>
        </p:spPr>
        <p:txBody>
          <a:bodyPr/>
          <a:lstStyle/>
          <a:p>
            <a:r>
              <a:rPr lang="en-US" dirty="0"/>
              <a:t>What are the use cases of Web Scraping?</a:t>
            </a:r>
            <a:endParaRPr lang="en-TR" dirty="0"/>
          </a:p>
        </p:txBody>
      </p:sp>
      <p:sp>
        <p:nvSpPr>
          <p:cNvPr id="3" name="Content Placeholder 2">
            <a:extLst>
              <a:ext uri="{FF2B5EF4-FFF2-40B4-BE49-F238E27FC236}">
                <a16:creationId xmlns:a16="http://schemas.microsoft.com/office/drawing/2014/main" id="{4B9992EE-0AB9-BB43-246A-F6293D47CC0F}"/>
              </a:ext>
            </a:extLst>
          </p:cNvPr>
          <p:cNvSpPr>
            <a:spLocks noGrp="1"/>
          </p:cNvSpPr>
          <p:nvPr>
            <p:ph idx="1"/>
          </p:nvPr>
        </p:nvSpPr>
        <p:spPr>
          <a:xfrm>
            <a:off x="838200" y="1825625"/>
            <a:ext cx="10515600" cy="2855432"/>
          </a:xfrm>
        </p:spPr>
        <p:txBody>
          <a:bodyPr/>
          <a:lstStyle/>
          <a:p>
            <a:pPr algn="just"/>
            <a:r>
              <a:rPr lang="en-US" b="1" dirty="0">
                <a:solidFill>
                  <a:srgbClr val="0E0E0E"/>
                </a:solidFill>
                <a:effectLst/>
                <a:latin typeface=".AppleSystemUIFont"/>
              </a:rPr>
              <a:t>Market research: </a:t>
            </a:r>
            <a:r>
              <a:rPr lang="en-US" dirty="0">
                <a:solidFill>
                  <a:srgbClr val="0E0E0E"/>
                </a:solidFill>
                <a:effectLst/>
                <a:latin typeface=".AppleSystemUIFont"/>
              </a:rPr>
              <a:t>Extracting data such as competitor analysis, price comparisons, and consumer reviews.</a:t>
            </a:r>
          </a:p>
          <a:p>
            <a:pPr algn="just"/>
            <a:r>
              <a:rPr lang="en-US" b="1" dirty="0">
                <a:solidFill>
                  <a:srgbClr val="0E0E0E"/>
                </a:solidFill>
                <a:effectLst/>
                <a:latin typeface=".AppleSystemUIFont"/>
              </a:rPr>
              <a:t>Job listings and career data: </a:t>
            </a:r>
            <a:r>
              <a:rPr lang="en-US" dirty="0">
                <a:solidFill>
                  <a:srgbClr val="0E0E0E"/>
                </a:solidFill>
                <a:effectLst/>
                <a:latin typeface=".AppleSystemUIFont"/>
              </a:rPr>
              <a:t>Extracting data such as job positions and company information from job listing sites.</a:t>
            </a:r>
          </a:p>
          <a:p>
            <a:pPr algn="just"/>
            <a:r>
              <a:rPr lang="en-US" b="1" dirty="0">
                <a:solidFill>
                  <a:srgbClr val="0E0E0E"/>
                </a:solidFill>
                <a:effectLst/>
                <a:latin typeface=".AppleSystemUIFont"/>
              </a:rPr>
              <a:t>Financial data analysis: </a:t>
            </a:r>
            <a:r>
              <a:rPr lang="en-US" dirty="0">
                <a:solidFill>
                  <a:srgbClr val="0E0E0E"/>
                </a:solidFill>
                <a:effectLst/>
                <a:latin typeface=".AppleSystemUIFont"/>
              </a:rPr>
              <a:t>Extracting financial data such as stock prices, exchange rates, and economic indicators.</a:t>
            </a:r>
          </a:p>
        </p:txBody>
      </p:sp>
      <p:pic>
        <p:nvPicPr>
          <p:cNvPr id="2050" name="Picture 2">
            <a:extLst>
              <a:ext uri="{FF2B5EF4-FFF2-40B4-BE49-F238E27FC236}">
                <a16:creationId xmlns:a16="http://schemas.microsoft.com/office/drawing/2014/main" id="{401FB1A8-8A3A-78E3-7B8A-FDC7D39F2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71" y="4502897"/>
            <a:ext cx="9027458" cy="215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A8209-7D77-1B72-2793-11B71B35EA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6BC532-427A-BD28-5080-F34798AE143E}"/>
              </a:ext>
            </a:extLst>
          </p:cNvPr>
          <p:cNvSpPr>
            <a:spLocks noGrp="1"/>
          </p:cNvSpPr>
          <p:nvPr>
            <p:ph type="title"/>
          </p:nvPr>
        </p:nvSpPr>
        <p:spPr>
          <a:xfrm>
            <a:off x="587229" y="365125"/>
            <a:ext cx="11450973" cy="1325563"/>
          </a:xfrm>
        </p:spPr>
        <p:txBody>
          <a:bodyPr/>
          <a:lstStyle/>
          <a:p>
            <a:r>
              <a:rPr lang="en-US" dirty="0"/>
              <a:t>What are the Use Cases of Web Scraping? – cont.</a:t>
            </a:r>
            <a:endParaRPr lang="en-TR" dirty="0"/>
          </a:p>
        </p:txBody>
      </p:sp>
      <p:sp>
        <p:nvSpPr>
          <p:cNvPr id="3" name="Content Placeholder 2">
            <a:extLst>
              <a:ext uri="{FF2B5EF4-FFF2-40B4-BE49-F238E27FC236}">
                <a16:creationId xmlns:a16="http://schemas.microsoft.com/office/drawing/2014/main" id="{4D2F85F2-F309-EFEB-6DE4-C3E13E02DECA}"/>
              </a:ext>
            </a:extLst>
          </p:cNvPr>
          <p:cNvSpPr>
            <a:spLocks noGrp="1"/>
          </p:cNvSpPr>
          <p:nvPr>
            <p:ph idx="1"/>
          </p:nvPr>
        </p:nvSpPr>
        <p:spPr>
          <a:xfrm>
            <a:off x="838200" y="1825625"/>
            <a:ext cx="10515600" cy="2855432"/>
          </a:xfrm>
        </p:spPr>
        <p:txBody>
          <a:bodyPr/>
          <a:lstStyle/>
          <a:p>
            <a:r>
              <a:rPr lang="en-US" b="1" dirty="0">
                <a:solidFill>
                  <a:srgbClr val="0E0E0E"/>
                </a:solidFill>
                <a:effectLst/>
                <a:latin typeface=".AppleSystemUIFont"/>
              </a:rPr>
              <a:t>News and social media analysis: </a:t>
            </a:r>
            <a:r>
              <a:rPr lang="en-US" dirty="0">
                <a:solidFill>
                  <a:srgbClr val="0E0E0E"/>
                </a:solidFill>
                <a:effectLst/>
                <a:latin typeface=".AppleSystemUIFont"/>
              </a:rPr>
              <a:t>Extracting and analyzing content from sources such as news websites and social media platforms.</a:t>
            </a:r>
          </a:p>
          <a:p>
            <a:r>
              <a:rPr lang="en-US" b="1" dirty="0">
                <a:solidFill>
                  <a:srgbClr val="0E0E0E"/>
                </a:solidFill>
                <a:effectLst/>
                <a:latin typeface=".AppleSystemUIFont"/>
              </a:rPr>
              <a:t>Real estate and immobilization: </a:t>
            </a:r>
            <a:r>
              <a:rPr lang="en-US" dirty="0">
                <a:solidFill>
                  <a:srgbClr val="0E0E0E"/>
                </a:solidFill>
                <a:effectLst/>
                <a:latin typeface=".AppleSystemUIFont"/>
              </a:rPr>
              <a:t>Extracting data such as housing prices and listings for sale/rent from real estate websites.</a:t>
            </a:r>
          </a:p>
          <a:p>
            <a:r>
              <a:rPr lang="en-US" b="1" dirty="0">
                <a:solidFill>
                  <a:srgbClr val="0E0E0E"/>
                </a:solidFill>
                <a:effectLst/>
                <a:latin typeface=".AppleSystemUIFont"/>
              </a:rPr>
              <a:t>Scientific research: </a:t>
            </a:r>
            <a:r>
              <a:rPr lang="en-US" dirty="0">
                <a:solidFill>
                  <a:srgbClr val="0E0E0E"/>
                </a:solidFill>
                <a:effectLst/>
                <a:latin typeface=".AppleSystemUIFont"/>
              </a:rPr>
              <a:t>Extracting data from scientific sources such as academic papers, research data, and statistics.</a:t>
            </a:r>
          </a:p>
        </p:txBody>
      </p:sp>
      <p:pic>
        <p:nvPicPr>
          <p:cNvPr id="2050" name="Picture 2">
            <a:extLst>
              <a:ext uri="{FF2B5EF4-FFF2-40B4-BE49-F238E27FC236}">
                <a16:creationId xmlns:a16="http://schemas.microsoft.com/office/drawing/2014/main" id="{47C0188B-A913-DB22-6213-84A28A1AF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71" y="4502897"/>
            <a:ext cx="9027458" cy="215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63D85-4F80-E686-A189-81B398C22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497441-B708-8ADC-6213-56DAD31F3BC8}"/>
              </a:ext>
            </a:extLst>
          </p:cNvPr>
          <p:cNvSpPr>
            <a:spLocks noGrp="1"/>
          </p:cNvSpPr>
          <p:nvPr>
            <p:ph type="title"/>
          </p:nvPr>
        </p:nvSpPr>
        <p:spPr>
          <a:xfrm>
            <a:off x="587229" y="365125"/>
            <a:ext cx="11450973" cy="1325563"/>
          </a:xfrm>
        </p:spPr>
        <p:txBody>
          <a:bodyPr/>
          <a:lstStyle/>
          <a:p>
            <a:r>
              <a:rPr lang="en-US" dirty="0"/>
              <a:t>Things to Know Before Web Scraping</a:t>
            </a:r>
            <a:endParaRPr lang="en-TR" dirty="0"/>
          </a:p>
        </p:txBody>
      </p:sp>
      <p:sp>
        <p:nvSpPr>
          <p:cNvPr id="3" name="Content Placeholder 2">
            <a:extLst>
              <a:ext uri="{FF2B5EF4-FFF2-40B4-BE49-F238E27FC236}">
                <a16:creationId xmlns:a16="http://schemas.microsoft.com/office/drawing/2014/main" id="{356B89F6-FA6F-3DBD-DC72-E15B6E086BE2}"/>
              </a:ext>
            </a:extLst>
          </p:cNvPr>
          <p:cNvSpPr>
            <a:spLocks noGrp="1"/>
          </p:cNvSpPr>
          <p:nvPr>
            <p:ph idx="1"/>
          </p:nvPr>
        </p:nvSpPr>
        <p:spPr>
          <a:xfrm>
            <a:off x="838200" y="1825625"/>
            <a:ext cx="10515600" cy="2855432"/>
          </a:xfrm>
        </p:spPr>
        <p:txBody>
          <a:bodyPr>
            <a:normAutofit lnSpcReduction="10000"/>
          </a:bodyPr>
          <a:lstStyle/>
          <a:p>
            <a:pPr algn="just"/>
            <a:r>
              <a:rPr lang="en-US" dirty="0">
                <a:solidFill>
                  <a:srgbClr val="0E0E0E"/>
                </a:solidFill>
                <a:effectLst/>
                <a:latin typeface=".AppleSystemUIFont"/>
              </a:rPr>
              <a:t>Web scraping allows us to analyze the HTML structure and select specific elements to extract data.</a:t>
            </a:r>
          </a:p>
          <a:p>
            <a:pPr algn="just"/>
            <a:r>
              <a:rPr lang="en-US" dirty="0">
                <a:solidFill>
                  <a:srgbClr val="0E0E0E"/>
                </a:solidFill>
                <a:effectLst/>
                <a:latin typeface=".AppleSystemUIFont"/>
              </a:rPr>
              <a:t>When performing web scraping, it is important to consider the website’s terms of use and legal restrictions.</a:t>
            </a:r>
          </a:p>
          <a:p>
            <a:pPr algn="just"/>
            <a:r>
              <a:rPr lang="en-US" dirty="0">
                <a:solidFill>
                  <a:srgbClr val="0E0E0E"/>
                </a:solidFill>
                <a:effectLst/>
                <a:latin typeface=".AppleSystemUIFont"/>
              </a:rPr>
              <a:t>Web scraping performed without permission or in violation of the law can lead to legal issues. Therefore, it is necessary to follow ethical guidelines when carrying out web scraping activities.</a:t>
            </a:r>
          </a:p>
        </p:txBody>
      </p:sp>
      <p:pic>
        <p:nvPicPr>
          <p:cNvPr id="2050" name="Picture 2">
            <a:extLst>
              <a:ext uri="{FF2B5EF4-FFF2-40B4-BE49-F238E27FC236}">
                <a16:creationId xmlns:a16="http://schemas.microsoft.com/office/drawing/2014/main" id="{4D52F211-FF3E-6B8D-B42A-4358BFE0A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71" y="4502897"/>
            <a:ext cx="9027458" cy="215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7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1394</TotalTime>
  <Words>1009</Words>
  <Application>Microsoft Macintosh PowerPoint</Application>
  <PresentationFormat>Widescreen</PresentationFormat>
  <Paragraphs>77</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.AppleSystemUIFont</vt:lpstr>
      <vt:lpstr>.AppleSystemUIFontMonospaced</vt:lpstr>
      <vt:lpstr>Aptos</vt:lpstr>
      <vt:lpstr>Aptos Display</vt:lpstr>
      <vt:lpstr>Arial</vt:lpstr>
      <vt:lpstr>source-serif-pro</vt:lpstr>
      <vt:lpstr>Office Theme</vt:lpstr>
      <vt:lpstr>PowerPoint Presentation</vt:lpstr>
      <vt:lpstr>What is the HTTP?</vt:lpstr>
      <vt:lpstr>What is the HTTP?</vt:lpstr>
      <vt:lpstr>What is the HTTP? Hiper Metin Transfer Protokolü</vt:lpstr>
      <vt:lpstr>PowerPoint Presentation</vt:lpstr>
      <vt:lpstr>What is the Web Scraping?</vt:lpstr>
      <vt:lpstr>What are the use cases of Web Scraping?</vt:lpstr>
      <vt:lpstr>What are the Use Cases of Web Scraping? – cont.</vt:lpstr>
      <vt:lpstr>Things to Know Before Web Scraping</vt:lpstr>
      <vt:lpstr>What is the HTML?</vt:lpstr>
      <vt:lpstr>What is the HTML? </vt:lpstr>
      <vt:lpstr>What is the HTML?</vt:lpstr>
      <vt:lpstr>What is the HTML?</vt:lpstr>
      <vt:lpstr>What is the HTML?</vt:lpstr>
      <vt:lpstr>Sample HTML</vt:lpstr>
      <vt:lpstr>Let’s do some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SEZER UGUZ</dc:creator>
  <cp:lastModifiedBy>SEZER UGUZ</cp:lastModifiedBy>
  <cp:revision>6</cp:revision>
  <dcterms:created xsi:type="dcterms:W3CDTF">2024-12-16T10:12:12Z</dcterms:created>
  <dcterms:modified xsi:type="dcterms:W3CDTF">2024-12-27T14:50:38Z</dcterms:modified>
</cp:coreProperties>
</file>