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8" r:id="rId3"/>
    <p:sldId id="257" r:id="rId4"/>
    <p:sldId id="259" r:id="rId5"/>
    <p:sldId id="260" r:id="rId6"/>
    <p:sldId id="262" r:id="rId7"/>
    <p:sldId id="261" r:id="rId8"/>
    <p:sldId id="263" r:id="rId9"/>
    <p:sldId id="264" r:id="rId10"/>
    <p:sldId id="265" r:id="rId11"/>
    <p:sldId id="266" r:id="rId12"/>
    <p:sldId id="267" r:id="rId13"/>
    <p:sldId id="270"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BE896A7A-EEE4-46DB-94BE-25B9136408FE}">
          <p14:sldIdLst>
            <p14:sldId id="256"/>
            <p14:sldId id="258"/>
            <p14:sldId id="257"/>
            <p14:sldId id="259"/>
            <p14:sldId id="260"/>
            <p14:sldId id="262"/>
            <p14:sldId id="261"/>
            <p14:sldId id="263"/>
            <p14:sldId id="264"/>
            <p14:sldId id="265"/>
            <p14:sldId id="266"/>
            <p14:sldId id="267"/>
            <p14:sldId id="270"/>
            <p14:sldId id="268"/>
            <p14:sldId id="26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yan steven burgos delgado" initials="bsbd" lastIdx="2" clrIdx="0">
    <p:extLst>
      <p:ext uri="{19B8F6BF-5375-455C-9EA6-DF929625EA0E}">
        <p15:presenceInfo xmlns:p15="http://schemas.microsoft.com/office/powerpoint/2012/main" userId="037d60b7c910cf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7" autoAdjust="0"/>
    <p:restoredTop sz="94660"/>
  </p:normalViewPr>
  <p:slideViewPr>
    <p:cSldViewPr snapToGrid="0">
      <p:cViewPr varScale="1">
        <p:scale>
          <a:sx n="68" d="100"/>
          <a:sy n="68" d="100"/>
        </p:scale>
        <p:origin x="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94CBF450-15F0-4FD2-8412-C3236425BC25}" type="datetimeFigureOut">
              <a:rPr lang="es-ES" smtClean="0"/>
              <a:t>07/07/2017</a:t>
            </a:fld>
            <a:endParaRPr lang="es-ES"/>
          </a:p>
        </p:txBody>
      </p:sp>
      <p:sp>
        <p:nvSpPr>
          <p:cNvPr id="5" name="Footer Placeholder 4"/>
          <p:cNvSpPr>
            <a:spLocks noGrp="1"/>
          </p:cNvSpPr>
          <p:nvPr>
            <p:ph type="ftr" sz="quarter" idx="11"/>
          </p:nvPr>
        </p:nvSpPr>
        <p:spPr>
          <a:xfrm>
            <a:off x="5332412" y="5883275"/>
            <a:ext cx="4324044" cy="365125"/>
          </a:xfrm>
        </p:spPr>
        <p:txBody>
          <a:bodyPr/>
          <a:lstStyle/>
          <a:p>
            <a:endParaRPr lang="es-ES"/>
          </a:p>
        </p:txBody>
      </p:sp>
      <p:sp>
        <p:nvSpPr>
          <p:cNvPr id="6" name="Slide Number Placeholder 5"/>
          <p:cNvSpPr>
            <a:spLocks noGrp="1"/>
          </p:cNvSpPr>
          <p:nvPr>
            <p:ph type="sldNum" sz="quarter" idx="12"/>
          </p:nvPr>
        </p:nvSpPr>
        <p:spPr/>
        <p:txBody>
          <a:bodyPr/>
          <a:lstStyle/>
          <a:p>
            <a:fld id="{F433FA6E-D092-4630-86C1-38D69D939337}" type="slidenum">
              <a:rPr lang="es-ES" smtClean="0"/>
              <a:t>‹Nº›</a:t>
            </a:fld>
            <a:endParaRPr lang="es-ES"/>
          </a:p>
        </p:txBody>
      </p:sp>
    </p:spTree>
    <p:extLst>
      <p:ext uri="{BB962C8B-B14F-4D97-AF65-F5344CB8AC3E}">
        <p14:creationId xmlns:p14="http://schemas.microsoft.com/office/powerpoint/2010/main" val="32547923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94CBF450-15F0-4FD2-8412-C3236425BC25}" type="datetimeFigureOut">
              <a:rPr lang="es-ES" smtClean="0"/>
              <a:t>07/07/2017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433FA6E-D092-4630-86C1-38D69D939337}" type="slidenum">
              <a:rPr lang="es-ES" smtClean="0"/>
              <a:t>‹Nº›</a:t>
            </a:fld>
            <a:endParaRPr lang="es-ES"/>
          </a:p>
        </p:txBody>
      </p:sp>
    </p:spTree>
    <p:extLst>
      <p:ext uri="{BB962C8B-B14F-4D97-AF65-F5344CB8AC3E}">
        <p14:creationId xmlns:p14="http://schemas.microsoft.com/office/powerpoint/2010/main" val="39695378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94CBF450-15F0-4FD2-8412-C3236425BC25}"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33FA6E-D092-4630-86C1-38D69D939337}" type="slidenum">
              <a:rPr lang="es-ES" smtClean="0"/>
              <a:t>‹Nº›</a:t>
            </a:fld>
            <a:endParaRPr lang="es-ES"/>
          </a:p>
        </p:txBody>
      </p:sp>
    </p:spTree>
    <p:extLst>
      <p:ext uri="{BB962C8B-B14F-4D97-AF65-F5344CB8AC3E}">
        <p14:creationId xmlns:p14="http://schemas.microsoft.com/office/powerpoint/2010/main" val="31544365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94CBF450-15F0-4FD2-8412-C3236425BC25}"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33FA6E-D092-4630-86C1-38D69D939337}" type="slidenum">
              <a:rPr lang="es-ES" smtClean="0"/>
              <a:t>‹Nº›</a:t>
            </a:fld>
            <a:endParaRPr lang="es-ES"/>
          </a:p>
        </p:txBody>
      </p:sp>
    </p:spTree>
    <p:extLst>
      <p:ext uri="{BB962C8B-B14F-4D97-AF65-F5344CB8AC3E}">
        <p14:creationId xmlns:p14="http://schemas.microsoft.com/office/powerpoint/2010/main" val="28262001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94CBF450-15F0-4FD2-8412-C3236425BC25}"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33FA6E-D092-4630-86C1-38D69D939337}" type="slidenum">
              <a:rPr lang="es-ES" smtClean="0"/>
              <a:t>‹Nº›</a:t>
            </a:fld>
            <a:endParaRPr lang="es-ES"/>
          </a:p>
        </p:txBody>
      </p:sp>
    </p:spTree>
    <p:extLst>
      <p:ext uri="{BB962C8B-B14F-4D97-AF65-F5344CB8AC3E}">
        <p14:creationId xmlns:p14="http://schemas.microsoft.com/office/powerpoint/2010/main" val="18550518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94CBF450-15F0-4FD2-8412-C3236425BC25}"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33FA6E-D092-4630-86C1-38D69D939337}" type="slidenum">
              <a:rPr lang="es-ES" smtClean="0"/>
              <a:t>‹Nº›</a:t>
            </a:fld>
            <a:endParaRPr lang="es-ES"/>
          </a:p>
        </p:txBody>
      </p:sp>
    </p:spTree>
    <p:extLst>
      <p:ext uri="{BB962C8B-B14F-4D97-AF65-F5344CB8AC3E}">
        <p14:creationId xmlns:p14="http://schemas.microsoft.com/office/powerpoint/2010/main" val="5579514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94CBF450-15F0-4FD2-8412-C3236425BC25}"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33FA6E-D092-4630-86C1-38D69D939337}" type="slidenum">
              <a:rPr lang="es-ES" smtClean="0"/>
              <a:t>‹Nº›</a:t>
            </a:fld>
            <a:endParaRPr lang="es-ES"/>
          </a:p>
        </p:txBody>
      </p:sp>
    </p:spTree>
    <p:extLst>
      <p:ext uri="{BB962C8B-B14F-4D97-AF65-F5344CB8AC3E}">
        <p14:creationId xmlns:p14="http://schemas.microsoft.com/office/powerpoint/2010/main" val="32904782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4CBF450-15F0-4FD2-8412-C3236425BC25}"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33FA6E-D092-4630-86C1-38D69D939337}" type="slidenum">
              <a:rPr lang="es-ES" smtClean="0"/>
              <a:t>‹Nº›</a:t>
            </a:fld>
            <a:endParaRPr lang="es-ES"/>
          </a:p>
        </p:txBody>
      </p:sp>
    </p:spTree>
    <p:extLst>
      <p:ext uri="{BB962C8B-B14F-4D97-AF65-F5344CB8AC3E}">
        <p14:creationId xmlns:p14="http://schemas.microsoft.com/office/powerpoint/2010/main" val="41687022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4CBF450-15F0-4FD2-8412-C3236425BC25}"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33FA6E-D092-4630-86C1-38D69D939337}" type="slidenum">
              <a:rPr lang="es-ES" smtClean="0"/>
              <a:t>‹Nº›</a:t>
            </a:fld>
            <a:endParaRPr lang="es-ES"/>
          </a:p>
        </p:txBody>
      </p:sp>
    </p:spTree>
    <p:extLst>
      <p:ext uri="{BB962C8B-B14F-4D97-AF65-F5344CB8AC3E}">
        <p14:creationId xmlns:p14="http://schemas.microsoft.com/office/powerpoint/2010/main" val="2816536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4CBF450-15F0-4FD2-8412-C3236425BC25}"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10951856" y="5867131"/>
            <a:ext cx="551167" cy="365125"/>
          </a:xfrm>
        </p:spPr>
        <p:txBody>
          <a:bodyPr/>
          <a:lstStyle/>
          <a:p>
            <a:fld id="{F433FA6E-D092-4630-86C1-38D69D939337}" type="slidenum">
              <a:rPr lang="es-ES" smtClean="0"/>
              <a:t>‹Nº›</a:t>
            </a:fld>
            <a:endParaRPr lang="es-ES"/>
          </a:p>
        </p:txBody>
      </p:sp>
    </p:spTree>
    <p:extLst>
      <p:ext uri="{BB962C8B-B14F-4D97-AF65-F5344CB8AC3E}">
        <p14:creationId xmlns:p14="http://schemas.microsoft.com/office/powerpoint/2010/main" val="31600148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94CBF450-15F0-4FD2-8412-C3236425BC25}"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33FA6E-D092-4630-86C1-38D69D939337}" type="slidenum">
              <a:rPr lang="es-ES" smtClean="0"/>
              <a:t>‹Nº›</a:t>
            </a:fld>
            <a:endParaRPr lang="es-ES"/>
          </a:p>
        </p:txBody>
      </p:sp>
    </p:spTree>
    <p:extLst>
      <p:ext uri="{BB962C8B-B14F-4D97-AF65-F5344CB8AC3E}">
        <p14:creationId xmlns:p14="http://schemas.microsoft.com/office/powerpoint/2010/main" val="10981055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4CBF450-15F0-4FD2-8412-C3236425BC25}" type="datetimeFigureOut">
              <a:rPr lang="es-ES" smtClean="0"/>
              <a:t>07/07/2017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433FA6E-D092-4630-86C1-38D69D939337}" type="slidenum">
              <a:rPr lang="es-ES" smtClean="0"/>
              <a:t>‹Nº›</a:t>
            </a:fld>
            <a:endParaRPr lang="es-ES"/>
          </a:p>
        </p:txBody>
      </p:sp>
    </p:spTree>
    <p:extLst>
      <p:ext uri="{BB962C8B-B14F-4D97-AF65-F5344CB8AC3E}">
        <p14:creationId xmlns:p14="http://schemas.microsoft.com/office/powerpoint/2010/main" val="36824460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4CBF450-15F0-4FD2-8412-C3236425BC25}" type="datetimeFigureOut">
              <a:rPr lang="es-ES" smtClean="0"/>
              <a:t>07/07/2017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F433FA6E-D092-4630-86C1-38D69D939337}" type="slidenum">
              <a:rPr lang="es-ES" smtClean="0"/>
              <a:t>‹Nº›</a:t>
            </a:fld>
            <a:endParaRPr lang="es-ES"/>
          </a:p>
        </p:txBody>
      </p:sp>
    </p:spTree>
    <p:extLst>
      <p:ext uri="{BB962C8B-B14F-4D97-AF65-F5344CB8AC3E}">
        <p14:creationId xmlns:p14="http://schemas.microsoft.com/office/powerpoint/2010/main" val="40840847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4CBF450-15F0-4FD2-8412-C3236425BC25}" type="datetimeFigureOut">
              <a:rPr lang="es-ES" smtClean="0"/>
              <a:t>07/07/2017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433FA6E-D092-4630-86C1-38D69D939337}" type="slidenum">
              <a:rPr lang="es-ES" smtClean="0"/>
              <a:t>‹Nº›</a:t>
            </a:fld>
            <a:endParaRPr lang="es-ES"/>
          </a:p>
        </p:txBody>
      </p:sp>
    </p:spTree>
    <p:extLst>
      <p:ext uri="{BB962C8B-B14F-4D97-AF65-F5344CB8AC3E}">
        <p14:creationId xmlns:p14="http://schemas.microsoft.com/office/powerpoint/2010/main" val="60012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BF450-15F0-4FD2-8412-C3236425BC25}" type="datetimeFigureOut">
              <a:rPr lang="es-ES" smtClean="0"/>
              <a:t>07/07/2017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F433FA6E-D092-4630-86C1-38D69D939337}" type="slidenum">
              <a:rPr lang="es-ES" smtClean="0"/>
              <a:t>‹Nº›</a:t>
            </a:fld>
            <a:endParaRPr lang="es-ES"/>
          </a:p>
        </p:txBody>
      </p:sp>
    </p:spTree>
    <p:extLst>
      <p:ext uri="{BB962C8B-B14F-4D97-AF65-F5344CB8AC3E}">
        <p14:creationId xmlns:p14="http://schemas.microsoft.com/office/powerpoint/2010/main" val="26323110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94CBF450-15F0-4FD2-8412-C3236425BC25}" type="datetimeFigureOut">
              <a:rPr lang="es-ES" smtClean="0"/>
              <a:t>07/07/2017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433FA6E-D092-4630-86C1-38D69D939337}" type="slidenum">
              <a:rPr lang="es-ES" smtClean="0"/>
              <a:t>‹Nº›</a:t>
            </a:fld>
            <a:endParaRPr lang="es-ES"/>
          </a:p>
        </p:txBody>
      </p:sp>
    </p:spTree>
    <p:extLst>
      <p:ext uri="{BB962C8B-B14F-4D97-AF65-F5344CB8AC3E}">
        <p14:creationId xmlns:p14="http://schemas.microsoft.com/office/powerpoint/2010/main" val="3961726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94CBF450-15F0-4FD2-8412-C3236425BC25}" type="datetimeFigureOut">
              <a:rPr lang="es-ES" smtClean="0"/>
              <a:t>07/07/2017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433FA6E-D092-4630-86C1-38D69D939337}" type="slidenum">
              <a:rPr lang="es-ES" smtClean="0"/>
              <a:t>‹Nº›</a:t>
            </a:fld>
            <a:endParaRPr lang="es-ES"/>
          </a:p>
        </p:txBody>
      </p:sp>
    </p:spTree>
    <p:extLst>
      <p:ext uri="{BB962C8B-B14F-4D97-AF65-F5344CB8AC3E}">
        <p14:creationId xmlns:p14="http://schemas.microsoft.com/office/powerpoint/2010/main" val="6808401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CBF450-15F0-4FD2-8412-C3236425BC25}" type="datetimeFigureOut">
              <a:rPr lang="es-ES" smtClean="0"/>
              <a:t>07/07/2017</a:t>
            </a:fld>
            <a:endParaRPr lang="es-E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33FA6E-D092-4630-86C1-38D69D939337}" type="slidenum">
              <a:rPr lang="es-ES" smtClean="0"/>
              <a:t>‹Nº›</a:t>
            </a:fld>
            <a:endParaRPr lang="es-ES"/>
          </a:p>
        </p:txBody>
      </p:sp>
    </p:spTree>
    <p:extLst>
      <p:ext uri="{BB962C8B-B14F-4D97-AF65-F5344CB8AC3E}">
        <p14:creationId xmlns:p14="http://schemas.microsoft.com/office/powerpoint/2010/main" val="409083033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rayanburgos1437@gmail.com" TargetMode="External"/><Relationship Id="rId2" Type="http://schemas.openxmlformats.org/officeDocument/2006/relationships/hyperlink" Target="mailto:brayan.burgos@mail.escuelaing.edu.co" TargetMode="Externa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proverbia.net/citasautor.asp?autor=79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s.slideshare.net/ZaoryZaory/introduccion-al-pensamiento-algoritmico"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facebook.com/groups/1934209250156977/"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4" Type="http://schemas.openxmlformats.org/officeDocument/2006/relationships/hyperlink" Target="http://robotica.uv.es/pub/Libro/PDFs/CAPI3.pdf"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es.wikipedia.org/wiki/Programaci%C3%B3n" TargetMode="External"/><Relationship Id="rId7" Type="http://schemas.openxmlformats.org/officeDocument/2006/relationships/hyperlink" Target="https://www.facebook.com/" TargetMode="External"/><Relationship Id="rId2" Type="http://schemas.openxmlformats.org/officeDocument/2006/relationships/hyperlink" Target="https://www.definicionabc.com/tecnologia/programacion.php" TargetMode="External"/><Relationship Id="rId1" Type="http://schemas.openxmlformats.org/officeDocument/2006/relationships/slideLayout" Target="../slideLayouts/slideLayout2.xml"/><Relationship Id="rId6" Type="http://schemas.openxmlformats.org/officeDocument/2006/relationships/hyperlink" Target="https://uva.onlinejudge.org/index.php" TargetMode="External"/><Relationship Id="rId5" Type="http://schemas.openxmlformats.org/officeDocument/2006/relationships/hyperlink" Target="https://es.wikipedia.org/wiki/Charles_Babbage" TargetMode="External"/><Relationship Id="rId4" Type="http://schemas.openxmlformats.org/officeDocument/2006/relationships/hyperlink" Target="http://www.it.uc3m.es/jvillena/irc/practicas/estudios/Lenguajes_de_Programacion.pdf"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it.uc3m.es/jvillena/irc/practicas/estudios/Lenguajes_de_Programacion.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hyperlink" Target="https://es.slideshare.net/tacubomx/historia-de-la-programacion"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orientacion.universia.net.co/carreras_universitarias-52/campo-de-accion---programacion-de-computadores--40.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s.wikipedia.org/wiki/Historia_de_Pyth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muypymes.com/2013/04/17/lenguajes-de-programacion-demandados-empresas"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E97BEF-D608-4D6C-B7EA-AEBA0EBE5520}"/>
              </a:ext>
            </a:extLst>
          </p:cNvPr>
          <p:cNvSpPr>
            <a:spLocks noGrp="1"/>
          </p:cNvSpPr>
          <p:nvPr>
            <p:ph type="ctrTitle"/>
          </p:nvPr>
        </p:nvSpPr>
        <p:spPr>
          <a:xfrm>
            <a:off x="1459166" y="0"/>
            <a:ext cx="9098573" cy="1355794"/>
          </a:xfrm>
        </p:spPr>
        <p:txBody>
          <a:bodyPr>
            <a:normAutofit fontScale="90000"/>
          </a:bodyPr>
          <a:lstStyle/>
          <a:p>
            <a:r>
              <a:rPr lang="es-ES" sz="5400" dirty="0">
                <a:latin typeface="Bernard MT Condensed" panose="02050806060905020404" pitchFamily="18" charset="0"/>
              </a:rPr>
              <a:t>Inicios de Programación en Python. </a:t>
            </a:r>
          </a:p>
        </p:txBody>
      </p:sp>
      <p:sp>
        <p:nvSpPr>
          <p:cNvPr id="3" name="Subtítulo 2">
            <a:extLst>
              <a:ext uri="{FF2B5EF4-FFF2-40B4-BE49-F238E27FC236}">
                <a16:creationId xmlns:a16="http://schemas.microsoft.com/office/drawing/2014/main" id="{607C448B-468F-4D7B-AE14-254FF446525A}"/>
              </a:ext>
            </a:extLst>
          </p:cNvPr>
          <p:cNvSpPr>
            <a:spLocks noGrp="1"/>
          </p:cNvSpPr>
          <p:nvPr>
            <p:ph type="subTitle" idx="1"/>
          </p:nvPr>
        </p:nvSpPr>
        <p:spPr>
          <a:xfrm>
            <a:off x="2842489" y="4619143"/>
            <a:ext cx="9144000" cy="1655762"/>
          </a:xfrm>
        </p:spPr>
        <p:txBody>
          <a:bodyPr>
            <a:normAutofit fontScale="62500" lnSpcReduction="20000"/>
          </a:bodyPr>
          <a:lstStyle/>
          <a:p>
            <a:r>
              <a:rPr lang="es-ES" sz="4800" dirty="0"/>
              <a:t>Brayan Steven Burgos Delgado</a:t>
            </a:r>
          </a:p>
          <a:p>
            <a:r>
              <a:rPr lang="es-ES" sz="4800" dirty="0">
                <a:hlinkClick r:id="rId2"/>
              </a:rPr>
              <a:t>brayan.burgos@mail.escuelaing.edu.co</a:t>
            </a:r>
            <a:endParaRPr lang="es-ES" sz="4800" dirty="0"/>
          </a:p>
          <a:p>
            <a:r>
              <a:rPr lang="es-ES" sz="4800" dirty="0">
                <a:hlinkClick r:id="rId3"/>
              </a:rPr>
              <a:t>brayanburgos1437@gmail.com</a:t>
            </a:r>
            <a:endParaRPr lang="es-ES" sz="4800" dirty="0"/>
          </a:p>
          <a:p>
            <a:endParaRPr lang="es-ES" sz="4800" dirty="0"/>
          </a:p>
        </p:txBody>
      </p:sp>
      <p:pic>
        <p:nvPicPr>
          <p:cNvPr id="5" name="Imagen 4">
            <a:extLst>
              <a:ext uri="{FF2B5EF4-FFF2-40B4-BE49-F238E27FC236}">
                <a16:creationId xmlns:a16="http://schemas.microsoft.com/office/drawing/2014/main" id="{7589FABC-B688-4D0E-8EA9-0C1F57245D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57739" y="471121"/>
            <a:ext cx="1428750" cy="1695450"/>
          </a:xfrm>
          <a:prstGeom prst="rect">
            <a:avLst/>
          </a:prstGeom>
        </p:spPr>
      </p:pic>
      <p:pic>
        <p:nvPicPr>
          <p:cNvPr id="7" name="Imagen 6" descr="Imagen que contiene cosa&#10;&#10;Descripción generada con confianza muy alta">
            <a:extLst>
              <a:ext uri="{FF2B5EF4-FFF2-40B4-BE49-F238E27FC236}">
                <a16:creationId xmlns:a16="http://schemas.microsoft.com/office/drawing/2014/main" id="{A82220DC-63DD-4EC6-BABC-3BA73EABD7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586" y="1318846"/>
            <a:ext cx="2969075" cy="2969075"/>
          </a:xfrm>
          <a:prstGeom prst="rect">
            <a:avLst/>
          </a:prstGeom>
        </p:spPr>
      </p:pic>
      <p:pic>
        <p:nvPicPr>
          <p:cNvPr id="6" name="Imagen 5">
            <a:extLst>
              <a:ext uri="{FF2B5EF4-FFF2-40B4-BE49-F238E27FC236}">
                <a16:creationId xmlns:a16="http://schemas.microsoft.com/office/drawing/2014/main" id="{68B7C88E-FED8-4E68-9892-22CC5C2CAD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6039622"/>
            <a:ext cx="1913206" cy="790957"/>
          </a:xfrm>
          <a:prstGeom prst="rect">
            <a:avLst/>
          </a:prstGeom>
        </p:spPr>
      </p:pic>
    </p:spTree>
    <p:extLst>
      <p:ext uri="{BB962C8B-B14F-4D97-AF65-F5344CB8AC3E}">
        <p14:creationId xmlns:p14="http://schemas.microsoft.com/office/powerpoint/2010/main" val="7645993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000B64-AF7F-4BD3-8714-64ADA01168A6}"/>
              </a:ext>
            </a:extLst>
          </p:cNvPr>
          <p:cNvSpPr>
            <a:spLocks noGrp="1"/>
          </p:cNvSpPr>
          <p:nvPr>
            <p:ph type="title"/>
          </p:nvPr>
        </p:nvSpPr>
        <p:spPr>
          <a:xfrm>
            <a:off x="1273296" y="10552"/>
            <a:ext cx="10018713" cy="777240"/>
          </a:xfrm>
        </p:spPr>
        <p:txBody>
          <a:bodyPr/>
          <a:lstStyle/>
          <a:p>
            <a:r>
              <a:rPr lang="es-ES" dirty="0">
                <a:latin typeface="Bernard MT Condensed" panose="02050806060905020404" pitchFamily="18" charset="0"/>
              </a:rPr>
              <a:t>Características</a:t>
            </a:r>
          </a:p>
        </p:txBody>
      </p:sp>
      <p:sp>
        <p:nvSpPr>
          <p:cNvPr id="3" name="Marcador de contenido 2">
            <a:extLst>
              <a:ext uri="{FF2B5EF4-FFF2-40B4-BE49-F238E27FC236}">
                <a16:creationId xmlns:a16="http://schemas.microsoft.com/office/drawing/2014/main" id="{489D2DFD-AAAC-4F6E-A0C3-4A75A8BB1926}"/>
              </a:ext>
            </a:extLst>
          </p:cNvPr>
          <p:cNvSpPr>
            <a:spLocks noGrp="1"/>
          </p:cNvSpPr>
          <p:nvPr>
            <p:ph idx="1"/>
          </p:nvPr>
        </p:nvSpPr>
        <p:spPr>
          <a:xfrm>
            <a:off x="1273296" y="1218027"/>
            <a:ext cx="10018714" cy="5253111"/>
          </a:xfrm>
        </p:spPr>
        <p:txBody>
          <a:bodyPr>
            <a:normAutofit fontScale="92500" lnSpcReduction="20000"/>
          </a:bodyPr>
          <a:lstStyle/>
          <a:p>
            <a:r>
              <a:rPr lang="es-ES" b="1" dirty="0"/>
              <a:t>Imperativo. (ordenes)</a:t>
            </a:r>
          </a:p>
          <a:p>
            <a:r>
              <a:rPr lang="es-ES" b="1" dirty="0"/>
              <a:t>Minimalista, no es necesario: ‘;’ ‘{}’ ‘\n’  (Compilo y luego existo)</a:t>
            </a:r>
          </a:p>
          <a:p>
            <a:r>
              <a:rPr lang="es-ES" b="1" dirty="0"/>
              <a:t>Muy denso: poco código hace mucho. </a:t>
            </a:r>
          </a:p>
          <a:p>
            <a:r>
              <a:rPr lang="es-ES" b="1" dirty="0"/>
              <a:t> Diferentes opciones para organizar código: funciones, clases, módulos,  paquetes, conjuntos, etc.</a:t>
            </a:r>
          </a:p>
          <a:p>
            <a:r>
              <a:rPr lang="es-ES" b="1" dirty="0"/>
              <a:t> Soporta objetos y estructuras de datos de alto nivel: strings, listas, diccionarios, etc. </a:t>
            </a:r>
          </a:p>
          <a:p>
            <a:r>
              <a:rPr lang="es-ES" b="1" dirty="0"/>
              <a:t> Se puede hacer en Python todo lo que se hace con C# o Java, o más.</a:t>
            </a:r>
          </a:p>
          <a:p>
            <a:r>
              <a:rPr lang="es-ES" b="1" dirty="0"/>
              <a:t>Cientos de librerías que permiten satisfacer todo tipo de necesidades. (</a:t>
            </a:r>
            <a:r>
              <a:rPr lang="es-ES" b="1" i="1" dirty="0" err="1"/>
              <a:t>math</a:t>
            </a:r>
            <a:r>
              <a:rPr lang="es-ES" b="1" dirty="0"/>
              <a:t>) </a:t>
            </a:r>
            <a:r>
              <a:rPr lang="es-ES" b="1" i="1" dirty="0"/>
              <a:t>(</a:t>
            </a:r>
            <a:r>
              <a:rPr lang="es-ES" b="1" i="1" dirty="0" err="1"/>
              <a:t>from</a:t>
            </a:r>
            <a:r>
              <a:rPr lang="es-ES" b="1" i="1" dirty="0"/>
              <a:t> </a:t>
            </a:r>
            <a:r>
              <a:rPr lang="es-ES" b="1" i="1" dirty="0" err="1"/>
              <a:t>sys</a:t>
            </a:r>
            <a:r>
              <a:rPr lang="es-ES" b="1" i="1" dirty="0"/>
              <a:t> </a:t>
            </a:r>
            <a:r>
              <a:rPr lang="es-ES" b="1" i="1" dirty="0" err="1"/>
              <a:t>import</a:t>
            </a:r>
            <a:r>
              <a:rPr lang="es-ES" b="1" i="1" dirty="0"/>
              <a:t> </a:t>
            </a:r>
            <a:r>
              <a:rPr lang="es-ES" b="1" i="1" dirty="0" err="1"/>
              <a:t>stdin</a:t>
            </a:r>
            <a:r>
              <a:rPr lang="es-ES" b="1" i="1" dirty="0"/>
              <a:t>)</a:t>
            </a:r>
          </a:p>
          <a:p>
            <a:r>
              <a:rPr lang="es-ES" b="1" dirty="0"/>
              <a:t>No es necesario declarar constantes y variables antes de utilizarlas. </a:t>
            </a:r>
          </a:p>
          <a:p>
            <a:r>
              <a:rPr lang="es-ES" b="1" dirty="0"/>
              <a:t>La primera vez que se ejecuta un script de Python se compila y genera </a:t>
            </a:r>
            <a:r>
              <a:rPr lang="es-ES" b="1" dirty="0" err="1"/>
              <a:t>bytecode</a:t>
            </a:r>
            <a:r>
              <a:rPr lang="es-ES" b="1" dirty="0"/>
              <a:t> que es luego interpretado. </a:t>
            </a:r>
          </a:p>
          <a:p>
            <a:r>
              <a:rPr lang="es-ES" b="1" dirty="0"/>
              <a:t>Alta velocidad de desarrollo y buen rendimiento.</a:t>
            </a:r>
          </a:p>
          <a:p>
            <a:endParaRPr lang="es-ES" dirty="0"/>
          </a:p>
        </p:txBody>
      </p:sp>
    </p:spTree>
    <p:extLst>
      <p:ext uri="{BB962C8B-B14F-4D97-AF65-F5344CB8AC3E}">
        <p14:creationId xmlns:p14="http://schemas.microsoft.com/office/powerpoint/2010/main" val="20824342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651BE8-F03D-4FAB-94F1-38060DAAA19F}"/>
              </a:ext>
            </a:extLst>
          </p:cNvPr>
          <p:cNvSpPr>
            <a:spLocks noGrp="1"/>
          </p:cNvSpPr>
          <p:nvPr>
            <p:ph type="title"/>
          </p:nvPr>
        </p:nvSpPr>
        <p:spPr>
          <a:xfrm>
            <a:off x="1329566" y="-453683"/>
            <a:ext cx="10018713" cy="1752599"/>
          </a:xfrm>
        </p:spPr>
        <p:txBody>
          <a:bodyPr/>
          <a:lstStyle/>
          <a:p>
            <a:r>
              <a:rPr lang="es-ES" dirty="0"/>
              <a:t>Ventajas vs. Desventajas </a:t>
            </a:r>
          </a:p>
        </p:txBody>
      </p:sp>
      <p:graphicFrame>
        <p:nvGraphicFramePr>
          <p:cNvPr id="5" name="Marcador de contenido 4">
            <a:extLst>
              <a:ext uri="{FF2B5EF4-FFF2-40B4-BE49-F238E27FC236}">
                <a16:creationId xmlns:a16="http://schemas.microsoft.com/office/drawing/2014/main" id="{775F2A7F-3D3F-4500-8E1A-284D82317DE6}"/>
              </a:ext>
            </a:extLst>
          </p:cNvPr>
          <p:cNvGraphicFramePr>
            <a:graphicFrameLocks noGrp="1"/>
          </p:cNvGraphicFramePr>
          <p:nvPr>
            <p:ph idx="1"/>
            <p:extLst>
              <p:ext uri="{D42A27DB-BD31-4B8C-83A1-F6EECF244321}">
                <p14:modId xmlns:p14="http://schemas.microsoft.com/office/powerpoint/2010/main" val="29393171"/>
              </p:ext>
            </p:extLst>
          </p:nvPr>
        </p:nvGraphicFramePr>
        <p:xfrm>
          <a:off x="1329567" y="765811"/>
          <a:ext cx="10018712" cy="5540853"/>
        </p:xfrm>
        <a:graphic>
          <a:graphicData uri="http://schemas.openxmlformats.org/drawingml/2006/table">
            <a:tbl>
              <a:tblPr firstRow="1" bandRow="1">
                <a:tableStyleId>{5C22544A-7EE6-4342-B048-85BDC9FD1C3A}</a:tableStyleId>
              </a:tblPr>
              <a:tblGrid>
                <a:gridCol w="5009356">
                  <a:extLst>
                    <a:ext uri="{9D8B030D-6E8A-4147-A177-3AD203B41FA5}">
                      <a16:colId xmlns:a16="http://schemas.microsoft.com/office/drawing/2014/main" val="3288961910"/>
                    </a:ext>
                  </a:extLst>
                </a:gridCol>
                <a:gridCol w="5009356">
                  <a:extLst>
                    <a:ext uri="{9D8B030D-6E8A-4147-A177-3AD203B41FA5}">
                      <a16:colId xmlns:a16="http://schemas.microsoft.com/office/drawing/2014/main" val="2919107540"/>
                    </a:ext>
                  </a:extLst>
                </a:gridCol>
              </a:tblGrid>
              <a:tr h="4593747">
                <a:tc>
                  <a:txBody>
                    <a:bodyPr/>
                    <a:lstStyle/>
                    <a:p>
                      <a:pPr marL="457200" indent="-457200">
                        <a:buFont typeface="Arial" panose="020B0604020202020204" pitchFamily="34" charset="0"/>
                        <a:buChar char="•"/>
                      </a:pPr>
                      <a:r>
                        <a:rPr lang="es-ES" sz="3600" dirty="0">
                          <a:latin typeface="Agency FB" panose="020B0503020202020204" pitchFamily="34" charset="0"/>
                        </a:rPr>
                        <a:t>Rapidez para desarrollar </a:t>
                      </a:r>
                    </a:p>
                    <a:p>
                      <a:pPr marL="457200" indent="-457200">
                        <a:buFont typeface="Arial" panose="020B0604020202020204" pitchFamily="34" charset="0"/>
                        <a:buChar char="•"/>
                      </a:pPr>
                      <a:r>
                        <a:rPr lang="es-ES" sz="3600" dirty="0">
                          <a:latin typeface="Agency FB" panose="020B0503020202020204" pitchFamily="34" charset="0"/>
                        </a:rPr>
                        <a:t>Sencillez y velocidad </a:t>
                      </a:r>
                    </a:p>
                    <a:p>
                      <a:pPr marL="457200" indent="-457200">
                        <a:buFont typeface="Arial" panose="020B0604020202020204" pitchFamily="34" charset="0"/>
                        <a:buChar char="•"/>
                      </a:pPr>
                      <a:r>
                        <a:rPr lang="es-ES" sz="3600" dirty="0">
                          <a:latin typeface="Agency FB" panose="020B0503020202020204" pitchFamily="34" charset="0"/>
                        </a:rPr>
                        <a:t>Altamente portable </a:t>
                      </a:r>
                    </a:p>
                    <a:p>
                      <a:pPr marL="457200" indent="-457200">
                        <a:buFont typeface="Arial" panose="020B0604020202020204" pitchFamily="34" charset="0"/>
                        <a:buChar char="•"/>
                      </a:pPr>
                      <a:r>
                        <a:rPr lang="es-ES" sz="3600" dirty="0">
                          <a:latin typeface="Agency FB" panose="020B0503020202020204" pitchFamily="34" charset="0"/>
                        </a:rPr>
                        <a:t>“Toda expresión” es un programa, Ej.: 3 + 4  </a:t>
                      </a:r>
                    </a:p>
                    <a:p>
                      <a:pPr marL="457200" indent="-457200">
                        <a:buFont typeface="Arial" panose="020B0604020202020204" pitchFamily="34" charset="0"/>
                        <a:buChar char="•"/>
                      </a:pPr>
                      <a:r>
                        <a:rPr lang="es-ES" sz="3600" dirty="0">
                          <a:latin typeface="Agency FB" panose="020B0503020202020204" pitchFamily="34" charset="0"/>
                        </a:rPr>
                        <a:t>Cuenta con cientos o miles de librerías </a:t>
                      </a:r>
                    </a:p>
                    <a:p>
                      <a:pPr marL="457200" indent="-457200">
                        <a:buFont typeface="Arial" panose="020B0604020202020204" pitchFamily="34" charset="0"/>
                        <a:buChar char="•"/>
                      </a:pPr>
                      <a:r>
                        <a:rPr lang="es-ES" sz="3600" dirty="0">
                          <a:latin typeface="Agency FB" panose="020B0503020202020204" pitchFamily="34" charset="0"/>
                        </a:rPr>
                        <a:t>Soporta varias bases de datos</a:t>
                      </a:r>
                    </a:p>
                  </a:txBody>
                  <a:tcPr/>
                </a:tc>
                <a:tc>
                  <a:txBody>
                    <a:bodyPr/>
                    <a:lstStyle/>
                    <a:p>
                      <a:pPr marL="285750" indent="-285750">
                        <a:buFont typeface="Arial" panose="020B0604020202020204" pitchFamily="34" charset="0"/>
                        <a:buChar char="•"/>
                      </a:pPr>
                      <a:r>
                        <a:rPr lang="es-ES" sz="2400" dirty="0"/>
                        <a:t>Más lento en comparación con lenguajes de programación como C o Java, los cuales son compilados. Esto se debe, principalmente, al hecho de ser interpretado. </a:t>
                      </a:r>
                    </a:p>
                    <a:p>
                      <a:pPr marL="285750" indent="-285750">
                        <a:buFont typeface="Arial" panose="020B0604020202020204" pitchFamily="34" charset="0"/>
                        <a:buChar char="•"/>
                      </a:pPr>
                      <a:r>
                        <a:rPr lang="es-ES" sz="2400" dirty="0"/>
                        <a:t>Algunas versiones no son compatibles entre versiones. </a:t>
                      </a:r>
                    </a:p>
                    <a:p>
                      <a:pPr marL="285750" indent="-285750">
                        <a:buFont typeface="Arial" panose="020B0604020202020204" pitchFamily="34" charset="0"/>
                        <a:buChar char="•"/>
                      </a:pPr>
                      <a:r>
                        <a:rPr lang="es-ES" sz="2400" dirty="0"/>
                        <a:t>Incompatibilidad de librerías entre la versión 2.x y 3.x</a:t>
                      </a:r>
                    </a:p>
                    <a:p>
                      <a:pPr marL="285750" indent="-285750">
                        <a:buFont typeface="Arial" panose="020B0604020202020204" pitchFamily="34" charset="0"/>
                        <a:buChar char="•"/>
                      </a:pPr>
                      <a:r>
                        <a:rPr lang="es-ES" sz="2400" dirty="0"/>
                        <a:t>Ineficiencia en términos de alcance de la memoria del equipo en manejo</a:t>
                      </a:r>
                    </a:p>
                    <a:p>
                      <a:pPr marL="0" indent="0">
                        <a:buFont typeface="Arial" panose="020B0604020202020204" pitchFamily="34" charset="0"/>
                        <a:buNone/>
                      </a:pPr>
                      <a:endParaRPr lang="es-ES" dirty="0"/>
                    </a:p>
                  </a:txBody>
                  <a:tcPr/>
                </a:tc>
                <a:extLst>
                  <a:ext uri="{0D108BD9-81ED-4DB2-BD59-A6C34878D82A}">
                    <a16:rowId xmlns:a16="http://schemas.microsoft.com/office/drawing/2014/main" val="247534729"/>
                  </a:ext>
                </a:extLst>
              </a:tr>
              <a:tr h="420213">
                <a:tc>
                  <a:txBody>
                    <a:bodyPr/>
                    <a:lstStyle/>
                    <a:p>
                      <a:endParaRPr lang="es-ES" dirty="0"/>
                    </a:p>
                  </a:txBody>
                  <a:tcPr/>
                </a:tc>
                <a:tc>
                  <a:txBody>
                    <a:bodyPr/>
                    <a:lstStyle/>
                    <a:p>
                      <a:endParaRPr lang="es-ES" dirty="0"/>
                    </a:p>
                  </a:txBody>
                  <a:tcPr/>
                </a:tc>
                <a:extLst>
                  <a:ext uri="{0D108BD9-81ED-4DB2-BD59-A6C34878D82A}">
                    <a16:rowId xmlns:a16="http://schemas.microsoft.com/office/drawing/2014/main" val="603830775"/>
                  </a:ext>
                </a:extLst>
              </a:tr>
            </a:tbl>
          </a:graphicData>
        </a:graphic>
      </p:graphicFrame>
      <p:sp>
        <p:nvSpPr>
          <p:cNvPr id="3" name="CuadroTexto 2">
            <a:extLst>
              <a:ext uri="{FF2B5EF4-FFF2-40B4-BE49-F238E27FC236}">
                <a16:creationId xmlns:a16="http://schemas.microsoft.com/office/drawing/2014/main" id="{49DCA275-D0C5-497A-AE34-5B5810F25D57}"/>
              </a:ext>
            </a:extLst>
          </p:cNvPr>
          <p:cNvSpPr txBox="1"/>
          <p:nvPr/>
        </p:nvSpPr>
        <p:spPr>
          <a:xfrm>
            <a:off x="0" y="6526530"/>
            <a:ext cx="12192000"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s-ES" dirty="0"/>
              <a:t>Editado de: programación en PYTHON- Presentación creada por WILMER GARZON ALFONSO</a:t>
            </a:r>
          </a:p>
          <a:p>
            <a:endParaRPr lang="es-ES" dirty="0"/>
          </a:p>
        </p:txBody>
      </p:sp>
    </p:spTree>
    <p:extLst>
      <p:ext uri="{BB962C8B-B14F-4D97-AF65-F5344CB8AC3E}">
        <p14:creationId xmlns:p14="http://schemas.microsoft.com/office/powerpoint/2010/main" val="30387144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F161AC-4EDD-4E6D-813D-0990893A238D}"/>
              </a:ext>
            </a:extLst>
          </p:cNvPr>
          <p:cNvSpPr>
            <a:spLocks noGrp="1"/>
          </p:cNvSpPr>
          <p:nvPr>
            <p:ph type="title"/>
          </p:nvPr>
        </p:nvSpPr>
        <p:spPr>
          <a:xfrm>
            <a:off x="1484309" y="52755"/>
            <a:ext cx="10018713" cy="1058594"/>
          </a:xfrm>
        </p:spPr>
        <p:txBody>
          <a:bodyPr>
            <a:normAutofit fontScale="90000"/>
          </a:bodyPr>
          <a:lstStyle/>
          <a:p>
            <a:r>
              <a:rPr lang="es-ES" dirty="0">
                <a:latin typeface="Bauhaus 93" panose="04030905020B02020C02" pitchFamily="82" charset="0"/>
              </a:rPr>
              <a:t>¿Qué se necesita para el curso?</a:t>
            </a:r>
            <a:br>
              <a:rPr lang="es-ES" dirty="0">
                <a:latin typeface="Bauhaus 93" panose="04030905020B02020C02" pitchFamily="82" charset="0"/>
              </a:rPr>
            </a:br>
            <a:endParaRPr lang="es-ES" dirty="0">
              <a:latin typeface="Bauhaus 93" panose="04030905020B02020C02" pitchFamily="82" charset="0"/>
            </a:endParaRPr>
          </a:p>
        </p:txBody>
      </p:sp>
      <p:sp>
        <p:nvSpPr>
          <p:cNvPr id="3" name="Marcador de contenido 2">
            <a:extLst>
              <a:ext uri="{FF2B5EF4-FFF2-40B4-BE49-F238E27FC236}">
                <a16:creationId xmlns:a16="http://schemas.microsoft.com/office/drawing/2014/main" id="{124C7E26-8BF8-42D9-BEBF-E00BB9F78705}"/>
              </a:ext>
            </a:extLst>
          </p:cNvPr>
          <p:cNvSpPr>
            <a:spLocks noGrp="1"/>
          </p:cNvSpPr>
          <p:nvPr>
            <p:ph idx="1"/>
          </p:nvPr>
        </p:nvSpPr>
        <p:spPr>
          <a:xfrm>
            <a:off x="1484309" y="1625989"/>
            <a:ext cx="10234080" cy="5773617"/>
          </a:xfrm>
        </p:spPr>
        <p:txBody>
          <a:bodyPr>
            <a:normAutofit/>
          </a:bodyPr>
          <a:lstStyle/>
          <a:p>
            <a:r>
              <a:rPr lang="es-ES" sz="3200" dirty="0"/>
              <a:t>Estudiantes proactivos y dedicados (aprender programando)</a:t>
            </a:r>
          </a:p>
          <a:p>
            <a:r>
              <a:rPr lang="es-ES" sz="3200" dirty="0"/>
              <a:t>Búsqueda constante en internet: libros, tutoriales, lecturas de códigos, manuales, etc. (teniendo en cuenta el código de honor)  </a:t>
            </a:r>
          </a:p>
          <a:p>
            <a:r>
              <a:rPr lang="es-ES" altLang="es-ES" sz="3200" dirty="0"/>
              <a:t>“Aquel que pregunta es un tonto por cinco minutos, pero el que no pregunta permanece tonto por siempre.” </a:t>
            </a:r>
            <a:r>
              <a:rPr lang="es-ES" altLang="es-ES" sz="3200" dirty="0">
                <a:solidFill>
                  <a:srgbClr val="000099"/>
                </a:solidFill>
                <a:hlinkClick r:id="rId2" tooltip="Frases de Proverbio chino"/>
              </a:rPr>
              <a:t>Proverbio chino</a:t>
            </a:r>
            <a:r>
              <a:rPr lang="es-ES" altLang="es-ES" sz="3200" dirty="0">
                <a:solidFill>
                  <a:srgbClr val="000099"/>
                </a:solidFill>
              </a:rPr>
              <a:t>. (PREGUNTARSE TODO)</a:t>
            </a:r>
          </a:p>
          <a:p>
            <a:r>
              <a:rPr lang="es-ES" altLang="es-ES" sz="3200" dirty="0"/>
              <a:t>Desarrollar  experiencia para la solución de problemas: </a:t>
            </a:r>
            <a:r>
              <a:rPr lang="es-ES" altLang="es-ES" sz="4000" i="1" dirty="0">
                <a:latin typeface="Bauhaus 93" panose="04030905020B02020C02" pitchFamily="82" charset="0"/>
              </a:rPr>
              <a:t>Arenas</a:t>
            </a:r>
            <a:r>
              <a:rPr lang="es-ES" altLang="es-ES" sz="3200" dirty="0"/>
              <a:t>, tareas, consultas, etc.</a:t>
            </a:r>
          </a:p>
          <a:p>
            <a:endParaRPr lang="es-ES" altLang="es-ES" dirty="0"/>
          </a:p>
          <a:p>
            <a:endParaRPr lang="es-ES" altLang="es-ES" dirty="0"/>
          </a:p>
          <a:p>
            <a:endParaRPr lang="es-ES" altLang="es-ES" dirty="0"/>
          </a:p>
          <a:p>
            <a:endParaRPr lang="es-ES" dirty="0"/>
          </a:p>
        </p:txBody>
      </p:sp>
    </p:spTree>
    <p:extLst>
      <p:ext uri="{BB962C8B-B14F-4D97-AF65-F5344CB8AC3E}">
        <p14:creationId xmlns:p14="http://schemas.microsoft.com/office/powerpoint/2010/main" val="19901049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CEA581A-2A47-4113-8A13-64BD722D0239}"/>
              </a:ext>
            </a:extLst>
          </p:cNvPr>
          <p:cNvSpPr>
            <a:spLocks noGrp="1"/>
          </p:cNvSpPr>
          <p:nvPr>
            <p:ph type="title"/>
          </p:nvPr>
        </p:nvSpPr>
        <p:spPr>
          <a:xfrm>
            <a:off x="1341437" y="1"/>
            <a:ext cx="10018713" cy="1485900"/>
          </a:xfrm>
        </p:spPr>
        <p:txBody>
          <a:bodyPr/>
          <a:lstStyle/>
          <a:p>
            <a:r>
              <a:rPr lang="es-ES" dirty="0">
                <a:latin typeface="Bernard MT Condensed" panose="02050806060905020404" pitchFamily="18" charset="0"/>
              </a:rPr>
              <a:t>Pensamiento Algorítmico</a:t>
            </a:r>
            <a:br>
              <a:rPr lang="es-ES" dirty="0"/>
            </a:br>
            <a:endParaRPr lang="es-ES" dirty="0"/>
          </a:p>
        </p:txBody>
      </p:sp>
      <p:sp>
        <p:nvSpPr>
          <p:cNvPr id="6" name="CuadroTexto 5">
            <a:extLst>
              <a:ext uri="{FF2B5EF4-FFF2-40B4-BE49-F238E27FC236}">
                <a16:creationId xmlns:a16="http://schemas.microsoft.com/office/drawing/2014/main" id="{01A7D14C-2D60-4D6D-9BA4-235F58AEE64A}"/>
              </a:ext>
            </a:extLst>
          </p:cNvPr>
          <p:cNvSpPr txBox="1"/>
          <p:nvPr/>
        </p:nvSpPr>
        <p:spPr>
          <a:xfrm>
            <a:off x="0" y="6396335"/>
            <a:ext cx="12192000" cy="92333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s-ES" dirty="0">
                <a:hlinkClick r:id="rId2"/>
              </a:rPr>
              <a:t>https://es.slideshare.net/ZaoryZaory/introduccion-al-pensamiento-algoritmico</a:t>
            </a:r>
            <a:endParaRPr lang="es-ES" dirty="0"/>
          </a:p>
          <a:p>
            <a:endParaRPr lang="es-ES" dirty="0"/>
          </a:p>
          <a:p>
            <a:endParaRPr lang="es-ES" dirty="0"/>
          </a:p>
        </p:txBody>
      </p:sp>
      <p:sp>
        <p:nvSpPr>
          <p:cNvPr id="7" name="CuadroTexto 6">
            <a:extLst>
              <a:ext uri="{FF2B5EF4-FFF2-40B4-BE49-F238E27FC236}">
                <a16:creationId xmlns:a16="http://schemas.microsoft.com/office/drawing/2014/main" id="{B47D94CF-859D-482E-B829-D0060D85E75F}"/>
              </a:ext>
            </a:extLst>
          </p:cNvPr>
          <p:cNvSpPr txBox="1"/>
          <p:nvPr/>
        </p:nvSpPr>
        <p:spPr>
          <a:xfrm>
            <a:off x="1449387" y="631924"/>
            <a:ext cx="9802812" cy="10495181"/>
          </a:xfrm>
          <a:prstGeom prst="rect">
            <a:avLst/>
          </a:prstGeom>
          <a:noFill/>
        </p:spPr>
        <p:txBody>
          <a:bodyPr wrap="square" rtlCol="0">
            <a:spAutoFit/>
          </a:bodyPr>
          <a:lstStyle/>
          <a:p>
            <a:r>
              <a:rPr lang="es-ES" sz="2000" i="1" dirty="0"/>
              <a:t>¿Qué es un algoritmo?</a:t>
            </a:r>
          </a:p>
          <a:p>
            <a:r>
              <a:rPr lang="es-ES" sz="2000" dirty="0"/>
              <a:t>Una serie de pasos que permiten solucionar un problema. Sus características son: Claridad, eficacia y sin ambigüedad.</a:t>
            </a:r>
          </a:p>
          <a:p>
            <a:r>
              <a:rPr lang="es-ES" sz="2000" b="1" dirty="0"/>
              <a:t>TIPOS :</a:t>
            </a:r>
          </a:p>
          <a:p>
            <a:r>
              <a:rPr lang="es-ES" sz="2000" b="1" dirty="0"/>
              <a:t>Cualitativos:</a:t>
            </a:r>
            <a:endParaRPr lang="es-ES" sz="2000" dirty="0"/>
          </a:p>
          <a:p>
            <a:r>
              <a:rPr lang="es-ES" sz="2000" dirty="0"/>
              <a:t>Son aquellos en los que se describen los pasos utilizando palabras.</a:t>
            </a:r>
          </a:p>
          <a:p>
            <a:r>
              <a:rPr lang="es-ES" sz="2000" b="1" dirty="0"/>
              <a:t>Cuantitativos:</a:t>
            </a:r>
            <a:endParaRPr lang="es-ES" sz="2000" dirty="0"/>
          </a:p>
          <a:p>
            <a:r>
              <a:rPr lang="es-ES" sz="2000" dirty="0"/>
              <a:t>Son aquellos en los que se utilizan cálculos numéricos para definir los pasos del proceso.</a:t>
            </a:r>
          </a:p>
          <a:p>
            <a:r>
              <a:rPr lang="es-ES" sz="2000" b="1" dirty="0"/>
              <a:t> Enfoques para resolver un problema:</a:t>
            </a:r>
          </a:p>
          <a:p>
            <a:pPr marL="457200" indent="-457200">
              <a:buFont typeface="+mj-lt"/>
              <a:buAutoNum type="arabicPeriod"/>
            </a:pPr>
            <a:r>
              <a:rPr lang="es-ES" sz="2000" b="1" dirty="0"/>
              <a:t>Dividir y vencerás: </a:t>
            </a:r>
            <a:r>
              <a:rPr lang="es-ES" sz="2000" dirty="0"/>
              <a:t>implica resolver un problema difícil, dividiéndolo en partes más simples tantas veces como sea necesario, hasta que la resolución de las partes se torna obvia. La solución del problema principal se construye con las soluciones encontradas.</a:t>
            </a:r>
          </a:p>
          <a:p>
            <a:pPr marL="457200" indent="-457200">
              <a:buFont typeface="+mj-lt"/>
              <a:buAutoNum type="arabicPeriod"/>
            </a:pPr>
            <a:r>
              <a:rPr lang="es-ES" sz="2000" b="1" dirty="0"/>
              <a:t>Refinamiento por pasos</a:t>
            </a:r>
            <a:r>
              <a:rPr lang="es-ES" sz="2000" dirty="0"/>
              <a:t>: señalar o descubrir un reducido numero de pasos, que deberán ser expresados con mayor detalle posteriormente. Tras la primera descripción , estos se especifican con mayor profundidad, en forma mas extensa y con mas pasos específicos</a:t>
            </a:r>
            <a:r>
              <a:rPr lang="es-ES" sz="2000" b="1" dirty="0"/>
              <a:t>.</a:t>
            </a:r>
          </a:p>
          <a:p>
            <a:pPr marL="457200" indent="-457200">
              <a:buFont typeface="+mj-lt"/>
              <a:buAutoNum type="arabicPeriod"/>
            </a:pPr>
            <a:r>
              <a:rPr lang="es-ES" sz="2000" b="1" dirty="0"/>
              <a:t>Fuerza-Bruta, Dividir y conquistar, ataque directo, etc.</a:t>
            </a:r>
          </a:p>
          <a:p>
            <a:endParaRPr lang="es-ES" sz="2800" dirty="0"/>
          </a:p>
          <a:p>
            <a:endParaRPr lang="es-ES" sz="2800" dirty="0"/>
          </a:p>
          <a:p>
            <a:endParaRPr lang="es-ES" sz="2800" dirty="0"/>
          </a:p>
          <a:p>
            <a:endParaRPr lang="es-ES" sz="2800" dirty="0"/>
          </a:p>
          <a:p>
            <a:endParaRPr lang="es-ES" sz="2800" dirty="0"/>
          </a:p>
          <a:p>
            <a:endParaRPr lang="es-ES" sz="2800" dirty="0"/>
          </a:p>
          <a:p>
            <a:endParaRPr lang="es-ES" sz="2800" dirty="0"/>
          </a:p>
          <a:p>
            <a:endParaRPr lang="es-ES" sz="2800" dirty="0"/>
          </a:p>
          <a:p>
            <a:endParaRPr lang="es-ES" sz="2800" dirty="0"/>
          </a:p>
          <a:p>
            <a:endParaRPr lang="es-ES" sz="2800" dirty="0"/>
          </a:p>
          <a:p>
            <a:endParaRPr lang="es-ES" sz="2800" dirty="0"/>
          </a:p>
          <a:p>
            <a:endParaRPr lang="es-ES" sz="2800" dirty="0"/>
          </a:p>
        </p:txBody>
      </p:sp>
    </p:spTree>
    <p:extLst>
      <p:ext uri="{BB962C8B-B14F-4D97-AF65-F5344CB8AC3E}">
        <p14:creationId xmlns:p14="http://schemas.microsoft.com/office/powerpoint/2010/main" val="30936699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863F7C-7060-43E1-9B2D-DBAA77141E10}"/>
              </a:ext>
            </a:extLst>
          </p:cNvPr>
          <p:cNvSpPr>
            <a:spLocks noGrp="1"/>
          </p:cNvSpPr>
          <p:nvPr>
            <p:ph type="title"/>
          </p:nvPr>
        </p:nvSpPr>
        <p:spPr>
          <a:xfrm>
            <a:off x="1484309" y="10551"/>
            <a:ext cx="9685439" cy="833511"/>
          </a:xfrm>
        </p:spPr>
        <p:txBody>
          <a:bodyPr/>
          <a:lstStyle/>
          <a:p>
            <a:r>
              <a:rPr lang="es-ES" dirty="0">
                <a:latin typeface="Bauhaus 93" panose="04030905020B02020C02" pitchFamily="82" charset="0"/>
              </a:rPr>
              <a:t>Tarea Numero 1</a:t>
            </a:r>
          </a:p>
        </p:txBody>
      </p:sp>
      <p:sp>
        <p:nvSpPr>
          <p:cNvPr id="3" name="Marcador de contenido 2">
            <a:extLst>
              <a:ext uri="{FF2B5EF4-FFF2-40B4-BE49-F238E27FC236}">
                <a16:creationId xmlns:a16="http://schemas.microsoft.com/office/drawing/2014/main" id="{4C19AB3F-2E37-4389-AC27-AC17A361CA58}"/>
              </a:ext>
            </a:extLst>
          </p:cNvPr>
          <p:cNvSpPr>
            <a:spLocks noGrp="1"/>
          </p:cNvSpPr>
          <p:nvPr>
            <p:ph idx="1"/>
          </p:nvPr>
        </p:nvSpPr>
        <p:spPr>
          <a:xfrm>
            <a:off x="1317671" y="2153529"/>
            <a:ext cx="10018713" cy="4901419"/>
          </a:xfrm>
        </p:spPr>
        <p:txBody>
          <a:bodyPr>
            <a:normAutofit fontScale="77500" lnSpcReduction="20000"/>
          </a:bodyPr>
          <a:lstStyle/>
          <a:p>
            <a:r>
              <a:rPr lang="es-ES" sz="4100" dirty="0"/>
              <a:t>Descargar la versión más actual de Python: está disponible para Windows, Mac o Linux. </a:t>
            </a:r>
            <a:r>
              <a:rPr lang="es-ES" sz="4100" dirty="0">
                <a:hlinkClick r:id="rId2"/>
              </a:rPr>
              <a:t>https://www.python.org/</a:t>
            </a:r>
            <a:endParaRPr lang="es-ES" sz="4100" dirty="0"/>
          </a:p>
          <a:p>
            <a:r>
              <a:rPr lang="es-ES" sz="4100" dirty="0"/>
              <a:t>Unirse al Grupo de Facebook (Inicios de programación en Python): </a:t>
            </a:r>
            <a:r>
              <a:rPr lang="es-ES" sz="4100" dirty="0">
                <a:hlinkClick r:id="rId3"/>
              </a:rPr>
              <a:t>https://www.facebook.com/groups/1934209250156977/</a:t>
            </a:r>
            <a:endParaRPr lang="es-ES" sz="4100" dirty="0"/>
          </a:p>
          <a:p>
            <a:r>
              <a:rPr lang="es-ES" sz="4100" dirty="0"/>
              <a:t>Lectura </a:t>
            </a:r>
            <a:r>
              <a:rPr lang="es-ES" sz="4400" dirty="0">
                <a:hlinkClick r:id="rId4"/>
              </a:rPr>
              <a:t>http://robotica.uv.es/pub/Libro/PDFs/CAPI3.pdf</a:t>
            </a:r>
            <a:r>
              <a:rPr lang="es-ES" sz="4400" dirty="0"/>
              <a:t> (material de lectura obligatoria paginas 82-90)</a:t>
            </a:r>
          </a:p>
          <a:p>
            <a:r>
              <a:rPr lang="es-ES" sz="4100" dirty="0"/>
              <a:t>Taller #1: Pensamiento Algorítmico (Grupo en Facebook )</a:t>
            </a:r>
          </a:p>
          <a:p>
            <a:endParaRPr lang="es-ES" dirty="0"/>
          </a:p>
          <a:p>
            <a:endParaRPr lang="es-ES" dirty="0"/>
          </a:p>
          <a:p>
            <a:endParaRPr lang="es-ES" dirty="0"/>
          </a:p>
          <a:p>
            <a:endParaRPr lang="es-ES" dirty="0"/>
          </a:p>
        </p:txBody>
      </p:sp>
    </p:spTree>
    <p:extLst>
      <p:ext uri="{BB962C8B-B14F-4D97-AF65-F5344CB8AC3E}">
        <p14:creationId xmlns:p14="http://schemas.microsoft.com/office/powerpoint/2010/main" val="16692024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F38780-C942-4C09-B602-464B84B89780}"/>
              </a:ext>
            </a:extLst>
          </p:cNvPr>
          <p:cNvSpPr>
            <a:spLocks noGrp="1"/>
          </p:cNvSpPr>
          <p:nvPr>
            <p:ph type="title"/>
          </p:nvPr>
        </p:nvSpPr>
        <p:spPr>
          <a:xfrm>
            <a:off x="1484309" y="24618"/>
            <a:ext cx="10018713" cy="1752599"/>
          </a:xfrm>
        </p:spPr>
        <p:txBody>
          <a:bodyPr/>
          <a:lstStyle/>
          <a:p>
            <a:r>
              <a:rPr lang="es-ES" dirty="0"/>
              <a:t>REFERENCIAS</a:t>
            </a:r>
          </a:p>
        </p:txBody>
      </p:sp>
      <p:sp>
        <p:nvSpPr>
          <p:cNvPr id="3" name="Marcador de contenido 2">
            <a:extLst>
              <a:ext uri="{FF2B5EF4-FFF2-40B4-BE49-F238E27FC236}">
                <a16:creationId xmlns:a16="http://schemas.microsoft.com/office/drawing/2014/main" id="{AA31954F-C102-4915-A005-CAD5798773FE}"/>
              </a:ext>
            </a:extLst>
          </p:cNvPr>
          <p:cNvSpPr>
            <a:spLocks noGrp="1"/>
          </p:cNvSpPr>
          <p:nvPr>
            <p:ph idx="1"/>
          </p:nvPr>
        </p:nvSpPr>
        <p:spPr>
          <a:xfrm>
            <a:off x="1484309" y="1777217"/>
            <a:ext cx="10018713" cy="4366847"/>
          </a:xfrm>
        </p:spPr>
        <p:txBody>
          <a:bodyPr>
            <a:normAutofit/>
          </a:bodyPr>
          <a:lstStyle/>
          <a:p>
            <a:r>
              <a:rPr lang="es-ES" dirty="0">
                <a:hlinkClick r:id="rId2"/>
              </a:rPr>
              <a:t>https://www.definicionabc.com/tecnologia/programacion.php</a:t>
            </a:r>
            <a:endParaRPr lang="es-ES" dirty="0"/>
          </a:p>
          <a:p>
            <a:r>
              <a:rPr lang="es-ES" dirty="0">
                <a:hlinkClick r:id="rId3"/>
              </a:rPr>
              <a:t>https://es.wikipedia.org/wiki/Programaci%C3%B3n</a:t>
            </a:r>
            <a:endParaRPr lang="es-ES" dirty="0"/>
          </a:p>
          <a:p>
            <a:r>
              <a:rPr lang="es-ES" dirty="0">
                <a:hlinkClick r:id="rId4"/>
              </a:rPr>
              <a:t>http://www.it.uc3m.es/jvillena/irc/practicas/estudios/Lenguajes_de_Programacion.pdf</a:t>
            </a:r>
            <a:endParaRPr lang="es-ES" dirty="0"/>
          </a:p>
          <a:p>
            <a:r>
              <a:rPr lang="es-ES" dirty="0">
                <a:hlinkClick r:id="rId5"/>
              </a:rPr>
              <a:t>https://es.wikipedia.org/wiki/Charles_Babbage</a:t>
            </a:r>
            <a:endParaRPr lang="es-ES" dirty="0"/>
          </a:p>
          <a:p>
            <a:r>
              <a:rPr lang="es-ES" dirty="0">
                <a:hlinkClick r:id="rId6"/>
              </a:rPr>
              <a:t>https://uva.onlinejudge.org/index.php</a:t>
            </a:r>
            <a:endParaRPr lang="es-ES" dirty="0"/>
          </a:p>
          <a:p>
            <a:r>
              <a:rPr lang="es-ES" dirty="0">
                <a:hlinkClick r:id="rId7"/>
              </a:rPr>
              <a:t>https://www.facebook.com/</a:t>
            </a:r>
            <a:endParaRPr lang="es-ES" dirty="0"/>
          </a:p>
          <a:p>
            <a:endParaRPr lang="es-ES" dirty="0"/>
          </a:p>
          <a:p>
            <a:endParaRPr lang="es-ES" dirty="0"/>
          </a:p>
          <a:p>
            <a:endParaRPr lang="es-ES" dirty="0"/>
          </a:p>
        </p:txBody>
      </p:sp>
    </p:spTree>
    <p:extLst>
      <p:ext uri="{BB962C8B-B14F-4D97-AF65-F5344CB8AC3E}">
        <p14:creationId xmlns:p14="http://schemas.microsoft.com/office/powerpoint/2010/main" val="29440407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1D8294-0236-4087-BBB7-8DDF7CDA2744}"/>
              </a:ext>
            </a:extLst>
          </p:cNvPr>
          <p:cNvSpPr>
            <a:spLocks noGrp="1"/>
          </p:cNvSpPr>
          <p:nvPr>
            <p:ph type="title"/>
          </p:nvPr>
        </p:nvSpPr>
        <p:spPr>
          <a:xfrm>
            <a:off x="1906344" y="1326874"/>
            <a:ext cx="10018712" cy="5105400"/>
          </a:xfrm>
        </p:spPr>
        <p:txBody>
          <a:bodyPr>
            <a:noAutofit/>
          </a:bodyPr>
          <a:lstStyle/>
          <a:p>
            <a:pPr algn="just"/>
            <a:r>
              <a:rPr lang="es-ES" sz="2800" dirty="0"/>
              <a:t>Como miembro de la comunidad académica del Colegio Castilla IED, los valores éticos y la integridad son tan importantes como la excelencia académica. En este curso se espera que los estudiantes adopten el siguiente código de honor: "Me comprometo a seguir los más altos estándares de integridad académica." Integridad académica se refiere al opuesto de plagiar, engañar, ‘hacer trampa’, etc. Por eso es importante ser honesto, dar crédito a quien lo merece y respetar el trabajo de los demás. En particular, el acto de entregar un programa de computador ajeno como propio constituye un acto de plagio; cambiar el nombre de las variables, agregar o eliminar comentarios y reorganizar comandos no cambia el hecho de que se está copiando el programa de alguien más. </a:t>
            </a:r>
          </a:p>
        </p:txBody>
      </p:sp>
      <p:sp>
        <p:nvSpPr>
          <p:cNvPr id="4" name="CuadroTexto 3">
            <a:extLst>
              <a:ext uri="{FF2B5EF4-FFF2-40B4-BE49-F238E27FC236}">
                <a16:creationId xmlns:a16="http://schemas.microsoft.com/office/drawing/2014/main" id="{52C57E86-C8DD-461F-8EBE-AFCA79F5F4B3}"/>
              </a:ext>
            </a:extLst>
          </p:cNvPr>
          <p:cNvSpPr txBox="1"/>
          <p:nvPr/>
        </p:nvSpPr>
        <p:spPr>
          <a:xfrm>
            <a:off x="3388140" y="311211"/>
            <a:ext cx="8803860" cy="1015663"/>
          </a:xfrm>
          <a:prstGeom prst="rect">
            <a:avLst/>
          </a:prstGeom>
          <a:noFill/>
        </p:spPr>
        <p:txBody>
          <a:bodyPr wrap="square" rtlCol="0">
            <a:spAutoFit/>
          </a:bodyPr>
          <a:lstStyle/>
          <a:p>
            <a:r>
              <a:rPr lang="es-ES" sz="6000" dirty="0">
                <a:latin typeface="Bernard MT Condensed" panose="02050806060905020404" pitchFamily="18" charset="0"/>
              </a:rPr>
              <a:t>CODIGO DE HONOR</a:t>
            </a:r>
          </a:p>
        </p:txBody>
      </p:sp>
      <p:pic>
        <p:nvPicPr>
          <p:cNvPr id="6" name="Imagen 5" descr="Imagen que contiene cosa&#10;&#10;Descripción generada con confianza muy alta">
            <a:extLst>
              <a:ext uri="{FF2B5EF4-FFF2-40B4-BE49-F238E27FC236}">
                <a16:creationId xmlns:a16="http://schemas.microsoft.com/office/drawing/2014/main" id="{F396BD87-0AD7-4EB3-ACC4-6EB3E4DA6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348" y="367748"/>
            <a:ext cx="1918252" cy="1918252"/>
          </a:xfrm>
          <a:prstGeom prst="rect">
            <a:avLst/>
          </a:prstGeom>
        </p:spPr>
      </p:pic>
      <p:sp>
        <p:nvSpPr>
          <p:cNvPr id="9" name="CuadroTexto 8">
            <a:extLst>
              <a:ext uri="{FF2B5EF4-FFF2-40B4-BE49-F238E27FC236}">
                <a16:creationId xmlns:a16="http://schemas.microsoft.com/office/drawing/2014/main" id="{A21CA000-1B2D-4BC7-B611-59BB393BBF05}"/>
              </a:ext>
            </a:extLst>
          </p:cNvPr>
          <p:cNvSpPr txBox="1"/>
          <p:nvPr/>
        </p:nvSpPr>
        <p:spPr>
          <a:xfrm>
            <a:off x="0" y="6480529"/>
            <a:ext cx="12192000"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s-ES" dirty="0"/>
              <a:t>Editado de: programación en PYTHON- Presentación creada por WILMER GARZON ALFONSO</a:t>
            </a:r>
          </a:p>
        </p:txBody>
      </p:sp>
    </p:spTree>
    <p:extLst>
      <p:ext uri="{BB962C8B-B14F-4D97-AF65-F5344CB8AC3E}">
        <p14:creationId xmlns:p14="http://schemas.microsoft.com/office/powerpoint/2010/main" val="2457274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93351E-B68B-4DBC-BFD8-368A32F04B4A}"/>
              </a:ext>
            </a:extLst>
          </p:cNvPr>
          <p:cNvSpPr>
            <a:spLocks noGrp="1"/>
          </p:cNvSpPr>
          <p:nvPr>
            <p:ph type="title"/>
          </p:nvPr>
        </p:nvSpPr>
        <p:spPr>
          <a:xfrm>
            <a:off x="1484310" y="142461"/>
            <a:ext cx="2510915" cy="1752599"/>
          </a:xfrm>
        </p:spPr>
        <p:txBody>
          <a:bodyPr>
            <a:normAutofit fontScale="90000"/>
          </a:bodyPr>
          <a:lstStyle/>
          <a:p>
            <a:r>
              <a:rPr lang="es-ES" sz="6600" dirty="0">
                <a:latin typeface="Bernard MT Condensed" panose="02050806060905020404" pitchFamily="18" charset="0"/>
              </a:rPr>
              <a:t>Agenda</a:t>
            </a:r>
            <a:endParaRPr lang="es-ES" dirty="0">
              <a:latin typeface="Bernard MT Condensed" panose="02050806060905020404" pitchFamily="18" charset="0"/>
            </a:endParaRPr>
          </a:p>
        </p:txBody>
      </p:sp>
      <p:sp>
        <p:nvSpPr>
          <p:cNvPr id="3" name="Marcador de contenido 2">
            <a:extLst>
              <a:ext uri="{FF2B5EF4-FFF2-40B4-BE49-F238E27FC236}">
                <a16:creationId xmlns:a16="http://schemas.microsoft.com/office/drawing/2014/main" id="{49280EDF-8A08-4868-9808-86AC469B9F98}"/>
              </a:ext>
            </a:extLst>
          </p:cNvPr>
          <p:cNvSpPr>
            <a:spLocks noGrp="1"/>
          </p:cNvSpPr>
          <p:nvPr>
            <p:ph idx="1"/>
          </p:nvPr>
        </p:nvSpPr>
        <p:spPr>
          <a:xfrm>
            <a:off x="1701101" y="1533378"/>
            <a:ext cx="10018713" cy="4758957"/>
          </a:xfrm>
        </p:spPr>
        <p:txBody>
          <a:bodyPr>
            <a:normAutofit/>
          </a:bodyPr>
          <a:lstStyle/>
          <a:p>
            <a:r>
              <a:rPr lang="es-ES" dirty="0"/>
              <a:t>¿Qué es programación ?</a:t>
            </a:r>
          </a:p>
          <a:p>
            <a:r>
              <a:rPr lang="es-ES" dirty="0"/>
              <a:t>Historia de la programación</a:t>
            </a:r>
          </a:p>
          <a:p>
            <a:r>
              <a:rPr lang="es-ES" dirty="0"/>
              <a:t>Campos de Acción de la programación </a:t>
            </a:r>
          </a:p>
          <a:p>
            <a:r>
              <a:rPr lang="es-ES" dirty="0"/>
              <a:t>Historia </a:t>
            </a:r>
          </a:p>
          <a:p>
            <a:r>
              <a:rPr lang="es-ES" dirty="0"/>
              <a:t> ¿Qué es Python? </a:t>
            </a:r>
          </a:p>
          <a:p>
            <a:r>
              <a:rPr lang="es-ES" dirty="0"/>
              <a:t>Características  Ventajas – Desventajas</a:t>
            </a:r>
          </a:p>
          <a:p>
            <a:r>
              <a:rPr lang="es-ES" dirty="0"/>
              <a:t>Pensamiento algorítmico </a:t>
            </a:r>
          </a:p>
          <a:p>
            <a:r>
              <a:rPr lang="es-ES" dirty="0"/>
              <a:t>referencias</a:t>
            </a:r>
          </a:p>
          <a:p>
            <a:endParaRPr lang="es-ES" dirty="0"/>
          </a:p>
        </p:txBody>
      </p:sp>
      <p:cxnSp>
        <p:nvCxnSpPr>
          <p:cNvPr id="5" name="Conector recto 4">
            <a:extLst>
              <a:ext uri="{FF2B5EF4-FFF2-40B4-BE49-F238E27FC236}">
                <a16:creationId xmlns:a16="http://schemas.microsoft.com/office/drawing/2014/main" id="{9FEA2128-1CCB-4F59-8236-EE49CC1464F1}"/>
              </a:ext>
            </a:extLst>
          </p:cNvPr>
          <p:cNvCxnSpPr/>
          <p:nvPr/>
        </p:nvCxnSpPr>
        <p:spPr>
          <a:xfrm>
            <a:off x="1484310" y="1533378"/>
            <a:ext cx="10452296" cy="0"/>
          </a:xfrm>
          <a:prstGeom prst="line">
            <a:avLst/>
          </a:prstGeom>
        </p:spPr>
        <p:style>
          <a:lnRef idx="2">
            <a:schemeClr val="dk1"/>
          </a:lnRef>
          <a:fillRef idx="0">
            <a:schemeClr val="dk1"/>
          </a:fillRef>
          <a:effectRef idx="1">
            <a:schemeClr val="dk1"/>
          </a:effectRef>
          <a:fontRef idx="minor">
            <a:schemeClr val="tx1"/>
          </a:fontRef>
        </p:style>
      </p:cxnSp>
      <p:sp>
        <p:nvSpPr>
          <p:cNvPr id="7" name="CuadroTexto 6">
            <a:extLst>
              <a:ext uri="{FF2B5EF4-FFF2-40B4-BE49-F238E27FC236}">
                <a16:creationId xmlns:a16="http://schemas.microsoft.com/office/drawing/2014/main" id="{F74E6AC9-0227-4F1B-9481-BE8BD865AE55}"/>
              </a:ext>
            </a:extLst>
          </p:cNvPr>
          <p:cNvSpPr txBox="1"/>
          <p:nvPr/>
        </p:nvSpPr>
        <p:spPr>
          <a:xfrm>
            <a:off x="0" y="6488667"/>
            <a:ext cx="12192000"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s-ES" dirty="0"/>
              <a:t>Editado de: Programación en PYTHON- Presentación creada por  ING. WILMER GARZON ALFONSO</a:t>
            </a:r>
          </a:p>
        </p:txBody>
      </p:sp>
    </p:spTree>
    <p:extLst>
      <p:ext uri="{BB962C8B-B14F-4D97-AF65-F5344CB8AC3E}">
        <p14:creationId xmlns:p14="http://schemas.microsoft.com/office/powerpoint/2010/main" val="2651847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9D1BDD-F3EC-42F4-B3DE-82F0801C368A}"/>
              </a:ext>
            </a:extLst>
          </p:cNvPr>
          <p:cNvSpPr>
            <a:spLocks noGrp="1"/>
          </p:cNvSpPr>
          <p:nvPr>
            <p:ph type="title"/>
          </p:nvPr>
        </p:nvSpPr>
        <p:spPr>
          <a:xfrm>
            <a:off x="1484309" y="-196948"/>
            <a:ext cx="10018713" cy="1752599"/>
          </a:xfrm>
        </p:spPr>
        <p:txBody>
          <a:bodyPr/>
          <a:lstStyle/>
          <a:p>
            <a:r>
              <a:rPr lang="es-ES" dirty="0">
                <a:latin typeface="Bernard MT Condensed" panose="02050806060905020404" pitchFamily="18" charset="0"/>
              </a:rPr>
              <a:t>¿Qué es Programación?</a:t>
            </a:r>
            <a:br>
              <a:rPr lang="es-ES" dirty="0"/>
            </a:br>
            <a:endParaRPr lang="es-ES" dirty="0"/>
          </a:p>
        </p:txBody>
      </p:sp>
      <p:sp>
        <p:nvSpPr>
          <p:cNvPr id="3" name="Marcador de contenido 2">
            <a:extLst>
              <a:ext uri="{FF2B5EF4-FFF2-40B4-BE49-F238E27FC236}">
                <a16:creationId xmlns:a16="http://schemas.microsoft.com/office/drawing/2014/main" id="{454AD425-EC2C-4E85-9E89-C5A507099B24}"/>
              </a:ext>
            </a:extLst>
          </p:cNvPr>
          <p:cNvSpPr>
            <a:spLocks noGrp="1"/>
          </p:cNvSpPr>
          <p:nvPr>
            <p:ph idx="1"/>
          </p:nvPr>
        </p:nvSpPr>
        <p:spPr>
          <a:xfrm>
            <a:off x="1466808" y="1667606"/>
            <a:ext cx="10547001" cy="4761329"/>
          </a:xfrm>
        </p:spPr>
        <p:txBody>
          <a:bodyPr/>
          <a:lstStyle/>
          <a:p>
            <a:r>
              <a:rPr lang="es-ES" sz="3200" dirty="0"/>
              <a:t>Es el proceso de diseñar, codificar, depurar y mantener el código fuente de programas de computadora. El código fuente es escrito en un lenguaje de programación (</a:t>
            </a:r>
            <a:r>
              <a:rPr lang="es-ES" sz="3200" u="sng" dirty="0"/>
              <a:t>Python</a:t>
            </a:r>
            <a:r>
              <a:rPr lang="es-ES" sz="3200" dirty="0"/>
              <a:t>).</a:t>
            </a:r>
          </a:p>
          <a:p>
            <a:r>
              <a:rPr lang="es-ES" sz="3200" dirty="0"/>
              <a:t>Un programa informático consiste en una serie de instrucciones para ser ejecutadas por una computadora. Estas instrucciones se desarrollan acorde a la ciencia de la programación.</a:t>
            </a:r>
            <a:br>
              <a:rPr lang="es-ES" sz="3200" dirty="0"/>
            </a:br>
            <a:br>
              <a:rPr lang="es-ES" dirty="0"/>
            </a:br>
            <a:endParaRPr lang="es-ES" dirty="0"/>
          </a:p>
          <a:p>
            <a:endParaRPr lang="es-ES" dirty="0"/>
          </a:p>
        </p:txBody>
      </p:sp>
      <p:cxnSp>
        <p:nvCxnSpPr>
          <p:cNvPr id="5" name="Conector recto 4">
            <a:extLst>
              <a:ext uri="{FF2B5EF4-FFF2-40B4-BE49-F238E27FC236}">
                <a16:creationId xmlns:a16="http://schemas.microsoft.com/office/drawing/2014/main" id="{3617AA57-4666-416B-B8EC-11420CFD64E5}"/>
              </a:ext>
            </a:extLst>
          </p:cNvPr>
          <p:cNvCxnSpPr/>
          <p:nvPr/>
        </p:nvCxnSpPr>
        <p:spPr>
          <a:xfrm>
            <a:off x="1484309" y="886265"/>
            <a:ext cx="10529500" cy="0"/>
          </a:xfrm>
          <a:prstGeom prst="line">
            <a:avLst/>
          </a:prstGeom>
        </p:spPr>
        <p:style>
          <a:lnRef idx="2">
            <a:schemeClr val="dk1"/>
          </a:lnRef>
          <a:fillRef idx="0">
            <a:schemeClr val="dk1"/>
          </a:fillRef>
          <a:effectRef idx="1">
            <a:schemeClr val="dk1"/>
          </a:effectRef>
          <a:fontRef idx="minor">
            <a:schemeClr val="tx1"/>
          </a:fontRef>
        </p:style>
      </p:cxnSp>
      <p:sp>
        <p:nvSpPr>
          <p:cNvPr id="6" name="CuadroTexto 5">
            <a:extLst>
              <a:ext uri="{FF2B5EF4-FFF2-40B4-BE49-F238E27FC236}">
                <a16:creationId xmlns:a16="http://schemas.microsoft.com/office/drawing/2014/main" id="{582726A2-C8B7-4974-8370-9AAE0E7DA44B}"/>
              </a:ext>
            </a:extLst>
          </p:cNvPr>
          <p:cNvSpPr txBox="1"/>
          <p:nvPr/>
        </p:nvSpPr>
        <p:spPr>
          <a:xfrm>
            <a:off x="0" y="6540890"/>
            <a:ext cx="12192000" cy="120032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s-ES" dirty="0">
                <a:hlinkClick r:id="rId2"/>
              </a:rPr>
              <a:t>http://www.it.uc3m.es/jvillena/irc/practicas/estudios/Lenguajes_de_Programacion.pdf</a:t>
            </a:r>
            <a:endParaRPr lang="es-ES" dirty="0"/>
          </a:p>
          <a:p>
            <a:endParaRPr lang="es-ES" dirty="0"/>
          </a:p>
          <a:p>
            <a:endParaRPr lang="es-ES" dirty="0"/>
          </a:p>
          <a:p>
            <a:endParaRPr lang="es-ES" dirty="0"/>
          </a:p>
        </p:txBody>
      </p:sp>
      <p:sp>
        <p:nvSpPr>
          <p:cNvPr id="11" name="Bocadillo: ovalado 10">
            <a:extLst>
              <a:ext uri="{FF2B5EF4-FFF2-40B4-BE49-F238E27FC236}">
                <a16:creationId xmlns:a16="http://schemas.microsoft.com/office/drawing/2014/main" id="{B09E373D-2504-4B10-A4FB-A037CAB18820}"/>
              </a:ext>
            </a:extLst>
          </p:cNvPr>
          <p:cNvSpPr/>
          <p:nvPr/>
        </p:nvSpPr>
        <p:spPr>
          <a:xfrm>
            <a:off x="7723162" y="4783015"/>
            <a:ext cx="3052690" cy="175787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a:extLst>
              <a:ext uri="{FF2B5EF4-FFF2-40B4-BE49-F238E27FC236}">
                <a16:creationId xmlns:a16="http://schemas.microsoft.com/office/drawing/2014/main" id="{091BB118-B33E-4EBA-8CFA-D2F0F96314E9}"/>
              </a:ext>
            </a:extLst>
          </p:cNvPr>
          <p:cNvSpPr txBox="1"/>
          <p:nvPr/>
        </p:nvSpPr>
        <p:spPr>
          <a:xfrm>
            <a:off x="8314006" y="5340561"/>
            <a:ext cx="2461846" cy="646331"/>
          </a:xfrm>
          <a:prstGeom prst="rect">
            <a:avLst/>
          </a:prstGeom>
          <a:noFill/>
        </p:spPr>
        <p:txBody>
          <a:bodyPr wrap="square" rtlCol="0">
            <a:spAutoFit/>
          </a:bodyPr>
          <a:lstStyle/>
          <a:p>
            <a:r>
              <a:rPr lang="es-ES" dirty="0"/>
              <a:t>Mas información en este tipo de  links</a:t>
            </a:r>
          </a:p>
        </p:txBody>
      </p:sp>
    </p:spTree>
    <p:extLst>
      <p:ext uri="{BB962C8B-B14F-4D97-AF65-F5344CB8AC3E}">
        <p14:creationId xmlns:p14="http://schemas.microsoft.com/office/powerpoint/2010/main" val="24574143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D29762-6EC1-47B8-90CA-8903F4C3D5B5}"/>
              </a:ext>
            </a:extLst>
          </p:cNvPr>
          <p:cNvSpPr>
            <a:spLocks noGrp="1"/>
          </p:cNvSpPr>
          <p:nvPr>
            <p:ph type="title"/>
          </p:nvPr>
        </p:nvSpPr>
        <p:spPr>
          <a:xfrm>
            <a:off x="1695327" y="-295422"/>
            <a:ext cx="10018713" cy="1752599"/>
          </a:xfrm>
        </p:spPr>
        <p:txBody>
          <a:bodyPr/>
          <a:lstStyle/>
          <a:p>
            <a:r>
              <a:rPr lang="es-ES" dirty="0">
                <a:latin typeface="Bernard MT Condensed" panose="02050806060905020404" pitchFamily="18" charset="0"/>
              </a:rPr>
              <a:t>Historia de la Programación </a:t>
            </a:r>
          </a:p>
        </p:txBody>
      </p:sp>
      <p:cxnSp>
        <p:nvCxnSpPr>
          <p:cNvPr id="5" name="Conector recto 4">
            <a:extLst>
              <a:ext uri="{FF2B5EF4-FFF2-40B4-BE49-F238E27FC236}">
                <a16:creationId xmlns:a16="http://schemas.microsoft.com/office/drawing/2014/main" id="{5D355C1A-EEB3-481D-B7F2-147503EFA4D9}"/>
              </a:ext>
            </a:extLst>
          </p:cNvPr>
          <p:cNvCxnSpPr/>
          <p:nvPr/>
        </p:nvCxnSpPr>
        <p:spPr>
          <a:xfrm>
            <a:off x="1477108" y="956603"/>
            <a:ext cx="10480430" cy="0"/>
          </a:xfrm>
          <a:prstGeom prst="line">
            <a:avLst/>
          </a:prstGeom>
        </p:spPr>
        <p:style>
          <a:lnRef idx="2">
            <a:schemeClr val="dk1"/>
          </a:lnRef>
          <a:fillRef idx="0">
            <a:schemeClr val="dk1"/>
          </a:fillRef>
          <a:effectRef idx="1">
            <a:schemeClr val="dk1"/>
          </a:effectRef>
          <a:fontRef idx="minor">
            <a:schemeClr val="tx1"/>
          </a:fontRef>
        </p:style>
      </p:cxnSp>
      <p:pic>
        <p:nvPicPr>
          <p:cNvPr id="1026" name="Picture 2" descr="Resultado de imagen para charles babbage">
            <a:extLst>
              <a:ext uri="{FF2B5EF4-FFF2-40B4-BE49-F238E27FC236}">
                <a16:creationId xmlns:a16="http://schemas.microsoft.com/office/drawing/2014/main" id="{CD3F6506-007A-4D94-982D-3971A2D5E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2302" y="1057015"/>
            <a:ext cx="2335236" cy="2291096"/>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4C4B4112-F529-495D-870A-656FCC8FAB72}"/>
              </a:ext>
            </a:extLst>
          </p:cNvPr>
          <p:cNvSpPr txBox="1"/>
          <p:nvPr/>
        </p:nvSpPr>
        <p:spPr>
          <a:xfrm>
            <a:off x="1584337" y="1057015"/>
            <a:ext cx="8145194" cy="5447645"/>
          </a:xfrm>
          <a:prstGeom prst="rect">
            <a:avLst/>
          </a:prstGeom>
          <a:noFill/>
        </p:spPr>
        <p:txBody>
          <a:bodyPr wrap="square" rtlCol="0">
            <a:spAutoFit/>
          </a:bodyPr>
          <a:lstStyle/>
          <a:p>
            <a:endParaRPr lang="es-ES" b="1" dirty="0"/>
          </a:p>
          <a:p>
            <a:r>
              <a:rPr lang="es-ES" sz="2400" b="1" dirty="0"/>
              <a:t>Charles Babbage</a:t>
            </a:r>
            <a:r>
              <a:rPr lang="es-ES" sz="2400" dirty="0"/>
              <a:t>: Diseñó y parcialmente implementó una máquina para calcular, de diferencias mecánicas para calcular tablas de números.</a:t>
            </a:r>
          </a:p>
          <a:p>
            <a:endParaRPr lang="es-ES" sz="2400" dirty="0"/>
          </a:p>
          <a:p>
            <a:endParaRPr lang="es-ES" sz="2400" dirty="0"/>
          </a:p>
          <a:p>
            <a:endParaRPr lang="es-ES" sz="2400" dirty="0"/>
          </a:p>
          <a:p>
            <a:endParaRPr lang="es-ES" sz="2400" dirty="0"/>
          </a:p>
          <a:p>
            <a:endParaRPr lang="es-ES" sz="2400" dirty="0"/>
          </a:p>
          <a:p>
            <a:r>
              <a:rPr lang="es-ES" sz="2400" dirty="0"/>
              <a:t> </a:t>
            </a:r>
            <a:r>
              <a:rPr lang="es-ES" sz="2400" b="1" dirty="0"/>
              <a:t>Augusta Ada </a:t>
            </a:r>
            <a:r>
              <a:rPr lang="es-ES" sz="2400" b="1" dirty="0" err="1"/>
              <a:t>Kingla</a:t>
            </a:r>
            <a:r>
              <a:rPr lang="es-ES" sz="2400" b="1" dirty="0"/>
              <a:t> (</a:t>
            </a:r>
            <a:r>
              <a:rPr lang="es-ES" sz="2400" dirty="0"/>
              <a:t>Ada </a:t>
            </a:r>
            <a:r>
              <a:rPr lang="es-ES" sz="2400" dirty="0" err="1"/>
              <a:t>Lovelace</a:t>
            </a:r>
            <a:r>
              <a:rPr lang="es-ES" sz="2400" b="1" dirty="0"/>
              <a:t>):</a:t>
            </a:r>
            <a:r>
              <a:rPr lang="es-ES" sz="2400" dirty="0"/>
              <a:t> denominada máquina analítica. Entre sus notas sobre la máquina se encuentra lo que se reconoce hoy como el primer algoritmo destinado a ser procesado por una máquina, por lo que se la considera como la primera programadora de ordenadores.</a:t>
            </a:r>
          </a:p>
          <a:p>
            <a:endParaRPr lang="es-ES" dirty="0"/>
          </a:p>
        </p:txBody>
      </p:sp>
      <p:pic>
        <p:nvPicPr>
          <p:cNvPr id="1028" name="Picture 4" descr="Ada Lovelace.jpg">
            <a:extLst>
              <a:ext uri="{FF2B5EF4-FFF2-40B4-BE49-F238E27FC236}">
                <a16:creationId xmlns:a16="http://schemas.microsoft.com/office/drawing/2014/main" id="{193232FD-F017-4B34-892D-842D14C7E7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0421" y="3418451"/>
            <a:ext cx="2095500" cy="2518116"/>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5057EAA3-88CC-4EA5-B4A0-38592F4AC265}"/>
              </a:ext>
            </a:extLst>
          </p:cNvPr>
          <p:cNvSpPr txBox="1"/>
          <p:nvPr/>
        </p:nvSpPr>
        <p:spPr>
          <a:xfrm>
            <a:off x="0" y="6518542"/>
            <a:ext cx="12192000"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s-ES" dirty="0">
                <a:hlinkClick r:id="rId4"/>
              </a:rPr>
              <a:t>https://es.slideshare.net/tacubomx/historia-de-la-programacion</a:t>
            </a:r>
            <a:endParaRPr lang="es-ES" dirty="0"/>
          </a:p>
          <a:p>
            <a:endParaRPr lang="es-ES" dirty="0"/>
          </a:p>
        </p:txBody>
      </p:sp>
    </p:spTree>
    <p:extLst>
      <p:ext uri="{BB962C8B-B14F-4D97-AF65-F5344CB8AC3E}">
        <p14:creationId xmlns:p14="http://schemas.microsoft.com/office/powerpoint/2010/main" val="30960500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A0077B-9DB3-4F20-B25D-ECE39F1558AC}"/>
              </a:ext>
            </a:extLst>
          </p:cNvPr>
          <p:cNvSpPr>
            <a:spLocks noGrp="1"/>
          </p:cNvSpPr>
          <p:nvPr>
            <p:ph type="title"/>
          </p:nvPr>
        </p:nvSpPr>
        <p:spPr>
          <a:xfrm>
            <a:off x="1484309" y="0"/>
            <a:ext cx="10018713" cy="1752599"/>
          </a:xfrm>
        </p:spPr>
        <p:txBody>
          <a:bodyPr/>
          <a:lstStyle/>
          <a:p>
            <a:r>
              <a:rPr lang="es-ES" dirty="0">
                <a:latin typeface="Bernard MT Condensed" panose="02050806060905020404" pitchFamily="18" charset="0"/>
              </a:rPr>
              <a:t>Campos de Acción de la Programación</a:t>
            </a:r>
          </a:p>
        </p:txBody>
      </p:sp>
      <p:sp>
        <p:nvSpPr>
          <p:cNvPr id="3" name="Marcador de contenido 2">
            <a:extLst>
              <a:ext uri="{FF2B5EF4-FFF2-40B4-BE49-F238E27FC236}">
                <a16:creationId xmlns:a16="http://schemas.microsoft.com/office/drawing/2014/main" id="{6B294C9D-E0A3-4F85-90F8-D94455F3FDC7}"/>
              </a:ext>
            </a:extLst>
          </p:cNvPr>
          <p:cNvSpPr>
            <a:spLocks noGrp="1"/>
          </p:cNvSpPr>
          <p:nvPr>
            <p:ph idx="1"/>
          </p:nvPr>
        </p:nvSpPr>
        <p:spPr>
          <a:xfrm>
            <a:off x="1479959" y="1752599"/>
            <a:ext cx="10018713" cy="3813811"/>
          </a:xfrm>
        </p:spPr>
        <p:txBody>
          <a:bodyPr>
            <a:noAutofit/>
          </a:bodyPr>
          <a:lstStyle/>
          <a:p>
            <a:pPr marL="0" indent="0">
              <a:buNone/>
            </a:pPr>
            <a:r>
              <a:rPr lang="es-ES" sz="3200" dirty="0"/>
              <a:t>Entidades públicas y privadas, en el comercio o en pequeñas y medianas empresas que utilicen la computación, el almacenamiento y procesamiento de situaciones administrativas.</a:t>
            </a:r>
            <a:br>
              <a:rPr lang="es-ES" sz="3200" dirty="0"/>
            </a:br>
            <a:r>
              <a:rPr lang="es-ES" sz="3200" dirty="0"/>
              <a:t>Empresas de programación, comercialización y servicio técnico de software. Generando sus propios espacios de trabajo a través de la creación y gestión de microempresas prestando sus servicios en el área.</a:t>
            </a:r>
          </a:p>
        </p:txBody>
      </p:sp>
      <p:cxnSp>
        <p:nvCxnSpPr>
          <p:cNvPr id="5" name="Conector recto 4">
            <a:extLst>
              <a:ext uri="{FF2B5EF4-FFF2-40B4-BE49-F238E27FC236}">
                <a16:creationId xmlns:a16="http://schemas.microsoft.com/office/drawing/2014/main" id="{7BE1227F-9A7E-402A-9EB7-9E4B6F60E978}"/>
              </a:ext>
            </a:extLst>
          </p:cNvPr>
          <p:cNvCxnSpPr/>
          <p:nvPr/>
        </p:nvCxnSpPr>
        <p:spPr>
          <a:xfrm>
            <a:off x="1484309" y="1195754"/>
            <a:ext cx="10707691" cy="0"/>
          </a:xfrm>
          <a:prstGeom prst="line">
            <a:avLst/>
          </a:prstGeom>
        </p:spPr>
        <p:style>
          <a:lnRef idx="2">
            <a:schemeClr val="dk1"/>
          </a:lnRef>
          <a:fillRef idx="0">
            <a:schemeClr val="dk1"/>
          </a:fillRef>
          <a:effectRef idx="1">
            <a:schemeClr val="dk1"/>
          </a:effectRef>
          <a:fontRef idx="minor">
            <a:schemeClr val="tx1"/>
          </a:fontRef>
        </p:style>
      </p:cxnSp>
      <p:sp>
        <p:nvSpPr>
          <p:cNvPr id="6" name="CuadroTexto 5">
            <a:extLst>
              <a:ext uri="{FF2B5EF4-FFF2-40B4-BE49-F238E27FC236}">
                <a16:creationId xmlns:a16="http://schemas.microsoft.com/office/drawing/2014/main" id="{E1680852-D5E6-4707-A2E8-3389927A0038}"/>
              </a:ext>
            </a:extLst>
          </p:cNvPr>
          <p:cNvSpPr txBox="1"/>
          <p:nvPr/>
        </p:nvSpPr>
        <p:spPr>
          <a:xfrm>
            <a:off x="0" y="6499274"/>
            <a:ext cx="12192000"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s-ES" dirty="0">
                <a:hlinkClick r:id="rId2"/>
              </a:rPr>
              <a:t>http://orientacion.universia.net.co/carreras_universitarias-52/campo-de-accion---programacion-de-computadores--40.html</a:t>
            </a:r>
            <a:endParaRPr lang="es-ES" dirty="0"/>
          </a:p>
          <a:p>
            <a:endParaRPr lang="es-ES" dirty="0"/>
          </a:p>
        </p:txBody>
      </p:sp>
    </p:spTree>
    <p:extLst>
      <p:ext uri="{BB962C8B-B14F-4D97-AF65-F5344CB8AC3E}">
        <p14:creationId xmlns:p14="http://schemas.microsoft.com/office/powerpoint/2010/main" val="40510243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96AA14-4EC5-4673-9CA4-16683B997A08}"/>
              </a:ext>
            </a:extLst>
          </p:cNvPr>
          <p:cNvSpPr>
            <a:spLocks noGrp="1"/>
          </p:cNvSpPr>
          <p:nvPr>
            <p:ph type="title"/>
          </p:nvPr>
        </p:nvSpPr>
        <p:spPr>
          <a:xfrm>
            <a:off x="1245160" y="-298938"/>
            <a:ext cx="10018713" cy="1752599"/>
          </a:xfrm>
        </p:spPr>
        <p:txBody>
          <a:bodyPr/>
          <a:lstStyle/>
          <a:p>
            <a:r>
              <a:rPr lang="es-ES" dirty="0">
                <a:latin typeface="Bernard MT Condensed" panose="02050806060905020404" pitchFamily="18" charset="0"/>
              </a:rPr>
              <a:t>Historia</a:t>
            </a:r>
          </a:p>
        </p:txBody>
      </p:sp>
      <p:sp>
        <p:nvSpPr>
          <p:cNvPr id="3" name="Marcador de contenido 2">
            <a:extLst>
              <a:ext uri="{FF2B5EF4-FFF2-40B4-BE49-F238E27FC236}">
                <a16:creationId xmlns:a16="http://schemas.microsoft.com/office/drawing/2014/main" id="{54A1DFDD-E38B-45AB-A57A-57E59D464843}"/>
              </a:ext>
            </a:extLst>
          </p:cNvPr>
          <p:cNvSpPr>
            <a:spLocks noGrp="1"/>
          </p:cNvSpPr>
          <p:nvPr>
            <p:ph idx="1"/>
          </p:nvPr>
        </p:nvSpPr>
        <p:spPr>
          <a:xfrm>
            <a:off x="1639054" y="1453661"/>
            <a:ext cx="10018713" cy="5056163"/>
          </a:xfrm>
        </p:spPr>
        <p:txBody>
          <a:bodyPr>
            <a:normAutofit/>
          </a:bodyPr>
          <a:lstStyle/>
          <a:p>
            <a:r>
              <a:rPr lang="es-ES" sz="4000" dirty="0"/>
              <a:t>Python fue creado por el científico computacional Guido van </a:t>
            </a:r>
            <a:r>
              <a:rPr lang="es-ES" sz="4000" dirty="0" err="1"/>
              <a:t>Rossum</a:t>
            </a:r>
            <a:r>
              <a:rPr lang="es-ES" sz="4000" dirty="0"/>
              <a:t>, Holandés de 58 años a comienzos de los 90s. </a:t>
            </a:r>
          </a:p>
          <a:p>
            <a:r>
              <a:rPr lang="es-ES" sz="4000" dirty="0"/>
              <a:t>Trabajó para Google, Dropbox, entre otras. </a:t>
            </a:r>
          </a:p>
          <a:p>
            <a:r>
              <a:rPr lang="es-ES" sz="4000" dirty="0"/>
              <a:t>El nombre del lenguaje está inspirado por el popular grupo cómico británico </a:t>
            </a:r>
            <a:r>
              <a:rPr lang="es-ES" sz="4000" dirty="0" err="1"/>
              <a:t>Monty</a:t>
            </a:r>
            <a:r>
              <a:rPr lang="es-ES" sz="4000" dirty="0"/>
              <a:t> Python.</a:t>
            </a:r>
          </a:p>
        </p:txBody>
      </p:sp>
      <p:cxnSp>
        <p:nvCxnSpPr>
          <p:cNvPr id="5" name="Conector recto 4">
            <a:extLst>
              <a:ext uri="{FF2B5EF4-FFF2-40B4-BE49-F238E27FC236}">
                <a16:creationId xmlns:a16="http://schemas.microsoft.com/office/drawing/2014/main" id="{D7EDB643-A71B-40E6-A845-E714F1D2AB45}"/>
              </a:ext>
            </a:extLst>
          </p:cNvPr>
          <p:cNvCxnSpPr/>
          <p:nvPr/>
        </p:nvCxnSpPr>
        <p:spPr>
          <a:xfrm>
            <a:off x="1477108" y="1069145"/>
            <a:ext cx="10592972"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506078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A3FAB2-A821-4784-9344-A234CFEE002B}"/>
              </a:ext>
            </a:extLst>
          </p:cNvPr>
          <p:cNvSpPr>
            <a:spLocks noGrp="1"/>
          </p:cNvSpPr>
          <p:nvPr>
            <p:ph type="title"/>
          </p:nvPr>
        </p:nvSpPr>
        <p:spPr>
          <a:xfrm>
            <a:off x="1681257" y="-393895"/>
            <a:ext cx="10018713" cy="1752599"/>
          </a:xfrm>
        </p:spPr>
        <p:txBody>
          <a:bodyPr/>
          <a:lstStyle/>
          <a:p>
            <a:r>
              <a:rPr lang="es-ES" dirty="0">
                <a:latin typeface="Bernard MT Condensed" panose="02050806060905020404" pitchFamily="18" charset="0"/>
              </a:rPr>
              <a:t>¿Qué es Python?</a:t>
            </a:r>
          </a:p>
        </p:txBody>
      </p:sp>
      <p:sp>
        <p:nvSpPr>
          <p:cNvPr id="3" name="Marcador de contenido 2">
            <a:extLst>
              <a:ext uri="{FF2B5EF4-FFF2-40B4-BE49-F238E27FC236}">
                <a16:creationId xmlns:a16="http://schemas.microsoft.com/office/drawing/2014/main" id="{DEF3CFCE-CC78-4ABB-83C8-C40BEEF4418B}"/>
              </a:ext>
            </a:extLst>
          </p:cNvPr>
          <p:cNvSpPr>
            <a:spLocks noGrp="1"/>
          </p:cNvSpPr>
          <p:nvPr>
            <p:ph idx="1"/>
          </p:nvPr>
        </p:nvSpPr>
        <p:spPr>
          <a:xfrm>
            <a:off x="1484310" y="1108222"/>
            <a:ext cx="10215660" cy="5577058"/>
          </a:xfrm>
        </p:spPr>
        <p:txBody>
          <a:bodyPr>
            <a:normAutofit/>
          </a:bodyPr>
          <a:lstStyle/>
          <a:p>
            <a:r>
              <a:rPr lang="es-ES" sz="2800" dirty="0">
                <a:latin typeface="+mj-lt"/>
              </a:rPr>
              <a:t>Un lenguaje de programación de fuente abierta.(GRATIS)</a:t>
            </a:r>
          </a:p>
          <a:p>
            <a:r>
              <a:rPr lang="es-ES" sz="2800" dirty="0">
                <a:latin typeface="+mj-lt"/>
              </a:rPr>
              <a:t> Imperativo (existe la noción de estado que se modifica por medio de asignaciones).  </a:t>
            </a:r>
          </a:p>
          <a:p>
            <a:pPr marL="0" indent="0">
              <a:buNone/>
            </a:pPr>
            <a:r>
              <a:rPr lang="es-ES" sz="2800" dirty="0">
                <a:latin typeface="+mj-lt"/>
              </a:rPr>
              <a:t>		definición de imperativo: es un modo gramatical, empleado 		para expresar 	mandatos, órdenes, solicitudes, ruegos o 			deseos.</a:t>
            </a:r>
          </a:p>
          <a:p>
            <a:r>
              <a:rPr lang="es-ES" sz="2800" dirty="0">
                <a:latin typeface="+mj-lt"/>
              </a:rPr>
              <a:t>Extensible usando C o Java. (Posible combinación entre lenguajes )</a:t>
            </a:r>
          </a:p>
          <a:p>
            <a:r>
              <a:rPr lang="es-ES" sz="2800" dirty="0"/>
              <a:t>Un lenguaje de programación dinámico y orientado a objetos. </a:t>
            </a:r>
          </a:p>
          <a:p>
            <a:r>
              <a:rPr lang="es-ES" sz="2800" dirty="0"/>
              <a:t> El principal objetivo es la facilidad, para aprenderlo, para diseñar y programar. </a:t>
            </a:r>
          </a:p>
          <a:p>
            <a:endParaRPr lang="es-ES" sz="2800" dirty="0">
              <a:latin typeface="+mj-lt"/>
            </a:endParaRPr>
          </a:p>
        </p:txBody>
      </p:sp>
      <p:cxnSp>
        <p:nvCxnSpPr>
          <p:cNvPr id="5" name="Conector recto 4">
            <a:extLst>
              <a:ext uri="{FF2B5EF4-FFF2-40B4-BE49-F238E27FC236}">
                <a16:creationId xmlns:a16="http://schemas.microsoft.com/office/drawing/2014/main" id="{DBA32054-DC62-4E5E-A835-65E973CD238B}"/>
              </a:ext>
            </a:extLst>
          </p:cNvPr>
          <p:cNvCxnSpPr/>
          <p:nvPr/>
        </p:nvCxnSpPr>
        <p:spPr>
          <a:xfrm>
            <a:off x="1484310" y="844062"/>
            <a:ext cx="10707690" cy="0"/>
          </a:xfrm>
          <a:prstGeom prst="line">
            <a:avLst/>
          </a:prstGeom>
        </p:spPr>
        <p:style>
          <a:lnRef idx="2">
            <a:schemeClr val="dk1"/>
          </a:lnRef>
          <a:fillRef idx="0">
            <a:schemeClr val="dk1"/>
          </a:fillRef>
          <a:effectRef idx="1">
            <a:schemeClr val="dk1"/>
          </a:effectRef>
          <a:fontRef idx="minor">
            <a:schemeClr val="tx1"/>
          </a:fontRef>
        </p:style>
      </p:cxnSp>
      <p:sp>
        <p:nvSpPr>
          <p:cNvPr id="6" name="CuadroTexto 5">
            <a:extLst>
              <a:ext uri="{FF2B5EF4-FFF2-40B4-BE49-F238E27FC236}">
                <a16:creationId xmlns:a16="http://schemas.microsoft.com/office/drawing/2014/main" id="{CA2313B9-3C7A-45A5-B9D2-F5D732FB6C33}"/>
              </a:ext>
            </a:extLst>
          </p:cNvPr>
          <p:cNvSpPr txBox="1"/>
          <p:nvPr/>
        </p:nvSpPr>
        <p:spPr>
          <a:xfrm>
            <a:off x="0" y="6500614"/>
            <a:ext cx="12192000" cy="646331"/>
          </a:xfrm>
          <a:prstGeom prst="rect">
            <a:avLst/>
          </a:prstGeom>
          <a:gradFill>
            <a:gsLst>
              <a:gs pos="4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s-ES" dirty="0">
                <a:hlinkClick r:id="rId2"/>
              </a:rPr>
              <a:t>https://es.wikipedia.org/wiki/Historia_de_Python</a:t>
            </a:r>
            <a:endParaRPr lang="es-ES" dirty="0"/>
          </a:p>
          <a:p>
            <a:endParaRPr lang="es-ES" dirty="0"/>
          </a:p>
        </p:txBody>
      </p:sp>
    </p:spTree>
    <p:extLst>
      <p:ext uri="{BB962C8B-B14F-4D97-AF65-F5344CB8AC3E}">
        <p14:creationId xmlns:p14="http://schemas.microsoft.com/office/powerpoint/2010/main" val="24157052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F1A010-D446-40C5-A088-448D9A17106B}"/>
              </a:ext>
            </a:extLst>
          </p:cNvPr>
          <p:cNvSpPr>
            <a:spLocks noGrp="1"/>
          </p:cNvSpPr>
          <p:nvPr>
            <p:ph type="title"/>
          </p:nvPr>
        </p:nvSpPr>
        <p:spPr>
          <a:xfrm>
            <a:off x="1255711" y="-434340"/>
            <a:ext cx="10018713" cy="1752599"/>
          </a:xfrm>
        </p:spPr>
        <p:txBody>
          <a:bodyPr/>
          <a:lstStyle/>
          <a:p>
            <a:r>
              <a:rPr lang="es-ES" dirty="0">
                <a:latin typeface="Bernard MT Condensed" panose="02050806060905020404" pitchFamily="18" charset="0"/>
              </a:rPr>
              <a:t>Empresas que usan Python </a:t>
            </a:r>
          </a:p>
        </p:txBody>
      </p:sp>
      <p:sp>
        <p:nvSpPr>
          <p:cNvPr id="4" name="CuadroTexto 3">
            <a:extLst>
              <a:ext uri="{FF2B5EF4-FFF2-40B4-BE49-F238E27FC236}">
                <a16:creationId xmlns:a16="http://schemas.microsoft.com/office/drawing/2014/main" id="{43905E43-5FEC-4DB3-8ADC-626C0361C8C0}"/>
              </a:ext>
            </a:extLst>
          </p:cNvPr>
          <p:cNvSpPr txBox="1"/>
          <p:nvPr/>
        </p:nvSpPr>
        <p:spPr>
          <a:xfrm>
            <a:off x="14068" y="6617970"/>
            <a:ext cx="12332970"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s-ES" dirty="0">
                <a:hlinkClick r:id="rId2"/>
              </a:rPr>
              <a:t>http://www.muypymes.com/2013/04/17/lenguajes-de-programacion-demandados-empresas</a:t>
            </a:r>
            <a:endParaRPr lang="es-ES" dirty="0"/>
          </a:p>
          <a:p>
            <a:endParaRPr lang="es-ES" dirty="0"/>
          </a:p>
        </p:txBody>
      </p:sp>
      <p:pic>
        <p:nvPicPr>
          <p:cNvPr id="20" name="Marcador de contenido 19">
            <a:extLst>
              <a:ext uri="{FF2B5EF4-FFF2-40B4-BE49-F238E27FC236}">
                <a16:creationId xmlns:a16="http://schemas.microsoft.com/office/drawing/2014/main" id="{AEA02386-35F8-4144-BC9B-829C293531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0319" y="1318259"/>
            <a:ext cx="3489485" cy="2789507"/>
          </a:xfrm>
        </p:spPr>
      </p:pic>
      <p:pic>
        <p:nvPicPr>
          <p:cNvPr id="22" name="Imagen 21">
            <a:extLst>
              <a:ext uri="{FF2B5EF4-FFF2-40B4-BE49-F238E27FC236}">
                <a16:creationId xmlns:a16="http://schemas.microsoft.com/office/drawing/2014/main" id="{66D584C5-BE2E-4E31-950A-E79B1806A8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0222" y="3477455"/>
            <a:ext cx="2972436" cy="2972436"/>
          </a:xfrm>
          <a:prstGeom prst="rect">
            <a:avLst/>
          </a:prstGeom>
        </p:spPr>
      </p:pic>
      <p:pic>
        <p:nvPicPr>
          <p:cNvPr id="24" name="Imagen 23" descr="Imagen que contiene papelería, cosa, sobre&#10;&#10;Descripción generada con confianza muy alta">
            <a:extLst>
              <a:ext uri="{FF2B5EF4-FFF2-40B4-BE49-F238E27FC236}">
                <a16:creationId xmlns:a16="http://schemas.microsoft.com/office/drawing/2014/main" id="{73B1A50B-5E38-4CC2-9676-C17CD17D17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34179" y="1318259"/>
            <a:ext cx="3473768" cy="3027418"/>
          </a:xfrm>
          <a:prstGeom prst="rect">
            <a:avLst/>
          </a:prstGeom>
        </p:spPr>
      </p:pic>
    </p:spTree>
    <p:extLst>
      <p:ext uri="{BB962C8B-B14F-4D97-AF65-F5344CB8AC3E}">
        <p14:creationId xmlns:p14="http://schemas.microsoft.com/office/powerpoint/2010/main" val="32176556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445</TotalTime>
  <Words>918</Words>
  <Application>Microsoft Office PowerPoint</Application>
  <PresentationFormat>Panorámica</PresentationFormat>
  <Paragraphs>118</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Agency FB</vt:lpstr>
      <vt:lpstr>Arial</vt:lpstr>
      <vt:lpstr>Bauhaus 93</vt:lpstr>
      <vt:lpstr>Bernard MT Condensed</vt:lpstr>
      <vt:lpstr>Corbel</vt:lpstr>
      <vt:lpstr>Parallax</vt:lpstr>
      <vt:lpstr>Inicios de Programación en Python. </vt:lpstr>
      <vt:lpstr>Como miembro de la comunidad académica del Colegio Castilla IED, los valores éticos y la integridad son tan importantes como la excelencia académica. En este curso se espera que los estudiantes adopten el siguiente código de honor: "Me comprometo a seguir los más altos estándares de integridad académica." Integridad académica se refiere al opuesto de plagiar, engañar, ‘hacer trampa’, etc. Por eso es importante ser honesto, dar crédito a quien lo merece y respetar el trabajo de los demás. En particular, el acto de entregar un programa de computador ajeno como propio constituye un acto de plagio; cambiar el nombre de las variables, agregar o eliminar comentarios y reorganizar comandos no cambia el hecho de que se está copiando el programa de alguien más. </vt:lpstr>
      <vt:lpstr>Agenda</vt:lpstr>
      <vt:lpstr>¿Qué es Programación? </vt:lpstr>
      <vt:lpstr>Historia de la Programación </vt:lpstr>
      <vt:lpstr>Campos de Acción de la Programación</vt:lpstr>
      <vt:lpstr>Historia</vt:lpstr>
      <vt:lpstr>¿Qué es Python?</vt:lpstr>
      <vt:lpstr>Empresas que usan Python </vt:lpstr>
      <vt:lpstr>Características</vt:lpstr>
      <vt:lpstr>Ventajas vs. Desventajas </vt:lpstr>
      <vt:lpstr>¿Qué se necesita para el curso? </vt:lpstr>
      <vt:lpstr>Pensamiento Algorítmico </vt:lpstr>
      <vt:lpstr>Tarea Numero 1</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Inicios de Programación.</dc:title>
  <dc:creator>brayan steven burgos delgado</dc:creator>
  <cp:lastModifiedBy>Brayan Burgos</cp:lastModifiedBy>
  <cp:revision>25</cp:revision>
  <dcterms:created xsi:type="dcterms:W3CDTF">2017-06-03T02:09:18Z</dcterms:created>
  <dcterms:modified xsi:type="dcterms:W3CDTF">2017-07-08T04:50:54Z</dcterms:modified>
</cp:coreProperties>
</file>