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9" r:id="rId2"/>
    <p:sldId id="258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81" r:id="rId21"/>
    <p:sldId id="278" r:id="rId22"/>
    <p:sldId id="279" r:id="rId23"/>
    <p:sldId id="280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yan Burgos" initials="BB" lastIdx="3" clrIdx="0">
    <p:extLst>
      <p:ext uri="{19B8F6BF-5375-455C-9EA6-DF929625EA0E}">
        <p15:presenceInfo xmlns:p15="http://schemas.microsoft.com/office/powerpoint/2012/main" userId="037d60b7c910cf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12T22:18:48.396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29T21:11:19.133" idx="3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661A0-2553-44EF-AFB4-7821A101524B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CCBD0-08BA-43CA-8603-CAA53E9F95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163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CCBD0-08BA-43CA-8603-CAA53E9F958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093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E99E-FB6A-406C-BA9C-031FF4CF4854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C97-02D7-413B-B581-150BCA8A72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72849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E99E-FB6A-406C-BA9C-031FF4CF4854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C97-02D7-413B-B581-150BCA8A72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46646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E99E-FB6A-406C-BA9C-031FF4CF4854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C97-02D7-413B-B581-150BCA8A72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54364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E99E-FB6A-406C-BA9C-031FF4CF4854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C97-02D7-413B-B581-150BCA8A72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4171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E99E-FB6A-406C-BA9C-031FF4CF4854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C97-02D7-413B-B581-150BCA8A72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3459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E99E-FB6A-406C-BA9C-031FF4CF4854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C97-02D7-413B-B581-150BCA8A72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69474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E99E-FB6A-406C-BA9C-031FF4CF4854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C97-02D7-413B-B581-150BCA8A72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25250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E99E-FB6A-406C-BA9C-031FF4CF4854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C97-02D7-413B-B581-150BCA8A72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99641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E99E-FB6A-406C-BA9C-031FF4CF4854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C97-02D7-413B-B581-150BCA8A72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92900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E99E-FB6A-406C-BA9C-031FF4CF4854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47D7C97-02D7-413B-B581-150BCA8A72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10928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E99E-FB6A-406C-BA9C-031FF4CF4854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C97-02D7-413B-B581-150BCA8A72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65887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E99E-FB6A-406C-BA9C-031FF4CF4854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C97-02D7-413B-B581-150BCA8A72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40045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E99E-FB6A-406C-BA9C-031FF4CF4854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C97-02D7-413B-B581-150BCA8A72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67329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E99E-FB6A-406C-BA9C-031FF4CF4854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C97-02D7-413B-B581-150BCA8A72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821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E99E-FB6A-406C-BA9C-031FF4CF4854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C97-02D7-413B-B581-150BCA8A72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01104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E99E-FB6A-406C-BA9C-031FF4CF4854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C97-02D7-413B-B581-150BCA8A72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43917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E99E-FB6A-406C-BA9C-031FF4CF4854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C97-02D7-413B-B581-150BCA8A72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07236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E6E99E-FB6A-406C-BA9C-031FF4CF4854}" type="datetimeFigureOut">
              <a:rPr lang="es-ES" smtClean="0"/>
              <a:t>07/07/2017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7D7C97-02D7-413B-B581-150BCA8A72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80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ayanburgos1437@gmail.com" TargetMode="External"/><Relationship Id="rId2" Type="http://schemas.openxmlformats.org/officeDocument/2006/relationships/hyperlink" Target="mailto:brayan.burgos@mail.escuelaing.edu.co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paginaspersonales.deusto.es/dipina/teaching.html" TargetMode="External"/><Relationship Id="rId2" Type="http://schemas.openxmlformats.org/officeDocument/2006/relationships/hyperlink" Target="http://librosweb.es/libro/algoritmos_python/capitulo_7/lista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basic_operators.htm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97BEF-D608-4D6C-B7EA-AEBA0EBE5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9166" y="0"/>
            <a:ext cx="9098573" cy="1355794"/>
          </a:xfrm>
        </p:spPr>
        <p:txBody>
          <a:bodyPr>
            <a:normAutofit fontScale="90000"/>
          </a:bodyPr>
          <a:lstStyle/>
          <a:p>
            <a:r>
              <a:rPr lang="es-ES" sz="5400" dirty="0">
                <a:latin typeface="Bernard MT Condensed" panose="02050806060905020404" pitchFamily="18" charset="0"/>
              </a:rPr>
              <a:t>Inicios de Programación en Python.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7C448B-468F-4D7B-AE14-254FF4465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489" y="4619143"/>
            <a:ext cx="9144000" cy="1655762"/>
          </a:xfrm>
        </p:spPr>
        <p:txBody>
          <a:bodyPr>
            <a:normAutofit fontScale="62500" lnSpcReduction="20000"/>
          </a:bodyPr>
          <a:lstStyle/>
          <a:p>
            <a:r>
              <a:rPr lang="es-ES" sz="4800"/>
              <a:t>Brayan Steven Burgos Delgado</a:t>
            </a:r>
          </a:p>
          <a:p>
            <a:r>
              <a:rPr lang="es-ES" sz="4800">
                <a:hlinkClick r:id="rId2"/>
              </a:rPr>
              <a:t>brayan.burgos@mail.escuelaing.edu.co</a:t>
            </a:r>
            <a:endParaRPr lang="es-ES" sz="4800"/>
          </a:p>
          <a:p>
            <a:r>
              <a:rPr lang="es-ES" sz="4800">
                <a:hlinkClick r:id="rId3"/>
              </a:rPr>
              <a:t>brayanburgos1437@gmail.com</a:t>
            </a:r>
            <a:endParaRPr lang="es-ES" sz="4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89FABC-B688-4D0E-8EA9-0C1F57245D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739" y="471121"/>
            <a:ext cx="1428750" cy="1695450"/>
          </a:xfrm>
          <a:prstGeom prst="rect">
            <a:avLst/>
          </a:prstGeom>
        </p:spPr>
      </p:pic>
      <p:pic>
        <p:nvPicPr>
          <p:cNvPr id="7" name="Imagen 6" descr="Imagen que contiene cosa&#10;&#10;Descripción generada con confianza muy alta">
            <a:extLst>
              <a:ext uri="{FF2B5EF4-FFF2-40B4-BE49-F238E27FC236}">
                <a16:creationId xmlns:a16="http://schemas.microsoft.com/office/drawing/2014/main" id="{A82220DC-63DD-4EC6-BABC-3BA73EABD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586" y="1318846"/>
            <a:ext cx="2969075" cy="29690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8B7C88E-FED8-4E68-9892-22CC5C2CAD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9622"/>
            <a:ext cx="1913206" cy="79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159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54C23B-F6B9-41DE-9231-E255562C2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157" y="1081548"/>
            <a:ext cx="6240990" cy="191578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CAD59C2-516B-45F7-B914-D4479F7D3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1217" y="0"/>
            <a:ext cx="8097045" cy="1504335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Bauhaus 93" panose="04030905020B02020C02" pitchFamily="82" charset="0"/>
              </a:rPr>
              <a:t>Entrada y Salidas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0AF329-32A2-45ED-B3FF-146DC7787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114" y="2666999"/>
            <a:ext cx="3685693" cy="3124201"/>
          </a:xfrm>
        </p:spPr>
        <p:txBody>
          <a:bodyPr anchor="t">
            <a:normAutofit lnSpcReduction="10000"/>
          </a:bodyPr>
          <a:lstStyle/>
          <a:p>
            <a:r>
              <a:rPr lang="es-ES" sz="2800" dirty="0"/>
              <a:t> 1.TIPO INPUT: Lectura de información por medio del teclado. Para ingresar información al programa Input(“ ”)</a:t>
            </a:r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1BE9A7-3D62-4E5F-B30B-1C81501C4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305" y="3421514"/>
            <a:ext cx="7122695" cy="16151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24301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8D5E128-84E0-4EEC-8D36-84ECC9C14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58" y="3790445"/>
            <a:ext cx="6171365" cy="202978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A27702E-C1CF-4877-95E2-E588D5C1C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59" y="1439361"/>
            <a:ext cx="6167369" cy="190133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337A01-AA2D-4CE5-9670-C77FD9F73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0" y="925285"/>
            <a:ext cx="4042680" cy="5693229"/>
          </a:xfrm>
        </p:spPr>
        <p:txBody>
          <a:bodyPr>
            <a:normAutofit/>
          </a:bodyPr>
          <a:lstStyle/>
          <a:p>
            <a:r>
              <a:rPr lang="es-ES" sz="3200" dirty="0"/>
              <a:t>2. Lectura de información desde archivos planos.  Los problemas de la arena se resuelven por medio de la salida y entrada estándar. Se utiliza la librería </a:t>
            </a:r>
            <a:r>
              <a:rPr lang="es-ES" sz="3200" dirty="0" err="1"/>
              <a:t>sys</a:t>
            </a:r>
            <a:r>
              <a:rPr lang="es-ES" sz="3200" dirty="0"/>
              <a:t> de Python </a:t>
            </a:r>
          </a:p>
        </p:txBody>
      </p:sp>
    </p:spTree>
    <p:extLst>
      <p:ext uri="{BB962C8B-B14F-4D97-AF65-F5344CB8AC3E}">
        <p14:creationId xmlns:p14="http://schemas.microsoft.com/office/powerpoint/2010/main" val="21447520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11C1B-5E45-4BE7-9A65-9B385B4A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Bauhaus 93" panose="04030905020B02020C02" pitchFamily="82" charset="0"/>
              </a:rPr>
              <a:t>CONDICIONALES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57C7CF-595A-430D-8665-10BD8ACC8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Día a día llevamos a cabo acciones con base en algunas condiciones. </a:t>
            </a:r>
          </a:p>
          <a:p>
            <a:r>
              <a:rPr lang="es-ES" dirty="0"/>
              <a:t>1.Si tengo sed, entonces tomo agua </a:t>
            </a:r>
          </a:p>
          <a:p>
            <a:r>
              <a:rPr lang="es-ES" dirty="0"/>
              <a:t>2. Si no estudio, entonces tendré malas notas </a:t>
            </a:r>
          </a:p>
          <a:p>
            <a:r>
              <a:rPr lang="es-ES" dirty="0"/>
              <a:t>3.Mientras llueva, llevo la sombrilla abierta </a:t>
            </a:r>
          </a:p>
          <a:p>
            <a:r>
              <a:rPr lang="es-ES" dirty="0"/>
              <a:t>4.Mientras tengo hambre, debo comer…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448181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E91077D-33F6-4E22-BF4B-DF4D0594C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111" y="4470558"/>
            <a:ext cx="7171690" cy="2044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56B0F22-0666-4B8C-914B-7356E71BDE35}"/>
              </a:ext>
            </a:extLst>
          </p:cNvPr>
          <p:cNvSpPr txBox="1"/>
          <p:nvPr/>
        </p:nvSpPr>
        <p:spPr>
          <a:xfrm>
            <a:off x="1606550" y="937260"/>
            <a:ext cx="7889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Las sentencias terminan en nueva línea </a:t>
            </a:r>
          </a:p>
          <a:p>
            <a:r>
              <a:rPr lang="es-ES" sz="3600" dirty="0"/>
              <a:t>Los bloques son indicados por una tabulación</a:t>
            </a:r>
            <a:endParaRPr lang="es-CO" sz="360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8A1C923-7ADC-43C7-8B5F-F93CBF83A03B}"/>
              </a:ext>
            </a:extLst>
          </p:cNvPr>
          <p:cNvSpPr/>
          <p:nvPr/>
        </p:nvSpPr>
        <p:spPr>
          <a:xfrm>
            <a:off x="3207213" y="4483416"/>
            <a:ext cx="478961" cy="509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5DCB814-BC9B-45D5-9793-AE910C33B503}"/>
              </a:ext>
            </a:extLst>
          </p:cNvPr>
          <p:cNvSpPr txBox="1"/>
          <p:nvPr/>
        </p:nvSpPr>
        <p:spPr>
          <a:xfrm>
            <a:off x="2925199" y="4094797"/>
            <a:ext cx="152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  <a:latin typeface="Bauhaus 93" panose="04030905020B02020C02" pitchFamily="82" charset="0"/>
              </a:rPr>
              <a:t>obligatorio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59785F9-18B5-48A8-A66D-662B1D4E3160}"/>
              </a:ext>
            </a:extLst>
          </p:cNvPr>
          <p:cNvSpPr/>
          <p:nvPr/>
        </p:nvSpPr>
        <p:spPr>
          <a:xfrm>
            <a:off x="300674" y="4975264"/>
            <a:ext cx="7314564" cy="50000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C480C1-8793-4E51-B149-3BD963AC6130}"/>
              </a:ext>
            </a:extLst>
          </p:cNvPr>
          <p:cNvSpPr txBox="1"/>
          <p:nvPr/>
        </p:nvSpPr>
        <p:spPr>
          <a:xfrm>
            <a:off x="7615238" y="4975264"/>
            <a:ext cx="358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  <a:latin typeface="Bauhaus 93" panose="04030905020B02020C02" pitchFamily="82" charset="0"/>
              </a:rPr>
              <a:t>Toda orden del condicional, va a un TAB del condicional</a:t>
            </a:r>
          </a:p>
        </p:txBody>
      </p:sp>
    </p:spTree>
    <p:extLst>
      <p:ext uri="{BB962C8B-B14F-4D97-AF65-F5344CB8AC3E}">
        <p14:creationId xmlns:p14="http://schemas.microsoft.com/office/powerpoint/2010/main" val="6130330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DC92D-B430-4A32-974B-066D2A06A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669" y="0"/>
            <a:ext cx="10018713" cy="1752599"/>
          </a:xfrm>
        </p:spPr>
        <p:txBody>
          <a:bodyPr/>
          <a:lstStyle/>
          <a:p>
            <a:r>
              <a:rPr lang="es-CO" dirty="0">
                <a:latin typeface="Bauhaus 93" panose="04030905020B02020C02" pitchFamily="82" charset="0"/>
              </a:rPr>
              <a:t>Ejemplo de los Condicionales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C4682D8-5845-43BD-B2EB-3130A65DB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192" y="1752599"/>
            <a:ext cx="10479665" cy="3924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958430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2D1EC-25B5-4284-B065-4FFCB73F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latin typeface="Arial Black" panose="020B0A04020102020204" pitchFamily="34" charset="0"/>
              </a:rPr>
              <a:t>if</a:t>
            </a:r>
            <a:r>
              <a:rPr lang="es-CO" dirty="0">
                <a:latin typeface="Arial Black" panose="020B0A04020102020204" pitchFamily="34" charset="0"/>
              </a:rPr>
              <a:t>-ELSE</a:t>
            </a:r>
            <a:br>
              <a:rPr lang="es-CO" dirty="0">
                <a:latin typeface="Bauhaus 93" panose="04030905020B02020C02" pitchFamily="82" charset="0"/>
              </a:rPr>
            </a:br>
            <a:endParaRPr lang="es-CO" dirty="0">
              <a:latin typeface="Bauhaus 93" panose="04030905020B02020C02" pitchFamily="8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516407-2019-4C2C-A3F8-A75457BE9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998" y="1795462"/>
            <a:ext cx="10018713" cy="1319213"/>
          </a:xfrm>
        </p:spPr>
        <p:txBody>
          <a:bodyPr/>
          <a:lstStyle/>
          <a:p>
            <a:r>
              <a:rPr lang="es-CO" dirty="0"/>
              <a:t>Se utiliza cuando es la ultima opción de tu programa y no hay mas posibilidad sino esa.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7CFB81B-98C5-4B0C-8950-25149CACA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952" y="2880198"/>
            <a:ext cx="4629150" cy="1504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D746E95-DB4A-4B75-B65F-35243FD91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31" y="4842826"/>
            <a:ext cx="11132993" cy="1171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25887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98726-EE1A-4063-8383-FED184C4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-167640"/>
            <a:ext cx="10018713" cy="1752599"/>
          </a:xfrm>
        </p:spPr>
        <p:txBody>
          <a:bodyPr/>
          <a:lstStyle/>
          <a:p>
            <a:r>
              <a:rPr lang="es-CO" b="1" dirty="0" err="1">
                <a:latin typeface="Arial Black" panose="020B0A04020102020204" pitchFamily="34" charset="0"/>
              </a:rPr>
              <a:t>If</a:t>
            </a:r>
            <a:r>
              <a:rPr lang="es-CO" b="1" dirty="0">
                <a:latin typeface="Arial Black" panose="020B0A04020102020204" pitchFamily="34" charset="0"/>
              </a:rPr>
              <a:t>- ELIF- </a:t>
            </a:r>
            <a:r>
              <a:rPr lang="es-CO" b="1" dirty="0" err="1">
                <a:latin typeface="Arial Black" panose="020B0A04020102020204" pitchFamily="34" charset="0"/>
              </a:rPr>
              <a:t>else</a:t>
            </a:r>
            <a:endParaRPr lang="es-CO" b="1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B57AD-6232-4FCB-8977-7D2539E24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203959"/>
            <a:ext cx="10018713" cy="2128521"/>
          </a:xfrm>
        </p:spPr>
        <p:txBody>
          <a:bodyPr/>
          <a:lstStyle/>
          <a:p>
            <a:r>
              <a:rPr lang="es-CO" dirty="0"/>
              <a:t>Son condicionales para dar mas de dos opciones para la solución de algún problema: en este caso son tres opciones PERO pueden ser mas de tres opciones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8A7030-1230-41BB-ADFF-E1C9A0FF0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040" y="3100705"/>
            <a:ext cx="8477250" cy="264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38434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C9E65-1734-4019-96CC-4541CF17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23" y="-200026"/>
            <a:ext cx="10018713" cy="1752599"/>
          </a:xfrm>
        </p:spPr>
        <p:txBody>
          <a:bodyPr/>
          <a:lstStyle/>
          <a:p>
            <a:r>
              <a:rPr lang="es-CO" dirty="0"/>
              <a:t>Condicionales Repetitivos-WHILE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DE2ED0-30BB-4B71-A714-EF6F5FBD3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49" y="1552573"/>
            <a:ext cx="10018713" cy="1733552"/>
          </a:xfrm>
        </p:spPr>
        <p:txBody>
          <a:bodyPr/>
          <a:lstStyle/>
          <a:p>
            <a:r>
              <a:rPr lang="es-CO" dirty="0"/>
              <a:t>Permiten repetir varias veces la misma instrucción</a:t>
            </a:r>
          </a:p>
          <a:p>
            <a:r>
              <a:rPr lang="es-CO" dirty="0"/>
              <a:t>La cantidad de repeticiones debe ser en algún momento falsa</a:t>
            </a:r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6423C7-9477-49D0-873E-3EF7F52BE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49" y="4224337"/>
            <a:ext cx="8425617" cy="1633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Bocadillo: rectángulo 4">
            <a:extLst>
              <a:ext uri="{FF2B5EF4-FFF2-40B4-BE49-F238E27FC236}">
                <a16:creationId xmlns:a16="http://schemas.microsoft.com/office/drawing/2014/main" id="{E4BF29B2-644D-414C-9B7E-0EDABF42E7F6}"/>
              </a:ext>
            </a:extLst>
          </p:cNvPr>
          <p:cNvSpPr/>
          <p:nvPr/>
        </p:nvSpPr>
        <p:spPr>
          <a:xfrm>
            <a:off x="2157412" y="2714626"/>
            <a:ext cx="2185988" cy="135731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rgbClr val="FF0000"/>
                </a:solidFill>
              </a:rPr>
              <a:t>IMPORTANTE</a:t>
            </a:r>
            <a:r>
              <a:rPr lang="es-CO" dirty="0"/>
              <a:t>: EL VALOR BOOL DEBE SER FALSA EN ALGUN MOMENTO</a:t>
            </a:r>
          </a:p>
        </p:txBody>
      </p:sp>
      <p:sp>
        <p:nvSpPr>
          <p:cNvPr id="6" name="Bocadillo: ovalado 5">
            <a:extLst>
              <a:ext uri="{FF2B5EF4-FFF2-40B4-BE49-F238E27FC236}">
                <a16:creationId xmlns:a16="http://schemas.microsoft.com/office/drawing/2014/main" id="{104FF48A-7DBE-4209-9441-E5CA4BD9A642}"/>
              </a:ext>
            </a:extLst>
          </p:cNvPr>
          <p:cNvSpPr/>
          <p:nvPr/>
        </p:nvSpPr>
        <p:spPr>
          <a:xfrm rot="713572">
            <a:off x="4406163" y="3028784"/>
            <a:ext cx="2075790" cy="130049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DOS PUNTOS </a:t>
            </a:r>
            <a:r>
              <a:rPr lang="es-CO" sz="3200" dirty="0">
                <a:solidFill>
                  <a:srgbClr val="FF0000"/>
                </a:solidFill>
              </a:rPr>
              <a:t>“:”</a:t>
            </a:r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7338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A6690-9518-4262-B793-07B65E89C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13688"/>
            <a:ext cx="10018713" cy="1508760"/>
          </a:xfrm>
        </p:spPr>
        <p:txBody>
          <a:bodyPr/>
          <a:lstStyle/>
          <a:p>
            <a:r>
              <a:rPr lang="es-CO" dirty="0"/>
              <a:t>EJEMPLO DEL WHILE.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A0341F-566F-4D21-B180-25DCB974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01FD6E-D5DB-460A-98B0-72C01FF97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04" y="1624012"/>
            <a:ext cx="11036619" cy="3968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2837E6D-6986-4D03-BBAD-6772C5F15CE8}"/>
              </a:ext>
            </a:extLst>
          </p:cNvPr>
          <p:cNvSpPr txBox="1"/>
          <p:nvPr/>
        </p:nvSpPr>
        <p:spPr>
          <a:xfrm>
            <a:off x="4399672" y="5989420"/>
            <a:ext cx="4187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Hagámoslo en vivo </a:t>
            </a:r>
          </a:p>
        </p:txBody>
      </p:sp>
    </p:spTree>
    <p:extLst>
      <p:ext uri="{BB962C8B-B14F-4D97-AF65-F5344CB8AC3E}">
        <p14:creationId xmlns:p14="http://schemas.microsoft.com/office/powerpoint/2010/main" val="22243296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9FF68-20C5-4171-94EB-C4E1F9B3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5C02DC-1897-4413-ACDC-87EDB8A33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7E8C8BE-6323-4B8F-94CD-5756585C7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8" y="910699"/>
            <a:ext cx="10512425" cy="24230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7F00E42-BE6B-46A0-B0C9-6443C760D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8" y="3801537"/>
            <a:ext cx="10133014" cy="243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76207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CB37E-8A1F-490F-A76C-501BE5F6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861" y="0"/>
            <a:ext cx="10018713" cy="1752599"/>
          </a:xfrm>
        </p:spPr>
        <p:txBody>
          <a:bodyPr/>
          <a:lstStyle/>
          <a:p>
            <a:r>
              <a:rPr lang="es-ES" dirty="0">
                <a:latin typeface="Bodoni MT Black" panose="02070A03080606020203" pitchFamily="18" charset="0"/>
              </a:rPr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8A7981-BCD2-4BAD-B7E6-CBF68AEFA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861" y="2383245"/>
            <a:ext cx="10018713" cy="3124201"/>
          </a:xfrm>
        </p:spPr>
        <p:txBody>
          <a:bodyPr>
            <a:noAutofit/>
          </a:bodyPr>
          <a:lstStyle/>
          <a:p>
            <a:r>
              <a:rPr lang="es-ES" sz="3200" dirty="0"/>
              <a:t>Configuración </a:t>
            </a:r>
          </a:p>
          <a:p>
            <a:r>
              <a:rPr lang="es-ES" sz="3200" dirty="0"/>
              <a:t>Scripts - Ejecución </a:t>
            </a:r>
          </a:p>
          <a:p>
            <a:r>
              <a:rPr lang="es-ES" sz="3200" dirty="0"/>
              <a:t> Variables - Identificadores </a:t>
            </a:r>
          </a:p>
          <a:p>
            <a:r>
              <a:rPr lang="es-ES" sz="3200" dirty="0"/>
              <a:t>Entrada y Salida de datos </a:t>
            </a:r>
          </a:p>
          <a:p>
            <a:r>
              <a:rPr lang="es-ES" sz="3200" dirty="0"/>
              <a:t>Condicionales</a:t>
            </a:r>
          </a:p>
          <a:p>
            <a:r>
              <a:rPr lang="es-ES" sz="3200" dirty="0"/>
              <a:t>Condiciones repetitivos </a:t>
            </a:r>
          </a:p>
          <a:p>
            <a:r>
              <a:rPr lang="es-ES" sz="3200" dirty="0"/>
              <a:t>Listas</a:t>
            </a:r>
          </a:p>
          <a:p>
            <a:r>
              <a:rPr lang="es-ES" sz="3200" dirty="0"/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41732232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73645-193D-4109-B8EB-A617CDC5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698" y="1"/>
            <a:ext cx="10018713" cy="1200150"/>
          </a:xfrm>
        </p:spPr>
        <p:txBody>
          <a:bodyPr/>
          <a:lstStyle/>
          <a:p>
            <a:r>
              <a:rPr lang="es-CO" dirty="0"/>
              <a:t>Condicionales repetitivos-FOR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A50172-B76A-44EF-A283-C7386E9AD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698" y="471488"/>
            <a:ext cx="10018713" cy="3271838"/>
          </a:xfrm>
        </p:spPr>
        <p:txBody>
          <a:bodyPr/>
          <a:lstStyle/>
          <a:p>
            <a:r>
              <a:rPr lang="es-CO" dirty="0"/>
              <a:t>Se recurre a ellos cuando quieres realizar n veces una instrucción.</a:t>
            </a:r>
          </a:p>
          <a:p>
            <a:r>
              <a:rPr lang="es-CO" dirty="0"/>
              <a:t>El ejemplo mas sencillo es mostrar n veces la  frase (“Programar es muy divertido”).</a:t>
            </a:r>
          </a:p>
          <a:p>
            <a:r>
              <a:rPr lang="es-CO" dirty="0"/>
              <a:t>Tiene infinidad de usos a nivel de programación, como la </a:t>
            </a:r>
            <a:r>
              <a:rPr lang="es-ES" dirty="0"/>
              <a:t>obsolescencia programada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69D215-7A47-495B-8929-958C46779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698" y="5080396"/>
            <a:ext cx="9465872" cy="1391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31312BE-E5BB-4FCF-9835-C55222EE9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698" y="3743326"/>
            <a:ext cx="9465872" cy="1125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60461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38F68-0768-4AC4-B566-0135096F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0026"/>
            <a:ext cx="10018713" cy="1185862"/>
          </a:xfrm>
        </p:spPr>
        <p:txBody>
          <a:bodyPr/>
          <a:lstStyle/>
          <a:p>
            <a:r>
              <a:rPr lang="es-CO" dirty="0"/>
              <a:t>Listas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03DA69-29E2-4C4D-AEF6-E3797C3E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52588"/>
            <a:ext cx="10018713" cy="2319338"/>
          </a:xfrm>
        </p:spPr>
        <p:txBody>
          <a:bodyPr/>
          <a:lstStyle/>
          <a:p>
            <a:r>
              <a:rPr lang="es-CO" dirty="0"/>
              <a:t>Son un conjunto de objetos con una cantidad, puede contener cualquier tipo de dato(</a:t>
            </a:r>
            <a:r>
              <a:rPr lang="es-CO" dirty="0" err="1"/>
              <a:t>int</a:t>
            </a:r>
            <a:r>
              <a:rPr lang="es-CO" dirty="0"/>
              <a:t>, </a:t>
            </a:r>
            <a:r>
              <a:rPr lang="es-CO" dirty="0" err="1"/>
              <a:t>str</a:t>
            </a:r>
            <a:r>
              <a:rPr lang="es-CO" dirty="0"/>
              <a:t>, </a:t>
            </a:r>
            <a:r>
              <a:rPr lang="es-CO" dirty="0" err="1"/>
              <a:t>float</a:t>
            </a:r>
            <a:r>
              <a:rPr lang="es-CO" dirty="0"/>
              <a:t>, </a:t>
            </a:r>
            <a:r>
              <a:rPr lang="es-CO" dirty="0" err="1"/>
              <a:t>bool</a:t>
            </a:r>
            <a:r>
              <a:rPr lang="es-CO" dirty="0"/>
              <a:t>, </a:t>
            </a:r>
            <a:r>
              <a:rPr lang="es-CO" dirty="0" err="1"/>
              <a:t>list</a:t>
            </a:r>
            <a:r>
              <a:rPr lang="es-CO" dirty="0"/>
              <a:t>, </a:t>
            </a:r>
            <a:r>
              <a:rPr lang="es-CO" dirty="0" err="1"/>
              <a:t>etc</a:t>
            </a:r>
            <a:r>
              <a:rPr lang="es-CO" dirty="0"/>
              <a:t>)</a:t>
            </a:r>
          </a:p>
          <a:p>
            <a:r>
              <a:rPr lang="es-CO" dirty="0"/>
              <a:t>Se delimita con “[ ]” y los elementos van separados por “,” comas.</a:t>
            </a:r>
          </a:p>
          <a:p>
            <a:r>
              <a:rPr lang="es-CO" dirty="0"/>
              <a:t> ejemplo: Lista=[“Hola”,1234, “Pedro”, 5.32, False]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11EA4A-8CC7-458F-8040-9DE0A89B8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8" y="4376736"/>
            <a:ext cx="10944225" cy="1538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7E5DFA3-5F92-488C-BA63-0D842D2C0F0C}"/>
              </a:ext>
            </a:extLst>
          </p:cNvPr>
          <p:cNvSpPr txBox="1"/>
          <p:nvPr/>
        </p:nvSpPr>
        <p:spPr>
          <a:xfrm>
            <a:off x="0" y="65151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300231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D4FA8-DB16-4F9D-8762-8AA90B3B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B9F0FBE-A2D9-4B05-B900-04ADAB1F0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399" y="1184322"/>
            <a:ext cx="10383411" cy="1727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B3B1D26-08E7-4188-96B5-B8D310363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008" y="3981596"/>
            <a:ext cx="10366404" cy="19690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348267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77E6A9D-B663-408B-90AE-252BE9517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93" y="3372528"/>
            <a:ext cx="10577169" cy="2381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FB78CCD-61FD-40F2-932C-C2B9DF28A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93" y="574111"/>
            <a:ext cx="10545798" cy="2632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0B00B5-8362-48BB-B3A4-5851F701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0A3C7D-13D2-4839-A238-3D02337C6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078" y="3138947"/>
            <a:ext cx="10018713" cy="3124201"/>
          </a:xfrm>
        </p:spPr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698933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A917715-DCFC-4AF6-8E26-54511DE05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10" y="184047"/>
            <a:ext cx="8302421" cy="521532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0A783FB-EED5-4109-8FA2-408CC0350130}"/>
              </a:ext>
            </a:extLst>
          </p:cNvPr>
          <p:cNvSpPr txBox="1"/>
          <p:nvPr/>
        </p:nvSpPr>
        <p:spPr>
          <a:xfrm>
            <a:off x="164996" y="6488668"/>
            <a:ext cx="11833435" cy="369332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s-CO" dirty="0"/>
              <a:t>http://librosweb.es/libro/algoritmos_python/capitulo_7/listas.html</a:t>
            </a:r>
          </a:p>
        </p:txBody>
      </p:sp>
    </p:spTree>
    <p:extLst>
      <p:ext uri="{BB962C8B-B14F-4D97-AF65-F5344CB8AC3E}">
        <p14:creationId xmlns:p14="http://schemas.microsoft.com/office/powerpoint/2010/main" val="19345523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7153D-C778-4EB3-8E01-4DF1D57B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71550"/>
          </a:xfrm>
        </p:spPr>
        <p:txBody>
          <a:bodyPr>
            <a:normAutofit fontScale="90000"/>
          </a:bodyPr>
          <a:lstStyle/>
          <a:p>
            <a:r>
              <a:rPr lang="es-CO" dirty="0"/>
              <a:t>Referencias 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5AA8FB-B148-4C44-9A57-9929842CC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http://librosweb.es/libro/algoritmos_python/capitulo_7/listas.html</a:t>
            </a:r>
            <a:endParaRPr lang="es-CO" dirty="0"/>
          </a:p>
          <a:p>
            <a:r>
              <a:rPr lang="es-CO" dirty="0">
                <a:hlinkClick r:id="rId3"/>
              </a:rPr>
              <a:t>http://paginaspersonales.deusto.es/dipina/teaching.html</a:t>
            </a:r>
            <a:endParaRPr lang="es-CO" dirty="0"/>
          </a:p>
          <a:p>
            <a:r>
              <a:rPr lang="es-CO" dirty="0">
                <a:hlinkClick r:id="rId4"/>
              </a:rPr>
              <a:t>https://www.python.org/</a:t>
            </a:r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022848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16530-C6C9-464B-A4CC-CF403929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s-ES" dirty="0">
                <a:latin typeface="Bodoni MT Black" panose="02070A03080606020203" pitchFamily="18" charset="0"/>
              </a:rPr>
              <a:t>Programas en Python</a:t>
            </a:r>
            <a:br>
              <a:rPr lang="es-ES" dirty="0">
                <a:latin typeface="Bodoni MT Black" panose="02070A03080606020203" pitchFamily="18" charset="0"/>
              </a:rPr>
            </a:br>
            <a:endParaRPr lang="es-ES" dirty="0">
              <a:latin typeface="Bodoni MT Black" panose="02070A030806060202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EB5D22-B901-4831-A4DE-B5471545F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97280"/>
            <a:ext cx="10018713" cy="5074919"/>
          </a:xfrm>
        </p:spPr>
        <p:txBody>
          <a:bodyPr>
            <a:normAutofit fontScale="92500" lnSpcReduction="10000"/>
          </a:bodyPr>
          <a:lstStyle/>
          <a:p>
            <a:r>
              <a:rPr lang="es-ES" sz="3600" dirty="0"/>
              <a:t>Programas en Python</a:t>
            </a:r>
          </a:p>
          <a:p>
            <a:r>
              <a:rPr lang="es-ES" sz="3600" dirty="0"/>
              <a:t> También llamados Script</a:t>
            </a:r>
          </a:p>
          <a:p>
            <a:pPr marL="457200" lvl="1" indent="0">
              <a:buNone/>
            </a:pPr>
            <a:r>
              <a:rPr lang="es-ES" sz="3200" dirty="0"/>
              <a:t>Un script es una secuencia de definiciones y comandos</a:t>
            </a:r>
          </a:p>
          <a:p>
            <a:pPr marL="0" indent="0">
              <a:buNone/>
            </a:pPr>
            <a:r>
              <a:rPr lang="es-ES" sz="3600" dirty="0"/>
              <a:t>	Las definiciones son evaluadas y los comandos son ejecutados por el 	interprete de Python en la consola</a:t>
            </a:r>
          </a:p>
          <a:p>
            <a:r>
              <a:rPr lang="es-ES" sz="3600" dirty="0"/>
              <a:t> Los comandos le indica al interprete que tiene que hacer.</a:t>
            </a:r>
          </a:p>
          <a:p>
            <a:r>
              <a:rPr lang="es-ES" sz="3600" dirty="0"/>
              <a:t> Los scripts se almacenan en un archivo con extensión </a:t>
            </a:r>
            <a:r>
              <a:rPr lang="es-ES" sz="3600" b="1" dirty="0"/>
              <a:t>.</a:t>
            </a:r>
            <a:r>
              <a:rPr lang="es-ES" sz="3600" b="1" dirty="0" err="1"/>
              <a:t>py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1468549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1072D-0F19-45E4-B823-54739FA80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388620"/>
            <a:ext cx="10018713" cy="1752599"/>
          </a:xfrm>
        </p:spPr>
        <p:txBody>
          <a:bodyPr/>
          <a:lstStyle/>
          <a:p>
            <a:r>
              <a:rPr lang="es-ES" dirty="0">
                <a:latin typeface="Bodoni MT Black" panose="02070A03080606020203" pitchFamily="18" charset="0"/>
              </a:rPr>
              <a:t>Ejecución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E2CBE6B-9A45-419F-B3F3-02E6A1E16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687" y="1363978"/>
            <a:ext cx="2939455" cy="5054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6BA6C3B-11FE-42A4-ACDC-E53F40BC2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75" y="1363978"/>
            <a:ext cx="79248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9218BF1-AC91-40D6-8BCA-4746F69FD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675" y="3738562"/>
            <a:ext cx="7924800" cy="2124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85481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35B5EE9-5161-49D8-A1F2-CD6A400C0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375"/>
            <a:ext cx="11715918" cy="5386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6CA7925-723E-4632-96EA-22CAAC6CA702}"/>
              </a:ext>
            </a:extLst>
          </p:cNvPr>
          <p:cNvSpPr txBox="1"/>
          <p:nvPr/>
        </p:nvSpPr>
        <p:spPr>
          <a:xfrm>
            <a:off x="0" y="6486525"/>
            <a:ext cx="12192000" cy="369332"/>
          </a:xfrm>
          <a:prstGeom prst="rect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s-ES"/>
              <a:t>Editado de: programación en PYTHON- Presentación creada por WILMER GARZON ALFONSO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78108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5719B-E815-461B-A7EC-00BAA90E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724" y="-257175"/>
            <a:ext cx="10018713" cy="1752599"/>
          </a:xfrm>
        </p:spPr>
        <p:txBody>
          <a:bodyPr/>
          <a:lstStyle/>
          <a:p>
            <a:r>
              <a:rPr lang="es-ES" dirty="0">
                <a:latin typeface="Bodoni MT Black" panose="02070A03080606020203" pitchFamily="18" charset="0"/>
              </a:rPr>
              <a:t>Variables.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579AAB-BD44-48C7-9650-E411CEAEB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724" y="1066799"/>
            <a:ext cx="10018713" cy="5419726"/>
          </a:xfrm>
        </p:spPr>
        <p:txBody>
          <a:bodyPr>
            <a:normAutofit/>
          </a:bodyPr>
          <a:lstStyle/>
          <a:p>
            <a:r>
              <a:rPr lang="es-ES" sz="3200" dirty="0"/>
              <a:t>Son lugares reservados en memoria donde se puede almacenar datos.</a:t>
            </a:r>
          </a:p>
          <a:p>
            <a:r>
              <a:rPr lang="es-ES" sz="3200" dirty="0"/>
              <a:t>Toda variable tiene Nombre, Tipo y Contenido.</a:t>
            </a:r>
          </a:p>
          <a:p>
            <a:pPr marL="0" indent="0">
              <a:buNone/>
            </a:pPr>
            <a:r>
              <a:rPr lang="es-ES" sz="3200" dirty="0"/>
              <a:t>	Nombre: Alfanumérico</a:t>
            </a:r>
          </a:p>
          <a:p>
            <a:pPr marL="0" indent="0">
              <a:buNone/>
            </a:pPr>
            <a:r>
              <a:rPr lang="es-ES" sz="3200" dirty="0"/>
              <a:t>	Tipo: </a:t>
            </a:r>
            <a:r>
              <a:rPr lang="es-ES" sz="3200" dirty="0" err="1"/>
              <a:t>Str</a:t>
            </a:r>
            <a:r>
              <a:rPr lang="es-ES" sz="3200" dirty="0"/>
              <a:t>, </a:t>
            </a:r>
            <a:r>
              <a:rPr lang="es-ES" sz="3200" dirty="0" err="1"/>
              <a:t>Int</a:t>
            </a:r>
            <a:r>
              <a:rPr lang="es-ES" sz="3200" dirty="0"/>
              <a:t>, </a:t>
            </a:r>
            <a:r>
              <a:rPr lang="es-ES" sz="3200" dirty="0" err="1"/>
              <a:t>Float</a:t>
            </a:r>
            <a:r>
              <a:rPr lang="es-ES" sz="3200" dirty="0"/>
              <a:t>, </a:t>
            </a:r>
            <a:r>
              <a:rPr lang="es-ES" sz="3200" dirty="0" err="1"/>
              <a:t>Complex</a:t>
            </a:r>
            <a:r>
              <a:rPr lang="es-ES" sz="3200" dirty="0"/>
              <a:t>, </a:t>
            </a:r>
            <a:r>
              <a:rPr lang="es-ES" sz="3200" dirty="0" err="1"/>
              <a:t>Bool</a:t>
            </a:r>
            <a:r>
              <a:rPr lang="es-ES" sz="3200" dirty="0"/>
              <a:t>,….</a:t>
            </a:r>
          </a:p>
          <a:p>
            <a:pPr marL="0" indent="0">
              <a:buNone/>
            </a:pPr>
            <a:r>
              <a:rPr lang="es-ES" sz="3200" dirty="0"/>
              <a:t>	Contenido: Relacionado con el tipo de la variable</a:t>
            </a:r>
          </a:p>
          <a:p>
            <a:r>
              <a:rPr lang="es-ES" sz="3200" dirty="0"/>
              <a:t>	Python automáticamente reserva el espacio en memoria para cada variable.</a:t>
            </a:r>
          </a:p>
        </p:txBody>
      </p:sp>
    </p:spTree>
    <p:extLst>
      <p:ext uri="{BB962C8B-B14F-4D97-AF65-F5344CB8AC3E}">
        <p14:creationId xmlns:p14="http://schemas.microsoft.com/office/powerpoint/2010/main" val="30196665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269C4-F3A3-45D9-8B51-0206C1F1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-257176"/>
            <a:ext cx="10018713" cy="1752599"/>
          </a:xfrm>
        </p:spPr>
        <p:txBody>
          <a:bodyPr/>
          <a:lstStyle/>
          <a:p>
            <a:r>
              <a:rPr lang="es-ES" dirty="0">
                <a:latin typeface="Bodoni MT Black" panose="02070A03080606020203" pitchFamily="18" charset="0"/>
              </a:rPr>
              <a:t>TIPOS DE VARIABLES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4ADA83A-D52D-4A88-891A-7E27B9733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4016" y="1495423"/>
            <a:ext cx="3521641" cy="23363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ABFF84E-CCFC-4ADC-8428-8C465E056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016" y="4322519"/>
            <a:ext cx="3733646" cy="23395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6A05E35-243C-4E9B-B656-0D0F30818CBE}"/>
              </a:ext>
            </a:extLst>
          </p:cNvPr>
          <p:cNvSpPr txBox="1"/>
          <p:nvPr/>
        </p:nvSpPr>
        <p:spPr>
          <a:xfrm>
            <a:off x="1749287" y="1311964"/>
            <a:ext cx="60297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4000" dirty="0"/>
              <a:t>Numéricos</a:t>
            </a:r>
          </a:p>
          <a:p>
            <a:r>
              <a:rPr lang="es-ES" sz="4000" dirty="0"/>
              <a:t>	INT</a:t>
            </a:r>
          </a:p>
          <a:p>
            <a:r>
              <a:rPr lang="es-ES" sz="4000" dirty="0"/>
              <a:t>	FLOAT</a:t>
            </a:r>
            <a:br>
              <a:rPr lang="es-ES" sz="4000" dirty="0"/>
            </a:br>
            <a:r>
              <a:rPr lang="es-ES" sz="4000" dirty="0"/>
              <a:t>	COMPLEX 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4000" dirty="0"/>
              <a:t>Boléanos</a:t>
            </a:r>
          </a:p>
          <a:p>
            <a:r>
              <a:rPr lang="es-ES" sz="4000" dirty="0"/>
              <a:t>	BOOL</a:t>
            </a:r>
          </a:p>
        </p:txBody>
      </p:sp>
    </p:spTree>
    <p:extLst>
      <p:ext uri="{BB962C8B-B14F-4D97-AF65-F5344CB8AC3E}">
        <p14:creationId xmlns:p14="http://schemas.microsoft.com/office/powerpoint/2010/main" val="38503954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96B28-D722-4F93-868D-72A2DB32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785" y="-407963"/>
            <a:ext cx="10018713" cy="1752599"/>
          </a:xfrm>
        </p:spPr>
        <p:txBody>
          <a:bodyPr/>
          <a:lstStyle/>
          <a:p>
            <a:r>
              <a:rPr lang="es-ES" dirty="0">
                <a:latin typeface="Bodoni MT Black" panose="02070A03080606020203" pitchFamily="18" charset="0"/>
              </a:rPr>
              <a:t>Identificadores o Asignaciones 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DEA5552-B522-44DD-8C67-2DB2AAB2A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038" y="893763"/>
            <a:ext cx="10018712" cy="3124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Son palabras que se define a gusto del </a:t>
            </a:r>
            <a:r>
              <a:rPr lang="en-US" dirty="0" err="1"/>
              <a:t>programador</a:t>
            </a:r>
            <a:r>
              <a:rPr lang="en-US" dirty="0"/>
              <a:t>  para </a:t>
            </a:r>
            <a:r>
              <a:rPr lang="es-CO" dirty="0"/>
              <a:t>diferenciar</a:t>
            </a:r>
            <a:r>
              <a:rPr lang="en-US" dirty="0"/>
              <a:t>  las variables que se van a </a:t>
            </a:r>
            <a:r>
              <a:rPr lang="es-CO" dirty="0"/>
              <a:t>utilizar</a:t>
            </a:r>
            <a:r>
              <a:rPr lang="en-US" dirty="0"/>
              <a:t> para la </a:t>
            </a:r>
            <a:r>
              <a:rPr lang="es-CO" dirty="0"/>
              <a:t>realización</a:t>
            </a:r>
            <a:r>
              <a:rPr lang="en-US" dirty="0"/>
              <a:t> del </a:t>
            </a:r>
            <a:r>
              <a:rPr lang="en-US" dirty="0" err="1"/>
              <a:t>programa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Deben </a:t>
            </a:r>
            <a:r>
              <a:rPr lang="en-US" dirty="0" err="1"/>
              <a:t>comenzar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.</a:t>
            </a:r>
          </a:p>
          <a:p>
            <a:r>
              <a:rPr lang="en-US" dirty="0"/>
              <a:t>No se </a:t>
            </a:r>
            <a:r>
              <a:rPr lang="en-US" dirty="0" err="1"/>
              <a:t>permiten</a:t>
            </a:r>
            <a:r>
              <a:rPr lang="en-US" dirty="0"/>
              <a:t> palabras </a:t>
            </a:r>
            <a:r>
              <a:rPr lang="en-US" dirty="0" err="1"/>
              <a:t>reservadas</a:t>
            </a:r>
            <a:r>
              <a:rPr lang="en-US" dirty="0"/>
              <a:t>: and, global, or, assert, else, if, pass, break, except, import, print, class, exec, in, raise, continue, finally, is, return, def, for, lambda, try, del, from, not, while, </a:t>
            </a:r>
            <a:r>
              <a:rPr lang="en-US" dirty="0" err="1"/>
              <a:t>int</a:t>
            </a:r>
            <a:r>
              <a:rPr lang="en-US" dirty="0"/>
              <a:t>, float, bool…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En Python no es necesario crear variables. </a:t>
            </a:r>
          </a:p>
          <a:p>
            <a:pPr marL="0" indent="0">
              <a:buNone/>
            </a:pPr>
            <a:r>
              <a:rPr lang="es-ES" dirty="0"/>
              <a:t> 	El signo “=” es utilizado para asignarle un valor a una variable.</a:t>
            </a:r>
            <a:endParaRPr lang="en-U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6431282-27FB-4142-860C-D145D8420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038" y="4017963"/>
            <a:ext cx="5758399" cy="2411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Explosión: 14 puntos 8">
            <a:extLst>
              <a:ext uri="{FF2B5EF4-FFF2-40B4-BE49-F238E27FC236}">
                <a16:creationId xmlns:a16="http://schemas.microsoft.com/office/drawing/2014/main" id="{3C7F0A60-8DF9-4EB0-ACD2-6128AD7AF04E}"/>
              </a:ext>
            </a:extLst>
          </p:cNvPr>
          <p:cNvSpPr/>
          <p:nvPr/>
        </p:nvSpPr>
        <p:spPr>
          <a:xfrm>
            <a:off x="6947437" y="3263130"/>
            <a:ext cx="5080440" cy="339088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/>
              <a:t>Reconoce MAYUSCULAS y minúsculas</a:t>
            </a:r>
          </a:p>
        </p:txBody>
      </p:sp>
    </p:spTree>
    <p:extLst>
      <p:ext uri="{BB962C8B-B14F-4D97-AF65-F5344CB8AC3E}">
        <p14:creationId xmlns:p14="http://schemas.microsoft.com/office/powerpoint/2010/main" val="18392181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B322B-7322-4070-B9C4-FF2C9B7D1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093" y="-439616"/>
            <a:ext cx="10018713" cy="1752599"/>
          </a:xfrm>
        </p:spPr>
        <p:txBody>
          <a:bodyPr/>
          <a:lstStyle/>
          <a:p>
            <a:r>
              <a:rPr lang="es-ES" dirty="0">
                <a:latin typeface="Bodoni MT Black" panose="02070A03080606020203" pitchFamily="18" charset="0"/>
              </a:rPr>
              <a:t>Operaciones Básicas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2A85344-AF34-4A2C-9FBF-72DBC7DD0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842" y="1207087"/>
            <a:ext cx="5504753" cy="4761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0CDB027-28F0-4358-A5E3-B5AD0537B208}"/>
              </a:ext>
            </a:extLst>
          </p:cNvPr>
          <p:cNvSpPr txBox="1"/>
          <p:nvPr/>
        </p:nvSpPr>
        <p:spPr>
          <a:xfrm>
            <a:off x="-51607" y="6488668"/>
            <a:ext cx="12192000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s-CO" dirty="0">
                <a:hlinkClick r:id="rId3"/>
              </a:rPr>
              <a:t>https://www.tutorialspoint.com/python/python_basic_operators.htm</a:t>
            </a:r>
            <a:endParaRPr lang="es-CO" dirty="0"/>
          </a:p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6F597C0-37F7-495E-ACEF-117C7422B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449" y="1105487"/>
            <a:ext cx="5781675" cy="4761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87341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1089</TotalTime>
  <Words>544</Words>
  <Application>Microsoft Office PowerPoint</Application>
  <PresentationFormat>Panorámica</PresentationFormat>
  <Paragraphs>88</Paragraphs>
  <Slides>25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Arial</vt:lpstr>
      <vt:lpstr>Arial Black</vt:lpstr>
      <vt:lpstr>Bauhaus 93</vt:lpstr>
      <vt:lpstr>Bernard MT Condensed</vt:lpstr>
      <vt:lpstr>Bodoni MT Black</vt:lpstr>
      <vt:lpstr>Calibri</vt:lpstr>
      <vt:lpstr>Corbel</vt:lpstr>
      <vt:lpstr>Parallax</vt:lpstr>
      <vt:lpstr>Inicios de Programación en Python. </vt:lpstr>
      <vt:lpstr>Agenda</vt:lpstr>
      <vt:lpstr>Programas en Python </vt:lpstr>
      <vt:lpstr>Ejecución </vt:lpstr>
      <vt:lpstr>Presentación de PowerPoint</vt:lpstr>
      <vt:lpstr>Variables.</vt:lpstr>
      <vt:lpstr>TIPOS DE VARIABLES</vt:lpstr>
      <vt:lpstr>Identificadores o Asignaciones </vt:lpstr>
      <vt:lpstr>Operaciones Básicas </vt:lpstr>
      <vt:lpstr>Entrada y Salidas</vt:lpstr>
      <vt:lpstr>Presentación de PowerPoint</vt:lpstr>
      <vt:lpstr>CONDICIONALES </vt:lpstr>
      <vt:lpstr>Presentación de PowerPoint</vt:lpstr>
      <vt:lpstr>Ejemplo de los Condicionales </vt:lpstr>
      <vt:lpstr>if-ELSE </vt:lpstr>
      <vt:lpstr>If- ELIF- else</vt:lpstr>
      <vt:lpstr>Condicionales Repetitivos-WHILE</vt:lpstr>
      <vt:lpstr>EJEMPLO DEL WHILE.</vt:lpstr>
      <vt:lpstr>Presentación de PowerPoint</vt:lpstr>
      <vt:lpstr>Condicionales repetitivos-FOR </vt:lpstr>
      <vt:lpstr>Listas</vt:lpstr>
      <vt:lpstr>Presentación de PowerPoint</vt:lpstr>
      <vt:lpstr>Presentación de PowerPoint</vt:lpstr>
      <vt:lpstr>Presentación de PowerPoint</vt:lpstr>
      <vt:lpstr>Referencias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Inicios de Programación.</dc:title>
  <dc:creator>brayan steven burgos delgado</dc:creator>
  <cp:lastModifiedBy>Brayan Burgos</cp:lastModifiedBy>
  <cp:revision>41</cp:revision>
  <dcterms:created xsi:type="dcterms:W3CDTF">2017-06-07T16:53:11Z</dcterms:created>
  <dcterms:modified xsi:type="dcterms:W3CDTF">2017-07-08T04:47:39Z</dcterms:modified>
</cp:coreProperties>
</file>