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4"/>
  </p:notesMasterIdLst>
  <p:sldIdLst>
    <p:sldId id="256" r:id="rId2"/>
    <p:sldId id="257" r:id="rId3"/>
    <p:sldId id="259" r:id="rId4"/>
    <p:sldId id="264" r:id="rId5"/>
    <p:sldId id="263" r:id="rId6"/>
    <p:sldId id="265" r:id="rId7"/>
    <p:sldId id="266" r:id="rId8"/>
    <p:sldId id="267" r:id="rId9"/>
    <p:sldId id="268" r:id="rId10"/>
    <p:sldId id="269" r:id="rId11"/>
    <p:sldId id="258"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8944"/>
  </p:normalViewPr>
  <p:slideViewPr>
    <p:cSldViewPr snapToGrid="0" snapToObjects="1">
      <p:cViewPr varScale="1">
        <p:scale>
          <a:sx n="85" d="100"/>
          <a:sy n="85" d="100"/>
        </p:scale>
        <p:origin x="159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A6371-E266-E543-9348-526BFEAE1252}" type="datetimeFigureOut">
              <a:rPr lang="en-US" smtClean="0"/>
              <a:t>3/6/19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EE3D6-2D14-3047-887A-86DB1B832C0F}" type="slidenum">
              <a:rPr lang="en-US" smtClean="0"/>
              <a:t>‹#›</a:t>
            </a:fld>
            <a:endParaRPr lang="en-US"/>
          </a:p>
        </p:txBody>
      </p:sp>
    </p:spTree>
    <p:extLst>
      <p:ext uri="{BB962C8B-B14F-4D97-AF65-F5344CB8AC3E}">
        <p14:creationId xmlns:p14="http://schemas.microsoft.com/office/powerpoint/2010/main" val="3225534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DEE3D6-2D14-3047-887A-86DB1B832C0F}" type="slidenum">
              <a:rPr lang="en-US" smtClean="0"/>
              <a:t>1</a:t>
            </a:fld>
            <a:endParaRPr lang="en-US"/>
          </a:p>
        </p:txBody>
      </p:sp>
    </p:spTree>
    <p:extLst>
      <p:ext uri="{BB962C8B-B14F-4D97-AF65-F5344CB8AC3E}">
        <p14:creationId xmlns:p14="http://schemas.microsoft.com/office/powerpoint/2010/main" val="444106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SQL parameter to prevent code execution in the database</a:t>
            </a:r>
          </a:p>
          <a:p>
            <a:r>
              <a:rPr lang="en-US" dirty="0"/>
              <a:t>---</a:t>
            </a:r>
          </a:p>
          <a:p>
            <a:r>
              <a:rPr lang="en-US" sz="1200" b="0" i="0" kern="1200" dirty="0">
                <a:solidFill>
                  <a:schemeClr val="tx1"/>
                </a:solidFill>
                <a:effectLst/>
                <a:latin typeface="+mn-lt"/>
                <a:ea typeface="+mn-ea"/>
                <a:cs typeface="+mn-cs"/>
              </a:rPr>
              <a:t>SQL injection is one of the more common, and more effective, forms of attack on a system. By following principles of secure software design such as parameterizing input to the database, sanitizing and validating user input, and restricting the permissions given to all accounts to the minimum required it is possible to make it extremely difficult for a SQL injection attack to succeed. Also, by following basic security practices like encrypting sensitive data, segregating data, and maintaining logs it is possible to limit the amount of damage that even a successful attack can do.</a:t>
            </a:r>
            <a:endParaRPr lang="en-US" dirty="0"/>
          </a:p>
        </p:txBody>
      </p:sp>
      <p:sp>
        <p:nvSpPr>
          <p:cNvPr id="4" name="Slide Number Placeholder 3"/>
          <p:cNvSpPr>
            <a:spLocks noGrp="1"/>
          </p:cNvSpPr>
          <p:nvPr>
            <p:ph type="sldNum" sz="quarter" idx="5"/>
          </p:nvPr>
        </p:nvSpPr>
        <p:spPr/>
        <p:txBody>
          <a:bodyPr/>
          <a:lstStyle/>
          <a:p>
            <a:fld id="{4CDEE3D6-2D14-3047-887A-86DB1B832C0F}" type="slidenum">
              <a:rPr lang="en-US" smtClean="0"/>
              <a:t>11</a:t>
            </a:fld>
            <a:endParaRPr lang="en-US"/>
          </a:p>
        </p:txBody>
      </p:sp>
    </p:spTree>
    <p:extLst>
      <p:ext uri="{BB962C8B-B14F-4D97-AF65-F5344CB8AC3E}">
        <p14:creationId xmlns:p14="http://schemas.microsoft.com/office/powerpoint/2010/main" val="2580611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DEE3D6-2D14-3047-887A-86DB1B832C0F}" type="slidenum">
              <a:rPr lang="en-US" smtClean="0"/>
              <a:t>12</a:t>
            </a:fld>
            <a:endParaRPr lang="en-US"/>
          </a:p>
        </p:txBody>
      </p:sp>
    </p:spTree>
    <p:extLst>
      <p:ext uri="{BB962C8B-B14F-4D97-AF65-F5344CB8AC3E}">
        <p14:creationId xmlns:p14="http://schemas.microsoft.com/office/powerpoint/2010/main" val="378580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injection has been one of most common attack for many year because 1 it is </a:t>
            </a:r>
            <a:r>
              <a:rPr lang="en-US" dirty="0" err="1"/>
              <a:t>relativekly</a:t>
            </a:r>
            <a:r>
              <a:rPr lang="en-US" dirty="0"/>
              <a:t> an easy attack 2 it </a:t>
            </a:r>
            <a:r>
              <a:rPr lang="en-US" dirty="0" err="1"/>
              <a:t>targest</a:t>
            </a:r>
            <a:r>
              <a:rPr lang="en-US" dirty="0"/>
              <a:t> one of the most important </a:t>
            </a:r>
            <a:r>
              <a:rPr lang="en-US" dirty="0" err="1"/>
              <a:t>comomnent</a:t>
            </a:r>
            <a:r>
              <a:rPr lang="en-US" dirty="0"/>
              <a:t> in the application which is the database and it contains all the sensitive and critical information for the application.</a:t>
            </a:r>
          </a:p>
          <a:p>
            <a:r>
              <a:rPr lang="en-US" dirty="0"/>
              <a:t>So how the </a:t>
            </a:r>
            <a:r>
              <a:rPr lang="en-US" dirty="0" err="1"/>
              <a:t>sql</a:t>
            </a:r>
            <a:r>
              <a:rPr lang="en-US" dirty="0"/>
              <a:t> injection work? </a:t>
            </a:r>
          </a:p>
          <a:p>
            <a:r>
              <a:rPr lang="en-US" dirty="0"/>
              <a:t>Ex drop table </a:t>
            </a:r>
          </a:p>
          <a:p>
            <a:endParaRPr lang="en-US" dirty="0"/>
          </a:p>
          <a:p>
            <a:r>
              <a:rPr lang="en-US" dirty="0"/>
              <a:t>So we need to think about best practices</a:t>
            </a:r>
          </a:p>
          <a:p>
            <a:endParaRPr lang="en-US" dirty="0"/>
          </a:p>
          <a:p>
            <a:r>
              <a:rPr lang="en-US" sz="1200" b="0" i="0" kern="1200" dirty="0">
                <a:solidFill>
                  <a:schemeClr val="tx1"/>
                </a:solidFill>
                <a:effectLst/>
                <a:latin typeface="+mn-lt"/>
                <a:ea typeface="+mn-ea"/>
                <a:cs typeface="+mn-cs"/>
              </a:rPr>
              <a:t>SQL injection is the placement of malicious code in SQL statements, via web page input.</a:t>
            </a:r>
          </a:p>
          <a:p>
            <a:r>
              <a:rPr lang="en-US" sz="1200" b="0" i="0" kern="1200" dirty="0">
                <a:solidFill>
                  <a:schemeClr val="tx1"/>
                </a:solidFill>
                <a:effectLst/>
                <a:latin typeface="+mn-lt"/>
                <a:ea typeface="+mn-ea"/>
                <a:cs typeface="+mn-cs"/>
              </a:rPr>
              <a:t> when you ask a user for input, like their username/</a:t>
            </a:r>
            <a:r>
              <a:rPr lang="en-US" sz="1200" b="0" i="0" kern="1200" dirty="0" err="1">
                <a:solidFill>
                  <a:schemeClr val="tx1"/>
                </a:solidFill>
                <a:effectLst/>
                <a:latin typeface="+mn-lt"/>
                <a:ea typeface="+mn-ea"/>
                <a:cs typeface="+mn-cs"/>
              </a:rPr>
              <a:t>userid</a:t>
            </a:r>
            <a:r>
              <a:rPr lang="en-US" sz="1200" b="0" i="0" kern="1200" dirty="0">
                <a:solidFill>
                  <a:schemeClr val="tx1"/>
                </a:solidFill>
                <a:effectLst/>
                <a:latin typeface="+mn-lt"/>
                <a:ea typeface="+mn-ea"/>
                <a:cs typeface="+mn-cs"/>
              </a:rPr>
              <a:t>, user gives you an SQL statement</a:t>
            </a:r>
            <a:endParaRPr lang="en-US" dirty="0"/>
          </a:p>
          <a:p>
            <a:r>
              <a:rPr lang="en-US" dirty="0"/>
              <a:t> </a:t>
            </a:r>
          </a:p>
        </p:txBody>
      </p:sp>
      <p:sp>
        <p:nvSpPr>
          <p:cNvPr id="4" name="Slide Number Placeholder 3"/>
          <p:cNvSpPr>
            <a:spLocks noGrp="1"/>
          </p:cNvSpPr>
          <p:nvPr>
            <p:ph type="sldNum" sz="quarter" idx="5"/>
          </p:nvPr>
        </p:nvSpPr>
        <p:spPr/>
        <p:txBody>
          <a:bodyPr/>
          <a:lstStyle/>
          <a:p>
            <a:fld id="{4CDEE3D6-2D14-3047-887A-86DB1B832C0F}" type="slidenum">
              <a:rPr lang="en-US" smtClean="0"/>
              <a:t>3</a:t>
            </a:fld>
            <a:endParaRPr lang="en-US"/>
          </a:p>
        </p:txBody>
      </p:sp>
    </p:spTree>
    <p:extLst>
      <p:ext uri="{BB962C8B-B14F-4D97-AF65-F5344CB8AC3E}">
        <p14:creationId xmlns:p14="http://schemas.microsoft.com/office/powerpoint/2010/main" val="236614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mainly focused on best coding practice for SQL injection. </a:t>
            </a:r>
          </a:p>
          <a:p>
            <a:r>
              <a:rPr lang="en-US" dirty="0"/>
              <a:t>So developer needs to stop using dynamic SQL </a:t>
            </a:r>
            <a:r>
              <a:rPr lang="en-US" dirty="0" err="1"/>
              <a:t>quieris</a:t>
            </a:r>
            <a:r>
              <a:rPr lang="en-US" dirty="0"/>
              <a:t> whenever is possible  </a:t>
            </a:r>
          </a:p>
          <a:p>
            <a:r>
              <a:rPr lang="en-US" dirty="0"/>
              <a:t>And also </a:t>
            </a:r>
            <a:r>
              <a:rPr lang="en-US" sz="1200" b="0" i="0" kern="1200" dirty="0">
                <a:solidFill>
                  <a:schemeClr val="tx1"/>
                </a:solidFill>
                <a:effectLst/>
                <a:latin typeface="+mn-lt"/>
                <a:ea typeface="+mn-ea"/>
                <a:cs typeface="+mn-cs"/>
              </a:rPr>
              <a:t>prevent user supplied input which contains malicious SQL from affecting the logic of the executed query.</a:t>
            </a:r>
          </a:p>
          <a:p>
            <a:r>
              <a:rPr lang="en-US" sz="1200" b="0" i="0" kern="1200" dirty="0">
                <a:solidFill>
                  <a:schemeClr val="tx1"/>
                </a:solidFill>
                <a:effectLst/>
                <a:latin typeface="+mn-lt"/>
                <a:ea typeface="+mn-ea"/>
                <a:cs typeface="+mn-cs"/>
              </a:rPr>
              <a:t>This is based on the </a:t>
            </a:r>
            <a:r>
              <a:rPr lang="en-US" sz="1200" b="0" i="0" kern="1200" dirty="0" err="1">
                <a:solidFill>
                  <a:schemeClr val="tx1"/>
                </a:solidFill>
                <a:effectLst/>
                <a:latin typeface="+mn-lt"/>
                <a:ea typeface="+mn-ea"/>
                <a:cs typeface="+mn-cs"/>
              </a:rPr>
              <a:t>owasp</a:t>
            </a:r>
            <a:r>
              <a:rPr lang="en-US" sz="1200" b="0" i="0" kern="1200" dirty="0">
                <a:solidFill>
                  <a:schemeClr val="tx1"/>
                </a:solidFill>
                <a:effectLst/>
                <a:latin typeface="+mn-lt"/>
                <a:ea typeface="+mn-ea"/>
                <a:cs typeface="+mn-cs"/>
              </a:rPr>
              <a:t> website and Microsoft website for SQL injection </a:t>
            </a:r>
          </a:p>
          <a:p>
            <a:r>
              <a:rPr lang="en-US" sz="1200" b="0" i="0" kern="1200" dirty="0">
                <a:solidFill>
                  <a:schemeClr val="tx1"/>
                </a:solidFill>
                <a:effectLst/>
                <a:latin typeface="+mn-lt"/>
                <a:ea typeface="+mn-ea"/>
                <a:cs typeface="+mn-cs"/>
              </a:rPr>
              <a:t>--</a:t>
            </a:r>
          </a:p>
          <a:p>
            <a:r>
              <a:rPr lang="en-US" dirty="0"/>
              <a:t>Defense in depth </a:t>
            </a:r>
          </a:p>
          <a:p>
            <a:r>
              <a:rPr lang="en-US" dirty="0"/>
              <a:t>Can bypass one not ..</a:t>
            </a:r>
          </a:p>
          <a:p>
            <a:endParaRPr lang="en-US" dirty="0"/>
          </a:p>
        </p:txBody>
      </p:sp>
      <p:sp>
        <p:nvSpPr>
          <p:cNvPr id="4" name="Slide Number Placeholder 3"/>
          <p:cNvSpPr>
            <a:spLocks noGrp="1"/>
          </p:cNvSpPr>
          <p:nvPr>
            <p:ph type="sldNum" sz="quarter" idx="5"/>
          </p:nvPr>
        </p:nvSpPr>
        <p:spPr/>
        <p:txBody>
          <a:bodyPr/>
          <a:lstStyle/>
          <a:p>
            <a:fld id="{4CDEE3D6-2D14-3047-887A-86DB1B832C0F}" type="slidenum">
              <a:rPr lang="en-US" smtClean="0"/>
              <a:t>4</a:t>
            </a:fld>
            <a:endParaRPr lang="en-US"/>
          </a:p>
        </p:txBody>
      </p:sp>
    </p:spTree>
    <p:extLst>
      <p:ext uri="{BB962C8B-B14F-4D97-AF65-F5344CB8AC3E}">
        <p14:creationId xmlns:p14="http://schemas.microsoft.com/office/powerpoint/2010/main" val="1148609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inforce</a:t>
            </a:r>
            <a:r>
              <a:rPr lang="en-US" sz="1200" b="0" i="0" kern="1200" dirty="0">
                <a:solidFill>
                  <a:schemeClr val="tx1"/>
                </a:solidFill>
                <a:effectLst/>
                <a:latin typeface="+mn-lt"/>
                <a:ea typeface="+mn-ea"/>
                <a:cs typeface="+mn-cs"/>
              </a:rPr>
              <a:t> the user input to be handled as the content of a parameter (and not as a part of the SQL command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coding style allows the database to distinguish between code and data, regardless of what user input is supplied.</a:t>
            </a:r>
            <a:endParaRPr lang="en-US" dirty="0"/>
          </a:p>
        </p:txBody>
      </p:sp>
      <p:sp>
        <p:nvSpPr>
          <p:cNvPr id="4" name="Slide Number Placeholder 3"/>
          <p:cNvSpPr>
            <a:spLocks noGrp="1"/>
          </p:cNvSpPr>
          <p:nvPr>
            <p:ph type="sldNum" sz="quarter" idx="5"/>
          </p:nvPr>
        </p:nvSpPr>
        <p:spPr/>
        <p:txBody>
          <a:bodyPr/>
          <a:lstStyle/>
          <a:p>
            <a:fld id="{4CDEE3D6-2D14-3047-887A-86DB1B832C0F}" type="slidenum">
              <a:rPr lang="en-US" smtClean="0"/>
              <a:t>5</a:t>
            </a:fld>
            <a:endParaRPr lang="en-US"/>
          </a:p>
        </p:txBody>
      </p:sp>
    </p:spTree>
    <p:extLst>
      <p:ext uri="{BB962C8B-B14F-4D97-AF65-F5344CB8AC3E}">
        <p14:creationId xmlns:p14="http://schemas.microsoft.com/office/powerpoint/2010/main" val="4222916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Both of these techniques have the same effectiveness in preventing SQL injection .between prepared statements and stored procedures is that the SQL code for a stored procedure is defined and stored in the database itself, and then called from the application. </a:t>
            </a:r>
          </a:p>
          <a:p>
            <a:r>
              <a:rPr lang="en-US" sz="1200" b="1" i="0" kern="1200" dirty="0" err="1">
                <a:solidFill>
                  <a:schemeClr val="tx1"/>
                </a:solidFill>
                <a:effectLst/>
                <a:latin typeface="+mn-lt"/>
                <a:ea typeface="+mn-ea"/>
                <a:cs typeface="+mn-cs"/>
              </a:rPr>
              <a:t>sp_executesql</a:t>
            </a:r>
            <a:r>
              <a:rPr lang="en-US" sz="1200" b="0" i="0" kern="1200" dirty="0">
                <a:solidFill>
                  <a:schemeClr val="tx1"/>
                </a:solidFill>
                <a:effectLst/>
                <a:latin typeface="+mn-lt"/>
                <a:ea typeface="+mn-ea"/>
                <a:cs typeface="+mn-cs"/>
              </a:rPr>
              <a:t> (also known as “Forced Statement Caching”) Allows for statements to be parameterized</a:t>
            </a:r>
            <a:endParaRPr lang="en-US" dirty="0"/>
          </a:p>
        </p:txBody>
      </p:sp>
      <p:sp>
        <p:nvSpPr>
          <p:cNvPr id="4" name="Slide Number Placeholder 3"/>
          <p:cNvSpPr>
            <a:spLocks noGrp="1"/>
          </p:cNvSpPr>
          <p:nvPr>
            <p:ph type="sldNum" sz="quarter" idx="5"/>
          </p:nvPr>
        </p:nvSpPr>
        <p:spPr/>
        <p:txBody>
          <a:bodyPr/>
          <a:lstStyle/>
          <a:p>
            <a:fld id="{4CDEE3D6-2D14-3047-887A-86DB1B832C0F}" type="slidenum">
              <a:rPr lang="en-US" smtClean="0"/>
              <a:t>6</a:t>
            </a:fld>
            <a:endParaRPr lang="en-US"/>
          </a:p>
        </p:txBody>
      </p:sp>
    </p:spTree>
    <p:extLst>
      <p:ext uri="{BB962C8B-B14F-4D97-AF65-F5344CB8AC3E}">
        <p14:creationId xmlns:p14="http://schemas.microsoft.com/office/powerpoint/2010/main" val="1099549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Sanitization:  identify illegitimate user inputs.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Blacklist any binary data, escape sequence and comment characters</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Input filtering and escaping or blacklisting certain character can be easily evaded by the attacker </a:t>
            </a:r>
          </a:p>
          <a:p>
            <a:r>
              <a:rPr lang="en-US" dirty="0"/>
              <a:t> and there are too many char that may </a:t>
            </a:r>
            <a:r>
              <a:rPr lang="en-US" dirty="0" err="1"/>
              <a:t>couse</a:t>
            </a:r>
            <a:r>
              <a:rPr lang="en-US" dirty="0"/>
              <a:t> </a:t>
            </a:r>
            <a:r>
              <a:rPr lang="en-US" dirty="0" err="1"/>
              <a:t>malisious</a:t>
            </a:r>
            <a:r>
              <a:rPr lang="en-US" dirty="0"/>
              <a:t> actions</a:t>
            </a:r>
          </a:p>
          <a:p>
            <a:r>
              <a:rPr lang="en-US" dirty="0"/>
              <a:t>--</a:t>
            </a:r>
          </a:p>
          <a:p>
            <a:r>
              <a:rPr lang="en-US" sz="1200" b="0" i="0" kern="1200" dirty="0">
                <a:solidFill>
                  <a:schemeClr val="tx1"/>
                </a:solidFill>
                <a:effectLst/>
                <a:latin typeface="+mn-lt"/>
                <a:ea typeface="+mn-ea"/>
                <a:cs typeface="+mn-cs"/>
              </a:rPr>
              <a:t>converted to a non-String, like a date, numeric,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enumerated type, etc. before it is appended to a query, or used to select a value to append to the query, this ensures it is safe to do so.</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a:t>
            </a:r>
          </a:p>
          <a:p>
            <a:r>
              <a:rPr lang="en-US" dirty="0"/>
              <a:t>it is simply not feasible to map out all legal and illegal inputs. False positive</a:t>
            </a:r>
          </a:p>
          <a:p>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Output filters as well </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CDEE3D6-2D14-3047-887A-86DB1B832C0F}" type="slidenum">
              <a:rPr lang="en-US" smtClean="0"/>
              <a:t>7</a:t>
            </a:fld>
            <a:endParaRPr lang="en-US"/>
          </a:p>
        </p:txBody>
      </p:sp>
    </p:spTree>
    <p:extLst>
      <p:ext uri="{BB962C8B-B14F-4D97-AF65-F5344CB8AC3E}">
        <p14:creationId xmlns:p14="http://schemas.microsoft.com/office/powerpoint/2010/main" val="3524734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account being used does not have permission to drop a table, then it will not be dropped even if the command is slipped to SQL Server. </a:t>
            </a:r>
          </a:p>
          <a:p>
            <a:r>
              <a:rPr lang="en-US" sz="1200" b="0" i="0" kern="1200" dirty="0">
                <a:solidFill>
                  <a:schemeClr val="tx1"/>
                </a:solidFill>
                <a:effectLst/>
                <a:latin typeface="+mn-lt"/>
                <a:ea typeface="+mn-ea"/>
                <a:cs typeface="+mn-cs"/>
              </a:rPr>
              <a:t>Even read permissions can be strictly limited in SQL server, to limit which tables can be viewed</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If an account only needs access to portions of a table</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Never as a root reduce the likelihood of such unauthorized access attempts</a:t>
            </a:r>
          </a:p>
          <a:p>
            <a:r>
              <a:rPr lang="en-US" sz="1200" b="0" i="0" kern="1200" dirty="0">
                <a:solidFill>
                  <a:schemeClr val="tx1"/>
                </a:solidFill>
                <a:effectLst/>
                <a:latin typeface="+mn-lt"/>
                <a:ea typeface="+mn-ea"/>
                <a:cs typeface="+mn-cs"/>
              </a:rPr>
              <a:t>We understand that this is easy, and everything just ‘works’ when you do it this way, but it is very dangerous</a:t>
            </a:r>
          </a:p>
          <a:p>
            <a:endParaRPr lang="en-US" dirty="0"/>
          </a:p>
        </p:txBody>
      </p:sp>
      <p:sp>
        <p:nvSpPr>
          <p:cNvPr id="4" name="Slide Number Placeholder 3"/>
          <p:cNvSpPr>
            <a:spLocks noGrp="1"/>
          </p:cNvSpPr>
          <p:nvPr>
            <p:ph type="sldNum" sz="quarter" idx="5"/>
          </p:nvPr>
        </p:nvSpPr>
        <p:spPr/>
        <p:txBody>
          <a:bodyPr/>
          <a:lstStyle/>
          <a:p>
            <a:fld id="{4CDEE3D6-2D14-3047-887A-86DB1B832C0F}" type="slidenum">
              <a:rPr lang="en-US" smtClean="0"/>
              <a:t>8</a:t>
            </a:fld>
            <a:endParaRPr lang="en-US"/>
          </a:p>
        </p:txBody>
      </p:sp>
    </p:spTree>
    <p:extLst>
      <p:ext uri="{BB962C8B-B14F-4D97-AF65-F5344CB8AC3E}">
        <p14:creationId xmlns:p14="http://schemas.microsoft.com/office/powerpoint/2010/main" val="4087125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makes sense to ensure that truly sensitive data is stored in a way that is not accessible from an outside network. </a:t>
            </a:r>
          </a:p>
          <a:p>
            <a:r>
              <a:rPr lang="en-US" sz="1200" b="0" i="0" kern="1200" dirty="0">
                <a:solidFill>
                  <a:schemeClr val="tx1"/>
                </a:solidFill>
                <a:effectLst/>
                <a:latin typeface="+mn-lt"/>
                <a:ea typeface="+mn-ea"/>
                <a:cs typeface="+mn-cs"/>
              </a:rPr>
              <a:t>necessary to ensure that the same log on credentials are not shared between the segregated systems. Re using password in different account especially domain system are not a secure practice</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detect the attacks help in recovering from it</a:t>
            </a:r>
            <a:endParaRPr lang="en-US" dirty="0"/>
          </a:p>
        </p:txBody>
      </p:sp>
      <p:sp>
        <p:nvSpPr>
          <p:cNvPr id="4" name="Slide Number Placeholder 3"/>
          <p:cNvSpPr>
            <a:spLocks noGrp="1"/>
          </p:cNvSpPr>
          <p:nvPr>
            <p:ph type="sldNum" sz="quarter" idx="5"/>
          </p:nvPr>
        </p:nvSpPr>
        <p:spPr/>
        <p:txBody>
          <a:bodyPr/>
          <a:lstStyle/>
          <a:p>
            <a:fld id="{4CDEE3D6-2D14-3047-887A-86DB1B832C0F}" type="slidenum">
              <a:rPr lang="en-US" smtClean="0"/>
              <a:t>9</a:t>
            </a:fld>
            <a:endParaRPr lang="en-US"/>
          </a:p>
        </p:txBody>
      </p:sp>
    </p:spTree>
    <p:extLst>
      <p:ext uri="{BB962C8B-B14F-4D97-AF65-F5344CB8AC3E}">
        <p14:creationId xmlns:p14="http://schemas.microsoft.com/office/powerpoint/2010/main" val="238149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 </a:t>
            </a:r>
            <a:r>
              <a:rPr lang="en-US" dirty="0" err="1"/>
              <a:t>backeup</a:t>
            </a:r>
            <a:r>
              <a:rPr lang="en-US" dirty="0"/>
              <a:t> </a:t>
            </a:r>
          </a:p>
        </p:txBody>
      </p:sp>
      <p:sp>
        <p:nvSpPr>
          <p:cNvPr id="4" name="Slide Number Placeholder 3"/>
          <p:cNvSpPr>
            <a:spLocks noGrp="1"/>
          </p:cNvSpPr>
          <p:nvPr>
            <p:ph type="sldNum" sz="quarter" idx="5"/>
          </p:nvPr>
        </p:nvSpPr>
        <p:spPr/>
        <p:txBody>
          <a:bodyPr/>
          <a:lstStyle/>
          <a:p>
            <a:fld id="{4CDEE3D6-2D14-3047-887A-86DB1B832C0F}" type="slidenum">
              <a:rPr lang="en-US" smtClean="0"/>
              <a:t>10</a:t>
            </a:fld>
            <a:endParaRPr lang="en-US"/>
          </a:p>
        </p:txBody>
      </p:sp>
    </p:spTree>
    <p:extLst>
      <p:ext uri="{BB962C8B-B14F-4D97-AF65-F5344CB8AC3E}">
        <p14:creationId xmlns:p14="http://schemas.microsoft.com/office/powerpoint/2010/main" val="3023701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30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111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60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3/6/19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900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856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258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713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74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88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3935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415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58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266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3/6/19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234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3/6/19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27856"/>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blog.netspi.com/hacking-sql-server-stored-procedures-part-3-sqli-and-user-impersonation/" TargetMode="External"/><Relationship Id="rId3" Type="http://schemas.openxmlformats.org/officeDocument/2006/relationships/hyperlink" Target="https://docs.microsoft.com/en-us/sql/relational-databases/security/sql-injection?view=sql-server-2017" TargetMode="External"/><Relationship Id="rId7" Type="http://schemas.openxmlformats.org/officeDocument/2006/relationships/hyperlink" Target="https://www.exploit-db.com/papers/1297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searchsqlserver.techtarget.com/tip/Secure-SQL-Server-from-SQL-injection-attacks" TargetMode="External"/><Relationship Id="rId5" Type="http://schemas.openxmlformats.org/officeDocument/2006/relationships/hyperlink" Target="https://www.w3schools.com/sql/sql_injection.asp" TargetMode="External"/><Relationship Id="rId10" Type="http://schemas.openxmlformats.org/officeDocument/2006/relationships/hyperlink" Target="https://searchsqlserver.techtarget.com/feature/Basic-SQL-Server-security-best-practices" TargetMode="External"/><Relationship Id="rId4" Type="http://schemas.openxmlformats.org/officeDocument/2006/relationships/hyperlink" Target="https://www.mssqltips.com/sqlservertip/3637/protecting-yourself-from-sql-injection-in-sql-server--part-1/" TargetMode="External"/><Relationship Id="rId9" Type="http://schemas.openxmlformats.org/officeDocument/2006/relationships/hyperlink" Target="https://github.com/OWASP/CheatSheetSeries/blob/master/cheatsheets/SQL_Injection_Prevention_Cheat_Sheet.m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EFE6-B192-E346-BDF6-C64ECE380B71}"/>
              </a:ext>
            </a:extLst>
          </p:cNvPr>
          <p:cNvSpPr>
            <a:spLocks noGrp="1"/>
          </p:cNvSpPr>
          <p:nvPr>
            <p:ph type="ctrTitle"/>
          </p:nvPr>
        </p:nvSpPr>
        <p:spPr>
          <a:xfrm>
            <a:off x="1757889" y="1631731"/>
            <a:ext cx="8676222" cy="3594537"/>
          </a:xfrm>
        </p:spPr>
        <p:txBody>
          <a:bodyPr>
            <a:normAutofit fontScale="90000"/>
          </a:bodyPr>
          <a:lstStyle/>
          <a:p>
            <a:r>
              <a:rPr lang="en-US" dirty="0">
                <a:effectLst/>
              </a:rPr>
              <a:t>Best practices for hardening Microsoft IIS/MSSQL against SQL Injection</a:t>
            </a:r>
            <a:br>
              <a:rPr lang="en-US" dirty="0">
                <a:effectLst/>
              </a:rPr>
            </a:br>
            <a:endParaRPr lang="en-US" dirty="0"/>
          </a:p>
        </p:txBody>
      </p:sp>
      <p:sp>
        <p:nvSpPr>
          <p:cNvPr id="3" name="TextBox 2">
            <a:extLst>
              <a:ext uri="{FF2B5EF4-FFF2-40B4-BE49-F238E27FC236}">
                <a16:creationId xmlns:a16="http://schemas.microsoft.com/office/drawing/2014/main" id="{6111C4B0-290C-B14F-9970-33CDF958A99E}"/>
              </a:ext>
            </a:extLst>
          </p:cNvPr>
          <p:cNvSpPr txBox="1"/>
          <p:nvPr/>
        </p:nvSpPr>
        <p:spPr>
          <a:xfrm>
            <a:off x="3225383" y="5651292"/>
            <a:ext cx="5741233" cy="369332"/>
          </a:xfrm>
          <a:prstGeom prst="rect">
            <a:avLst/>
          </a:prstGeom>
          <a:noFill/>
        </p:spPr>
        <p:txBody>
          <a:bodyPr wrap="square" rtlCol="0">
            <a:spAutoFit/>
          </a:bodyPr>
          <a:lstStyle/>
          <a:p>
            <a:r>
              <a:rPr lang="en-US" dirty="0"/>
              <a:t>https://</a:t>
            </a:r>
            <a:r>
              <a:rPr lang="en-US" dirty="0" err="1"/>
              <a:t>www.youtube.com</a:t>
            </a:r>
            <a:r>
              <a:rPr lang="en-US" dirty="0"/>
              <a:t>/</a:t>
            </a:r>
            <a:r>
              <a:rPr lang="en-US" dirty="0" err="1"/>
              <a:t>watch?v</a:t>
            </a:r>
            <a:r>
              <a:rPr lang="en-US" dirty="0"/>
              <a:t>=Ri7tzmn-Rvk</a:t>
            </a:r>
          </a:p>
        </p:txBody>
      </p:sp>
    </p:spTree>
    <p:extLst>
      <p:ext uri="{BB962C8B-B14F-4D97-AF65-F5344CB8AC3E}">
        <p14:creationId xmlns:p14="http://schemas.microsoft.com/office/powerpoint/2010/main" val="194922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1E6A-4B94-F444-8015-58A7AB7A2218}"/>
              </a:ext>
            </a:extLst>
          </p:cNvPr>
          <p:cNvSpPr>
            <a:spLocks noGrp="1"/>
          </p:cNvSpPr>
          <p:nvPr>
            <p:ph type="title"/>
          </p:nvPr>
        </p:nvSpPr>
        <p:spPr/>
        <p:txBody>
          <a:bodyPr/>
          <a:lstStyle/>
          <a:p>
            <a:r>
              <a:rPr lang="en-US" dirty="0"/>
              <a:t>General Best Practices</a:t>
            </a:r>
          </a:p>
        </p:txBody>
      </p:sp>
      <p:sp>
        <p:nvSpPr>
          <p:cNvPr id="3" name="Content Placeholder 2">
            <a:extLst>
              <a:ext uri="{FF2B5EF4-FFF2-40B4-BE49-F238E27FC236}">
                <a16:creationId xmlns:a16="http://schemas.microsoft.com/office/drawing/2014/main" id="{1AFA2CEC-E274-F749-949B-BE0D1CA46CD6}"/>
              </a:ext>
            </a:extLst>
          </p:cNvPr>
          <p:cNvSpPr>
            <a:spLocks noGrp="1"/>
          </p:cNvSpPr>
          <p:nvPr>
            <p:ph idx="1"/>
          </p:nvPr>
        </p:nvSpPr>
        <p:spPr/>
        <p:txBody>
          <a:bodyPr/>
          <a:lstStyle/>
          <a:p>
            <a:r>
              <a:rPr lang="en-US" dirty="0"/>
              <a:t>Secure the database backup folder by removing unwanted users</a:t>
            </a:r>
          </a:p>
          <a:p>
            <a:r>
              <a:rPr lang="en-US" dirty="0"/>
              <a:t>Use Windows Authentication instead of SQL Server Authentication Mode</a:t>
            </a:r>
          </a:p>
          <a:p>
            <a:r>
              <a:rPr lang="en-US" dirty="0"/>
              <a:t>Disable unused features in SQL Server</a:t>
            </a:r>
          </a:p>
          <a:p>
            <a:r>
              <a:rPr lang="en-US" dirty="0"/>
              <a:t>Running SQL Server in Different Port other than the Default Port</a:t>
            </a:r>
          </a:p>
          <a:p>
            <a:r>
              <a:rPr lang="en-US" dirty="0"/>
              <a:t>Always use complex unique passwords</a:t>
            </a:r>
          </a:p>
        </p:txBody>
      </p:sp>
    </p:spTree>
    <p:extLst>
      <p:ext uri="{BB962C8B-B14F-4D97-AF65-F5344CB8AC3E}">
        <p14:creationId xmlns:p14="http://schemas.microsoft.com/office/powerpoint/2010/main" val="77883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0E3A-AB04-2445-8AD2-B8D55482554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B7CB493-6999-6C44-8304-51777633D222}"/>
              </a:ext>
            </a:extLst>
          </p:cNvPr>
          <p:cNvSpPr>
            <a:spLocks noGrp="1"/>
          </p:cNvSpPr>
          <p:nvPr>
            <p:ph idx="1"/>
          </p:nvPr>
        </p:nvSpPr>
        <p:spPr>
          <a:xfrm>
            <a:off x="818712" y="2570017"/>
            <a:ext cx="10554574" cy="3636511"/>
          </a:xfrm>
        </p:spPr>
        <p:txBody>
          <a:bodyPr/>
          <a:lstStyle/>
          <a:p>
            <a:r>
              <a:rPr lang="en-US" dirty="0"/>
              <a:t>Parameterized Queries</a:t>
            </a:r>
          </a:p>
          <a:p>
            <a:r>
              <a:rPr lang="en-US" dirty="0"/>
              <a:t>Use of Stored Procedures</a:t>
            </a:r>
          </a:p>
          <a:p>
            <a:r>
              <a:rPr lang="en-US" dirty="0"/>
              <a:t>White List Input Validation</a:t>
            </a:r>
          </a:p>
          <a:p>
            <a:r>
              <a:rPr lang="en-US" dirty="0"/>
              <a:t>Enforcing Least Privilege</a:t>
            </a:r>
          </a:p>
          <a:p>
            <a:r>
              <a:rPr lang="en-US" dirty="0"/>
              <a:t>Segregate data</a:t>
            </a:r>
          </a:p>
          <a:p>
            <a:pPr marL="0" indent="0">
              <a:buNone/>
            </a:pPr>
            <a:endParaRPr lang="en-US" dirty="0"/>
          </a:p>
        </p:txBody>
      </p:sp>
    </p:spTree>
    <p:extLst>
      <p:ext uri="{BB962C8B-B14F-4D97-AF65-F5344CB8AC3E}">
        <p14:creationId xmlns:p14="http://schemas.microsoft.com/office/powerpoint/2010/main" val="344473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1D92-DAF2-4A4A-AF84-1AE187EEBBEB}"/>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AF853B39-BF13-1440-9A51-75D21B843CBA}"/>
              </a:ext>
            </a:extLst>
          </p:cNvPr>
          <p:cNvSpPr>
            <a:spLocks noGrp="1"/>
          </p:cNvSpPr>
          <p:nvPr>
            <p:ph idx="1"/>
          </p:nvPr>
        </p:nvSpPr>
        <p:spPr>
          <a:xfrm>
            <a:off x="1143000" y="2538799"/>
            <a:ext cx="9905998" cy="4595648"/>
          </a:xfrm>
        </p:spPr>
        <p:txBody>
          <a:bodyPr>
            <a:normAutofit lnSpcReduction="10000"/>
          </a:bodyPr>
          <a:lstStyle/>
          <a:p>
            <a:r>
              <a:rPr lang="en-US" dirty="0">
                <a:hlinkClick r:id="rId3"/>
              </a:rPr>
              <a:t>https://docs.microsoft.com/en-us/sql/relational-databases/security/sql-injection?view=sql-server-2017</a:t>
            </a:r>
            <a:endParaRPr lang="en-US" dirty="0"/>
          </a:p>
          <a:p>
            <a:r>
              <a:rPr lang="en-US" dirty="0">
                <a:hlinkClick r:id="rId4"/>
              </a:rPr>
              <a:t>https://www.mssqltips.com/sqlservertip/3637/protecting-yourself-from-sql-injection-in-sql-server--part-1/</a:t>
            </a:r>
            <a:endParaRPr lang="en-US" dirty="0"/>
          </a:p>
          <a:p>
            <a:r>
              <a:rPr lang="en-US" dirty="0">
                <a:hlinkClick r:id="rId5"/>
              </a:rPr>
              <a:t>https://www.w3schools.com/sql/sql_injection.asp</a:t>
            </a:r>
            <a:endParaRPr lang="en-US" dirty="0"/>
          </a:p>
          <a:p>
            <a:r>
              <a:rPr lang="en-US" dirty="0">
                <a:hlinkClick r:id="rId6"/>
              </a:rPr>
              <a:t>https://searchsqlserver.techtarget.com/tip/Secure-SQL-Server-from-SQL-injection-attacks</a:t>
            </a:r>
            <a:endParaRPr lang="en-US" dirty="0"/>
          </a:p>
          <a:p>
            <a:r>
              <a:rPr lang="en-US" dirty="0">
                <a:hlinkClick r:id="rId7"/>
              </a:rPr>
              <a:t>https://www.exploit-db.com/papers/12975</a:t>
            </a:r>
            <a:endParaRPr lang="en-US" dirty="0"/>
          </a:p>
          <a:p>
            <a:r>
              <a:rPr lang="en-US" dirty="0">
                <a:hlinkClick r:id="rId8"/>
              </a:rPr>
              <a:t>https://blog.netspi.com/hacking-sql-server-stored-procedures-part-3-sqli-and-user-impersonation/</a:t>
            </a:r>
            <a:endParaRPr lang="en-US" dirty="0"/>
          </a:p>
          <a:p>
            <a:r>
              <a:rPr lang="en-US" dirty="0">
                <a:hlinkClick r:id="rId9"/>
              </a:rPr>
              <a:t>https://github.com/OWASP/CheatSheetSeries/blob/master/cheatsheets/SQL_Injection_Prevention_Cheat_Sheet.md</a:t>
            </a:r>
            <a:endParaRPr lang="en-US" dirty="0"/>
          </a:p>
          <a:p>
            <a:r>
              <a:rPr lang="en-US" dirty="0">
                <a:hlinkClick r:id="rId10"/>
              </a:rPr>
              <a:t>https://searchsqlserver.techtarget.com/feature/Basic-SQL-Server-security-best-practices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9687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3FD6-AF94-BF41-A5E4-F1B166C1C664}"/>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F718A9C6-BE19-F542-81B2-3A12B6F240F0}"/>
              </a:ext>
            </a:extLst>
          </p:cNvPr>
          <p:cNvSpPr>
            <a:spLocks noGrp="1"/>
          </p:cNvSpPr>
          <p:nvPr>
            <p:ph idx="1"/>
          </p:nvPr>
        </p:nvSpPr>
        <p:spPr>
          <a:xfrm>
            <a:off x="321606" y="2137355"/>
            <a:ext cx="9905998" cy="3124201"/>
          </a:xfrm>
        </p:spPr>
        <p:txBody>
          <a:bodyPr/>
          <a:lstStyle/>
          <a:p>
            <a:r>
              <a:rPr lang="en-US" dirty="0"/>
              <a:t>Overview </a:t>
            </a:r>
          </a:p>
          <a:p>
            <a:r>
              <a:rPr lang="en-US" dirty="0"/>
              <a:t>How SQL injection works</a:t>
            </a:r>
          </a:p>
          <a:p>
            <a:r>
              <a:rPr lang="en-US" dirty="0"/>
              <a:t>Defense methods options</a:t>
            </a:r>
          </a:p>
          <a:p>
            <a:r>
              <a:rPr lang="en-US" dirty="0"/>
              <a:t>General best practice </a:t>
            </a:r>
          </a:p>
          <a:p>
            <a:r>
              <a:rPr lang="en-US" dirty="0"/>
              <a:t>Conclusions</a:t>
            </a:r>
          </a:p>
          <a:p>
            <a:r>
              <a:rPr lang="en-US" dirty="0"/>
              <a:t>References</a:t>
            </a:r>
          </a:p>
        </p:txBody>
      </p:sp>
    </p:spTree>
    <p:extLst>
      <p:ext uri="{BB962C8B-B14F-4D97-AF65-F5344CB8AC3E}">
        <p14:creationId xmlns:p14="http://schemas.microsoft.com/office/powerpoint/2010/main" val="47699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A980-C463-F245-A68A-856C7533E1A8}"/>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926D6A0E-46FE-4048-BB04-28FED7048E76}"/>
              </a:ext>
            </a:extLst>
          </p:cNvPr>
          <p:cNvSpPr>
            <a:spLocks noGrp="1"/>
          </p:cNvSpPr>
          <p:nvPr>
            <p:ph idx="1"/>
          </p:nvPr>
        </p:nvSpPr>
        <p:spPr>
          <a:xfrm>
            <a:off x="1056352" y="2780657"/>
            <a:ext cx="9905998" cy="3124201"/>
          </a:xfrm>
        </p:spPr>
        <p:txBody>
          <a:bodyPr/>
          <a:lstStyle/>
          <a:p>
            <a:pPr marL="0" indent="0">
              <a:buNone/>
            </a:pPr>
            <a:endParaRPr lang="en-US" dirty="0">
              <a:effectLst/>
            </a:endParaRPr>
          </a:p>
          <a:p>
            <a:r>
              <a:rPr lang="en-US" dirty="0">
                <a:effectLst/>
              </a:rPr>
              <a:t>MSSQL is a Microsoft version of a Relational database management system RDMS </a:t>
            </a:r>
          </a:p>
          <a:p>
            <a:r>
              <a:rPr lang="en-US" dirty="0">
                <a:effectLst/>
              </a:rPr>
              <a:t>The security features in the Microsoft SQL server start in SQL Server 2016 SP1</a:t>
            </a:r>
          </a:p>
          <a:p>
            <a:r>
              <a:rPr lang="en-US" dirty="0">
                <a:effectLst/>
              </a:rPr>
              <a:t>SQL injection is a code insertion into user-input variable that contain SQL command to be executed</a:t>
            </a:r>
          </a:p>
          <a:p>
            <a:r>
              <a:rPr lang="en-US" dirty="0">
                <a:effectLst/>
              </a:rPr>
              <a:t>Attacker can </a:t>
            </a:r>
            <a:r>
              <a:rPr lang="en-US" dirty="0"/>
              <a:t>access</a:t>
            </a:r>
            <a:r>
              <a:rPr lang="en-US" dirty="0">
                <a:effectLst/>
              </a:rPr>
              <a:t> and modify data </a:t>
            </a:r>
          </a:p>
          <a:p>
            <a:endParaRPr lang="en-US" dirty="0">
              <a:effectLst/>
            </a:endParaRPr>
          </a:p>
          <a:p>
            <a:endParaRPr lang="en-US" dirty="0">
              <a:effectLst/>
            </a:endParaRPr>
          </a:p>
          <a:p>
            <a:endParaRPr lang="en-US" dirty="0"/>
          </a:p>
        </p:txBody>
      </p:sp>
    </p:spTree>
    <p:extLst>
      <p:ext uri="{BB962C8B-B14F-4D97-AF65-F5344CB8AC3E}">
        <p14:creationId xmlns:p14="http://schemas.microsoft.com/office/powerpoint/2010/main" val="366415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F7CD-CF0B-E944-9B64-5AB5D1F88A41}"/>
              </a:ext>
            </a:extLst>
          </p:cNvPr>
          <p:cNvSpPr>
            <a:spLocks noGrp="1"/>
          </p:cNvSpPr>
          <p:nvPr>
            <p:ph type="title"/>
          </p:nvPr>
        </p:nvSpPr>
        <p:spPr/>
        <p:txBody>
          <a:bodyPr/>
          <a:lstStyle/>
          <a:p>
            <a:r>
              <a:rPr lang="en-US" dirty="0"/>
              <a:t>Methodology to prevent SQL injection  </a:t>
            </a:r>
          </a:p>
        </p:txBody>
      </p:sp>
      <p:sp>
        <p:nvSpPr>
          <p:cNvPr id="3" name="Content Placeholder 2">
            <a:extLst>
              <a:ext uri="{FF2B5EF4-FFF2-40B4-BE49-F238E27FC236}">
                <a16:creationId xmlns:a16="http://schemas.microsoft.com/office/drawing/2014/main" id="{F0A359ED-C536-9F41-AA7A-00864840DB1D}"/>
              </a:ext>
            </a:extLst>
          </p:cNvPr>
          <p:cNvSpPr>
            <a:spLocks noGrp="1"/>
          </p:cNvSpPr>
          <p:nvPr>
            <p:ph idx="1"/>
          </p:nvPr>
        </p:nvSpPr>
        <p:spPr/>
        <p:txBody>
          <a:bodyPr/>
          <a:lstStyle/>
          <a:p>
            <a:r>
              <a:rPr lang="en-US" dirty="0"/>
              <a:t>Parameterized Queries</a:t>
            </a:r>
          </a:p>
          <a:p>
            <a:r>
              <a:rPr lang="en-US" dirty="0"/>
              <a:t>Use of Stored Procedures</a:t>
            </a:r>
          </a:p>
          <a:p>
            <a:r>
              <a:rPr lang="en-US" dirty="0"/>
              <a:t>White List Input Validation</a:t>
            </a:r>
          </a:p>
          <a:p>
            <a:r>
              <a:rPr lang="en-US" dirty="0"/>
              <a:t>Enforcing Least Privilege</a:t>
            </a:r>
          </a:p>
          <a:p>
            <a:r>
              <a:rPr lang="en-US" dirty="0"/>
              <a:t>Segregate data</a:t>
            </a:r>
          </a:p>
          <a:p>
            <a:pPr marL="0" indent="0">
              <a:buNone/>
            </a:pPr>
            <a:endParaRPr lang="en-US" dirty="0"/>
          </a:p>
        </p:txBody>
      </p:sp>
    </p:spTree>
    <p:extLst>
      <p:ext uri="{BB962C8B-B14F-4D97-AF65-F5344CB8AC3E}">
        <p14:creationId xmlns:p14="http://schemas.microsoft.com/office/powerpoint/2010/main" val="269817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C4BAF-1637-D64D-9B7A-39AA2215F3B8}"/>
              </a:ext>
            </a:extLst>
          </p:cNvPr>
          <p:cNvSpPr>
            <a:spLocks noGrp="1"/>
          </p:cNvSpPr>
          <p:nvPr>
            <p:ph type="title"/>
          </p:nvPr>
        </p:nvSpPr>
        <p:spPr/>
        <p:txBody>
          <a:bodyPr/>
          <a:lstStyle/>
          <a:p>
            <a:r>
              <a:rPr lang="en-US" dirty="0"/>
              <a:t>Parametrized queries </a:t>
            </a:r>
          </a:p>
        </p:txBody>
      </p:sp>
      <p:sp>
        <p:nvSpPr>
          <p:cNvPr id="3" name="Content Placeholder 2">
            <a:extLst>
              <a:ext uri="{FF2B5EF4-FFF2-40B4-BE49-F238E27FC236}">
                <a16:creationId xmlns:a16="http://schemas.microsoft.com/office/drawing/2014/main" id="{7236C6A6-6313-5649-B576-751E16C4A5DA}"/>
              </a:ext>
            </a:extLst>
          </p:cNvPr>
          <p:cNvSpPr>
            <a:spLocks noGrp="1"/>
          </p:cNvSpPr>
          <p:nvPr>
            <p:ph idx="1"/>
          </p:nvPr>
        </p:nvSpPr>
        <p:spPr>
          <a:xfrm>
            <a:off x="642442" y="2420591"/>
            <a:ext cx="11167640" cy="4188525"/>
          </a:xfrm>
        </p:spPr>
        <p:txBody>
          <a:bodyPr/>
          <a:lstStyle/>
          <a:p>
            <a:r>
              <a:rPr lang="en-US" dirty="0"/>
              <a:t>Using </a:t>
            </a:r>
            <a:r>
              <a:rPr lang="en-US" dirty="0">
                <a:effectLst/>
              </a:rPr>
              <a:t>prepared statements with variable binding</a:t>
            </a:r>
          </a:p>
          <a:p>
            <a:r>
              <a:rPr lang="en-US" dirty="0"/>
              <a:t> input is treated as a literal value instead of as executable code.</a:t>
            </a:r>
            <a:endParaRPr lang="en-US" dirty="0">
              <a:effectLst/>
            </a:endParaRPr>
          </a:p>
          <a:p>
            <a:r>
              <a:rPr lang="en-US" dirty="0"/>
              <a:t>Example: </a:t>
            </a:r>
          </a:p>
          <a:p>
            <a:pPr marL="0" indent="0">
              <a:buNone/>
            </a:pPr>
            <a:r>
              <a:rPr lang="en-US" dirty="0"/>
              <a:t>PreparedStatement </a:t>
            </a:r>
            <a:r>
              <a:rPr lang="en-US" dirty="0" err="1"/>
              <a:t>st</a:t>
            </a:r>
            <a:r>
              <a:rPr lang="en-US" dirty="0"/>
              <a:t> = conn.createStatement("INSERT a VALUES('" + user + "')"); </a:t>
            </a:r>
          </a:p>
          <a:p>
            <a:pPr marL="0" indent="0">
              <a:buNone/>
            </a:pPr>
            <a:r>
              <a:rPr lang="en-US" dirty="0" err="1"/>
              <a:t>st.execute</a:t>
            </a:r>
            <a:r>
              <a:rPr lang="en-US" dirty="0"/>
              <a:t>();</a:t>
            </a:r>
          </a:p>
          <a:p>
            <a:pPr marL="0" indent="0">
              <a:buNone/>
            </a:pPr>
            <a:endParaRPr lang="en-US" dirty="0"/>
          </a:p>
          <a:p>
            <a:pPr marL="0" indent="0">
              <a:buNone/>
            </a:pPr>
            <a:r>
              <a:rPr lang="en-US" dirty="0"/>
              <a:t>PreparedStatement </a:t>
            </a:r>
            <a:r>
              <a:rPr lang="en-US" dirty="0" err="1"/>
              <a:t>st</a:t>
            </a:r>
            <a:r>
              <a:rPr lang="en-US" dirty="0"/>
              <a:t> = conn.prepareStatement("INSERT a VALUES(?)"); </a:t>
            </a:r>
          </a:p>
          <a:p>
            <a:pPr marL="0" indent="0">
              <a:buNone/>
            </a:pPr>
            <a:r>
              <a:rPr lang="en-US" dirty="0" err="1"/>
              <a:t>st.setString</a:t>
            </a:r>
            <a:r>
              <a:rPr lang="en-US" dirty="0"/>
              <a:t>(1, user); </a:t>
            </a:r>
          </a:p>
          <a:p>
            <a:pPr marL="0" indent="0">
              <a:buNone/>
            </a:pPr>
            <a:r>
              <a:rPr lang="en-US" dirty="0" err="1"/>
              <a:t>st.execute</a:t>
            </a:r>
            <a:r>
              <a:rPr lang="en-US" dirty="0"/>
              <a:t>();</a:t>
            </a:r>
          </a:p>
        </p:txBody>
      </p:sp>
    </p:spTree>
    <p:extLst>
      <p:ext uri="{BB962C8B-B14F-4D97-AF65-F5344CB8AC3E}">
        <p14:creationId xmlns:p14="http://schemas.microsoft.com/office/powerpoint/2010/main" val="326764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FFB1-38AF-C64A-8EB8-897DB97F563A}"/>
              </a:ext>
            </a:extLst>
          </p:cNvPr>
          <p:cNvSpPr>
            <a:spLocks noGrp="1"/>
          </p:cNvSpPr>
          <p:nvPr>
            <p:ph type="title"/>
          </p:nvPr>
        </p:nvSpPr>
        <p:spPr>
          <a:xfrm>
            <a:off x="792576" y="506776"/>
            <a:ext cx="10571998" cy="1175267"/>
          </a:xfrm>
        </p:spPr>
        <p:txBody>
          <a:bodyPr/>
          <a:lstStyle/>
          <a:p>
            <a:r>
              <a:rPr lang="en-US" dirty="0"/>
              <a:t>Stored Procedures</a:t>
            </a:r>
            <a:br>
              <a:rPr lang="en-US" dirty="0"/>
            </a:br>
            <a:endParaRPr lang="en-US" dirty="0"/>
          </a:p>
        </p:txBody>
      </p:sp>
      <p:sp>
        <p:nvSpPr>
          <p:cNvPr id="3" name="Content Placeholder 2">
            <a:extLst>
              <a:ext uri="{FF2B5EF4-FFF2-40B4-BE49-F238E27FC236}">
                <a16:creationId xmlns:a16="http://schemas.microsoft.com/office/drawing/2014/main" id="{87598992-F52F-C648-92AF-A975A99EF4BE}"/>
              </a:ext>
            </a:extLst>
          </p:cNvPr>
          <p:cNvSpPr>
            <a:spLocks noGrp="1"/>
          </p:cNvSpPr>
          <p:nvPr>
            <p:ph idx="1"/>
          </p:nvPr>
        </p:nvSpPr>
        <p:spPr/>
        <p:txBody>
          <a:bodyPr/>
          <a:lstStyle/>
          <a:p>
            <a:r>
              <a:rPr lang="en-US" dirty="0"/>
              <a:t>Stored Procedure is a prepared SQL code that can be saved and reused</a:t>
            </a:r>
          </a:p>
          <a:p>
            <a:r>
              <a:rPr lang="en-US" dirty="0"/>
              <a:t>Using parameter and </a:t>
            </a:r>
            <a:r>
              <a:rPr lang="en-US" dirty="0" err="1"/>
              <a:t>sp_executesql</a:t>
            </a:r>
            <a:r>
              <a:rPr lang="en-US" dirty="0"/>
              <a:t> is recommended </a:t>
            </a:r>
          </a:p>
          <a:p>
            <a:r>
              <a:rPr lang="en-US" dirty="0"/>
              <a:t>Example </a:t>
            </a:r>
          </a:p>
          <a:p>
            <a:pPr marL="0" indent="0">
              <a:buNone/>
            </a:pPr>
            <a:r>
              <a:rPr lang="en-US" dirty="0"/>
              <a:t>CREATE PROCEDURE SelectAllStudents @name </a:t>
            </a:r>
            <a:r>
              <a:rPr lang="en-US" dirty="0" err="1"/>
              <a:t>nvarchar</a:t>
            </a:r>
            <a:r>
              <a:rPr lang="en-US" dirty="0"/>
              <a:t>(20)</a:t>
            </a:r>
            <a:br>
              <a:rPr lang="en-US" dirty="0"/>
            </a:br>
            <a:r>
              <a:rPr lang="en-US" dirty="0"/>
              <a:t>AS</a:t>
            </a:r>
            <a:br>
              <a:rPr lang="en-US" dirty="0"/>
            </a:br>
            <a:r>
              <a:rPr lang="en-US" dirty="0"/>
              <a:t>SELECT * FROM Students WHERE name = @name</a:t>
            </a:r>
            <a:br>
              <a:rPr lang="en-US" dirty="0"/>
            </a:br>
            <a:r>
              <a:rPr lang="en-US" dirty="0"/>
              <a:t>GO;</a:t>
            </a:r>
          </a:p>
          <a:p>
            <a:pPr marL="0" indent="0">
              <a:buNone/>
            </a:pPr>
            <a:endParaRPr lang="en-US" dirty="0"/>
          </a:p>
          <a:p>
            <a:pPr marL="0" indent="0">
              <a:buNone/>
            </a:pPr>
            <a:r>
              <a:rPr lang="en-US" dirty="0"/>
              <a:t>EXEC SelectAllStudents;</a:t>
            </a:r>
          </a:p>
        </p:txBody>
      </p:sp>
    </p:spTree>
    <p:extLst>
      <p:ext uri="{BB962C8B-B14F-4D97-AF65-F5344CB8AC3E}">
        <p14:creationId xmlns:p14="http://schemas.microsoft.com/office/powerpoint/2010/main" val="339928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D28E-3FFD-064C-9825-0A0FCF076C05}"/>
              </a:ext>
            </a:extLst>
          </p:cNvPr>
          <p:cNvSpPr>
            <a:spLocks noGrp="1"/>
          </p:cNvSpPr>
          <p:nvPr>
            <p:ph type="title"/>
          </p:nvPr>
        </p:nvSpPr>
        <p:spPr>
          <a:xfrm>
            <a:off x="625018" y="767848"/>
            <a:ext cx="10571998" cy="970450"/>
          </a:xfrm>
        </p:spPr>
        <p:txBody>
          <a:bodyPr/>
          <a:lstStyle/>
          <a:p>
            <a:r>
              <a:rPr lang="en-US" dirty="0"/>
              <a:t>White List Input Validation</a:t>
            </a:r>
            <a:br>
              <a:rPr lang="en-US" dirty="0"/>
            </a:br>
            <a:endParaRPr lang="en-US" dirty="0"/>
          </a:p>
        </p:txBody>
      </p:sp>
      <p:sp>
        <p:nvSpPr>
          <p:cNvPr id="3" name="Content Placeholder 2">
            <a:extLst>
              <a:ext uri="{FF2B5EF4-FFF2-40B4-BE49-F238E27FC236}">
                <a16:creationId xmlns:a16="http://schemas.microsoft.com/office/drawing/2014/main" id="{7E5A11D4-E73D-1B43-9599-E335DF688A98}"/>
              </a:ext>
            </a:extLst>
          </p:cNvPr>
          <p:cNvSpPr>
            <a:spLocks noGrp="1"/>
          </p:cNvSpPr>
          <p:nvPr>
            <p:ph idx="1"/>
          </p:nvPr>
        </p:nvSpPr>
        <p:spPr/>
        <p:txBody>
          <a:bodyPr/>
          <a:lstStyle/>
          <a:p>
            <a:r>
              <a:rPr lang="en-US" dirty="0"/>
              <a:t>Whitelist vs blacklist. </a:t>
            </a:r>
          </a:p>
          <a:p>
            <a:r>
              <a:rPr lang="en-US" dirty="0"/>
              <a:t>Validate length and format of the input</a:t>
            </a:r>
          </a:p>
          <a:p>
            <a:r>
              <a:rPr lang="en-US" dirty="0"/>
              <a:t>Evaluate the application behavior in case of malicious code or unexpected input</a:t>
            </a:r>
          </a:p>
          <a:p>
            <a:r>
              <a:rPr lang="en-US" dirty="0"/>
              <a:t>Enforce specific limit for user input</a:t>
            </a:r>
          </a:p>
          <a:p>
            <a:r>
              <a:rPr lang="en-US" dirty="0"/>
              <a:t>Should be used even with parameterized stored procedure </a:t>
            </a:r>
          </a:p>
        </p:txBody>
      </p:sp>
    </p:spTree>
    <p:extLst>
      <p:ext uri="{BB962C8B-B14F-4D97-AF65-F5344CB8AC3E}">
        <p14:creationId xmlns:p14="http://schemas.microsoft.com/office/powerpoint/2010/main" val="56483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731F-643F-854B-8BF6-58FB70FD55E6}"/>
              </a:ext>
            </a:extLst>
          </p:cNvPr>
          <p:cNvSpPr>
            <a:spLocks noGrp="1"/>
          </p:cNvSpPr>
          <p:nvPr>
            <p:ph type="title"/>
          </p:nvPr>
        </p:nvSpPr>
        <p:spPr>
          <a:xfrm>
            <a:off x="578646" y="784433"/>
            <a:ext cx="10571998" cy="970450"/>
          </a:xfrm>
        </p:spPr>
        <p:txBody>
          <a:bodyPr/>
          <a:lstStyle/>
          <a:p>
            <a:r>
              <a:rPr lang="en-US" dirty="0"/>
              <a:t>Enforcing Least Privilege</a:t>
            </a:r>
            <a:br>
              <a:rPr lang="en-US" dirty="0"/>
            </a:br>
            <a:endParaRPr lang="en-US" dirty="0"/>
          </a:p>
        </p:txBody>
      </p:sp>
      <p:sp>
        <p:nvSpPr>
          <p:cNvPr id="3" name="Content Placeholder 2">
            <a:extLst>
              <a:ext uri="{FF2B5EF4-FFF2-40B4-BE49-F238E27FC236}">
                <a16:creationId xmlns:a16="http://schemas.microsoft.com/office/drawing/2014/main" id="{930DCC08-57C7-E440-9817-CD0A14D2B7B2}"/>
              </a:ext>
            </a:extLst>
          </p:cNvPr>
          <p:cNvSpPr>
            <a:spLocks noGrp="1"/>
          </p:cNvSpPr>
          <p:nvPr>
            <p:ph idx="1"/>
          </p:nvPr>
        </p:nvSpPr>
        <p:spPr/>
        <p:txBody>
          <a:bodyPr/>
          <a:lstStyle/>
          <a:p>
            <a:endParaRPr lang="en-US" dirty="0"/>
          </a:p>
          <a:p>
            <a:r>
              <a:rPr lang="en-US" dirty="0"/>
              <a:t>Limit the damage of SQL injection if it happened </a:t>
            </a:r>
          </a:p>
          <a:p>
            <a:r>
              <a:rPr lang="en-US" dirty="0"/>
              <a:t>Set policies and access right for authorized accounts</a:t>
            </a:r>
          </a:p>
          <a:p>
            <a:r>
              <a:rPr lang="en-US" dirty="0"/>
              <a:t>Grant access only as needed</a:t>
            </a:r>
          </a:p>
          <a:p>
            <a:r>
              <a:rPr lang="en-US" dirty="0"/>
              <a:t>Run DBMS with a very restricted privileges OS account. </a:t>
            </a:r>
          </a:p>
          <a:p>
            <a:r>
              <a:rPr lang="en-US" dirty="0"/>
              <a:t>Don’t assign DBA type access rights </a:t>
            </a:r>
          </a:p>
          <a:p>
            <a:endParaRPr lang="en-US" dirty="0"/>
          </a:p>
        </p:txBody>
      </p:sp>
    </p:spTree>
    <p:extLst>
      <p:ext uri="{BB962C8B-B14F-4D97-AF65-F5344CB8AC3E}">
        <p14:creationId xmlns:p14="http://schemas.microsoft.com/office/powerpoint/2010/main" val="70134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7D69-EA95-A645-88D1-D4A65BBCBFE9}"/>
              </a:ext>
            </a:extLst>
          </p:cNvPr>
          <p:cNvSpPr>
            <a:spLocks noGrp="1"/>
          </p:cNvSpPr>
          <p:nvPr>
            <p:ph type="title"/>
          </p:nvPr>
        </p:nvSpPr>
        <p:spPr>
          <a:xfrm>
            <a:off x="462270" y="756281"/>
            <a:ext cx="10571998" cy="970450"/>
          </a:xfrm>
        </p:spPr>
        <p:txBody>
          <a:bodyPr/>
          <a:lstStyle/>
          <a:p>
            <a:r>
              <a:rPr lang="en-US" dirty="0"/>
              <a:t>Segregate data</a:t>
            </a:r>
            <a:br>
              <a:rPr lang="en-US" dirty="0"/>
            </a:br>
            <a:endParaRPr lang="en-US" dirty="0"/>
          </a:p>
        </p:txBody>
      </p:sp>
      <p:sp>
        <p:nvSpPr>
          <p:cNvPr id="3" name="Content Placeholder 2">
            <a:extLst>
              <a:ext uri="{FF2B5EF4-FFF2-40B4-BE49-F238E27FC236}">
                <a16:creationId xmlns:a16="http://schemas.microsoft.com/office/drawing/2014/main" id="{EBC657B2-243B-8943-AC5A-960D03CB099E}"/>
              </a:ext>
            </a:extLst>
          </p:cNvPr>
          <p:cNvSpPr>
            <a:spLocks noGrp="1"/>
          </p:cNvSpPr>
          <p:nvPr>
            <p:ph idx="1"/>
          </p:nvPr>
        </p:nvSpPr>
        <p:spPr/>
        <p:txBody>
          <a:bodyPr/>
          <a:lstStyle/>
          <a:p>
            <a:r>
              <a:rPr lang="en-US" dirty="0"/>
              <a:t>Segregating data into different systems, depending on the level of security it needs</a:t>
            </a:r>
          </a:p>
          <a:p>
            <a:r>
              <a:rPr lang="en-US" dirty="0"/>
              <a:t>Even with a system being compromised, it limits the information that the attacker might exposed or modify</a:t>
            </a:r>
          </a:p>
          <a:p>
            <a:r>
              <a:rPr lang="en-US" dirty="0"/>
              <a:t>Auditing and logging different database accounts </a:t>
            </a:r>
          </a:p>
        </p:txBody>
      </p:sp>
    </p:spTree>
    <p:extLst>
      <p:ext uri="{BB962C8B-B14F-4D97-AF65-F5344CB8AC3E}">
        <p14:creationId xmlns:p14="http://schemas.microsoft.com/office/powerpoint/2010/main" val="182253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{B24D2FCD-2FAC-7346-862D-45C38CC09137}tf10001121</Template>
  <TotalTime>2981</TotalTime>
  <Words>864</Words>
  <Application>Microsoft Macintosh PowerPoint</Application>
  <PresentationFormat>Widescreen</PresentationFormat>
  <Paragraphs>140</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Century Gothic</vt:lpstr>
      <vt:lpstr>Wingdings 2</vt:lpstr>
      <vt:lpstr>Quotable</vt:lpstr>
      <vt:lpstr>Best practices for hardening Microsoft IIS/MSSQL against SQL Injection </vt:lpstr>
      <vt:lpstr>Agenda </vt:lpstr>
      <vt:lpstr>Overview </vt:lpstr>
      <vt:lpstr>Methodology to prevent SQL injection  </vt:lpstr>
      <vt:lpstr>Parametrized queries </vt:lpstr>
      <vt:lpstr>Stored Procedures </vt:lpstr>
      <vt:lpstr>White List Input Validation </vt:lpstr>
      <vt:lpstr>Enforcing Least Privilege </vt:lpstr>
      <vt:lpstr>Segregate data </vt:lpstr>
      <vt:lpstr>General Best Practices</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for hardening Microsoft IIS/MSSQL against SQL Injection </dc:title>
  <dc:creator>Sumayyah Fahad S Alahmadi (RIT Student)</dc:creator>
  <cp:lastModifiedBy>Sumayyah Fahad S Alahmadi (RIT Student)</cp:lastModifiedBy>
  <cp:revision>35</cp:revision>
  <dcterms:created xsi:type="dcterms:W3CDTF">2019-03-04T17:03:30Z</dcterms:created>
  <dcterms:modified xsi:type="dcterms:W3CDTF">2019-03-07T15:12:58Z</dcterms:modified>
</cp:coreProperties>
</file>