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F8"/>
    <a:srgbClr val="FBFAFC"/>
    <a:srgbClr val="E6EEFF"/>
    <a:srgbClr val="F1F1F9"/>
    <a:srgbClr val="E5EDFF"/>
    <a:srgbClr val="EE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35"/>
    <p:restoredTop sz="93421"/>
  </p:normalViewPr>
  <p:slideViewPr>
    <p:cSldViewPr snapToObjects="1">
      <p:cViewPr>
        <p:scale>
          <a:sx n="52" d="100"/>
          <a:sy n="52" d="100"/>
        </p:scale>
        <p:origin x="1568" y="-5664"/>
      </p:cViewPr>
      <p:guideLst>
        <p:guide pos="9533"/>
        <p:guide orient="horz" pos="13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BAE38-CA47-3647-835D-3E3AF417737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6BAB5B5-CD9E-5D46-9BFA-157573BAA074}">
      <dgm:prSet phldrT="[Text]" phldr="1"/>
      <dgm:spPr/>
      <dgm:t>
        <a:bodyPr/>
        <a:lstStyle/>
        <a:p>
          <a:endParaRPr lang="en-US"/>
        </a:p>
      </dgm:t>
    </dgm:pt>
    <dgm:pt modelId="{77FAE91D-617A-2245-A70E-057EB141E3E5}" type="parTrans" cxnId="{F29F1738-F5F9-F847-B360-B1AE71729CC1}">
      <dgm:prSet/>
      <dgm:spPr/>
      <dgm:t>
        <a:bodyPr/>
        <a:lstStyle/>
        <a:p>
          <a:endParaRPr lang="en-US"/>
        </a:p>
      </dgm:t>
    </dgm:pt>
    <dgm:pt modelId="{26D991E5-1EE5-1E4E-8979-F4405D5D9DC1}" type="sibTrans" cxnId="{F29F1738-F5F9-F847-B360-B1AE71729CC1}">
      <dgm:prSet/>
      <dgm:spPr/>
      <dgm:t>
        <a:bodyPr/>
        <a:lstStyle/>
        <a:p>
          <a:endParaRPr lang="en-US"/>
        </a:p>
      </dgm:t>
    </dgm:pt>
    <dgm:pt modelId="{FF340915-04E7-D64D-A565-9B91D71CADE2}">
      <dgm:prSet phldrT="[Text]" phldr="1"/>
      <dgm:spPr/>
      <dgm:t>
        <a:bodyPr/>
        <a:lstStyle/>
        <a:p>
          <a:endParaRPr lang="en-US" dirty="0"/>
        </a:p>
      </dgm:t>
    </dgm:pt>
    <dgm:pt modelId="{F810EA86-0C07-3B45-99EB-1D626883B3CB}" type="parTrans" cxnId="{600B276B-AE23-4A48-834B-49EF80351B44}">
      <dgm:prSet/>
      <dgm:spPr/>
      <dgm:t>
        <a:bodyPr/>
        <a:lstStyle/>
        <a:p>
          <a:endParaRPr lang="en-US"/>
        </a:p>
      </dgm:t>
    </dgm:pt>
    <dgm:pt modelId="{DF22F382-EDC4-D34C-A428-784B0B1F764D}" type="sibTrans" cxnId="{600B276B-AE23-4A48-834B-49EF80351B44}">
      <dgm:prSet/>
      <dgm:spPr/>
      <dgm:t>
        <a:bodyPr/>
        <a:lstStyle/>
        <a:p>
          <a:endParaRPr lang="en-US"/>
        </a:p>
      </dgm:t>
    </dgm:pt>
    <dgm:pt modelId="{E4D2A9D5-75CD-E84B-9A78-F3043FE671BA}">
      <dgm:prSet phldrT="[Text]" phldr="1"/>
      <dgm:spPr/>
      <dgm:t>
        <a:bodyPr/>
        <a:lstStyle/>
        <a:p>
          <a:endParaRPr lang="en-US"/>
        </a:p>
      </dgm:t>
    </dgm:pt>
    <dgm:pt modelId="{CB988AB1-72AE-B041-8AD2-BCC369EEA517}" type="parTrans" cxnId="{C1FC74F1-5851-3D45-959F-543A08BFC2B7}">
      <dgm:prSet/>
      <dgm:spPr/>
      <dgm:t>
        <a:bodyPr/>
        <a:lstStyle/>
        <a:p>
          <a:endParaRPr lang="en-US"/>
        </a:p>
      </dgm:t>
    </dgm:pt>
    <dgm:pt modelId="{2B63ADF7-AA15-8F4B-972D-910A128D8315}" type="sibTrans" cxnId="{C1FC74F1-5851-3D45-959F-543A08BFC2B7}">
      <dgm:prSet/>
      <dgm:spPr/>
      <dgm:t>
        <a:bodyPr/>
        <a:lstStyle/>
        <a:p>
          <a:endParaRPr lang="en-US"/>
        </a:p>
      </dgm:t>
    </dgm:pt>
    <dgm:pt modelId="{D4676A9D-C964-A74F-9719-DC5BB35693C2}">
      <dgm:prSet phldrT="[Text]" phldr="1"/>
      <dgm:spPr/>
      <dgm:t>
        <a:bodyPr/>
        <a:lstStyle/>
        <a:p>
          <a:endParaRPr lang="en-US" dirty="0"/>
        </a:p>
      </dgm:t>
    </dgm:pt>
    <dgm:pt modelId="{5BB47407-4759-734C-B8E9-53A9885CDE2B}" type="parTrans" cxnId="{D28BC4FF-FF9B-674F-ABF8-A3CCB920D83E}">
      <dgm:prSet/>
      <dgm:spPr/>
      <dgm:t>
        <a:bodyPr/>
        <a:lstStyle/>
        <a:p>
          <a:endParaRPr lang="en-US"/>
        </a:p>
      </dgm:t>
    </dgm:pt>
    <dgm:pt modelId="{85EC17B3-77A0-9942-85DC-1D51F11D0684}" type="sibTrans" cxnId="{D28BC4FF-FF9B-674F-ABF8-A3CCB920D83E}">
      <dgm:prSet/>
      <dgm:spPr/>
      <dgm:t>
        <a:bodyPr/>
        <a:lstStyle/>
        <a:p>
          <a:endParaRPr lang="en-US"/>
        </a:p>
      </dgm:t>
    </dgm:pt>
    <dgm:pt modelId="{257CB8DE-E3FF-434B-BFBC-F05B5BFE8087}" type="pres">
      <dgm:prSet presAssocID="{D18BAE38-CA47-3647-835D-3E3AF417737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4B87FE-3FD8-BF45-87BA-71587217E615}" type="pres">
      <dgm:prSet presAssocID="{56BAB5B5-CD9E-5D46-9BFA-157573BAA074}" presName="singleCycle" presStyleCnt="0"/>
      <dgm:spPr/>
    </dgm:pt>
    <dgm:pt modelId="{CEE95CAE-170B-3949-A300-789F3674FCAC}" type="pres">
      <dgm:prSet presAssocID="{56BAB5B5-CD9E-5D46-9BFA-157573BAA074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CA4C303-DE56-C048-BEDC-80C8EA07696F}" type="pres">
      <dgm:prSet presAssocID="{F810EA86-0C07-3B45-99EB-1D626883B3C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726D2847-1D85-BF4D-A5A2-712EB374CC7A}" type="pres">
      <dgm:prSet presAssocID="{FF340915-04E7-D64D-A565-9B91D71CADE2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7C597-918A-8645-B82D-98BED97E2A9F}" type="pres">
      <dgm:prSet presAssocID="{CB988AB1-72AE-B041-8AD2-BCC369EEA517}" presName="Name56" presStyleLbl="parChTrans1D2" presStyleIdx="1" presStyleCnt="3"/>
      <dgm:spPr/>
      <dgm:t>
        <a:bodyPr/>
        <a:lstStyle/>
        <a:p>
          <a:endParaRPr lang="en-US"/>
        </a:p>
      </dgm:t>
    </dgm:pt>
    <dgm:pt modelId="{FA019657-FEA2-0B4D-983A-495D5DBBE68C}" type="pres">
      <dgm:prSet presAssocID="{E4D2A9D5-75CD-E84B-9A78-F3043FE671BA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79911-3409-5741-954E-49DB62E97D15}" type="pres">
      <dgm:prSet presAssocID="{5BB47407-4759-734C-B8E9-53A9885CDE2B}" presName="Name56" presStyleLbl="parChTrans1D2" presStyleIdx="2" presStyleCnt="3"/>
      <dgm:spPr/>
      <dgm:t>
        <a:bodyPr/>
        <a:lstStyle/>
        <a:p>
          <a:endParaRPr lang="en-US"/>
        </a:p>
      </dgm:t>
    </dgm:pt>
    <dgm:pt modelId="{C65AC7ED-68FD-644D-8E22-D5712E61F692}" type="pres">
      <dgm:prSet presAssocID="{D4676A9D-C964-A74F-9719-DC5BB35693C2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6EE03-23CF-A541-BF38-439763ECB45E}" type="presOf" srcId="{F810EA86-0C07-3B45-99EB-1D626883B3CB}" destId="{0CA4C303-DE56-C048-BEDC-80C8EA07696F}" srcOrd="0" destOrd="0" presId="urn:microsoft.com/office/officeart/2008/layout/RadialCluster"/>
    <dgm:cxn modelId="{160AE7BC-13D3-D84B-A3D3-2DF8F8002D21}" type="presOf" srcId="{56BAB5B5-CD9E-5D46-9BFA-157573BAA074}" destId="{CEE95CAE-170B-3949-A300-789F3674FCAC}" srcOrd="0" destOrd="0" presId="urn:microsoft.com/office/officeart/2008/layout/RadialCluster"/>
    <dgm:cxn modelId="{931A4B69-A9B0-7E4B-99C4-C3C2F9D96860}" type="presOf" srcId="{E4D2A9D5-75CD-E84B-9A78-F3043FE671BA}" destId="{FA019657-FEA2-0B4D-983A-495D5DBBE68C}" srcOrd="0" destOrd="0" presId="urn:microsoft.com/office/officeart/2008/layout/RadialCluster"/>
    <dgm:cxn modelId="{AF36036E-8B47-3642-BFD7-5B8521DC9362}" type="presOf" srcId="{D4676A9D-C964-A74F-9719-DC5BB35693C2}" destId="{C65AC7ED-68FD-644D-8E22-D5712E61F692}" srcOrd="0" destOrd="0" presId="urn:microsoft.com/office/officeart/2008/layout/RadialCluster"/>
    <dgm:cxn modelId="{27ECA758-ED41-8148-A188-4FCCCA3961F4}" type="presOf" srcId="{5BB47407-4759-734C-B8E9-53A9885CDE2B}" destId="{76E79911-3409-5741-954E-49DB62E97D15}" srcOrd="0" destOrd="0" presId="urn:microsoft.com/office/officeart/2008/layout/RadialCluster"/>
    <dgm:cxn modelId="{EB886C54-CC2C-624D-BD63-2AB29BB93496}" type="presOf" srcId="{FF340915-04E7-D64D-A565-9B91D71CADE2}" destId="{726D2847-1D85-BF4D-A5A2-712EB374CC7A}" srcOrd="0" destOrd="0" presId="urn:microsoft.com/office/officeart/2008/layout/RadialCluster"/>
    <dgm:cxn modelId="{D3DAE326-BF61-2148-AB3F-D45487B74F80}" type="presOf" srcId="{D18BAE38-CA47-3647-835D-3E3AF417737B}" destId="{257CB8DE-E3FF-434B-BFBC-F05B5BFE8087}" srcOrd="0" destOrd="0" presId="urn:microsoft.com/office/officeart/2008/layout/RadialCluster"/>
    <dgm:cxn modelId="{35207D75-B750-1948-89A4-D29F931C417A}" type="presOf" srcId="{CB988AB1-72AE-B041-8AD2-BCC369EEA517}" destId="{C117C597-918A-8645-B82D-98BED97E2A9F}" srcOrd="0" destOrd="0" presId="urn:microsoft.com/office/officeart/2008/layout/RadialCluster"/>
    <dgm:cxn modelId="{D28BC4FF-FF9B-674F-ABF8-A3CCB920D83E}" srcId="{56BAB5B5-CD9E-5D46-9BFA-157573BAA074}" destId="{D4676A9D-C964-A74F-9719-DC5BB35693C2}" srcOrd="2" destOrd="0" parTransId="{5BB47407-4759-734C-B8E9-53A9885CDE2B}" sibTransId="{85EC17B3-77A0-9942-85DC-1D51F11D0684}"/>
    <dgm:cxn modelId="{600B276B-AE23-4A48-834B-49EF80351B44}" srcId="{56BAB5B5-CD9E-5D46-9BFA-157573BAA074}" destId="{FF340915-04E7-D64D-A565-9B91D71CADE2}" srcOrd="0" destOrd="0" parTransId="{F810EA86-0C07-3B45-99EB-1D626883B3CB}" sibTransId="{DF22F382-EDC4-D34C-A428-784B0B1F764D}"/>
    <dgm:cxn modelId="{C1FC74F1-5851-3D45-959F-543A08BFC2B7}" srcId="{56BAB5B5-CD9E-5D46-9BFA-157573BAA074}" destId="{E4D2A9D5-75CD-E84B-9A78-F3043FE671BA}" srcOrd="1" destOrd="0" parTransId="{CB988AB1-72AE-B041-8AD2-BCC369EEA517}" sibTransId="{2B63ADF7-AA15-8F4B-972D-910A128D8315}"/>
    <dgm:cxn modelId="{F29F1738-F5F9-F847-B360-B1AE71729CC1}" srcId="{D18BAE38-CA47-3647-835D-3E3AF417737B}" destId="{56BAB5B5-CD9E-5D46-9BFA-157573BAA074}" srcOrd="0" destOrd="0" parTransId="{77FAE91D-617A-2245-A70E-057EB141E3E5}" sibTransId="{26D991E5-1EE5-1E4E-8979-F4405D5D9DC1}"/>
    <dgm:cxn modelId="{BF22C0FB-4F0B-7745-9BA3-4A8C953E49C0}" type="presParOf" srcId="{257CB8DE-E3FF-434B-BFBC-F05B5BFE8087}" destId="{E94B87FE-3FD8-BF45-87BA-71587217E615}" srcOrd="0" destOrd="0" presId="urn:microsoft.com/office/officeart/2008/layout/RadialCluster"/>
    <dgm:cxn modelId="{2EAB81D3-9910-6043-BE92-1A73901E65EF}" type="presParOf" srcId="{E94B87FE-3FD8-BF45-87BA-71587217E615}" destId="{CEE95CAE-170B-3949-A300-789F3674FCAC}" srcOrd="0" destOrd="0" presId="urn:microsoft.com/office/officeart/2008/layout/RadialCluster"/>
    <dgm:cxn modelId="{24635C37-B0FD-3845-A5E1-A301C43CC630}" type="presParOf" srcId="{E94B87FE-3FD8-BF45-87BA-71587217E615}" destId="{0CA4C303-DE56-C048-BEDC-80C8EA07696F}" srcOrd="1" destOrd="0" presId="urn:microsoft.com/office/officeart/2008/layout/RadialCluster"/>
    <dgm:cxn modelId="{3514428A-F670-3D4F-9990-E4DBB7C68A67}" type="presParOf" srcId="{E94B87FE-3FD8-BF45-87BA-71587217E615}" destId="{726D2847-1D85-BF4D-A5A2-712EB374CC7A}" srcOrd="2" destOrd="0" presId="urn:microsoft.com/office/officeart/2008/layout/RadialCluster"/>
    <dgm:cxn modelId="{793A8395-D5FE-E94B-89D5-6688218B17BB}" type="presParOf" srcId="{E94B87FE-3FD8-BF45-87BA-71587217E615}" destId="{C117C597-918A-8645-B82D-98BED97E2A9F}" srcOrd="3" destOrd="0" presId="urn:microsoft.com/office/officeart/2008/layout/RadialCluster"/>
    <dgm:cxn modelId="{45DF7F10-F3C8-CE49-8699-CEDFB25A7BA4}" type="presParOf" srcId="{E94B87FE-3FD8-BF45-87BA-71587217E615}" destId="{FA019657-FEA2-0B4D-983A-495D5DBBE68C}" srcOrd="4" destOrd="0" presId="urn:microsoft.com/office/officeart/2008/layout/RadialCluster"/>
    <dgm:cxn modelId="{EDAAAD8B-57CE-0E40-B7C1-F474FA519FF6}" type="presParOf" srcId="{E94B87FE-3FD8-BF45-87BA-71587217E615}" destId="{76E79911-3409-5741-954E-49DB62E97D15}" srcOrd="5" destOrd="0" presId="urn:microsoft.com/office/officeart/2008/layout/RadialCluster"/>
    <dgm:cxn modelId="{4031AF82-2363-C145-A78D-3638E236DC72}" type="presParOf" srcId="{E94B87FE-3FD8-BF45-87BA-71587217E615}" destId="{C65AC7ED-68FD-644D-8E22-D5712E61F69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95CAE-170B-3949-A300-789F3674FCAC}">
      <dsp:nvSpPr>
        <dsp:cNvPr id="0" name=""/>
        <dsp:cNvSpPr/>
      </dsp:nvSpPr>
      <dsp:spPr>
        <a:xfrm>
          <a:off x="5283091" y="4947236"/>
          <a:ext cx="3190157" cy="31901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438822" y="5102967"/>
        <a:ext cx="2878695" cy="2878695"/>
      </dsp:txXfrm>
    </dsp:sp>
    <dsp:sp modelId="{0CA4C303-DE56-C048-BEDC-80C8EA07696F}">
      <dsp:nvSpPr>
        <dsp:cNvPr id="0" name=""/>
        <dsp:cNvSpPr/>
      </dsp:nvSpPr>
      <dsp:spPr>
        <a:xfrm rot="16200000">
          <a:off x="5759288" y="3828355"/>
          <a:ext cx="22377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776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2847-1D85-BF4D-A5A2-712EB374CC7A}">
      <dsp:nvSpPr>
        <dsp:cNvPr id="0" name=""/>
        <dsp:cNvSpPr/>
      </dsp:nvSpPr>
      <dsp:spPr>
        <a:xfrm>
          <a:off x="5809467" y="572068"/>
          <a:ext cx="2137405" cy="2137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913807" y="676408"/>
        <a:ext cx="1928725" cy="1928725"/>
      </dsp:txXfrm>
    </dsp:sp>
    <dsp:sp modelId="{C117C597-918A-8645-B82D-98BED97E2A9F}">
      <dsp:nvSpPr>
        <dsp:cNvPr id="0" name=""/>
        <dsp:cNvSpPr/>
      </dsp:nvSpPr>
      <dsp:spPr>
        <a:xfrm rot="1800000">
          <a:off x="8350951" y="7919653"/>
          <a:ext cx="1825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67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19657-FEA2-0B4D-983A-495D5DBBE68C}">
      <dsp:nvSpPr>
        <dsp:cNvPr id="0" name=""/>
        <dsp:cNvSpPr/>
      </dsp:nvSpPr>
      <dsp:spPr>
        <a:xfrm>
          <a:off x="10054329" y="7924384"/>
          <a:ext cx="2137405" cy="2137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0158669" y="8028724"/>
        <a:ext cx="1928725" cy="1928725"/>
      </dsp:txXfrm>
    </dsp:sp>
    <dsp:sp modelId="{76E79911-3409-5741-954E-49DB62E97D15}">
      <dsp:nvSpPr>
        <dsp:cNvPr id="0" name=""/>
        <dsp:cNvSpPr/>
      </dsp:nvSpPr>
      <dsp:spPr>
        <a:xfrm rot="9000000">
          <a:off x="3579713" y="7919653"/>
          <a:ext cx="1825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67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AC7ED-68FD-644D-8E22-D5712E61F692}">
      <dsp:nvSpPr>
        <dsp:cNvPr id="0" name=""/>
        <dsp:cNvSpPr/>
      </dsp:nvSpPr>
      <dsp:spPr>
        <a:xfrm>
          <a:off x="1564605" y="7924384"/>
          <a:ext cx="2137405" cy="2137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668945" y="8028724"/>
        <a:ext cx="1928725" cy="1928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B2F62-7B0C-0D4E-89AA-04FB4AE1B4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D937-E522-9A40-BE14-FEF7C011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D937-E522-9A40-BE14-FEF7C011C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3A4-4886-8A4E-B0F6-EC4857490DE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5FE">
                <a:lumMod val="84000"/>
                <a:lumOff val="16000"/>
              </a:srgbClr>
            </a:gs>
            <a:gs pos="86000">
              <a:srgbClr val="E6EEFF">
                <a:alpha val="65882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50837" y="13075222"/>
            <a:ext cx="14478000" cy="12085567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2" name="Rectangle 11"/>
          <p:cNvSpPr/>
          <p:nvPr/>
        </p:nvSpPr>
        <p:spPr>
          <a:xfrm>
            <a:off x="717748" y="13098522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8305661" y="14001705"/>
            <a:ext cx="8040920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CDP/FSSP and/or CIP schematic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8305661" y="14981633"/>
            <a:ext cx="8040920" cy="105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[Could] include </a:t>
            </a:r>
            <a:r>
              <a:rPr lang="en-US" sz="3112" dirty="0" err="1"/>
              <a:t>metcam</a:t>
            </a:r>
            <a:r>
              <a:rPr lang="en-US" sz="3112" dirty="0"/>
              <a:t> photo of glass beads (to show volume/placement imprecision)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0837" y="4042035"/>
            <a:ext cx="14478000" cy="8515884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 dirty="0"/>
          </a:p>
        </p:txBody>
      </p:sp>
      <p:sp>
        <p:nvSpPr>
          <p:cNvPr id="5" name="TextBox 4"/>
          <p:cNvSpPr txBox="1"/>
          <p:nvPr/>
        </p:nvSpPr>
        <p:spPr>
          <a:xfrm>
            <a:off x="1" y="-14334"/>
            <a:ext cx="30267274" cy="15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196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791" y="1493130"/>
            <a:ext cx="2802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Cu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indoctum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accusamus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expetendis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, his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fabellas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honestatis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at. No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dicit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saepe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melius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per. Qui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vidisse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admodum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consequat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1497" y="4121239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305661" y="16440473"/>
            <a:ext cx="5532615" cy="57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Photo of instruments on King Air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50837" y="25435719"/>
            <a:ext cx="14478000" cy="8885529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4" name="Rectangle 13"/>
          <p:cNvSpPr/>
          <p:nvPr/>
        </p:nvSpPr>
        <p:spPr>
          <a:xfrm>
            <a:off x="615297" y="25477778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12737" y="38999319"/>
            <a:ext cx="14478000" cy="342900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2" dirty="0" smtClean="0"/>
              <a:t>z</a:t>
            </a:r>
            <a:endParaRPr lang="en-US" sz="4882" dirty="0"/>
          </a:p>
        </p:txBody>
      </p:sp>
      <p:sp>
        <p:nvSpPr>
          <p:cNvPr id="47" name="Rounded Rectangle 46"/>
          <p:cNvSpPr/>
          <p:nvPr/>
        </p:nvSpPr>
        <p:spPr>
          <a:xfrm>
            <a:off x="15514637" y="39685119"/>
            <a:ext cx="14478000" cy="274320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8" name="Rectangle 17"/>
          <p:cNvSpPr/>
          <p:nvPr/>
        </p:nvSpPr>
        <p:spPr>
          <a:xfrm>
            <a:off x="15855297" y="39685119"/>
            <a:ext cx="9108140" cy="74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44" dirty="0">
                <a:solidFill>
                  <a:schemeClr val="tx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7748" y="38999319"/>
            <a:ext cx="9108140" cy="74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44" dirty="0">
                <a:solidFill>
                  <a:schemeClr val="tx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42445" y="34655918"/>
            <a:ext cx="14478000" cy="3918577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49" name="Rectangle 48"/>
          <p:cNvSpPr/>
          <p:nvPr/>
        </p:nvSpPr>
        <p:spPr>
          <a:xfrm>
            <a:off x="615297" y="34690060"/>
            <a:ext cx="9108140" cy="74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44" dirty="0" smtClean="0">
                <a:solidFill>
                  <a:schemeClr val="tx2">
                    <a:lumMod val="75000"/>
                  </a:schemeClr>
                </a:solidFill>
              </a:rPr>
              <a:t>Remaining Work</a:t>
            </a:r>
            <a:endParaRPr lang="en-US" sz="4244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514637" y="4042034"/>
            <a:ext cx="14478000" cy="1339268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0" name="Rectangle 9"/>
          <p:cNvSpPr/>
          <p:nvPr/>
        </p:nvSpPr>
        <p:spPr>
          <a:xfrm>
            <a:off x="15855297" y="4121238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Generator Assembly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95440" y="5810000"/>
            <a:ext cx="5745797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Generator cutaway CAD diagram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5514637" y="17739519"/>
            <a:ext cx="14478000" cy="21622448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6" name="Rectangle 15"/>
          <p:cNvSpPr/>
          <p:nvPr/>
        </p:nvSpPr>
        <p:spPr>
          <a:xfrm>
            <a:off x="15855297" y="17849860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System Design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86829" y="27210484"/>
            <a:ext cx="8040920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Major system component flowchart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364097" y="34169735"/>
            <a:ext cx="4114800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Met Cam drop </a:t>
            </a:r>
            <a:r>
              <a:rPr lang="en-US" sz="3112" dirty="0" smtClean="0"/>
              <a:t>images?</a:t>
            </a:r>
            <a:endParaRPr lang="en-US" sz="3112" dirty="0"/>
          </a:p>
        </p:txBody>
      </p:sp>
      <p:sp>
        <p:nvSpPr>
          <p:cNvPr id="2" name="TextBox 1"/>
          <p:cNvSpPr txBox="1"/>
          <p:nvPr/>
        </p:nvSpPr>
        <p:spPr>
          <a:xfrm>
            <a:off x="576389" y="26502519"/>
            <a:ext cx="1398494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 a </a:t>
            </a:r>
            <a:r>
              <a:rPr lang="en-US" sz="4000" dirty="0" smtClean="0"/>
              <a:t>laboratory-based </a:t>
            </a:r>
            <a:r>
              <a:rPr lang="en-US" sz="4000" dirty="0"/>
              <a:t>optical probe water droplet calibration system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Uses particles of </a:t>
            </a:r>
            <a:r>
              <a:rPr lang="en-US" sz="4000" dirty="0"/>
              <a:t>probe’s target media (eliminates refractive index complications)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Creates droplets of highly repeatable </a:t>
            </a:r>
            <a:r>
              <a:rPr lang="en-US" sz="4000" dirty="0" smtClean="0"/>
              <a:t>size, velocity, and concentration</a:t>
            </a:r>
            <a:endParaRPr lang="en-US" sz="4000" dirty="0"/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Independent droplet diameter and velocity verification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/>
              <a:t>Employs autonomous, high precision digital </a:t>
            </a:r>
            <a:r>
              <a:rPr lang="en-US" sz="4000" dirty="0" err="1"/>
              <a:t>micropositioning</a:t>
            </a:r>
            <a:r>
              <a:rPr lang="en-US" sz="4000" dirty="0"/>
              <a:t>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4000" dirty="0" smtClean="0"/>
              <a:t>Initially compatible with CDP with capability to expand to </a:t>
            </a:r>
            <a:r>
              <a:rPr lang="en-US" sz="4000" dirty="0"/>
              <a:t>a range of forward scattering and optical array probes</a:t>
            </a:r>
          </a:p>
          <a:p>
            <a:endParaRPr lang="en-US" sz="40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90379084"/>
              </p:ext>
            </p:extLst>
          </p:nvPr>
        </p:nvGraphicFramePr>
        <p:xfrm>
          <a:off x="15855298" y="18840460"/>
          <a:ext cx="13756340" cy="1063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576389" y="14218530"/>
            <a:ext cx="91470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Sub-precipitation to precipitation sized (~ 2. um – 1. mm diameter) DSDs are commonly measured with two airborne instrument classes; forward scattering and optical array probes. Despite decades of development, both classes are subject to non-trivial 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bias due </a:t>
            </a:r>
            <a:r>
              <a:rPr lang="en-US" sz="40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to coincidence 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error, sample</a:t>
            </a:r>
            <a:endParaRPr lang="en-US" sz="4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99637" y="14403807"/>
            <a:ext cx="4685492" cy="446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CDP Schematic or image of probes on king air</a:t>
            </a:r>
            <a:endParaRPr lang="en-US" sz="4400" dirty="0"/>
          </a:p>
        </p:txBody>
      </p:sp>
      <p:sp>
        <p:nvSpPr>
          <p:cNvPr id="52" name="Rectangle 51"/>
          <p:cNvSpPr/>
          <p:nvPr/>
        </p:nvSpPr>
        <p:spPr>
          <a:xfrm>
            <a:off x="691497" y="22244983"/>
            <a:ext cx="13793632" cy="2581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Table of a few common optical probes</a:t>
            </a:r>
            <a:r>
              <a:rPr lang="en-US" sz="4400" dirty="0" smtClean="0"/>
              <a:t>, class, </a:t>
            </a:r>
            <a:r>
              <a:rPr lang="en-US" sz="4400" dirty="0" smtClean="0"/>
              <a:t>bias magnitudes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615297" y="21116089"/>
            <a:ext cx="13946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125350" y="5443576"/>
            <a:ext cx="7486288" cy="1156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CAD droplet generator cutaway diagram w/ main components color coded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855297" y="5480011"/>
            <a:ext cx="57912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**Detail about main generator assembly </a:t>
            </a:r>
            <a:r>
              <a:rPr lang="en-US" sz="44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components and their purpose**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55297" y="30480708"/>
            <a:ext cx="13756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**</a:t>
            </a:r>
            <a:r>
              <a:rPr lang="en-US" sz="40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Explain select </a:t>
            </a:r>
            <a:r>
              <a:rPr lang="en-US" sz="40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component </a:t>
            </a:r>
            <a:r>
              <a:rPr lang="en-US" sz="40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purposes**</a:t>
            </a:r>
            <a:endParaRPr lang="en-US" sz="4000" dirty="0" smtClean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endParaRPr lang="en-US" sz="4000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40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**Outline drop size/velocity verification methods (metrology cam/drop image streaks**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26146" y="34503519"/>
            <a:ext cx="4685492" cy="446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Drop streak image? 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48189" y="5186099"/>
            <a:ext cx="137369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**Droplet size distributions are important 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389" y="19069902"/>
            <a:ext cx="13984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volume uncertainty, and inhomogeneous sizing response. </a:t>
            </a:r>
            <a:r>
              <a:rPr lang="en-US" sz="4000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Bias sources artificially broaden DSDs and skew derived liquid water content values. </a:t>
            </a:r>
            <a:endParaRPr lang="en-US" sz="4000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281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76</cp:revision>
  <dcterms:created xsi:type="dcterms:W3CDTF">2016-06-24T20:41:29Z</dcterms:created>
  <dcterms:modified xsi:type="dcterms:W3CDTF">2016-07-01T16:27:13Z</dcterms:modified>
</cp:coreProperties>
</file>