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3" userDrawn="1">
          <p15:clr>
            <a:srgbClr val="A4A3A4"/>
          </p15:clr>
        </p15:guide>
        <p15:guide id="3" orient="horz" pos="23847" userDrawn="1">
          <p15:clr>
            <a:srgbClr val="A4A3A4"/>
          </p15:clr>
        </p15:guide>
        <p15:guide id="4" pos="9389" userDrawn="1">
          <p15:clr>
            <a:srgbClr val="A4A3A4"/>
          </p15:clr>
        </p15:guide>
        <p15:guide id="5" pos="9677" userDrawn="1">
          <p15:clr>
            <a:srgbClr val="A4A3A4"/>
          </p15:clr>
        </p15:guide>
        <p15:guide id="6" pos="173" userDrawn="1">
          <p15:clr>
            <a:srgbClr val="A4A3A4"/>
          </p15:clr>
        </p15:guide>
        <p15:guide id="7" pos="189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C60"/>
    <a:srgbClr val="71A984"/>
    <a:srgbClr val="9A424A"/>
    <a:srgbClr val="532E92"/>
    <a:srgbClr val="3F6388"/>
    <a:srgbClr val="6A6D7C"/>
    <a:srgbClr val="777E83"/>
    <a:srgbClr val="959DA3"/>
    <a:srgbClr val="F6F5F8"/>
    <a:srgbClr val="FB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598"/>
    <p:restoredTop sz="96911"/>
  </p:normalViewPr>
  <p:slideViewPr>
    <p:cSldViewPr snapToObjects="1">
      <p:cViewPr>
        <p:scale>
          <a:sx n="54" d="100"/>
          <a:sy n="54" d="100"/>
        </p:scale>
        <p:origin x="2560" y="264"/>
      </p:cViewPr>
      <p:guideLst>
        <p:guide pos="9533"/>
        <p:guide orient="horz" pos="23847"/>
        <p:guide pos="9389"/>
        <p:guide pos="9677"/>
        <p:guide pos="173"/>
        <p:guide pos="18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B2F62-7B0C-0D4E-89AA-04FB4AE1B4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D937-E522-9A40-BE14-FEF7C011C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D937-E522-9A40-BE14-FEF7C011C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5FE">
                <a:lumMod val="84000"/>
                <a:lumOff val="16000"/>
              </a:srgbClr>
            </a:gs>
            <a:gs pos="86000">
              <a:srgbClr val="E6EEFF">
                <a:alpha val="65882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74639" y="13075222"/>
            <a:ext cx="14630400" cy="1213137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12" name="Rectangle 11"/>
          <p:cNvSpPr/>
          <p:nvPr/>
        </p:nvSpPr>
        <p:spPr>
          <a:xfrm>
            <a:off x="717748" y="13098522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639" y="4042035"/>
            <a:ext cx="14630400" cy="8744186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5" name="TextBox 4"/>
          <p:cNvSpPr txBox="1"/>
          <p:nvPr/>
        </p:nvSpPr>
        <p:spPr>
          <a:xfrm>
            <a:off x="1" y="-14334"/>
            <a:ext cx="30267274" cy="15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196" dirty="0" smtClean="0">
                <a:solidFill>
                  <a:schemeClr val="tx2">
                    <a:lumMod val="75000"/>
                  </a:schemeClr>
                </a:solidFill>
              </a:rPr>
              <a:t>Cloud Particle Probe Calibration Using Pure Water Droplets</a:t>
            </a:r>
            <a:endParaRPr lang="en-US" sz="9196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8791" y="1493130"/>
            <a:ext cx="2802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Cu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indoctum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accusamus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expetendis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, his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fabellas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honestatis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at. No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dicit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saepe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melius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per. Qui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vidisse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admodum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consequat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497" y="412123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74639" y="25435718"/>
            <a:ext cx="14630399" cy="1219147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4" name="Rectangle 13"/>
          <p:cNvSpPr/>
          <p:nvPr/>
        </p:nvSpPr>
        <p:spPr>
          <a:xfrm>
            <a:off x="615297" y="25477778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4638" y="40517735"/>
            <a:ext cx="29794077" cy="191742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8" name="Rectangle 17"/>
          <p:cNvSpPr/>
          <p:nvPr/>
        </p:nvSpPr>
        <p:spPr>
          <a:xfrm>
            <a:off x="730405" y="40517735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REFERENCES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4638" y="37856319"/>
            <a:ext cx="29794199" cy="2432161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49" name="Rectangle 48"/>
          <p:cNvSpPr/>
          <p:nvPr/>
        </p:nvSpPr>
        <p:spPr>
          <a:xfrm>
            <a:off x="615297" y="37890461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REMANING WORK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366434" y="23373874"/>
            <a:ext cx="14702404" cy="14253319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0" name="Rectangle 9"/>
          <p:cNvSpPr/>
          <p:nvPr/>
        </p:nvSpPr>
        <p:spPr>
          <a:xfrm>
            <a:off x="15857791" y="23457219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GENERATOR ASSEMBLY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95440" y="5810000"/>
            <a:ext cx="5745797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Generator cutaway CAD diagram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5362238" y="4026953"/>
            <a:ext cx="14706600" cy="1911779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6" name="Rectangle 15"/>
          <p:cNvSpPr/>
          <p:nvPr/>
        </p:nvSpPr>
        <p:spPr>
          <a:xfrm>
            <a:off x="15855297" y="4137294"/>
            <a:ext cx="91081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solidFill>
                  <a:schemeClr val="tx2">
                    <a:lumMod val="75000"/>
                  </a:schemeClr>
                </a:solidFill>
              </a:rPr>
              <a:t>SYSTEM DESIGN</a:t>
            </a:r>
            <a:endParaRPr lang="en-US" sz="4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389" y="26502519"/>
            <a:ext cx="1398494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Develop </a:t>
            </a:r>
            <a:r>
              <a:rPr lang="en-US" sz="4200" dirty="0" smtClean="0"/>
              <a:t>an optical </a:t>
            </a:r>
            <a:r>
              <a:rPr lang="en-US" sz="4200" dirty="0"/>
              <a:t>probe water droplet calibration system</a:t>
            </a:r>
            <a:r>
              <a:rPr lang="en-US" sz="4200" dirty="0" smtClean="0"/>
              <a:t>.</a:t>
            </a:r>
          </a:p>
          <a:p>
            <a:pPr lvl="0"/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Creates droplets of highly repeatable size, velocity, and </a:t>
            </a:r>
            <a:r>
              <a:rPr lang="en-US" sz="4000" dirty="0" smtClean="0"/>
              <a:t>concentration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Produces a range of droplet diameters, velocities, and concentrations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Uses particles of probe’s target media (eliminates refractive index complications</a:t>
            </a:r>
            <a:r>
              <a:rPr lang="en-US" sz="4000" dirty="0" smtClean="0"/>
              <a:t>)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Independent droplet diameter and velocity </a:t>
            </a:r>
            <a:r>
              <a:rPr lang="en-US" sz="4000" dirty="0" smtClean="0"/>
              <a:t>verification</a:t>
            </a:r>
            <a:endParaRPr lang="en-US" sz="4000" dirty="0"/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Positioning </a:t>
            </a:r>
            <a:r>
              <a:rPr lang="en-US" sz="4000" dirty="0" smtClean="0"/>
              <a:t>controlled by </a:t>
            </a:r>
            <a:r>
              <a:rPr lang="en-US" sz="4000" dirty="0"/>
              <a:t>high precision digital </a:t>
            </a:r>
            <a:r>
              <a:rPr lang="en-US" sz="4000" dirty="0" err="1"/>
              <a:t>micropositioning</a:t>
            </a:r>
            <a:r>
              <a:rPr lang="en-US" sz="40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Initially compatible with CDP with capability to expand to </a:t>
            </a:r>
            <a:r>
              <a:rPr lang="en-US" sz="4000" dirty="0" smtClean="0"/>
              <a:t>several forward </a:t>
            </a:r>
            <a:r>
              <a:rPr lang="en-US" sz="4000" dirty="0"/>
              <a:t>scattering and optical array probes</a:t>
            </a:r>
          </a:p>
          <a:p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615297" y="21116089"/>
            <a:ext cx="13946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389" y="14048739"/>
            <a:ext cx="13984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Sub-precipitation to precipitation sized (2 um – 1 mm diameter) DSDs are commonly measured with two airborne </a:t>
            </a:r>
            <a:r>
              <a:rPr lang="en-US" sz="4000" dirty="0" smtClean="0"/>
              <a:t>instrument classes; forward scattering and optical array probes. Both classes are subject to significant uncertainty due to coincidence error, 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7737805" y="22017719"/>
            <a:ext cx="6747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In-situ instruments aboard The UWYO King </a:t>
            </a:r>
            <a:r>
              <a:rPr lang="en-US" sz="3200" i="1" dirty="0" smtClean="0"/>
              <a:t>Air</a:t>
            </a:r>
            <a:r>
              <a:rPr lang="en-US" sz="3200" i="1" dirty="0" smtClean="0"/>
              <a:t>. From left to right – Passive Cavity Aerosol Spectrometer, LWC-100 Hotwire Device, Reverse Flow Temperature Probe, Cloud Imaging </a:t>
            </a:r>
            <a:r>
              <a:rPr lang="en-US" sz="3200" i="1" dirty="0" smtClean="0"/>
              <a:t>Probe (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-7682222" y="21021090"/>
            <a:ext cx="67542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http://domex2011.blogspot.com/2011/04/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wyoming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-king-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air.html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t="10959" r="12070" b="17265"/>
          <a:stretch/>
        </p:blipFill>
        <p:spPr>
          <a:xfrm>
            <a:off x="25577233" y="17750666"/>
            <a:ext cx="4038601" cy="3886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05" y="16812876"/>
            <a:ext cx="6823524" cy="511764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024402" y="21742898"/>
            <a:ext cx="5144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40 um drop streak captured at 1/4000 second</a:t>
            </a:r>
            <a:endParaRPr lang="en-US" sz="3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5297" y="38666480"/>
            <a:ext cx="1425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Incorporate </a:t>
            </a:r>
            <a:r>
              <a:rPr lang="en-US" sz="4000" dirty="0" err="1"/>
              <a:t>micropositing</a:t>
            </a:r>
            <a:r>
              <a:rPr lang="en-US" sz="40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Develop droplet verification image analysis </a:t>
            </a:r>
            <a:r>
              <a:rPr lang="en-US" sz="4000" dirty="0" smtClean="0"/>
              <a:t>software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-8844877" y="15414237"/>
            <a:ext cx="6833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Brenguier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J. L., T.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Bourrianne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A. A. De Coelho,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Isbert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R.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Peytavi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D.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Trevarin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and P.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Weschler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1998: Improvements of droplet size distribution measurements with the fast-FSSP (Forward Scattering Spectrometer Probe).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J. Atmos. Ocean. Technol.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1077–1090, doi:10.1175/1520-0426(1998)015&lt;1077:IODSDM&gt;2.0.CO;2.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53950" y="425783"/>
            <a:ext cx="151320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7200">
                <a:solidFill>
                  <a:schemeClr val="tx2">
                    <a:lumMod val="75000"/>
                  </a:schemeClr>
                </a:solidFill>
              </a:rPr>
              <a:t>Development of a Water Droplet Generating Cloud Particle Probe Calibration Device</a:t>
            </a: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55297" y="38742680"/>
            <a:ext cx="13760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Develop beam mapping algorithms (incorporating stage position and CDP data)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579437" y="16444119"/>
            <a:ext cx="69072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sample volume uncertainty, and inhomogeneous sizing response (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000" dirty="0"/>
              <a:t>). Error sources artificially broaden DSDs and compromise derived liquid water content (LWC) values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Traditional calibration techniques lack  </a:t>
            </a:r>
            <a:endParaRPr lang="en-US" sz="4000" dirty="0"/>
          </a:p>
          <a:p>
            <a:endParaRPr lang="en-US" sz="4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837" y="5420601"/>
            <a:ext cx="14325600" cy="113324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437" y="23373874"/>
            <a:ext cx="2438400" cy="140715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590837" y="25581774"/>
            <a:ext cx="65111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F6388"/>
                </a:solidFill>
              </a:rPr>
              <a:t>*Inner* Tube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Position adjustable for varying droplet velocity and diameter (through evaporation)</a:t>
            </a:r>
            <a:endParaRPr lang="en-US" sz="3600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pPr algn="ctr"/>
            <a:r>
              <a:rPr lang="en-US" sz="4400" b="1" dirty="0" smtClean="0">
                <a:solidFill>
                  <a:srgbClr val="532E92"/>
                </a:solidFill>
              </a:rPr>
              <a:t>Flow Straightener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40393" y="32863007"/>
            <a:ext cx="5075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27C60"/>
                </a:solidFill>
              </a:rPr>
              <a:t>Glass Flow Tube</a:t>
            </a:r>
          </a:p>
          <a:p>
            <a:pPr algn="ctr"/>
            <a:endParaRPr lang="en-US" sz="4400" b="1" dirty="0" smtClean="0">
              <a:solidFill>
                <a:srgbClr val="9A424A"/>
              </a:solidFill>
            </a:endParaRPr>
          </a:p>
          <a:p>
            <a:pPr algn="ctr"/>
            <a:endParaRPr lang="en-US" sz="4400" b="1" dirty="0">
              <a:solidFill>
                <a:srgbClr val="9A424A"/>
              </a:solidFill>
            </a:endParaRPr>
          </a:p>
          <a:p>
            <a:pPr algn="ctr"/>
            <a:endParaRPr lang="en-US" sz="4400" b="1" dirty="0" smtClean="0">
              <a:solidFill>
                <a:srgbClr val="9A424A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9A424A"/>
                </a:solidFill>
              </a:rPr>
              <a:t>Print </a:t>
            </a:r>
            <a:r>
              <a:rPr lang="en-US" sz="4400" b="1" dirty="0">
                <a:solidFill>
                  <a:srgbClr val="9A424A"/>
                </a:solidFill>
              </a:rPr>
              <a:t>head</a:t>
            </a:r>
          </a:p>
          <a:p>
            <a:pPr algn="ctr"/>
            <a:endParaRPr lang="en-US" sz="4400" b="1" dirty="0">
              <a:solidFill>
                <a:srgbClr val="71A98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5743237" y="17146307"/>
            <a:ext cx="14020800" cy="0"/>
          </a:xfrm>
          <a:prstGeom prst="line">
            <a:avLst/>
          </a:prstGeom>
          <a:ln w="57150">
            <a:solidFill>
              <a:schemeClr val="accent3">
                <a:alpha val="6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355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131</cp:revision>
  <dcterms:created xsi:type="dcterms:W3CDTF">2016-06-24T20:41:29Z</dcterms:created>
  <dcterms:modified xsi:type="dcterms:W3CDTF">2016-07-08T00:18:10Z</dcterms:modified>
</cp:coreProperties>
</file>