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3" userDrawn="1">
          <p15:clr>
            <a:srgbClr val="A4A3A4"/>
          </p15:clr>
        </p15:guide>
        <p15:guide id="3" orient="horz" pos="23847" userDrawn="1">
          <p15:clr>
            <a:srgbClr val="A4A3A4"/>
          </p15:clr>
        </p15:guide>
        <p15:guide id="4" pos="9389" userDrawn="1">
          <p15:clr>
            <a:srgbClr val="A4A3A4"/>
          </p15:clr>
        </p15:guide>
        <p15:guide id="5" pos="9677" userDrawn="1">
          <p15:clr>
            <a:srgbClr val="A4A3A4"/>
          </p15:clr>
        </p15:guide>
        <p15:guide id="6" pos="173" userDrawn="1">
          <p15:clr>
            <a:srgbClr val="A4A3A4"/>
          </p15:clr>
        </p15:guide>
        <p15:guide id="7" pos="18941" userDrawn="1">
          <p15:clr>
            <a:srgbClr val="A4A3A4"/>
          </p15:clr>
        </p15:guide>
        <p15:guide id="8" pos="47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4FF"/>
    <a:srgbClr val="ACE6FF"/>
    <a:srgbClr val="608292"/>
    <a:srgbClr val="92C3D9"/>
    <a:srgbClr val="8FC1D7"/>
    <a:srgbClr val="E3F5FF"/>
    <a:srgbClr val="AF7130"/>
    <a:srgbClr val="AF7542"/>
    <a:srgbClr val="C2824A"/>
    <a:srgbClr val="52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36"/>
    <p:restoredTop sz="94222"/>
  </p:normalViewPr>
  <p:slideViewPr>
    <p:cSldViewPr snapToObjects="1">
      <p:cViewPr>
        <p:scale>
          <a:sx n="38" d="100"/>
          <a:sy n="38" d="100"/>
        </p:scale>
        <p:origin x="2232" y="392"/>
      </p:cViewPr>
      <p:guideLst>
        <p:guide pos="9533"/>
        <p:guide orient="horz" pos="23847"/>
        <p:guide pos="9389"/>
        <p:guide pos="9677"/>
        <p:guide pos="173"/>
        <p:guide pos="18941"/>
        <p:guide pos="47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B2F62-7B0C-0D4E-89AA-04FB4AE1B4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D937-E522-9A40-BE14-FEF7C011C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D937-E522-9A40-BE14-FEF7C011C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FC1D7">
                <a:alpha val="35000"/>
              </a:srgbClr>
            </a:gs>
            <a:gs pos="86000">
              <a:srgbClr val="8FC1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15359291" y="15739268"/>
            <a:ext cx="14702404" cy="2188779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0" name="Rectangle 9"/>
          <p:cNvSpPr/>
          <p:nvPr/>
        </p:nvSpPr>
        <p:spPr>
          <a:xfrm>
            <a:off x="15850648" y="15807064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GENERATOR ASSEMBLY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78" y="16551391"/>
            <a:ext cx="7782118" cy="203729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659894" y="17170436"/>
            <a:ext cx="5112543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AF7130"/>
                </a:solidFill>
              </a:rPr>
              <a:t>Flow </a:t>
            </a:r>
            <a:r>
              <a:rPr lang="en-US" sz="4400" b="1" dirty="0" smtClean="0">
                <a:solidFill>
                  <a:srgbClr val="AF7130"/>
                </a:solidFill>
              </a:rPr>
              <a:t>Inlet</a:t>
            </a:r>
          </a:p>
          <a:p>
            <a:pPr algn="ctr"/>
            <a:endParaRPr lang="en-US" sz="4400" b="1" dirty="0">
              <a:solidFill>
                <a:srgbClr val="AF7130"/>
              </a:solidFill>
            </a:endParaRPr>
          </a:p>
          <a:p>
            <a:pPr algn="ctr"/>
            <a:endParaRPr lang="en-US" sz="4400" b="1" dirty="0">
              <a:solidFill>
                <a:srgbClr val="AF7130"/>
              </a:solidFill>
            </a:endParaRPr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 smtClean="0">
                <a:solidFill>
                  <a:srgbClr val="532E92"/>
                </a:solidFill>
              </a:rPr>
              <a:t>Flow Straightener</a:t>
            </a:r>
          </a:p>
          <a:p>
            <a:pPr algn="ctr"/>
            <a:endParaRPr lang="en-US" sz="4400" b="1" dirty="0">
              <a:solidFill>
                <a:srgbClr val="532E92"/>
              </a:solidFill>
            </a:endParaRPr>
          </a:p>
          <a:p>
            <a:pPr algn="ctr"/>
            <a:endParaRPr lang="en-US" sz="4400" b="1" dirty="0" smtClean="0">
              <a:solidFill>
                <a:srgbClr val="532E92"/>
              </a:solidFill>
            </a:endParaRPr>
          </a:p>
          <a:p>
            <a:pPr algn="ctr"/>
            <a:endParaRPr lang="en-US" sz="4400" b="1" dirty="0">
              <a:solidFill>
                <a:srgbClr val="532E92"/>
              </a:solidFill>
            </a:endParaRPr>
          </a:p>
          <a:p>
            <a:pPr algn="ctr"/>
            <a:endParaRPr lang="en-US" sz="4400" b="1" dirty="0" smtClean="0">
              <a:solidFill>
                <a:srgbClr val="532E92"/>
              </a:solidFill>
            </a:endParaRPr>
          </a:p>
          <a:p>
            <a:pPr algn="ctr"/>
            <a:endParaRPr lang="en-US" sz="4400" b="1" dirty="0" smtClean="0">
              <a:solidFill>
                <a:srgbClr val="532E92"/>
              </a:solidFill>
            </a:endParaRPr>
          </a:p>
          <a:p>
            <a:pPr algn="ctr"/>
            <a:endParaRPr lang="en-US" sz="4400" b="1" dirty="0">
              <a:solidFill>
                <a:srgbClr val="532E92"/>
              </a:solidFill>
            </a:endParaRPr>
          </a:p>
          <a:p>
            <a:pPr algn="ctr"/>
            <a:endParaRPr lang="en-US" sz="4400" b="1" dirty="0">
              <a:solidFill>
                <a:srgbClr val="532E92"/>
              </a:solidFill>
            </a:endParaRPr>
          </a:p>
          <a:p>
            <a:pPr algn="ctr"/>
            <a:r>
              <a:rPr lang="en-US" sz="4400" b="1" dirty="0">
                <a:solidFill>
                  <a:srgbClr val="9A424A"/>
                </a:solidFill>
              </a:rPr>
              <a:t>Print head</a:t>
            </a:r>
          </a:p>
          <a:p>
            <a:pPr algn="ctr"/>
            <a:endParaRPr lang="en-US" sz="4400" b="1" dirty="0" smtClean="0">
              <a:solidFill>
                <a:srgbClr val="532E9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22375" y="26440773"/>
            <a:ext cx="507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27C60"/>
                </a:solidFill>
              </a:rPr>
              <a:t>Glass Flow Tube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96637" y="19023637"/>
            <a:ext cx="6126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F6388"/>
                </a:solidFill>
              </a:rPr>
              <a:t>Print head Positioning Rod</a:t>
            </a:r>
          </a:p>
          <a:p>
            <a:pPr algn="ctr"/>
            <a:r>
              <a:rPr lang="en-US" sz="3600" dirty="0" smtClean="0"/>
              <a:t>Height adjustable for varying droplet velocity and diameter (through evaporation)</a:t>
            </a:r>
          </a:p>
          <a:p>
            <a:endParaRPr lang="en-US" sz="4400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3668037" y="36183400"/>
            <a:ext cx="4571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Print head droplet ejection sequence (</a:t>
            </a:r>
            <a:r>
              <a:rPr lang="en-US" sz="3000" i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3000" i="1" dirty="0" smtClean="0"/>
              <a:t>)</a:t>
            </a:r>
            <a:endParaRPr lang="en-US" sz="3000" i="1" dirty="0"/>
          </a:p>
        </p:txBody>
      </p:sp>
      <p:sp>
        <p:nvSpPr>
          <p:cNvPr id="23" name="Rectangle 22"/>
          <p:cNvSpPr/>
          <p:nvPr/>
        </p:nvSpPr>
        <p:spPr>
          <a:xfrm>
            <a:off x="0" y="-14335"/>
            <a:ext cx="30267275" cy="3880851"/>
          </a:xfrm>
          <a:prstGeom prst="rect">
            <a:avLst/>
          </a:prstGeom>
          <a:solidFill>
            <a:schemeClr val="tx1">
              <a:lumMod val="95000"/>
              <a:lumOff val="5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639" y="4023518"/>
            <a:ext cx="14630400" cy="11461217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12" name="Rectangle 11"/>
          <p:cNvSpPr/>
          <p:nvPr/>
        </p:nvSpPr>
        <p:spPr>
          <a:xfrm>
            <a:off x="717748" y="404681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-14334"/>
            <a:ext cx="30267274" cy="15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196" dirty="0" smtClean="0">
                <a:solidFill>
                  <a:schemeClr val="tx2">
                    <a:lumMod val="75000"/>
                  </a:schemeClr>
                </a:solidFill>
              </a:rPr>
              <a:t>Cloud Particle Probe Calibration Using Pure Water Droplets</a:t>
            </a:r>
            <a:endParaRPr lang="en-US" sz="9196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8791" y="1493130"/>
            <a:ext cx="2802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Cu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indoctum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accusamus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expetendis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, his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fabellas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honestatis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at. No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dicit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saepe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melius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per. Qui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vidisse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admodum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consequat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ad.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5393035" y="4046819"/>
            <a:ext cx="14630399" cy="11437772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4" name="Rectangle 13"/>
          <p:cNvSpPr/>
          <p:nvPr/>
        </p:nvSpPr>
        <p:spPr>
          <a:xfrm>
            <a:off x="15733693" y="4088878"/>
            <a:ext cx="32407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4638" y="40517735"/>
            <a:ext cx="29794077" cy="191742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8" name="Rectangle 17"/>
          <p:cNvSpPr/>
          <p:nvPr/>
        </p:nvSpPr>
        <p:spPr>
          <a:xfrm>
            <a:off x="730405" y="40517735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REFERENCES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4638" y="37856319"/>
            <a:ext cx="29794199" cy="2432161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49" name="Rectangle 48"/>
          <p:cNvSpPr/>
          <p:nvPr/>
        </p:nvSpPr>
        <p:spPr>
          <a:xfrm>
            <a:off x="615297" y="37890461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REMANING WORK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4637" y="15739268"/>
            <a:ext cx="14630401" cy="2188779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6" name="Rectangle 15"/>
          <p:cNvSpPr/>
          <p:nvPr/>
        </p:nvSpPr>
        <p:spPr>
          <a:xfrm>
            <a:off x="783254" y="15834060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SYSTEM DESIGN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94785" y="5113619"/>
            <a:ext cx="1398494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Develop </a:t>
            </a:r>
            <a:r>
              <a:rPr lang="en-US" sz="4200" dirty="0" smtClean="0"/>
              <a:t>an optical </a:t>
            </a:r>
            <a:r>
              <a:rPr lang="en-US" sz="4200" dirty="0"/>
              <a:t>probe water droplet calibration system</a:t>
            </a:r>
            <a:r>
              <a:rPr lang="en-US" sz="4200" dirty="0" smtClean="0"/>
              <a:t>.</a:t>
            </a:r>
          </a:p>
          <a:p>
            <a:pPr lvl="0"/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900" dirty="0"/>
              <a:t>Creates droplets of </a:t>
            </a:r>
            <a:r>
              <a:rPr lang="en-US" sz="3900" dirty="0" smtClean="0"/>
              <a:t>repeatable </a:t>
            </a:r>
            <a:r>
              <a:rPr lang="en-US" sz="3900" dirty="0"/>
              <a:t>size, velocity, and </a:t>
            </a:r>
            <a:r>
              <a:rPr lang="en-US" sz="3900" dirty="0" smtClean="0"/>
              <a:t>concentration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900" dirty="0" smtClean="0"/>
              <a:t>Produces a range of droplet diameters, velocities, and concentrations </a:t>
            </a: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**Add theoretical drop size/velocities?**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900" dirty="0"/>
              <a:t>Uses particles of probe’s target media (eliminates refractive index complications</a:t>
            </a:r>
            <a:r>
              <a:rPr lang="en-US" sz="3900" dirty="0" smtClean="0"/>
              <a:t>)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900" dirty="0" smtClean="0"/>
              <a:t>Incorporates independent </a:t>
            </a:r>
            <a:r>
              <a:rPr lang="en-US" sz="3900" dirty="0"/>
              <a:t>droplet diameter and velocity </a:t>
            </a:r>
            <a:r>
              <a:rPr lang="en-US" sz="3900" dirty="0" smtClean="0"/>
              <a:t>verification</a:t>
            </a:r>
            <a:endParaRPr lang="en-US" sz="3900" dirty="0"/>
          </a:p>
          <a:p>
            <a:pPr marL="571500" lvl="0" indent="-571500">
              <a:buFont typeface="Arial" charset="0"/>
              <a:buChar char="•"/>
            </a:pPr>
            <a:r>
              <a:rPr lang="en-US" sz="3900" dirty="0" smtClean="0"/>
              <a:t>Droplet placement controlled by </a:t>
            </a:r>
            <a:r>
              <a:rPr lang="en-US" sz="3900" dirty="0"/>
              <a:t>high precision digital micropositioning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900" dirty="0" smtClean="0"/>
              <a:t>Initially compatible with CDP with capability to expand to several forward </a:t>
            </a:r>
            <a:r>
              <a:rPr lang="en-US" sz="3900" dirty="0"/>
              <a:t>scattering and optical array probes</a:t>
            </a:r>
          </a:p>
          <a:p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615297" y="12064386"/>
            <a:ext cx="13946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389" y="4997036"/>
            <a:ext cx="1398494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/>
              <a:t>Sub-precipitation to precipitation sized (2 um – 1 mm diameter) DSDs are commonly measured with forward scattering or linear optical array probes. Both instrument classes are subject to coincidence error, </a:t>
            </a:r>
            <a:r>
              <a:rPr lang="en-US" sz="3900" dirty="0"/>
              <a:t>sample volume uncertainty, and </a:t>
            </a:r>
            <a:r>
              <a:rPr lang="en-US" sz="3900" dirty="0" smtClean="0"/>
              <a:t>inhomogeneous particle </a:t>
            </a:r>
            <a:r>
              <a:rPr lang="en-US" sz="3900" dirty="0"/>
              <a:t>sizing response (</a:t>
            </a:r>
            <a:r>
              <a:rPr lang="en-US" sz="39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900" dirty="0" smtClean="0"/>
              <a:t>).</a:t>
            </a:r>
          </a:p>
          <a:p>
            <a:endParaRPr lang="en-US" sz="3900" dirty="0" smtClean="0"/>
          </a:p>
          <a:p>
            <a:r>
              <a:rPr lang="en-US" sz="3900" dirty="0" smtClean="0"/>
              <a:t>Traditionally, optical probes are calibrated using glass microbeads or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24958" r="25500" b="27263"/>
          <a:stretch/>
        </p:blipFill>
        <p:spPr>
          <a:xfrm>
            <a:off x="4586947" y="33589119"/>
            <a:ext cx="2407337" cy="235252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1304" y="36157089"/>
            <a:ext cx="39009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000" i="1" dirty="0"/>
              <a:t>1/4000 </a:t>
            </a:r>
            <a:r>
              <a:rPr lang="en-US" sz="3000" i="1" dirty="0" smtClean="0"/>
              <a:t>sec exposure</a:t>
            </a:r>
            <a:endParaRPr lang="en-US" sz="3000" i="1" dirty="0"/>
          </a:p>
          <a:p>
            <a:pPr algn="ctr">
              <a:lnSpc>
                <a:spcPct val="75000"/>
              </a:lnSpc>
            </a:pPr>
            <a:r>
              <a:rPr lang="en-US" sz="3000" i="1" dirty="0" smtClean="0"/>
              <a:t>45 um droplet glares</a:t>
            </a:r>
            <a:endParaRPr lang="en-US" sz="30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5297" y="38666480"/>
            <a:ext cx="142524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0" indent="-292100">
              <a:buFont typeface="Arial" charset="0"/>
              <a:buChar char="•"/>
            </a:pPr>
            <a:r>
              <a:rPr lang="en-US" sz="3800" dirty="0"/>
              <a:t>Incorporate </a:t>
            </a:r>
            <a:r>
              <a:rPr lang="en-US" sz="3800" dirty="0" err="1"/>
              <a:t>micropositing</a:t>
            </a:r>
            <a:r>
              <a:rPr lang="en-US" sz="3800" dirty="0"/>
              <a:t> stages</a:t>
            </a:r>
          </a:p>
          <a:p>
            <a:pPr marL="292100" lvl="0" indent="-292100">
              <a:buFont typeface="Arial" charset="0"/>
              <a:buChar char="•"/>
            </a:pPr>
            <a:r>
              <a:rPr lang="en-US" sz="3800" dirty="0"/>
              <a:t>Develop droplet verification image analysis </a:t>
            </a:r>
            <a:r>
              <a:rPr lang="en-US" sz="3800" dirty="0" smtClean="0"/>
              <a:t>software</a:t>
            </a:r>
            <a:endParaRPr lang="en-US" sz="3800" dirty="0"/>
          </a:p>
        </p:txBody>
      </p:sp>
      <p:sp>
        <p:nvSpPr>
          <p:cNvPr id="21" name="Rectangle 20"/>
          <p:cNvSpPr/>
          <p:nvPr/>
        </p:nvSpPr>
        <p:spPr>
          <a:xfrm>
            <a:off x="-8844877" y="15414237"/>
            <a:ext cx="6833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Brenguier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J. L., T.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Bourrianne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A. A. De Coelho,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Isbert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R.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Peytavi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D.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Trevarin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and P.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Weschler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1998: Improvements of droplet size distribution measurements with the fast-FSSP (Forward Scattering Spectrometer Probe).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J. Atmos. Ocean. Technol.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1077–1090, doi:10.1175/1520-0426(1998)015&lt;1077:IODSDM&gt;2.0.CO;2.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14270" y="-781225"/>
            <a:ext cx="151320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Development of a Water Droplet Generating Cloud Particle Probe Calibration Device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55297" y="38742680"/>
            <a:ext cx="137605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0" indent="-292100">
              <a:buFont typeface="Arial" charset="0"/>
              <a:buChar char="•"/>
            </a:pPr>
            <a:r>
              <a:rPr lang="en-US" sz="3800" dirty="0"/>
              <a:t>Develop beam mapping algorithms (incorporating stage position and CDP data)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3237" y="28560147"/>
            <a:ext cx="14020800" cy="0"/>
          </a:xfrm>
          <a:prstGeom prst="line">
            <a:avLst/>
          </a:prstGeom>
          <a:ln w="57150">
            <a:solidFill>
              <a:srgbClr val="60829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6557" y="28657777"/>
            <a:ext cx="6874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dirty="0" smtClean="0">
                <a:solidFill>
                  <a:schemeClr val="bg2">
                    <a:lumMod val="25000"/>
                  </a:schemeClr>
                </a:solidFill>
              </a:rPr>
              <a:t>DROPLET VERIFICAITON</a:t>
            </a:r>
            <a:endParaRPr lang="en-US" sz="4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557" y="29474547"/>
            <a:ext cx="701040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/>
              <a:t>Droplet diameter and velocity independently measured using “glares” technique (</a:t>
            </a:r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3700" dirty="0" smtClean="0"/>
              <a:t>)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95440" y="41364121"/>
            <a:ext cx="7820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**Acknowledge DMT**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**(no grant)**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1" y="16922883"/>
            <a:ext cx="14450568" cy="11332464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-18126391" y="32894369"/>
            <a:ext cx="14630400" cy="1442257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59" name="Rectangle 58"/>
          <p:cNvSpPr/>
          <p:nvPr/>
        </p:nvSpPr>
        <p:spPr>
          <a:xfrm>
            <a:off x="-17683282" y="3291766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-18126391" y="23861182"/>
            <a:ext cx="14630400" cy="8744186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61" name="Rectangle 60"/>
          <p:cNvSpPr/>
          <p:nvPr/>
        </p:nvSpPr>
        <p:spPr>
          <a:xfrm>
            <a:off x="-17709533" y="23940386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7785733" y="40935236"/>
            <a:ext cx="13946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17824641" y="33867886"/>
            <a:ext cx="13984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Sub-precipitation to precipitation sized (2 um – 1 mm diameter) DSDs are commonly measured with two airborne instrument classes; forward scattering and optical array probes. Both classes are subject to significant uncertainty due to coincidence error, </a:t>
            </a:r>
            <a:r>
              <a:rPr lang="en-US" sz="4000" dirty="0"/>
              <a:t>sample volume uncertainty, and inhomogeneous sizing response (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000" dirty="0"/>
              <a:t>). Error sources artificially broaden DSDs and compromise derived liquid water content (LWC) values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-10543804" y="44102035"/>
            <a:ext cx="6747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In-situ instruments aboard The UWYO King Air. From left to right – Passive Cavity Aerosol Spectrometer, LWC-100 Hotwire Device, Reverse Flow Temperature Probe, Cloud Imaging Probe (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3804" y="38897192"/>
            <a:ext cx="6823524" cy="511764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7846572" y="38168266"/>
            <a:ext cx="7138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**Drawbacks of traditional Calibration techniques**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754637" y="36691232"/>
            <a:ext cx="3765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www.microfab.com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/movies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6557" y="31300743"/>
            <a:ext cx="701040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888" indent="-242888">
              <a:buFont typeface="Arial" charset="0"/>
              <a:buChar char="•"/>
            </a:pPr>
            <a:r>
              <a:rPr lang="en-US" sz="3700" dirty="0"/>
              <a:t>Metrology camera images capture droplet glares illuminated by instrument laser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6557" y="33183519"/>
            <a:ext cx="439151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888" indent="-242888">
              <a:buFont typeface="Arial" charset="0"/>
              <a:buChar char="•"/>
            </a:pPr>
            <a:r>
              <a:rPr lang="en-US" sz="3700" dirty="0" smtClean="0"/>
              <a:t>Characteristics calculable using distance/pixel conversion and camera geometry</a:t>
            </a:r>
            <a:endParaRPr lang="en-US" sz="3700" dirty="0"/>
          </a:p>
        </p:txBody>
      </p:sp>
      <p:sp>
        <p:nvSpPr>
          <p:cNvPr id="34" name="Rectangle 33"/>
          <p:cNvSpPr/>
          <p:nvPr/>
        </p:nvSpPr>
        <p:spPr>
          <a:xfrm>
            <a:off x="-15879763" y="13319919"/>
            <a:ext cx="62463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Korolev, A. V., S. V.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Kuznetsov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Y. E. Makarov, and V. S.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Novikov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1991: Evaluation of measurements of particle size and sample area from optical array probes.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J. Atmos. Ocean. Technol.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514–522, doi:10.1175/1520-0426(1991)008&lt;0514:EOMOPS&gt;2.0.CO;2.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6390" y="9128919"/>
            <a:ext cx="548944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polystyrene latex spheres; both of which exhibit poor sizing precision and refractive index complications. </a:t>
            </a:r>
            <a:r>
              <a:rPr lang="en-US" sz="3900" dirty="0" smtClean="0"/>
              <a:t>Typical calibration </a:t>
            </a:r>
            <a:r>
              <a:rPr lang="en-US" sz="3900" dirty="0"/>
              <a:t>devices </a:t>
            </a:r>
            <a:r>
              <a:rPr lang="en-US" sz="3900" dirty="0" smtClean="0"/>
              <a:t>also lack </a:t>
            </a:r>
            <a:r>
              <a:rPr lang="en-US" sz="3900" dirty="0"/>
              <a:t>the precision required for detailed performance </a:t>
            </a:r>
            <a:r>
              <a:rPr lang="en-US" sz="3900" dirty="0" smtClean="0"/>
              <a:t>investigations.</a:t>
            </a:r>
            <a:endParaRPr lang="en-US" sz="3900" dirty="0"/>
          </a:p>
        </p:txBody>
      </p:sp>
      <p:sp>
        <p:nvSpPr>
          <p:cNvPr id="92" name="Rectangle 91"/>
          <p:cNvSpPr/>
          <p:nvPr/>
        </p:nvSpPr>
        <p:spPr>
          <a:xfrm>
            <a:off x="6218237" y="9565657"/>
            <a:ext cx="4145279" cy="3886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 Image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0500675" y="9565657"/>
            <a:ext cx="4145279" cy="3886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Probe Image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01313" y="13639917"/>
            <a:ext cx="8322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>
                    <a:lumMod val="75000"/>
                  </a:schemeClr>
                </a:solidFill>
              </a:rPr>
              <a:t>**Probe image captions**</a:t>
            </a:r>
            <a:endParaRPr lang="en-US" sz="3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79557" y="28812827"/>
            <a:ext cx="6615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**Critical Orifice/Ionizer/Print Head info?**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</TotalTime>
  <Words>568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209</cp:revision>
  <dcterms:created xsi:type="dcterms:W3CDTF">2016-06-24T20:41:29Z</dcterms:created>
  <dcterms:modified xsi:type="dcterms:W3CDTF">2016-07-12T00:44:29Z</dcterms:modified>
</cp:coreProperties>
</file>